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76" r:id="rId13"/>
    <p:sldId id="277" r:id="rId14"/>
    <p:sldId id="278" r:id="rId15"/>
    <p:sldId id="267" r:id="rId16"/>
    <p:sldId id="270" r:id="rId17"/>
    <p:sldId id="271" r:id="rId18"/>
    <p:sldId id="272" r:id="rId19"/>
    <p:sldId id="274"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84" y="-7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a:bodyPr>
          <a:lstStyle>
            <a:lvl1pPr algn="l">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071546"/>
            <a:ext cx="8229600" cy="5357850"/>
          </a:xfrm>
        </p:spPr>
        <p:txBody>
          <a:bodyPr>
            <a:normAutofit/>
          </a:bodyPr>
          <a:lstStyle>
            <a:lvl1pPr>
              <a:defRPr sz="2800"/>
            </a:lvl1pPr>
            <a:lvl2pPr>
              <a:defRPr sz="2800"/>
            </a:lvl2pPr>
            <a:lvl3pPr>
              <a:defRPr sz="2800"/>
            </a:lvl3pPr>
            <a:lvl4pPr>
              <a:defRPr sz="2800"/>
            </a:lvl4pPr>
            <a:lvl5pPr>
              <a:defRPr sz="2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F:\&#24037;&#20316;&#23433;&#25490;\16&#32423;&#31532;2&#23398;&#26399;\WLT\&#21548;&#21147;\CGtoIELTS_03.m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4	Places and directions</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1.4       Listen to tracts </a:t>
            </a:r>
            <a:r>
              <a:rPr lang="en-US" dirty="0" smtClean="0"/>
              <a:t>from  the four </a:t>
            </a:r>
            <a:r>
              <a:rPr lang="en-US" dirty="0" smtClean="0"/>
              <a:t>sections </a:t>
            </a:r>
            <a:r>
              <a:rPr lang="en-US" dirty="0" smtClean="0"/>
              <a:t>of the </a:t>
            </a:r>
            <a:r>
              <a:rPr lang="en-US" dirty="0" smtClean="0"/>
              <a:t>listening </a:t>
            </a:r>
            <a:r>
              <a:rPr lang="en-US" dirty="0" smtClean="0"/>
              <a:t>test. </a:t>
            </a:r>
            <a:r>
              <a:rPr lang="en-US" dirty="0" smtClean="0"/>
              <a:t>Complete </a:t>
            </a:r>
            <a:r>
              <a:rPr lang="en-US" dirty="0" smtClean="0"/>
              <a:t>the </a:t>
            </a:r>
            <a:r>
              <a:rPr lang="en-US" dirty="0" smtClean="0"/>
              <a:t>first </a:t>
            </a:r>
            <a:r>
              <a:rPr lang="en-US" dirty="0" smtClean="0"/>
              <a:t>column in the table  by choosing the correct  letter  (</a:t>
            </a:r>
            <a:r>
              <a:rPr lang="en-US" dirty="0" smtClean="0"/>
              <a:t>A, B </a:t>
            </a:r>
            <a:r>
              <a:rPr lang="en-US" dirty="0" smtClean="0"/>
              <a:t>or C).</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2"/>
          <a:ext cx="8143933" cy="3596640"/>
        </p:xfrm>
        <a:graphic>
          <a:graphicData uri="http://schemas.openxmlformats.org/drawingml/2006/table">
            <a:tbl>
              <a:tblPr firstRow="1" bandRow="1">
                <a:tableStyleId>{5C22544A-7EE6-4342-B048-85BDC9FD1C3A}</a:tableStyleId>
              </a:tblPr>
              <a:tblGrid>
                <a:gridCol w="452441"/>
                <a:gridCol w="2619394"/>
                <a:gridCol w="1527979"/>
                <a:gridCol w="3544119"/>
              </a:tblGrid>
              <a:tr h="370840">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Where is the ideal habitat for the traviston Frog?</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 it is unable to live in ______ of a pond</a:t>
                      </a:r>
                    </a:p>
                    <a:p>
                      <a:pPr>
                        <a:buFont typeface="Arial" pitchFamily="34" charset="0"/>
                        <a:buChar char="•"/>
                      </a:pPr>
                      <a:r>
                        <a:rPr lang="en-US" altLang="zh-CN" sz="2800" dirty="0" smtClean="0"/>
                        <a:t>…. it does need to live in ______ to water</a:t>
                      </a:r>
                    </a:p>
                    <a:p>
                      <a:pPr>
                        <a:buFont typeface="Arial" pitchFamily="34" charset="0"/>
                        <a:buChar char="•"/>
                      </a:pPr>
                      <a:r>
                        <a:rPr lang="en-US" altLang="zh-CN" sz="2800" dirty="0" smtClean="0"/>
                        <a:t>… in a tiny</a:t>
                      </a:r>
                      <a:r>
                        <a:rPr lang="en-US" altLang="zh-CN" sz="2800" baseline="0" dirty="0" smtClean="0"/>
                        <a:t> burrow ______ bushes</a:t>
                      </a:r>
                      <a:endParaRPr lang="zh-CN" altLang="en-US" sz="2800" dirty="0"/>
                    </a:p>
                  </a:txBody>
                  <a:tcPr/>
                </a:tc>
              </a:tr>
            </a:tbl>
          </a:graphicData>
        </a:graphic>
      </p:graphicFrame>
      <p:pic>
        <p:nvPicPr>
          <p:cNvPr id="6146" name="Picture 2"/>
          <p:cNvPicPr>
            <a:picLocks noChangeAspect="1" noChangeArrowheads="1"/>
          </p:cNvPicPr>
          <p:nvPr/>
        </p:nvPicPr>
        <p:blipFill>
          <a:blip r:embed="rId3"/>
          <a:srcRect/>
          <a:stretch>
            <a:fillRect/>
          </a:stretch>
        </p:blipFill>
        <p:spPr bwMode="auto">
          <a:xfrm>
            <a:off x="928662" y="5429264"/>
            <a:ext cx="3190875" cy="1200150"/>
          </a:xfrm>
          <a:prstGeom prst="rect">
            <a:avLst/>
          </a:prstGeom>
          <a:noFill/>
          <a:ln w="9525">
            <a:noFill/>
            <a:miter lim="800000"/>
            <a:headEnd/>
            <a:tailEnd/>
          </a:ln>
          <a:effectLst/>
        </p:spPr>
      </p:pic>
      <p:sp>
        <p:nvSpPr>
          <p:cNvPr id="10" name="TextBox 9"/>
          <p:cNvSpPr txBox="1"/>
          <p:nvPr/>
        </p:nvSpPr>
        <p:spPr>
          <a:xfrm>
            <a:off x="3929058" y="3857628"/>
            <a:ext cx="402674" cy="523220"/>
          </a:xfrm>
          <a:prstGeom prst="rect">
            <a:avLst/>
          </a:prstGeom>
          <a:noFill/>
        </p:spPr>
        <p:txBody>
          <a:bodyPr wrap="none" rtlCol="0">
            <a:spAutoFit/>
          </a:bodyPr>
          <a:lstStyle/>
          <a:p>
            <a:r>
              <a:rPr lang="en-US" altLang="zh-CN" sz="2800" b="1" dirty="0" smtClean="0">
                <a:solidFill>
                  <a:srgbClr val="FF0000"/>
                </a:solidFill>
              </a:rPr>
              <a:t>A</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a:xfrm>
            <a:off x="457200" y="928670"/>
            <a:ext cx="8229600" cy="5357850"/>
          </a:xfrm>
        </p:spPr>
        <p:txBody>
          <a:bodyPr/>
          <a:lstStyle/>
          <a:p>
            <a:r>
              <a:rPr lang="en-US" altLang="zh-CN" dirty="0" smtClean="0"/>
              <a:t>1.5 </a:t>
            </a:r>
            <a:r>
              <a:rPr lang="en-US" altLang="zh-CN" dirty="0" smtClean="0"/>
              <a:t>       Listen </a:t>
            </a:r>
            <a:r>
              <a:rPr lang="en-US" altLang="zh-CN" dirty="0" smtClean="0"/>
              <a:t>again and complete the table on the previous page. </a:t>
            </a:r>
            <a:r>
              <a:rPr lang="en-US" altLang="zh-CN" dirty="0" smtClean="0"/>
              <a:t>Write down </a:t>
            </a:r>
            <a:r>
              <a:rPr lang="en-US" altLang="zh-CN" dirty="0" smtClean="0"/>
              <a:t>the landmarks mentioned and fill in the gaps in </a:t>
            </a:r>
            <a:r>
              <a:rPr lang="en-US" altLang="zh-CN" dirty="0" smtClean="0"/>
              <a:t>the phrases </a:t>
            </a:r>
            <a:r>
              <a:rPr lang="en-US" altLang="zh-CN" dirty="0" smtClean="0"/>
              <a:t>that help you to locate the correct answer.</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071546"/>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802995"/>
          <a:ext cx="8143933" cy="3626401"/>
        </p:xfrm>
        <a:graphic>
          <a:graphicData uri="http://schemas.openxmlformats.org/drawingml/2006/table">
            <a:tbl>
              <a:tblPr firstRow="1" bandRow="1">
                <a:tableStyleId>{5C22544A-7EE6-4342-B048-85BDC9FD1C3A}</a:tableStyleId>
              </a:tblPr>
              <a:tblGrid>
                <a:gridCol w="452441"/>
                <a:gridCol w="2190766"/>
                <a:gridCol w="1956607"/>
                <a:gridCol w="3544119"/>
              </a:tblGrid>
              <a:tr h="891411">
                <a:tc>
                  <a:txBody>
                    <a:bodyPr/>
                    <a:lstStyle/>
                    <a:p>
                      <a:endParaRPr lang="zh-CN" altLang="en-US" sz="2800" dirty="0"/>
                    </a:p>
                  </a:txBody>
                  <a:tcPr/>
                </a:tc>
                <a:tc>
                  <a:txBody>
                    <a:bodyPr/>
                    <a:lstStyle/>
                    <a:p>
                      <a:endParaRPr lang="zh-CN" altLang="en-US" sz="2800" dirty="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2681521">
                <a:tc>
                  <a:txBody>
                    <a:bodyPr/>
                    <a:lstStyle/>
                    <a:p>
                      <a:r>
                        <a:rPr lang="en-US" altLang="zh-CN" sz="2800" dirty="0" smtClean="0"/>
                        <a:t>1</a:t>
                      </a:r>
                      <a:endParaRPr lang="zh-CN" altLang="en-US" sz="2800" dirty="0"/>
                    </a:p>
                  </a:txBody>
                  <a:tcPr/>
                </a:tc>
                <a:tc>
                  <a:txBody>
                    <a:bodyPr/>
                    <a:lstStyle/>
                    <a:p>
                      <a:r>
                        <a:rPr lang="en-US" altLang="zh-CN" sz="2800" dirty="0" smtClean="0"/>
                        <a:t>Where is the gift</a:t>
                      </a:r>
                      <a:r>
                        <a:rPr lang="en-US" altLang="zh-CN" sz="2800" baseline="0" dirty="0" smtClean="0"/>
                        <a:t> shop?</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txBody>
                  <a:tcPr/>
                </a:tc>
                <a:tc>
                  <a:txBody>
                    <a:bodyPr/>
                    <a:lstStyle/>
                    <a:p>
                      <a:r>
                        <a:rPr lang="en-US" altLang="zh-CN" sz="2800" dirty="0" smtClean="0"/>
                        <a:t>lifts</a:t>
                      </a:r>
                      <a:endParaRPr lang="zh-CN" altLang="en-US" sz="2800" dirty="0"/>
                    </a:p>
                  </a:txBody>
                  <a:tcPr/>
                </a:tc>
                <a:tc>
                  <a:txBody>
                    <a:bodyPr/>
                    <a:lstStyle/>
                    <a:p>
                      <a:pPr>
                        <a:buFont typeface="Arial" pitchFamily="34" charset="0"/>
                        <a:buChar char="•"/>
                      </a:pPr>
                      <a:r>
                        <a:rPr lang="en-US" altLang="zh-CN" sz="2800" dirty="0" smtClean="0"/>
                        <a:t>The entrance is ________</a:t>
                      </a:r>
                    </a:p>
                    <a:p>
                      <a:pPr>
                        <a:buFont typeface="Arial" pitchFamily="34" charset="0"/>
                        <a:buChar char="•"/>
                      </a:pPr>
                      <a:r>
                        <a:rPr lang="en-US" altLang="zh-CN" sz="2800" dirty="0" smtClean="0"/>
                        <a:t>Then go ________</a:t>
                      </a:r>
                    </a:p>
                    <a:p>
                      <a:pPr>
                        <a:buFont typeface="Arial" pitchFamily="34" charset="0"/>
                        <a:buChar char="•"/>
                      </a:pPr>
                      <a:r>
                        <a:rPr lang="en-US" altLang="zh-CN" sz="2800" dirty="0" smtClean="0"/>
                        <a:t>The shop</a:t>
                      </a:r>
                      <a:r>
                        <a:rPr lang="en-US" altLang="zh-CN" sz="2800" baseline="0" dirty="0" smtClean="0"/>
                        <a:t> you want is _______</a:t>
                      </a:r>
                    </a:p>
                    <a:p>
                      <a:pPr>
                        <a:buFont typeface="Arial" pitchFamily="34" charset="0"/>
                        <a:buChar char="•"/>
                      </a:pPr>
                      <a:r>
                        <a:rPr lang="en-US" altLang="zh-CN" sz="2800" baseline="0" dirty="0" smtClean="0"/>
                        <a:t>________the lifts</a:t>
                      </a:r>
                      <a:endParaRPr lang="zh-CN" altLang="en-US" sz="2800" dirty="0"/>
                    </a:p>
                  </a:txBody>
                  <a:tcPr/>
                </a:tc>
              </a:tr>
            </a:tbl>
          </a:graphicData>
        </a:graphic>
      </p:graphicFrame>
      <p:sp>
        <p:nvSpPr>
          <p:cNvPr id="8" name="TextBox 7"/>
          <p:cNvSpPr txBox="1"/>
          <p:nvPr/>
        </p:nvSpPr>
        <p:spPr>
          <a:xfrm>
            <a:off x="3214678" y="4214818"/>
            <a:ext cx="1500198" cy="954107"/>
          </a:xfrm>
          <a:prstGeom prst="rect">
            <a:avLst/>
          </a:prstGeom>
          <a:noFill/>
        </p:spPr>
        <p:txBody>
          <a:bodyPr wrap="square" rtlCol="0">
            <a:spAutoFit/>
          </a:bodyPr>
          <a:lstStyle/>
          <a:p>
            <a:r>
              <a:rPr lang="en-US" altLang="zh-CN" sz="2800" b="1" dirty="0" smtClean="0">
                <a:solidFill>
                  <a:srgbClr val="FF0000"/>
                </a:solidFill>
              </a:rPr>
              <a:t>entrance, toilets</a:t>
            </a:r>
            <a:endParaRPr lang="zh-CN" altLang="en-US" sz="2800" b="1" dirty="0">
              <a:solidFill>
                <a:srgbClr val="FF0000"/>
              </a:solidFill>
            </a:endParaRPr>
          </a:p>
        </p:txBody>
      </p:sp>
      <p:sp>
        <p:nvSpPr>
          <p:cNvPr id="9" name="TextBox 8"/>
          <p:cNvSpPr txBox="1"/>
          <p:nvPr/>
        </p:nvSpPr>
        <p:spPr>
          <a:xfrm>
            <a:off x="5072066" y="4088879"/>
            <a:ext cx="3552126" cy="523220"/>
          </a:xfrm>
          <a:prstGeom prst="rect">
            <a:avLst/>
          </a:prstGeom>
          <a:noFill/>
        </p:spPr>
        <p:txBody>
          <a:bodyPr wrap="none" rtlCol="0">
            <a:spAutoFit/>
          </a:bodyPr>
          <a:lstStyle/>
          <a:p>
            <a:r>
              <a:rPr lang="en-US" altLang="zh-CN" sz="2800" b="1" dirty="0" smtClean="0">
                <a:solidFill>
                  <a:srgbClr val="FF0000"/>
                </a:solidFill>
              </a:rPr>
              <a:t>over there on your left</a:t>
            </a:r>
            <a:endParaRPr lang="zh-CN" altLang="en-US" sz="2800" b="1" dirty="0">
              <a:solidFill>
                <a:srgbClr val="FF0000"/>
              </a:solidFill>
            </a:endParaRPr>
          </a:p>
        </p:txBody>
      </p:sp>
      <p:sp>
        <p:nvSpPr>
          <p:cNvPr id="10" name="TextBox 9"/>
          <p:cNvSpPr txBox="1"/>
          <p:nvPr/>
        </p:nvSpPr>
        <p:spPr>
          <a:xfrm>
            <a:off x="6429388" y="4517507"/>
            <a:ext cx="2322239" cy="523220"/>
          </a:xfrm>
          <a:prstGeom prst="rect">
            <a:avLst/>
          </a:prstGeom>
          <a:noFill/>
        </p:spPr>
        <p:txBody>
          <a:bodyPr wrap="none" rtlCol="0">
            <a:spAutoFit/>
          </a:bodyPr>
          <a:lstStyle/>
          <a:p>
            <a:r>
              <a:rPr lang="en-US" altLang="zh-CN" sz="2800" b="1" dirty="0" smtClean="0">
                <a:solidFill>
                  <a:srgbClr val="FF0000"/>
                </a:solidFill>
              </a:rPr>
              <a:t>straight ahead</a:t>
            </a:r>
            <a:endParaRPr lang="zh-CN" altLang="en-US" sz="2800" b="1" dirty="0">
              <a:solidFill>
                <a:srgbClr val="FF0000"/>
              </a:solidFill>
            </a:endParaRPr>
          </a:p>
        </p:txBody>
      </p:sp>
      <p:sp>
        <p:nvSpPr>
          <p:cNvPr id="11" name="TextBox 10"/>
          <p:cNvSpPr txBox="1"/>
          <p:nvPr/>
        </p:nvSpPr>
        <p:spPr>
          <a:xfrm>
            <a:off x="5072066" y="5374763"/>
            <a:ext cx="3085396" cy="523220"/>
          </a:xfrm>
          <a:prstGeom prst="rect">
            <a:avLst/>
          </a:prstGeom>
          <a:noFill/>
        </p:spPr>
        <p:txBody>
          <a:bodyPr wrap="none" rtlCol="0">
            <a:spAutoFit/>
          </a:bodyPr>
          <a:lstStyle/>
          <a:p>
            <a:r>
              <a:rPr lang="en-US" altLang="zh-CN" sz="2800" b="1" dirty="0" smtClean="0">
                <a:solidFill>
                  <a:srgbClr val="FF0000"/>
                </a:solidFill>
              </a:rPr>
              <a:t>opposite the toilets</a:t>
            </a:r>
            <a:endParaRPr lang="zh-CN" altLang="en-US" sz="2800" b="1" dirty="0">
              <a:solidFill>
                <a:srgbClr val="FF0000"/>
              </a:solidFill>
            </a:endParaRPr>
          </a:p>
        </p:txBody>
      </p:sp>
      <p:sp>
        <p:nvSpPr>
          <p:cNvPr id="12" name="TextBox 11"/>
          <p:cNvSpPr txBox="1"/>
          <p:nvPr/>
        </p:nvSpPr>
        <p:spPr>
          <a:xfrm>
            <a:off x="5286380" y="5803391"/>
            <a:ext cx="1283172" cy="523220"/>
          </a:xfrm>
          <a:prstGeom prst="rect">
            <a:avLst/>
          </a:prstGeom>
          <a:noFill/>
        </p:spPr>
        <p:txBody>
          <a:bodyPr wrap="none" rtlCol="0">
            <a:spAutoFit/>
          </a:bodyPr>
          <a:lstStyle/>
          <a:p>
            <a:r>
              <a:rPr lang="en-US" altLang="zh-CN" sz="2800" b="1" dirty="0" smtClean="0">
                <a:solidFill>
                  <a:srgbClr val="FF0000"/>
                </a:solidFill>
              </a:rPr>
              <a:t>Next to</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a:xfrm>
            <a:off x="457200" y="857232"/>
            <a:ext cx="8229600" cy="5357850"/>
          </a:xfrm>
        </p:spPr>
        <p:txBody>
          <a:bodyPr/>
          <a:lstStyle/>
          <a:p>
            <a:r>
              <a:rPr lang="en-US" altLang="zh-CN" dirty="0" smtClean="0"/>
              <a:t>1.5        Listen again and complete the table on the previous page. Write down the landmarks mentioned and fill in the gaps in the phrases that help you to locate the correct answer.</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000108"/>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3"/>
          <a:ext cx="8143933" cy="3762556"/>
        </p:xfrm>
        <a:graphic>
          <a:graphicData uri="http://schemas.openxmlformats.org/drawingml/2006/table">
            <a:tbl>
              <a:tblPr firstRow="1" bandRow="1">
                <a:tableStyleId>{5C22544A-7EE6-4342-B048-85BDC9FD1C3A}</a:tableStyleId>
              </a:tblPr>
              <a:tblGrid>
                <a:gridCol w="452441"/>
                <a:gridCol w="2190766"/>
                <a:gridCol w="1956607"/>
                <a:gridCol w="3544119"/>
              </a:tblGrid>
              <a:tr h="897099">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2817676">
                <a:tc>
                  <a:txBody>
                    <a:bodyPr/>
                    <a:lstStyle/>
                    <a:p>
                      <a:r>
                        <a:rPr lang="en-US" altLang="zh-CN" sz="2800" dirty="0" smtClean="0"/>
                        <a:t>2</a:t>
                      </a:r>
                      <a:endParaRPr lang="zh-CN" altLang="en-US" sz="2800" dirty="0"/>
                    </a:p>
                  </a:txBody>
                  <a:tcPr/>
                </a:tc>
                <a:tc>
                  <a:txBody>
                    <a:bodyPr/>
                    <a:lstStyle/>
                    <a:p>
                      <a:r>
                        <a:rPr lang="en-US" altLang="zh-CN" sz="2800" dirty="0" smtClean="0"/>
                        <a:t>Where can you buy stamps?</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In ____ resort,</a:t>
                      </a:r>
                      <a:r>
                        <a:rPr lang="en-US" altLang="zh-CN" sz="2800" baseline="0" dirty="0" smtClean="0"/>
                        <a:t> you’ll see a …</a:t>
                      </a:r>
                    </a:p>
                    <a:p>
                      <a:pPr>
                        <a:buFont typeface="Arial" pitchFamily="34" charset="0"/>
                        <a:buChar char="•"/>
                      </a:pPr>
                      <a:r>
                        <a:rPr lang="en-US" altLang="zh-CN" sz="2800" baseline="0" dirty="0" smtClean="0"/>
                        <a:t>_____ courtyard, you’ll find a …</a:t>
                      </a:r>
                    </a:p>
                    <a:p>
                      <a:pPr>
                        <a:buFont typeface="Arial" pitchFamily="34" charset="0"/>
                        <a:buChar char="•"/>
                      </a:pPr>
                      <a:r>
                        <a:rPr lang="en-US" altLang="zh-CN" sz="2800" baseline="0" dirty="0" smtClean="0"/>
                        <a:t>It’s just _____tree</a:t>
                      </a:r>
                      <a:endParaRPr lang="zh-CN" altLang="en-US" sz="2800" dirty="0"/>
                    </a:p>
                  </a:txBody>
                  <a:tcPr/>
                </a:tc>
              </a:tr>
            </a:tbl>
          </a:graphicData>
        </a:graphic>
      </p:graphicFrame>
      <p:pic>
        <p:nvPicPr>
          <p:cNvPr id="4098" name="Picture 2"/>
          <p:cNvPicPr>
            <a:picLocks noChangeAspect="1" noChangeArrowheads="1"/>
          </p:cNvPicPr>
          <p:nvPr/>
        </p:nvPicPr>
        <p:blipFill>
          <a:blip r:embed="rId3"/>
          <a:srcRect/>
          <a:stretch>
            <a:fillRect/>
          </a:stretch>
        </p:blipFill>
        <p:spPr bwMode="auto">
          <a:xfrm>
            <a:off x="928662" y="5143512"/>
            <a:ext cx="3133725" cy="1171575"/>
          </a:xfrm>
          <a:prstGeom prst="rect">
            <a:avLst/>
          </a:prstGeom>
          <a:noFill/>
          <a:ln w="9525">
            <a:noFill/>
            <a:miter lim="800000"/>
            <a:headEnd/>
            <a:tailEnd/>
          </a:ln>
          <a:effectLst/>
        </p:spPr>
      </p:pic>
      <p:sp>
        <p:nvSpPr>
          <p:cNvPr id="10" name="TextBox 9"/>
          <p:cNvSpPr txBox="1"/>
          <p:nvPr/>
        </p:nvSpPr>
        <p:spPr>
          <a:xfrm>
            <a:off x="3143240" y="3571876"/>
            <a:ext cx="1857388" cy="1815882"/>
          </a:xfrm>
          <a:prstGeom prst="rect">
            <a:avLst/>
          </a:prstGeom>
          <a:noFill/>
        </p:spPr>
        <p:txBody>
          <a:bodyPr wrap="square" rtlCol="0">
            <a:spAutoFit/>
          </a:bodyPr>
          <a:lstStyle/>
          <a:p>
            <a:r>
              <a:rPr lang="en-US" altLang="zh-CN" sz="2800" b="1" dirty="0" smtClean="0">
                <a:solidFill>
                  <a:srgbClr val="FF0000"/>
                </a:solidFill>
              </a:rPr>
              <a:t>circular courtyard, entrance, tree</a:t>
            </a:r>
            <a:endParaRPr lang="zh-CN" altLang="en-US" sz="2800" b="1" dirty="0">
              <a:solidFill>
                <a:srgbClr val="FF0000"/>
              </a:solidFill>
            </a:endParaRPr>
          </a:p>
        </p:txBody>
      </p:sp>
      <p:sp useBgFill="1">
        <p:nvSpPr>
          <p:cNvPr id="11" name="TextBox 10"/>
          <p:cNvSpPr txBox="1"/>
          <p:nvPr/>
        </p:nvSpPr>
        <p:spPr>
          <a:xfrm>
            <a:off x="5572132" y="3500438"/>
            <a:ext cx="2786082" cy="523220"/>
          </a:xfrm>
          <a:prstGeom prst="rect">
            <a:avLst/>
          </a:prstGeom>
        </p:spPr>
        <p:txBody>
          <a:bodyPr wrap="square" rtlCol="0">
            <a:spAutoFit/>
          </a:bodyPr>
          <a:lstStyle/>
          <a:p>
            <a:r>
              <a:rPr lang="en-US" altLang="zh-CN" sz="2800" b="1" dirty="0" smtClean="0">
                <a:solidFill>
                  <a:srgbClr val="FF0000"/>
                </a:solidFill>
              </a:rPr>
              <a:t>the middle of the </a:t>
            </a:r>
            <a:endParaRPr lang="zh-CN" altLang="en-US" sz="2800" b="1" dirty="0">
              <a:solidFill>
                <a:srgbClr val="FF0000"/>
              </a:solidFill>
            </a:endParaRPr>
          </a:p>
        </p:txBody>
      </p:sp>
      <p:sp useBgFill="1">
        <p:nvSpPr>
          <p:cNvPr id="12" name="TextBox 11"/>
          <p:cNvSpPr txBox="1"/>
          <p:nvPr/>
        </p:nvSpPr>
        <p:spPr>
          <a:xfrm>
            <a:off x="5286380" y="4500570"/>
            <a:ext cx="2928958" cy="523220"/>
          </a:xfrm>
          <a:prstGeom prst="rect">
            <a:avLst/>
          </a:prstGeom>
        </p:spPr>
        <p:txBody>
          <a:bodyPr wrap="square" rtlCol="0">
            <a:spAutoFit/>
          </a:bodyPr>
          <a:lstStyle/>
          <a:p>
            <a:r>
              <a:rPr lang="en-US" altLang="zh-CN" sz="2800" b="1" dirty="0" smtClean="0">
                <a:solidFill>
                  <a:srgbClr val="FF0000"/>
                </a:solidFill>
              </a:rPr>
              <a:t>To the right of the </a:t>
            </a:r>
            <a:endParaRPr lang="zh-CN" altLang="en-US" sz="2800" b="1" dirty="0">
              <a:solidFill>
                <a:srgbClr val="FF0000"/>
              </a:solidFill>
            </a:endParaRPr>
          </a:p>
        </p:txBody>
      </p:sp>
      <p:sp useBgFill="1">
        <p:nvSpPr>
          <p:cNvPr id="13" name="TextBox 12"/>
          <p:cNvSpPr txBox="1"/>
          <p:nvPr/>
        </p:nvSpPr>
        <p:spPr>
          <a:xfrm>
            <a:off x="5929322" y="5715016"/>
            <a:ext cx="1857388" cy="523220"/>
          </a:xfrm>
          <a:prstGeom prst="rect">
            <a:avLst/>
          </a:prstGeom>
        </p:spPr>
        <p:txBody>
          <a:bodyPr wrap="square" rtlCol="0">
            <a:spAutoFit/>
          </a:bodyPr>
          <a:lstStyle/>
          <a:p>
            <a:r>
              <a:rPr lang="en-US" altLang="zh-CN" sz="2800" b="1" dirty="0" smtClean="0">
                <a:solidFill>
                  <a:srgbClr val="FF0000"/>
                </a:solidFill>
              </a:rPr>
              <a:t>behind the</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a:xfrm>
            <a:off x="457200" y="928670"/>
            <a:ext cx="8229600" cy="5357850"/>
          </a:xfrm>
        </p:spPr>
        <p:txBody>
          <a:bodyPr/>
          <a:lstStyle/>
          <a:p>
            <a:r>
              <a:rPr lang="en-US" altLang="zh-CN" dirty="0" smtClean="0"/>
              <a:t>1.5        Listen again and complete the table on the previous page. Write down the landmarks mentioned and fill in the gaps in the phrases that help you to locate the correct answer.</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071546"/>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2"/>
          <a:ext cx="8143933" cy="3596640"/>
        </p:xfrm>
        <a:graphic>
          <a:graphicData uri="http://schemas.openxmlformats.org/drawingml/2006/table">
            <a:tbl>
              <a:tblPr firstRow="1" bandRow="1">
                <a:tableStyleId>{5C22544A-7EE6-4342-B048-85BDC9FD1C3A}</a:tableStyleId>
              </a:tblPr>
              <a:tblGrid>
                <a:gridCol w="452441"/>
                <a:gridCol w="2619394"/>
                <a:gridCol w="1527979"/>
                <a:gridCol w="3544119"/>
              </a:tblGrid>
              <a:tr h="370840">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What is the proposed location of the new bridge?</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I was thinking of putting it</a:t>
                      </a:r>
                      <a:r>
                        <a:rPr lang="en-US" altLang="zh-CN" sz="2800" baseline="0" dirty="0" smtClean="0"/>
                        <a:t> _______</a:t>
                      </a:r>
                    </a:p>
                    <a:p>
                      <a:pPr>
                        <a:buFont typeface="Arial" pitchFamily="34" charset="0"/>
                        <a:buChar char="•"/>
                      </a:pPr>
                      <a:r>
                        <a:rPr lang="en-US" altLang="zh-CN" sz="2800" baseline="0" dirty="0" smtClean="0"/>
                        <a:t>I think it would be better if it's _______ motorway</a:t>
                      </a:r>
                      <a:endParaRPr lang="en-US" altLang="zh-CN" sz="2800" baseline="0" dirty="0" smtClean="0"/>
                    </a:p>
                  </a:txBody>
                  <a:tcPr/>
                </a:tc>
              </a:tr>
            </a:tbl>
          </a:graphicData>
        </a:graphic>
      </p:graphicFrame>
      <p:pic>
        <p:nvPicPr>
          <p:cNvPr id="5122" name="Picture 2"/>
          <p:cNvPicPr>
            <a:picLocks noChangeAspect="1" noChangeArrowheads="1"/>
          </p:cNvPicPr>
          <p:nvPr/>
        </p:nvPicPr>
        <p:blipFill>
          <a:blip r:embed="rId3"/>
          <a:srcRect/>
          <a:stretch>
            <a:fillRect/>
          </a:stretch>
        </p:blipFill>
        <p:spPr bwMode="auto">
          <a:xfrm>
            <a:off x="1000100" y="5429264"/>
            <a:ext cx="3171825" cy="1190625"/>
          </a:xfrm>
          <a:prstGeom prst="rect">
            <a:avLst/>
          </a:prstGeom>
          <a:noFill/>
          <a:ln w="9525">
            <a:noFill/>
            <a:miter lim="800000"/>
            <a:headEnd/>
            <a:tailEnd/>
          </a:ln>
          <a:effectLst/>
        </p:spPr>
      </p:pic>
      <p:sp>
        <p:nvSpPr>
          <p:cNvPr id="10" name="TextBox 9"/>
          <p:cNvSpPr txBox="1"/>
          <p:nvPr/>
        </p:nvSpPr>
        <p:spPr>
          <a:xfrm>
            <a:off x="3428992" y="3786190"/>
            <a:ext cx="1857388" cy="954107"/>
          </a:xfrm>
          <a:prstGeom prst="rect">
            <a:avLst/>
          </a:prstGeom>
          <a:noFill/>
        </p:spPr>
        <p:txBody>
          <a:bodyPr wrap="square" rtlCol="0">
            <a:spAutoFit/>
          </a:bodyPr>
          <a:lstStyle/>
          <a:p>
            <a:r>
              <a:rPr lang="en-US" altLang="zh-CN" sz="2800" b="1" dirty="0" smtClean="0">
                <a:solidFill>
                  <a:srgbClr val="FF0000"/>
                </a:solidFill>
              </a:rPr>
              <a:t>river, motorway</a:t>
            </a:r>
            <a:endParaRPr lang="zh-CN" altLang="en-US" sz="2800" b="1" dirty="0">
              <a:solidFill>
                <a:srgbClr val="FF0000"/>
              </a:solidFill>
            </a:endParaRPr>
          </a:p>
        </p:txBody>
      </p:sp>
      <p:sp useBgFill="1">
        <p:nvSpPr>
          <p:cNvPr id="11" name="TextBox 10"/>
          <p:cNvSpPr txBox="1"/>
          <p:nvPr/>
        </p:nvSpPr>
        <p:spPr>
          <a:xfrm>
            <a:off x="5429256" y="4000504"/>
            <a:ext cx="3071834" cy="523220"/>
          </a:xfrm>
          <a:prstGeom prst="rect">
            <a:avLst/>
          </a:prstGeom>
        </p:spPr>
        <p:txBody>
          <a:bodyPr wrap="square" rtlCol="0">
            <a:spAutoFit/>
          </a:bodyPr>
          <a:lstStyle/>
          <a:p>
            <a:r>
              <a:rPr lang="en-US" altLang="zh-CN" sz="2800" b="1" dirty="0" smtClean="0">
                <a:solidFill>
                  <a:srgbClr val="FF0000"/>
                </a:solidFill>
              </a:rPr>
              <a:t>right in the middle</a:t>
            </a:r>
            <a:endParaRPr lang="zh-CN" altLang="en-US" sz="2800" b="1" dirty="0">
              <a:solidFill>
                <a:srgbClr val="FF0000"/>
              </a:solidFill>
            </a:endParaRPr>
          </a:p>
        </p:txBody>
      </p:sp>
      <p:sp useBgFill="1">
        <p:nvSpPr>
          <p:cNvPr id="12" name="TextBox 11"/>
          <p:cNvSpPr txBox="1"/>
          <p:nvPr/>
        </p:nvSpPr>
        <p:spPr>
          <a:xfrm>
            <a:off x="5072066" y="4857760"/>
            <a:ext cx="3857652" cy="523220"/>
          </a:xfrm>
          <a:prstGeom prst="rect">
            <a:avLst/>
          </a:prstGeom>
        </p:spPr>
        <p:txBody>
          <a:bodyPr wrap="square" rtlCol="0">
            <a:spAutoFit/>
          </a:bodyPr>
          <a:lstStyle/>
          <a:p>
            <a:r>
              <a:rPr lang="en-US" altLang="zh-CN" sz="2800" b="1" dirty="0" smtClean="0">
                <a:solidFill>
                  <a:srgbClr val="FF0000"/>
                </a:solidFill>
              </a:rPr>
              <a:t>at the eastern end of the </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a:xfrm>
            <a:off x="457200" y="928670"/>
            <a:ext cx="8229600" cy="5357850"/>
          </a:xfrm>
        </p:spPr>
        <p:txBody>
          <a:bodyPr/>
          <a:lstStyle/>
          <a:p>
            <a:r>
              <a:rPr lang="en-US" altLang="zh-CN" dirty="0" smtClean="0"/>
              <a:t>1.5        Listen again and complete the table on the previous page. Write down the landmarks mentioned and fill in the gaps in the phrases that help you to locate the correct answer.</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071546"/>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2"/>
          <a:ext cx="8143933" cy="3596640"/>
        </p:xfrm>
        <a:graphic>
          <a:graphicData uri="http://schemas.openxmlformats.org/drawingml/2006/table">
            <a:tbl>
              <a:tblPr firstRow="1" bandRow="1">
                <a:tableStyleId>{5C22544A-7EE6-4342-B048-85BDC9FD1C3A}</a:tableStyleId>
              </a:tblPr>
              <a:tblGrid>
                <a:gridCol w="452441"/>
                <a:gridCol w="2619394"/>
                <a:gridCol w="1527979"/>
                <a:gridCol w="3544119"/>
              </a:tblGrid>
              <a:tr h="370840">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Where is the ideal habitat for the traviston Frog?</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 it is unable to live in _________ of a pond</a:t>
                      </a:r>
                    </a:p>
                    <a:p>
                      <a:pPr>
                        <a:buFont typeface="Arial" pitchFamily="34" charset="0"/>
                        <a:buChar char="•"/>
                      </a:pPr>
                      <a:r>
                        <a:rPr lang="en-US" altLang="zh-CN" sz="2800" dirty="0" smtClean="0"/>
                        <a:t>…. it does need to live in ______ to water</a:t>
                      </a:r>
                    </a:p>
                    <a:p>
                      <a:pPr>
                        <a:buFont typeface="Arial" pitchFamily="34" charset="0"/>
                        <a:buChar char="•"/>
                      </a:pPr>
                      <a:r>
                        <a:rPr lang="en-US" altLang="zh-CN" sz="2800" dirty="0" smtClean="0"/>
                        <a:t>… in a tiny</a:t>
                      </a:r>
                      <a:r>
                        <a:rPr lang="en-US" altLang="zh-CN" sz="2800" baseline="0" dirty="0" smtClean="0"/>
                        <a:t> burrow ______ bushes</a:t>
                      </a:r>
                      <a:endParaRPr lang="zh-CN" altLang="en-US" sz="2800" dirty="0"/>
                    </a:p>
                  </a:txBody>
                  <a:tcPr/>
                </a:tc>
              </a:tr>
            </a:tbl>
          </a:graphicData>
        </a:graphic>
      </p:graphicFrame>
      <p:pic>
        <p:nvPicPr>
          <p:cNvPr id="6146" name="Picture 2"/>
          <p:cNvPicPr>
            <a:picLocks noChangeAspect="1" noChangeArrowheads="1"/>
          </p:cNvPicPr>
          <p:nvPr/>
        </p:nvPicPr>
        <p:blipFill>
          <a:blip r:embed="rId3"/>
          <a:srcRect/>
          <a:stretch>
            <a:fillRect/>
          </a:stretch>
        </p:blipFill>
        <p:spPr bwMode="auto">
          <a:xfrm>
            <a:off x="928662" y="5429264"/>
            <a:ext cx="3190875" cy="1200150"/>
          </a:xfrm>
          <a:prstGeom prst="rect">
            <a:avLst/>
          </a:prstGeom>
          <a:noFill/>
          <a:ln w="9525">
            <a:noFill/>
            <a:miter lim="800000"/>
            <a:headEnd/>
            <a:tailEnd/>
          </a:ln>
          <a:effectLst/>
        </p:spPr>
      </p:pic>
      <p:sp>
        <p:nvSpPr>
          <p:cNvPr id="10" name="TextBox 9"/>
          <p:cNvSpPr txBox="1"/>
          <p:nvPr/>
        </p:nvSpPr>
        <p:spPr>
          <a:xfrm>
            <a:off x="3714744" y="3714752"/>
            <a:ext cx="1285884" cy="1384995"/>
          </a:xfrm>
          <a:prstGeom prst="rect">
            <a:avLst/>
          </a:prstGeom>
          <a:noFill/>
        </p:spPr>
        <p:txBody>
          <a:bodyPr wrap="square" rtlCol="0">
            <a:spAutoFit/>
          </a:bodyPr>
          <a:lstStyle/>
          <a:p>
            <a:r>
              <a:rPr lang="en-US" altLang="zh-CN" sz="2800" b="1" dirty="0" smtClean="0">
                <a:solidFill>
                  <a:srgbClr val="FF0000"/>
                </a:solidFill>
              </a:rPr>
              <a:t>bushes, pond, tree</a:t>
            </a:r>
            <a:endParaRPr lang="zh-CN" altLang="en-US" sz="2800" b="1" dirty="0">
              <a:solidFill>
                <a:srgbClr val="FF0000"/>
              </a:solidFill>
            </a:endParaRPr>
          </a:p>
        </p:txBody>
      </p:sp>
      <p:sp>
        <p:nvSpPr>
          <p:cNvPr id="11" name="TextBox 10"/>
          <p:cNvSpPr txBox="1"/>
          <p:nvPr/>
        </p:nvSpPr>
        <p:spPr>
          <a:xfrm>
            <a:off x="5286380" y="4000504"/>
            <a:ext cx="1571636" cy="523220"/>
          </a:xfrm>
          <a:prstGeom prst="rect">
            <a:avLst/>
          </a:prstGeom>
          <a:noFill/>
        </p:spPr>
        <p:txBody>
          <a:bodyPr wrap="square" rtlCol="0">
            <a:spAutoFit/>
          </a:bodyPr>
          <a:lstStyle/>
          <a:p>
            <a:r>
              <a:rPr lang="en-US" altLang="zh-CN" sz="2800" b="1" dirty="0" smtClean="0">
                <a:solidFill>
                  <a:srgbClr val="FF0000"/>
                </a:solidFill>
              </a:rPr>
              <a:t>the area </a:t>
            </a:r>
            <a:endParaRPr lang="zh-CN" altLang="en-US" sz="2800" b="1" dirty="0">
              <a:solidFill>
                <a:srgbClr val="FF0000"/>
              </a:solidFill>
            </a:endParaRPr>
          </a:p>
        </p:txBody>
      </p:sp>
      <p:sp useBgFill="1">
        <p:nvSpPr>
          <p:cNvPr id="12" name="TextBox 11"/>
          <p:cNvSpPr txBox="1"/>
          <p:nvPr/>
        </p:nvSpPr>
        <p:spPr>
          <a:xfrm>
            <a:off x="5072066" y="4429132"/>
            <a:ext cx="3429024" cy="523220"/>
          </a:xfrm>
          <a:prstGeom prst="rect">
            <a:avLst/>
          </a:prstGeom>
        </p:spPr>
        <p:txBody>
          <a:bodyPr wrap="square" rtlCol="0">
            <a:spAutoFit/>
          </a:bodyPr>
          <a:lstStyle/>
          <a:p>
            <a:r>
              <a:rPr lang="en-US" altLang="zh-CN" sz="2800" b="1" dirty="0" smtClean="0">
                <a:solidFill>
                  <a:srgbClr val="FF0000"/>
                </a:solidFill>
              </a:rPr>
              <a:t>fairly close proximity</a:t>
            </a:r>
            <a:endParaRPr lang="zh-CN" altLang="en-US" sz="2800" b="1" dirty="0">
              <a:solidFill>
                <a:srgbClr val="FF0000"/>
              </a:solidFill>
            </a:endParaRPr>
          </a:p>
        </p:txBody>
      </p:sp>
      <p:sp useBgFill="1">
        <p:nvSpPr>
          <p:cNvPr id="13" name="TextBox 12"/>
          <p:cNvSpPr txBox="1"/>
          <p:nvPr/>
        </p:nvSpPr>
        <p:spPr>
          <a:xfrm>
            <a:off x="5286380" y="5357826"/>
            <a:ext cx="2428892" cy="523220"/>
          </a:xfrm>
          <a:prstGeom prst="rect">
            <a:avLst/>
          </a:prstGeom>
        </p:spPr>
        <p:txBody>
          <a:bodyPr wrap="square" rtlCol="0">
            <a:spAutoFit/>
          </a:bodyPr>
          <a:lstStyle/>
          <a:p>
            <a:r>
              <a:rPr lang="en-US" altLang="zh-CN" sz="2800" b="1" dirty="0" smtClean="0">
                <a:solidFill>
                  <a:srgbClr val="FF0000"/>
                </a:solidFill>
              </a:rPr>
              <a:t>surrounded by</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altLang="zh-CN" dirty="0" smtClean="0"/>
              <a:t>Following directions</a:t>
            </a:r>
            <a:endParaRPr lang="zh-CN" altLang="en-US" dirty="0"/>
          </a:p>
        </p:txBody>
      </p:sp>
      <p:sp>
        <p:nvSpPr>
          <p:cNvPr id="3" name="内容占位符 2"/>
          <p:cNvSpPr>
            <a:spLocks noGrp="1"/>
          </p:cNvSpPr>
          <p:nvPr>
            <p:ph idx="1"/>
          </p:nvPr>
        </p:nvSpPr>
        <p:spPr/>
        <p:txBody>
          <a:bodyPr/>
          <a:lstStyle/>
          <a:p>
            <a:r>
              <a:rPr lang="en-US" altLang="zh-CN" dirty="0" smtClean="0"/>
              <a:t>2 Following </a:t>
            </a:r>
            <a:r>
              <a:rPr lang="en-US" altLang="zh-CN" dirty="0" smtClean="0"/>
              <a:t>directions</a:t>
            </a:r>
          </a:p>
          <a:p>
            <a:r>
              <a:rPr lang="en-US" altLang="zh-CN" dirty="0" smtClean="0"/>
              <a:t>2.1</a:t>
            </a:r>
            <a:r>
              <a:rPr lang="en-US" dirty="0" smtClean="0"/>
              <a:t>        Listen  </a:t>
            </a:r>
            <a:r>
              <a:rPr lang="en-US" dirty="0" smtClean="0"/>
              <a:t>and  decide which diagram (</a:t>
            </a:r>
            <a:r>
              <a:rPr lang="en-US" dirty="0" smtClean="0"/>
              <a:t>A, B </a:t>
            </a:r>
            <a:r>
              <a:rPr lang="en-US" dirty="0" smtClean="0"/>
              <a:t>or C</a:t>
            </a:r>
            <a:r>
              <a:rPr lang="en-US" dirty="0" smtClean="0"/>
              <a:t>) shows </a:t>
            </a:r>
            <a:r>
              <a:rPr lang="en-US" dirty="0" smtClean="0"/>
              <a:t>the directions described by the speaker.</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动作按钮: 自定义 6">
            <a:hlinkClick r:id="rId2" action="ppaction://hlinkfile" highlightClick="1"/>
          </p:cNvPr>
          <p:cNvSpPr/>
          <p:nvPr/>
        </p:nvSpPr>
        <p:spPr>
          <a:xfrm>
            <a:off x="1428728" y="1714488"/>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17</a:t>
            </a:r>
            <a:endParaRPr lang="zh-CN" altLang="en-US" dirty="0"/>
          </a:p>
        </p:txBody>
      </p:sp>
      <p:pic>
        <p:nvPicPr>
          <p:cNvPr id="7171" name="Picture 3"/>
          <p:cNvPicPr>
            <a:picLocks noChangeAspect="1" noChangeArrowheads="1"/>
          </p:cNvPicPr>
          <p:nvPr/>
        </p:nvPicPr>
        <p:blipFill>
          <a:blip r:embed="rId3"/>
          <a:srcRect/>
          <a:stretch>
            <a:fillRect/>
          </a:stretch>
        </p:blipFill>
        <p:spPr bwMode="auto">
          <a:xfrm>
            <a:off x="1" y="2428868"/>
            <a:ext cx="4572000" cy="1722268"/>
          </a:xfrm>
          <a:prstGeom prst="rect">
            <a:avLst/>
          </a:prstGeom>
          <a:noFill/>
          <a:ln w="9525">
            <a:noFill/>
            <a:miter lim="800000"/>
            <a:headEnd/>
            <a:tailEnd/>
          </a:ln>
          <a:effectLst/>
        </p:spPr>
      </p:pic>
      <p:pic>
        <p:nvPicPr>
          <p:cNvPr id="10" name="Picture 2"/>
          <p:cNvPicPr>
            <a:picLocks noChangeAspect="1" noChangeArrowheads="1"/>
          </p:cNvPicPr>
          <p:nvPr/>
        </p:nvPicPr>
        <p:blipFill>
          <a:blip r:embed="rId4"/>
          <a:srcRect/>
          <a:stretch>
            <a:fillRect/>
          </a:stretch>
        </p:blipFill>
        <p:spPr bwMode="auto">
          <a:xfrm>
            <a:off x="4500562" y="3643315"/>
            <a:ext cx="4319584" cy="1732956"/>
          </a:xfrm>
          <a:prstGeom prst="rect">
            <a:avLst/>
          </a:prstGeom>
          <a:noFill/>
          <a:ln w="9525">
            <a:noFill/>
            <a:miter lim="800000"/>
            <a:headEnd/>
            <a:tailEnd/>
          </a:ln>
          <a:effectLst/>
        </p:spPr>
      </p:pic>
      <p:pic>
        <p:nvPicPr>
          <p:cNvPr id="11" name="Picture 2"/>
          <p:cNvPicPr>
            <a:picLocks noChangeAspect="1" noChangeArrowheads="1"/>
          </p:cNvPicPr>
          <p:nvPr/>
        </p:nvPicPr>
        <p:blipFill>
          <a:blip r:embed="rId5"/>
          <a:srcRect/>
          <a:stretch>
            <a:fillRect/>
          </a:stretch>
        </p:blipFill>
        <p:spPr bwMode="auto">
          <a:xfrm>
            <a:off x="1" y="4714884"/>
            <a:ext cx="4500562" cy="1705654"/>
          </a:xfrm>
          <a:prstGeom prst="rect">
            <a:avLst/>
          </a:prstGeom>
          <a:noFill/>
          <a:ln w="9525">
            <a:noFill/>
            <a:miter lim="800000"/>
            <a:headEnd/>
            <a:tailEnd/>
          </a:ln>
          <a:effectLst/>
        </p:spPr>
      </p:pic>
      <p:sp>
        <p:nvSpPr>
          <p:cNvPr id="12" name="TextBox 11"/>
          <p:cNvSpPr txBox="1"/>
          <p:nvPr/>
        </p:nvSpPr>
        <p:spPr>
          <a:xfrm>
            <a:off x="6286512" y="5357826"/>
            <a:ext cx="500066" cy="523220"/>
          </a:xfrm>
          <a:prstGeom prst="rect">
            <a:avLst/>
          </a:prstGeom>
          <a:noFill/>
        </p:spPr>
        <p:txBody>
          <a:bodyPr wrap="square" rtlCol="0">
            <a:spAutoFit/>
          </a:bodyPr>
          <a:lstStyle/>
          <a:p>
            <a:r>
              <a:rPr lang="en-US" altLang="zh-CN" sz="2800" b="1" dirty="0" smtClean="0">
                <a:solidFill>
                  <a:srgbClr val="FF0000"/>
                </a:solidFill>
              </a:rPr>
              <a:t>B</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altLang="zh-CN" dirty="0" smtClean="0"/>
              <a:t>2.2        Listen </a:t>
            </a:r>
            <a:r>
              <a:rPr lang="en-US" altLang="zh-CN" dirty="0" smtClean="0"/>
              <a:t>again and make a note of any words or phrases that </a:t>
            </a:r>
            <a:r>
              <a:rPr lang="en-US" altLang="zh-CN" dirty="0" smtClean="0"/>
              <a:t>are used </a:t>
            </a:r>
            <a:r>
              <a:rPr lang="en-US" altLang="zh-CN" dirty="0" smtClean="0"/>
              <a:t>to give directions</a:t>
            </a:r>
            <a:r>
              <a:rPr lang="en-US" altLang="zh-CN" dirty="0" smtClean="0"/>
              <a:t>.</a:t>
            </a:r>
          </a:p>
          <a:p>
            <a:endParaRPr lang="en-US" altLang="zh-CN" dirty="0" smtClean="0"/>
          </a:p>
          <a:p>
            <a:pPr>
              <a:buNone/>
            </a:pPr>
            <a:r>
              <a:rPr lang="en-US" altLang="zh-CN" dirty="0" smtClean="0"/>
              <a:t>	</a:t>
            </a:r>
            <a:r>
              <a:rPr lang="en-US" altLang="zh-CN" dirty="0" smtClean="0">
                <a:solidFill>
                  <a:srgbClr val="FF0000"/>
                </a:solidFill>
              </a:rPr>
              <a:t>We’re in Bridge Street now and it’s in Queens Road.</a:t>
            </a:r>
            <a:endParaRPr lang="en-US" altLang="zh-CN" dirty="0" smtClean="0">
              <a:solidFill>
                <a:srgbClr val="FF0000"/>
              </a:solidFill>
            </a:endParaRPr>
          </a:p>
          <a:p>
            <a:pPr>
              <a:buNone/>
            </a:pPr>
            <a:r>
              <a:rPr lang="en-US" altLang="zh-CN" dirty="0" smtClean="0">
                <a:solidFill>
                  <a:srgbClr val="FF0000"/>
                </a:solidFill>
              </a:rPr>
              <a:t>	You need to go up Bridge Street as far as the traffic lights, then turn right. </a:t>
            </a:r>
          </a:p>
          <a:p>
            <a:pPr>
              <a:buNone/>
            </a:pPr>
            <a:r>
              <a:rPr lang="en-US" altLang="zh-CN" dirty="0" smtClean="0">
                <a:solidFill>
                  <a:srgbClr val="FF0000"/>
                </a:solidFill>
              </a:rPr>
              <a:t>	</a:t>
            </a:r>
            <a:r>
              <a:rPr lang="en-US" altLang="zh-CN" dirty="0" smtClean="0">
                <a:solidFill>
                  <a:srgbClr val="FF0000"/>
                </a:solidFill>
              </a:rPr>
              <a:t>Then you walk along there to the next set of traffic lights and you’ll be at Queens Road. You turn left there and it’s the second shop on your left. </a:t>
            </a:r>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2928958"/>
          </a:xfrm>
        </p:spPr>
        <p:txBody>
          <a:bodyPr/>
          <a:lstStyle/>
          <a:p>
            <a:r>
              <a:rPr lang="en-US" dirty="0" smtClean="0"/>
              <a:t>3 Labelling a </a:t>
            </a:r>
            <a:r>
              <a:rPr lang="en-US" dirty="0" smtClean="0"/>
              <a:t>map</a:t>
            </a:r>
            <a:endParaRPr lang="zh-CN" altLang="en-US" dirty="0" smtClean="0"/>
          </a:p>
          <a:p>
            <a:r>
              <a:rPr lang="en-US" dirty="0" smtClean="0"/>
              <a:t>Sometimes a map completion task asks you to identify  an area on a map then  choose  an answer from a list. For this type of question  you need  to familiarise yourself with  both  the list of options  and the features on the map before you start.</a:t>
            </a:r>
            <a:endParaRPr lang="en-US" altLang="zh-CN" dirty="0" smtClean="0"/>
          </a:p>
        </p:txBody>
      </p:sp>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Labelling a map</a:t>
            </a:r>
            <a:endParaRPr lang="zh-CN" altLang="en-US" dirty="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42" name="Picture 2"/>
          <p:cNvPicPr>
            <a:picLocks noChangeAspect="1" noChangeArrowheads="1"/>
          </p:cNvPicPr>
          <p:nvPr/>
        </p:nvPicPr>
        <p:blipFill>
          <a:blip r:embed="rId2"/>
          <a:srcRect/>
          <a:stretch>
            <a:fillRect/>
          </a:stretch>
        </p:blipFill>
        <p:spPr bwMode="auto">
          <a:xfrm>
            <a:off x="1214414" y="3561863"/>
            <a:ext cx="5905516" cy="32247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Labelling a map</a:t>
            </a:r>
            <a:endParaRPr lang="zh-CN" altLang="en-US" dirty="0"/>
          </a:p>
        </p:txBody>
      </p:sp>
      <p:sp>
        <p:nvSpPr>
          <p:cNvPr id="3" name="内容占位符 2"/>
          <p:cNvSpPr>
            <a:spLocks noGrp="1"/>
          </p:cNvSpPr>
          <p:nvPr>
            <p:ph idx="1"/>
          </p:nvPr>
        </p:nvSpPr>
        <p:spPr/>
        <p:txBody>
          <a:bodyPr/>
          <a:lstStyle/>
          <a:p>
            <a:r>
              <a:rPr lang="en-US" dirty="0" smtClean="0"/>
              <a:t>3.1  Look at this map  completion task. Which  landmarks might be used  to help  you to </a:t>
            </a:r>
            <a:r>
              <a:rPr lang="en-US" dirty="0" smtClean="0"/>
              <a:t>find </a:t>
            </a:r>
            <a:r>
              <a:rPr lang="en-US" dirty="0" smtClean="0"/>
              <a:t>your  way  around</a:t>
            </a:r>
            <a:r>
              <a:rPr lang="en-US" dirty="0" smtClean="0"/>
              <a:t>?</a:t>
            </a:r>
          </a:p>
          <a:p>
            <a:r>
              <a:rPr lang="en-US" altLang="zh-CN" dirty="0" smtClean="0"/>
              <a:t>Useful landmarks:</a:t>
            </a:r>
          </a:p>
          <a:p>
            <a:pPr>
              <a:buNone/>
            </a:pPr>
            <a:r>
              <a:rPr lang="en-US" altLang="zh-CN" dirty="0" smtClean="0"/>
              <a:t>	</a:t>
            </a:r>
            <a:r>
              <a:rPr lang="en-US" altLang="zh-CN" dirty="0" smtClean="0"/>
              <a:t>information</a:t>
            </a:r>
          </a:p>
          <a:p>
            <a:pPr>
              <a:buNone/>
            </a:pPr>
            <a:r>
              <a:rPr lang="en-US" altLang="zh-CN" dirty="0" smtClean="0"/>
              <a:t>	</a:t>
            </a:r>
            <a:r>
              <a:rPr lang="en-US" altLang="zh-CN" dirty="0" smtClean="0"/>
              <a:t>the entrance</a:t>
            </a:r>
          </a:p>
          <a:p>
            <a:pPr>
              <a:buNone/>
            </a:pPr>
            <a:r>
              <a:rPr lang="en-US" altLang="zh-CN" dirty="0" smtClean="0"/>
              <a:t>	</a:t>
            </a:r>
            <a:r>
              <a:rPr lang="en-US" altLang="zh-CN" dirty="0" smtClean="0"/>
              <a:t>the toilets</a:t>
            </a:r>
          </a:p>
          <a:p>
            <a:pPr>
              <a:buNone/>
            </a:pPr>
            <a:r>
              <a:rPr lang="en-US" altLang="zh-CN" dirty="0" smtClean="0"/>
              <a:t>	</a:t>
            </a:r>
            <a:r>
              <a:rPr lang="en-US" altLang="zh-CN" dirty="0" smtClean="0"/>
              <a:t>the barbecue</a:t>
            </a:r>
          </a:p>
          <a:p>
            <a:pPr>
              <a:buNone/>
            </a:pPr>
            <a:r>
              <a:rPr lang="en-US" altLang="zh-CN" dirty="0" smtClean="0"/>
              <a:t>	</a:t>
            </a:r>
            <a:r>
              <a:rPr lang="en-US" altLang="zh-CN" dirty="0" smtClean="0"/>
              <a:t>the tree</a:t>
            </a:r>
          </a:p>
          <a:p>
            <a:pPr>
              <a:buNone/>
            </a:pPr>
            <a:r>
              <a:rPr lang="en-US" altLang="zh-CN" dirty="0" smtClean="0"/>
              <a:t>	</a:t>
            </a:r>
            <a:r>
              <a:rPr lang="en-US" altLang="zh-CN" dirty="0" smtClean="0"/>
              <a:t>the playground</a:t>
            </a:r>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Labelling a map</a:t>
            </a:r>
            <a:endParaRPr lang="zh-CN" altLang="en-US" dirty="0"/>
          </a:p>
        </p:txBody>
      </p:sp>
      <p:sp>
        <p:nvSpPr>
          <p:cNvPr id="3" name="内容占位符 2"/>
          <p:cNvSpPr>
            <a:spLocks noGrp="1"/>
          </p:cNvSpPr>
          <p:nvPr>
            <p:ph idx="1"/>
          </p:nvPr>
        </p:nvSpPr>
        <p:spPr/>
        <p:txBody>
          <a:bodyPr/>
          <a:lstStyle/>
          <a:p>
            <a:r>
              <a:rPr lang="en-US" altLang="zh-CN" dirty="0" smtClean="0"/>
              <a:t>3.2</a:t>
            </a:r>
            <a:r>
              <a:rPr lang="zh-CN" altLang="en-US" dirty="0" smtClean="0"/>
              <a:t> </a:t>
            </a:r>
            <a:r>
              <a:rPr lang="en-US" altLang="zh-CN" dirty="0" smtClean="0"/>
              <a:t>Check your answers, then listen again.</a:t>
            </a:r>
          </a:p>
          <a:p>
            <a:r>
              <a:rPr lang="en-US" altLang="zh-CN" dirty="0" smtClean="0"/>
              <a:t>Questions 1-4</a:t>
            </a:r>
          </a:p>
          <a:p>
            <a:r>
              <a:rPr lang="en-US" altLang="zh-CN" dirty="0" smtClean="0"/>
              <a:t>Label the map below. </a:t>
            </a:r>
          </a:p>
          <a:p>
            <a:r>
              <a:rPr lang="en-US" altLang="zh-CN" i="1" dirty="0" smtClean="0"/>
              <a:t>Choose the correct letter A – F and write the answers next to questions 1-4</a:t>
            </a:r>
            <a:r>
              <a:rPr lang="en-US" altLang="zh-CN" dirty="0" smtClean="0"/>
              <a:t>. </a:t>
            </a:r>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7000892"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18</a:t>
            </a:r>
            <a:endParaRPr lang="zh-CN" altLang="en-US" dirty="0"/>
          </a:p>
        </p:txBody>
      </p:sp>
      <p:graphicFrame>
        <p:nvGraphicFramePr>
          <p:cNvPr id="7" name="表格 6"/>
          <p:cNvGraphicFramePr>
            <a:graphicFrameLocks noGrp="1"/>
          </p:cNvGraphicFramePr>
          <p:nvPr/>
        </p:nvGraphicFramePr>
        <p:xfrm>
          <a:off x="500034" y="4000504"/>
          <a:ext cx="8001056" cy="1371600"/>
        </p:xfrm>
        <a:graphic>
          <a:graphicData uri="http://schemas.openxmlformats.org/drawingml/2006/table">
            <a:tbl>
              <a:tblPr firstRow="1" bandRow="1">
                <a:tableStyleId>{5C22544A-7EE6-4342-B048-85BDC9FD1C3A}</a:tableStyleId>
              </a:tblPr>
              <a:tblGrid>
                <a:gridCol w="8001056"/>
              </a:tblGrid>
              <a:tr h="370840">
                <a:tc>
                  <a:txBody>
                    <a:bodyPr/>
                    <a:lstStyle/>
                    <a:p>
                      <a:r>
                        <a:rPr lang="en-US" altLang="zh-CN" sz="2800" dirty="0" smtClean="0"/>
                        <a:t>A  farm animals		D  picnic area</a:t>
                      </a:r>
                    </a:p>
                    <a:p>
                      <a:r>
                        <a:rPr lang="en-US" altLang="zh-CN" sz="2800" dirty="0" smtClean="0"/>
                        <a:t>B  fresh bread		E</a:t>
                      </a:r>
                      <a:r>
                        <a:rPr lang="en-US" altLang="zh-CN" sz="2800" baseline="0" dirty="0" smtClean="0"/>
                        <a:t>  second-hand book stall</a:t>
                      </a:r>
                      <a:endParaRPr lang="en-US" altLang="zh-CN" sz="2800" dirty="0" smtClean="0"/>
                    </a:p>
                    <a:p>
                      <a:r>
                        <a:rPr lang="en-US" altLang="zh-CN" sz="2800" dirty="0" smtClean="0"/>
                        <a:t>C  ticket booth		F  cookery shows</a:t>
                      </a:r>
                      <a:endParaRPr lang="zh-CN" altLang="en-US" sz="28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directions</a:t>
            </a:r>
            <a:endParaRPr lang="zh-CN" altLang="en-US" dirty="0"/>
          </a:p>
        </p:txBody>
      </p:sp>
      <p:sp>
        <p:nvSpPr>
          <p:cNvPr id="3" name="内容占位符 2"/>
          <p:cNvSpPr>
            <a:spLocks noGrp="1"/>
          </p:cNvSpPr>
          <p:nvPr>
            <p:ph idx="1"/>
          </p:nvPr>
        </p:nvSpPr>
        <p:spPr/>
        <p:txBody>
          <a:bodyPr/>
          <a:lstStyle/>
          <a:p>
            <a:r>
              <a:rPr lang="en-US" dirty="0" smtClean="0"/>
              <a:t>In this </a:t>
            </a:r>
            <a:r>
              <a:rPr lang="en-US" dirty="0" smtClean="0"/>
              <a:t>unit you </a:t>
            </a:r>
            <a:r>
              <a:rPr lang="en-US" dirty="0" smtClean="0"/>
              <a:t>will  practise</a:t>
            </a:r>
            <a:r>
              <a:rPr lang="en-US" dirty="0" smtClean="0"/>
              <a:t>:</a:t>
            </a:r>
          </a:p>
          <a:p>
            <a:endParaRPr lang="zh-CN" altLang="en-US" dirty="0" smtClean="0"/>
          </a:p>
          <a:p>
            <a:pPr>
              <a:buNone/>
            </a:pPr>
            <a:r>
              <a:rPr lang="en-US" dirty="0" smtClean="0"/>
              <a:t>		understanding </a:t>
            </a:r>
            <a:r>
              <a:rPr lang="en-US" dirty="0" smtClean="0"/>
              <a:t>a description of a </a:t>
            </a:r>
            <a:r>
              <a:rPr lang="en-US" dirty="0" smtClean="0"/>
              <a:t>place</a:t>
            </a:r>
          </a:p>
          <a:p>
            <a:pPr>
              <a:buNone/>
            </a:pPr>
            <a:r>
              <a:rPr lang="en-US" dirty="0" smtClean="0"/>
              <a:t>		following directions</a:t>
            </a:r>
            <a:endParaRPr lang="zh-CN" altLang="en-US" dirty="0" smtClean="0"/>
          </a:p>
          <a:p>
            <a:pPr>
              <a:buNone/>
            </a:pPr>
            <a:r>
              <a:rPr lang="en-US" dirty="0" smtClean="0"/>
              <a:t>		labelling  </a:t>
            </a:r>
            <a:r>
              <a:rPr lang="en-US" dirty="0" smtClean="0"/>
              <a:t>a </a:t>
            </a:r>
            <a:r>
              <a:rPr lang="en-US" dirty="0" smtClean="0"/>
              <a:t>map</a:t>
            </a:r>
            <a:endParaRPr lang="zh-CN" altLang="en-US" dirty="0" smtClean="0"/>
          </a:p>
          <a:p>
            <a:pPr>
              <a:buNone/>
            </a:pPr>
            <a:r>
              <a:rPr lang="en-US" dirty="0" smtClean="0"/>
              <a:t>		multiple  </a:t>
            </a:r>
            <a:r>
              <a:rPr lang="en-US" dirty="0" smtClean="0"/>
              <a:t>choice</a:t>
            </a:r>
            <a:endParaRPr lang="zh-CN" altLang="en-US" dirty="0"/>
          </a:p>
        </p:txBody>
      </p:sp>
      <p:sp>
        <p:nvSpPr>
          <p:cNvPr id="4" name="动作按钮: 后退或前一项 3">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动作按钮: 前进或下一项 4">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Labelling a map</a:t>
            </a:r>
            <a:endParaRPr lang="zh-CN" altLang="en-US" dirty="0"/>
          </a:p>
        </p:txBody>
      </p:sp>
      <p:sp>
        <p:nvSpPr>
          <p:cNvPr id="3" name="内容占位符 2"/>
          <p:cNvSpPr>
            <a:spLocks noGrp="1"/>
          </p:cNvSpPr>
          <p:nvPr>
            <p:ph idx="1"/>
          </p:nvPr>
        </p:nvSpPr>
        <p:spPr/>
        <p:txBody>
          <a:bodyPr/>
          <a:lstStyle/>
          <a:p>
            <a:r>
              <a:rPr lang="en-US" altLang="zh-CN" dirty="0" smtClean="0"/>
              <a:t>3.2</a:t>
            </a:r>
            <a:r>
              <a:rPr lang="zh-CN" altLang="en-US" dirty="0" smtClean="0"/>
              <a:t>         </a:t>
            </a:r>
            <a:r>
              <a:rPr lang="en-US" altLang="zh-CN" dirty="0" smtClean="0"/>
              <a:t>Listen and label the map with the correct letter (A – F). </a:t>
            </a:r>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18</a:t>
            </a:r>
            <a:endParaRPr lang="zh-CN" altLang="en-US" dirty="0"/>
          </a:p>
        </p:txBody>
      </p:sp>
      <p:pic>
        <p:nvPicPr>
          <p:cNvPr id="7" name="Picture 2"/>
          <p:cNvPicPr>
            <a:picLocks noChangeAspect="1" noChangeArrowheads="1"/>
          </p:cNvPicPr>
          <p:nvPr/>
        </p:nvPicPr>
        <p:blipFill>
          <a:blip r:embed="rId3"/>
          <a:srcRect/>
          <a:stretch>
            <a:fillRect/>
          </a:stretch>
        </p:blipFill>
        <p:spPr bwMode="auto">
          <a:xfrm>
            <a:off x="714348" y="2000240"/>
            <a:ext cx="7587920" cy="4143404"/>
          </a:xfrm>
          <a:prstGeom prst="rect">
            <a:avLst/>
          </a:prstGeom>
          <a:noFill/>
          <a:ln w="9525">
            <a:noFill/>
            <a:miter lim="800000"/>
            <a:headEnd/>
            <a:tailEnd/>
          </a:ln>
          <a:effectLst/>
        </p:spPr>
      </p:pic>
      <p:sp>
        <p:nvSpPr>
          <p:cNvPr id="8" name="TextBox 7"/>
          <p:cNvSpPr txBox="1"/>
          <p:nvPr/>
        </p:nvSpPr>
        <p:spPr>
          <a:xfrm>
            <a:off x="1142976" y="5406110"/>
            <a:ext cx="500066" cy="523220"/>
          </a:xfrm>
          <a:prstGeom prst="rect">
            <a:avLst/>
          </a:prstGeom>
          <a:noFill/>
        </p:spPr>
        <p:txBody>
          <a:bodyPr wrap="square" rtlCol="0">
            <a:spAutoFit/>
          </a:bodyPr>
          <a:lstStyle/>
          <a:p>
            <a:pPr algn="ctr"/>
            <a:r>
              <a:rPr lang="en-US" altLang="zh-CN" sz="2800" b="1" dirty="0" smtClean="0">
                <a:solidFill>
                  <a:srgbClr val="FF0000"/>
                </a:solidFill>
              </a:rPr>
              <a:t>F</a:t>
            </a:r>
            <a:endParaRPr lang="zh-CN" altLang="en-US" sz="2800" b="1" dirty="0">
              <a:solidFill>
                <a:srgbClr val="FF0000"/>
              </a:solidFill>
            </a:endParaRPr>
          </a:p>
        </p:txBody>
      </p:sp>
      <p:sp>
        <p:nvSpPr>
          <p:cNvPr id="9" name="TextBox 8"/>
          <p:cNvSpPr txBox="1"/>
          <p:nvPr/>
        </p:nvSpPr>
        <p:spPr>
          <a:xfrm>
            <a:off x="2285984" y="2357430"/>
            <a:ext cx="500066" cy="523220"/>
          </a:xfrm>
          <a:prstGeom prst="rect">
            <a:avLst/>
          </a:prstGeom>
          <a:noFill/>
        </p:spPr>
        <p:txBody>
          <a:bodyPr wrap="square" rtlCol="0">
            <a:spAutoFit/>
          </a:bodyPr>
          <a:lstStyle/>
          <a:p>
            <a:pPr algn="ctr"/>
            <a:r>
              <a:rPr lang="en-US" altLang="zh-CN" sz="2800" b="1" dirty="0" smtClean="0">
                <a:solidFill>
                  <a:srgbClr val="FF0000"/>
                </a:solidFill>
              </a:rPr>
              <a:t>B</a:t>
            </a:r>
            <a:endParaRPr lang="zh-CN" altLang="en-US" sz="2800" b="1" dirty="0">
              <a:solidFill>
                <a:srgbClr val="FF0000"/>
              </a:solidFill>
            </a:endParaRPr>
          </a:p>
        </p:txBody>
      </p:sp>
      <p:sp>
        <p:nvSpPr>
          <p:cNvPr id="10" name="TextBox 9"/>
          <p:cNvSpPr txBox="1"/>
          <p:nvPr/>
        </p:nvSpPr>
        <p:spPr>
          <a:xfrm>
            <a:off x="5857884" y="2357430"/>
            <a:ext cx="561980" cy="523220"/>
          </a:xfrm>
          <a:prstGeom prst="rect">
            <a:avLst/>
          </a:prstGeom>
          <a:noFill/>
        </p:spPr>
        <p:txBody>
          <a:bodyPr wrap="square" rtlCol="0">
            <a:spAutoFit/>
          </a:bodyPr>
          <a:lstStyle/>
          <a:p>
            <a:pPr algn="ctr"/>
            <a:r>
              <a:rPr lang="en-US" altLang="zh-CN" sz="2800" b="1" dirty="0" smtClean="0">
                <a:solidFill>
                  <a:srgbClr val="FF0000"/>
                </a:solidFill>
              </a:rPr>
              <a:t>D</a:t>
            </a:r>
            <a:endParaRPr lang="zh-CN" altLang="en-US" sz="2800" b="1" dirty="0">
              <a:solidFill>
                <a:srgbClr val="FF0000"/>
              </a:solidFill>
            </a:endParaRPr>
          </a:p>
        </p:txBody>
      </p:sp>
      <p:sp>
        <p:nvSpPr>
          <p:cNvPr id="11" name="TextBox 10"/>
          <p:cNvSpPr txBox="1"/>
          <p:nvPr/>
        </p:nvSpPr>
        <p:spPr>
          <a:xfrm>
            <a:off x="7358082" y="5572140"/>
            <a:ext cx="561980" cy="523220"/>
          </a:xfrm>
          <a:prstGeom prst="rect">
            <a:avLst/>
          </a:prstGeom>
          <a:noFill/>
        </p:spPr>
        <p:txBody>
          <a:bodyPr wrap="square" rtlCol="0">
            <a:spAutoFit/>
          </a:bodyPr>
          <a:lstStyle/>
          <a:p>
            <a:pPr algn="ctr"/>
            <a:r>
              <a:rPr lang="en-US" altLang="zh-CN" sz="2800" b="1" dirty="0" smtClean="0">
                <a:solidFill>
                  <a:srgbClr val="FF0000"/>
                </a:solidFill>
              </a:rPr>
              <a:t>A</a:t>
            </a:r>
            <a:endParaRPr lang="zh-CN" altLang="en-US" sz="2800" b="1" dirty="0">
              <a:solidFill>
                <a:srgbClr val="FF0000"/>
              </a:solidFill>
            </a:endParaRPr>
          </a:p>
        </p:txBody>
      </p:sp>
      <p:pic>
        <p:nvPicPr>
          <p:cNvPr id="12" name="内容占位符 15" descr="jhsrty.gif"/>
          <p:cNvPicPr>
            <a:picLocks noChangeAspect="1"/>
          </p:cNvPicPr>
          <p:nvPr/>
        </p:nvPicPr>
        <p:blipFill>
          <a:blip r:embed="rId4"/>
          <a:stretch>
            <a:fillRect/>
          </a:stretch>
        </p:blipFill>
        <p:spPr>
          <a:xfrm>
            <a:off x="285720" y="6264634"/>
            <a:ext cx="3357586" cy="5933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Bottom)">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 </a:t>
            </a:r>
            <a:r>
              <a:rPr lang="en-US" dirty="0" smtClean="0"/>
              <a:t>Describing a place</a:t>
            </a:r>
            <a:r>
              <a:rPr lang="zh-CN" altLang="en-US" dirty="0" smtClean="0"/>
              <a:t> </a:t>
            </a:r>
            <a:r>
              <a:rPr lang="en-US" dirty="0" smtClean="0"/>
              <a:t> </a:t>
            </a:r>
            <a:endParaRPr lang="zh-CN" altLang="en-US" dirty="0" smtClean="0"/>
          </a:p>
          <a:p>
            <a:r>
              <a:rPr lang="en-US" dirty="0" smtClean="0"/>
              <a:t>For some  questions in the Listening  paper  you need  to look at a map of a place  or a plan of a building.</a:t>
            </a:r>
            <a:endParaRPr lang="zh-CN" altLang="en-US" dirty="0"/>
          </a:p>
        </p:txBody>
      </p:sp>
      <p:sp>
        <p:nvSpPr>
          <p:cNvPr id="4" name="动作按钮: 后退或前一项 3">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动作按钮: 前进或下一项 4">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altLang="zh-CN" dirty="0" smtClean="0"/>
              <a:t>1.1 </a:t>
            </a:r>
            <a:r>
              <a:rPr lang="en-US" altLang="zh-CN" dirty="0" smtClean="0"/>
              <a:t>Look at drawings A-F and decide what the images are</a:t>
            </a:r>
            <a:r>
              <a:rPr lang="en-US" altLang="zh-CN" dirty="0" smtClean="0"/>
              <a:t>.</a:t>
            </a:r>
          </a:p>
        </p:txBody>
      </p:sp>
      <p:grpSp>
        <p:nvGrpSpPr>
          <p:cNvPr id="7" name="组合 6"/>
          <p:cNvGrpSpPr/>
          <p:nvPr/>
        </p:nvGrpSpPr>
        <p:grpSpPr>
          <a:xfrm>
            <a:off x="1000114" y="2543177"/>
            <a:ext cx="1971675" cy="1285876"/>
            <a:chOff x="571472" y="1928802"/>
            <a:chExt cx="1971675" cy="1285876"/>
          </a:xfrm>
        </p:grpSpPr>
        <p:pic>
          <p:nvPicPr>
            <p:cNvPr id="1026" name="Picture 2"/>
            <p:cNvPicPr>
              <a:picLocks noChangeAspect="1" noChangeArrowheads="1"/>
            </p:cNvPicPr>
            <p:nvPr/>
          </p:nvPicPr>
          <p:blipFill>
            <a:blip r:embed="rId2" cstate="print"/>
            <a:srcRect/>
            <a:stretch>
              <a:fillRect/>
            </a:stretch>
          </p:blipFill>
          <p:spPr bwMode="auto">
            <a:xfrm>
              <a:off x="571472" y="2071678"/>
              <a:ext cx="1971675" cy="1143000"/>
            </a:xfrm>
            <a:prstGeom prst="rect">
              <a:avLst/>
            </a:prstGeom>
            <a:noFill/>
            <a:ln w="9525">
              <a:noFill/>
              <a:miter lim="800000"/>
              <a:headEnd/>
              <a:tailEnd/>
            </a:ln>
          </p:spPr>
        </p:pic>
        <p:sp>
          <p:nvSpPr>
            <p:cNvPr id="6" name="TextBox 5"/>
            <p:cNvSpPr txBox="1"/>
            <p:nvPr/>
          </p:nvSpPr>
          <p:spPr>
            <a:xfrm>
              <a:off x="571472" y="1928802"/>
              <a:ext cx="402674" cy="523220"/>
            </a:xfrm>
            <a:prstGeom prst="rect">
              <a:avLst/>
            </a:prstGeom>
            <a:noFill/>
          </p:spPr>
          <p:txBody>
            <a:bodyPr wrap="square" rtlCol="0">
              <a:spAutoFit/>
            </a:bodyPr>
            <a:lstStyle/>
            <a:p>
              <a:r>
                <a:rPr lang="en-US" altLang="zh-CN" sz="2800" b="1" dirty="0" smtClean="0"/>
                <a:t>A</a:t>
              </a:r>
              <a:endParaRPr lang="zh-CN" altLang="en-US" sz="2800" b="1" dirty="0"/>
            </a:p>
          </p:txBody>
        </p:sp>
      </p:grpSp>
      <p:grpSp>
        <p:nvGrpSpPr>
          <p:cNvPr id="11" name="组合 10"/>
          <p:cNvGrpSpPr/>
          <p:nvPr/>
        </p:nvGrpSpPr>
        <p:grpSpPr>
          <a:xfrm>
            <a:off x="3571882" y="2543177"/>
            <a:ext cx="1990725" cy="1143000"/>
            <a:chOff x="500034" y="3429000"/>
            <a:chExt cx="1990725" cy="1143000"/>
          </a:xfrm>
        </p:grpSpPr>
        <p:pic>
          <p:nvPicPr>
            <p:cNvPr id="1028" name="Picture 4"/>
            <p:cNvPicPr>
              <a:picLocks noChangeAspect="1" noChangeArrowheads="1"/>
            </p:cNvPicPr>
            <p:nvPr/>
          </p:nvPicPr>
          <p:blipFill>
            <a:blip r:embed="rId3"/>
            <a:srcRect/>
            <a:stretch>
              <a:fillRect/>
            </a:stretch>
          </p:blipFill>
          <p:spPr bwMode="auto">
            <a:xfrm>
              <a:off x="500034" y="3429000"/>
              <a:ext cx="1990725" cy="1143000"/>
            </a:xfrm>
            <a:prstGeom prst="rect">
              <a:avLst/>
            </a:prstGeom>
            <a:noFill/>
            <a:ln w="9525">
              <a:noFill/>
              <a:miter lim="800000"/>
              <a:headEnd/>
              <a:tailEnd/>
            </a:ln>
            <a:effectLst/>
          </p:spPr>
        </p:pic>
        <p:sp>
          <p:nvSpPr>
            <p:cNvPr id="10" name="TextBox 9"/>
            <p:cNvSpPr txBox="1"/>
            <p:nvPr/>
          </p:nvSpPr>
          <p:spPr>
            <a:xfrm>
              <a:off x="500034" y="3429000"/>
              <a:ext cx="402674" cy="523220"/>
            </a:xfrm>
            <a:prstGeom prst="rect">
              <a:avLst/>
            </a:prstGeom>
            <a:noFill/>
          </p:spPr>
          <p:txBody>
            <a:bodyPr wrap="square" rtlCol="0">
              <a:spAutoFit/>
            </a:bodyPr>
            <a:lstStyle/>
            <a:p>
              <a:r>
                <a:rPr lang="en-US" altLang="zh-CN" sz="2800" b="1" dirty="0" smtClean="0"/>
                <a:t>B</a:t>
              </a:r>
              <a:endParaRPr lang="zh-CN" altLang="en-US" sz="2800" b="1" dirty="0"/>
            </a:p>
          </p:txBody>
        </p:sp>
      </p:grpSp>
      <p:grpSp>
        <p:nvGrpSpPr>
          <p:cNvPr id="18" name="组合 17"/>
          <p:cNvGrpSpPr/>
          <p:nvPr/>
        </p:nvGrpSpPr>
        <p:grpSpPr>
          <a:xfrm>
            <a:off x="6215088" y="2543177"/>
            <a:ext cx="1990725" cy="1181100"/>
            <a:chOff x="6072198" y="1928802"/>
            <a:chExt cx="1990725" cy="1181100"/>
          </a:xfrm>
        </p:grpSpPr>
        <p:pic>
          <p:nvPicPr>
            <p:cNvPr id="1029" name="Picture 5"/>
            <p:cNvPicPr>
              <a:picLocks noChangeAspect="1" noChangeArrowheads="1"/>
            </p:cNvPicPr>
            <p:nvPr/>
          </p:nvPicPr>
          <p:blipFill>
            <a:blip r:embed="rId4" cstate="print"/>
            <a:srcRect/>
            <a:stretch>
              <a:fillRect/>
            </a:stretch>
          </p:blipFill>
          <p:spPr bwMode="auto">
            <a:xfrm>
              <a:off x="6072198" y="1928802"/>
              <a:ext cx="1990725" cy="1181100"/>
            </a:xfrm>
            <a:prstGeom prst="rect">
              <a:avLst/>
            </a:prstGeom>
            <a:noFill/>
            <a:ln w="9525">
              <a:noFill/>
              <a:miter lim="800000"/>
              <a:headEnd/>
              <a:tailEnd/>
            </a:ln>
          </p:spPr>
        </p:pic>
        <p:sp>
          <p:nvSpPr>
            <p:cNvPr id="13" name="TextBox 12"/>
            <p:cNvSpPr txBox="1"/>
            <p:nvPr/>
          </p:nvSpPr>
          <p:spPr>
            <a:xfrm>
              <a:off x="6072198" y="1928802"/>
              <a:ext cx="402674" cy="523220"/>
            </a:xfrm>
            <a:prstGeom prst="rect">
              <a:avLst/>
            </a:prstGeom>
            <a:noFill/>
          </p:spPr>
          <p:txBody>
            <a:bodyPr wrap="square" rtlCol="0">
              <a:spAutoFit/>
            </a:bodyPr>
            <a:lstStyle/>
            <a:p>
              <a:r>
                <a:rPr lang="en-US" altLang="zh-CN" sz="2800" b="1" dirty="0" smtClean="0"/>
                <a:t>C</a:t>
              </a:r>
              <a:endParaRPr lang="zh-CN" altLang="en-US" sz="2800" b="1" dirty="0"/>
            </a:p>
          </p:txBody>
        </p:sp>
      </p:grpSp>
      <p:grpSp>
        <p:nvGrpSpPr>
          <p:cNvPr id="20" name="组合 19"/>
          <p:cNvGrpSpPr/>
          <p:nvPr/>
        </p:nvGrpSpPr>
        <p:grpSpPr>
          <a:xfrm>
            <a:off x="3571882" y="4543441"/>
            <a:ext cx="1981200" cy="1104900"/>
            <a:chOff x="3143240" y="4071942"/>
            <a:chExt cx="1981200" cy="1104900"/>
          </a:xfrm>
        </p:grpSpPr>
        <p:pic>
          <p:nvPicPr>
            <p:cNvPr id="1031" name="Picture 7"/>
            <p:cNvPicPr>
              <a:picLocks noChangeAspect="1" noChangeArrowheads="1"/>
            </p:cNvPicPr>
            <p:nvPr/>
          </p:nvPicPr>
          <p:blipFill>
            <a:blip r:embed="rId5"/>
            <a:srcRect/>
            <a:stretch>
              <a:fillRect/>
            </a:stretch>
          </p:blipFill>
          <p:spPr bwMode="auto">
            <a:xfrm>
              <a:off x="3143240" y="4071942"/>
              <a:ext cx="1981200" cy="1104900"/>
            </a:xfrm>
            <a:prstGeom prst="rect">
              <a:avLst/>
            </a:prstGeom>
            <a:noFill/>
            <a:ln w="9525">
              <a:noFill/>
              <a:miter lim="800000"/>
              <a:headEnd/>
              <a:tailEnd/>
            </a:ln>
            <a:effectLst/>
          </p:spPr>
        </p:pic>
        <p:sp>
          <p:nvSpPr>
            <p:cNvPr id="15" name="TextBox 14"/>
            <p:cNvSpPr txBox="1"/>
            <p:nvPr/>
          </p:nvSpPr>
          <p:spPr>
            <a:xfrm>
              <a:off x="3143240" y="4071942"/>
              <a:ext cx="402674" cy="523220"/>
            </a:xfrm>
            <a:prstGeom prst="rect">
              <a:avLst/>
            </a:prstGeom>
            <a:noFill/>
          </p:spPr>
          <p:txBody>
            <a:bodyPr wrap="square" rtlCol="0">
              <a:spAutoFit/>
            </a:bodyPr>
            <a:lstStyle/>
            <a:p>
              <a:r>
                <a:rPr lang="en-US" altLang="zh-CN" sz="2800" b="1" dirty="0" smtClean="0"/>
                <a:t>E</a:t>
              </a:r>
              <a:endParaRPr lang="zh-CN" altLang="en-US" sz="2800" b="1" dirty="0"/>
            </a:p>
          </p:txBody>
        </p:sp>
      </p:grpSp>
      <p:grpSp>
        <p:nvGrpSpPr>
          <p:cNvPr id="17" name="组合 16"/>
          <p:cNvGrpSpPr/>
          <p:nvPr/>
        </p:nvGrpSpPr>
        <p:grpSpPr>
          <a:xfrm>
            <a:off x="1000114" y="4543441"/>
            <a:ext cx="1990725" cy="1171575"/>
            <a:chOff x="642910" y="3929066"/>
            <a:chExt cx="1990725" cy="1171575"/>
          </a:xfrm>
        </p:grpSpPr>
        <p:pic>
          <p:nvPicPr>
            <p:cNvPr id="1030" name="Picture 6"/>
            <p:cNvPicPr>
              <a:picLocks noChangeAspect="1" noChangeArrowheads="1"/>
            </p:cNvPicPr>
            <p:nvPr/>
          </p:nvPicPr>
          <p:blipFill>
            <a:blip r:embed="rId6" cstate="print"/>
            <a:srcRect/>
            <a:stretch>
              <a:fillRect/>
            </a:stretch>
          </p:blipFill>
          <p:spPr bwMode="auto">
            <a:xfrm>
              <a:off x="642910" y="3929066"/>
              <a:ext cx="1990725" cy="1171575"/>
            </a:xfrm>
            <a:prstGeom prst="rect">
              <a:avLst/>
            </a:prstGeom>
            <a:noFill/>
            <a:ln w="9525">
              <a:noFill/>
              <a:miter lim="800000"/>
              <a:headEnd/>
              <a:tailEnd/>
            </a:ln>
          </p:spPr>
        </p:pic>
        <p:sp>
          <p:nvSpPr>
            <p:cNvPr id="16" name="TextBox 15"/>
            <p:cNvSpPr txBox="1"/>
            <p:nvPr/>
          </p:nvSpPr>
          <p:spPr>
            <a:xfrm>
              <a:off x="642910" y="3929066"/>
              <a:ext cx="402674" cy="523220"/>
            </a:xfrm>
            <a:prstGeom prst="rect">
              <a:avLst/>
            </a:prstGeom>
            <a:noFill/>
          </p:spPr>
          <p:txBody>
            <a:bodyPr wrap="square" rtlCol="0">
              <a:spAutoFit/>
            </a:bodyPr>
            <a:lstStyle/>
            <a:p>
              <a:r>
                <a:rPr lang="en-US" altLang="zh-CN" sz="2800" b="1" dirty="0" smtClean="0"/>
                <a:t>D</a:t>
              </a:r>
              <a:endParaRPr lang="zh-CN" altLang="en-US" sz="2800" b="1" dirty="0"/>
            </a:p>
          </p:txBody>
        </p:sp>
      </p:grpSp>
      <p:grpSp>
        <p:nvGrpSpPr>
          <p:cNvPr id="23" name="组合 22"/>
          <p:cNvGrpSpPr/>
          <p:nvPr/>
        </p:nvGrpSpPr>
        <p:grpSpPr>
          <a:xfrm>
            <a:off x="6215088" y="4543441"/>
            <a:ext cx="2000250" cy="1171575"/>
            <a:chOff x="5786446" y="4000504"/>
            <a:chExt cx="2000250" cy="1171575"/>
          </a:xfrm>
        </p:grpSpPr>
        <p:pic>
          <p:nvPicPr>
            <p:cNvPr id="1032" name="Picture 8"/>
            <p:cNvPicPr>
              <a:picLocks noChangeAspect="1" noChangeArrowheads="1"/>
            </p:cNvPicPr>
            <p:nvPr/>
          </p:nvPicPr>
          <p:blipFill>
            <a:blip r:embed="rId7"/>
            <a:srcRect/>
            <a:stretch>
              <a:fillRect/>
            </a:stretch>
          </p:blipFill>
          <p:spPr bwMode="auto">
            <a:xfrm>
              <a:off x="5786446" y="4000504"/>
              <a:ext cx="2000250" cy="1171575"/>
            </a:xfrm>
            <a:prstGeom prst="rect">
              <a:avLst/>
            </a:prstGeom>
            <a:noFill/>
            <a:ln w="9525">
              <a:noFill/>
              <a:miter lim="800000"/>
              <a:headEnd/>
              <a:tailEnd/>
            </a:ln>
            <a:effectLst/>
          </p:spPr>
        </p:pic>
        <p:sp>
          <p:nvSpPr>
            <p:cNvPr id="21" name="TextBox 20"/>
            <p:cNvSpPr txBox="1"/>
            <p:nvPr/>
          </p:nvSpPr>
          <p:spPr>
            <a:xfrm>
              <a:off x="5786446" y="4000504"/>
              <a:ext cx="402674" cy="523220"/>
            </a:xfrm>
            <a:prstGeom prst="rect">
              <a:avLst/>
            </a:prstGeom>
            <a:noFill/>
          </p:spPr>
          <p:txBody>
            <a:bodyPr wrap="square" rtlCol="0">
              <a:spAutoFit/>
            </a:bodyPr>
            <a:lstStyle/>
            <a:p>
              <a:r>
                <a:rPr lang="en-US" altLang="zh-CN" sz="2800" b="1" dirty="0" smtClean="0"/>
                <a:t>F</a:t>
              </a:r>
              <a:endParaRPr lang="zh-CN" altLang="en-US" sz="2800" b="1" dirty="0"/>
            </a:p>
          </p:txBody>
        </p:sp>
      </p:grpSp>
      <p:sp>
        <p:nvSpPr>
          <p:cNvPr id="24" name="动作按钮: 后退或前一项 23">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动作按钮: 前进或下一项 24">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000100" y="3786190"/>
            <a:ext cx="1991892" cy="523220"/>
          </a:xfrm>
          <a:prstGeom prst="rect">
            <a:avLst/>
          </a:prstGeom>
          <a:noFill/>
        </p:spPr>
        <p:txBody>
          <a:bodyPr wrap="none" rtlCol="0">
            <a:spAutoFit/>
          </a:bodyPr>
          <a:lstStyle/>
          <a:p>
            <a:r>
              <a:rPr lang="en-US" altLang="zh-CN" sz="2800" b="1" dirty="0" smtClean="0">
                <a:solidFill>
                  <a:srgbClr val="FF0000"/>
                </a:solidFill>
              </a:rPr>
              <a:t>an escalator</a:t>
            </a:r>
            <a:endParaRPr lang="zh-CN" altLang="en-US" sz="2800" b="1" dirty="0">
              <a:solidFill>
                <a:srgbClr val="FF0000"/>
              </a:solidFill>
            </a:endParaRPr>
          </a:p>
        </p:txBody>
      </p:sp>
      <p:sp>
        <p:nvSpPr>
          <p:cNvPr id="27" name="TextBox 26"/>
          <p:cNvSpPr txBox="1"/>
          <p:nvPr/>
        </p:nvSpPr>
        <p:spPr>
          <a:xfrm>
            <a:off x="3571868" y="3714752"/>
            <a:ext cx="1746504" cy="523220"/>
          </a:xfrm>
          <a:prstGeom prst="rect">
            <a:avLst/>
          </a:prstGeom>
          <a:noFill/>
        </p:spPr>
        <p:txBody>
          <a:bodyPr wrap="none" rtlCol="0">
            <a:spAutoFit/>
          </a:bodyPr>
          <a:lstStyle/>
          <a:p>
            <a:r>
              <a:rPr lang="en-US" altLang="zh-CN" sz="2800" b="1" dirty="0" smtClean="0">
                <a:solidFill>
                  <a:srgbClr val="FF0000"/>
                </a:solidFill>
              </a:rPr>
              <a:t>a fountain</a:t>
            </a:r>
            <a:endParaRPr lang="zh-CN" altLang="en-US" sz="2800" b="1" dirty="0">
              <a:solidFill>
                <a:srgbClr val="FF0000"/>
              </a:solidFill>
            </a:endParaRPr>
          </a:p>
        </p:txBody>
      </p:sp>
      <p:sp>
        <p:nvSpPr>
          <p:cNvPr id="29" name="TextBox 28"/>
          <p:cNvSpPr txBox="1"/>
          <p:nvPr/>
        </p:nvSpPr>
        <p:spPr>
          <a:xfrm>
            <a:off x="6671187" y="3714752"/>
            <a:ext cx="901209" cy="523220"/>
          </a:xfrm>
          <a:prstGeom prst="rect">
            <a:avLst/>
          </a:prstGeom>
          <a:noFill/>
        </p:spPr>
        <p:txBody>
          <a:bodyPr wrap="none" rtlCol="0">
            <a:spAutoFit/>
          </a:bodyPr>
          <a:lstStyle/>
          <a:p>
            <a:r>
              <a:rPr lang="en-US" altLang="zh-CN" sz="2800" b="1" dirty="0" smtClean="0">
                <a:solidFill>
                  <a:srgbClr val="FF0000"/>
                </a:solidFill>
              </a:rPr>
              <a:t>a hill</a:t>
            </a:r>
            <a:endParaRPr lang="zh-CN" altLang="en-US" sz="2800" b="1" dirty="0">
              <a:solidFill>
                <a:srgbClr val="FF0000"/>
              </a:solidFill>
            </a:endParaRPr>
          </a:p>
        </p:txBody>
      </p:sp>
      <p:sp>
        <p:nvSpPr>
          <p:cNvPr id="30" name="TextBox 29"/>
          <p:cNvSpPr txBox="1"/>
          <p:nvPr/>
        </p:nvSpPr>
        <p:spPr>
          <a:xfrm>
            <a:off x="1357942" y="5715016"/>
            <a:ext cx="1213794" cy="523220"/>
          </a:xfrm>
          <a:prstGeom prst="rect">
            <a:avLst/>
          </a:prstGeom>
          <a:noFill/>
        </p:spPr>
        <p:txBody>
          <a:bodyPr wrap="none" rtlCol="0">
            <a:spAutoFit/>
          </a:bodyPr>
          <a:lstStyle/>
          <a:p>
            <a:r>
              <a:rPr lang="en-US" altLang="zh-CN" sz="2800" b="1" dirty="0" smtClean="0">
                <a:solidFill>
                  <a:srgbClr val="FF0000"/>
                </a:solidFill>
              </a:rPr>
              <a:t>a pond</a:t>
            </a:r>
            <a:endParaRPr lang="zh-CN" altLang="en-US" sz="2800" b="1" dirty="0">
              <a:solidFill>
                <a:srgbClr val="FF0000"/>
              </a:solidFill>
            </a:endParaRPr>
          </a:p>
        </p:txBody>
      </p:sp>
      <p:sp>
        <p:nvSpPr>
          <p:cNvPr id="31" name="TextBox 30"/>
          <p:cNvSpPr txBox="1"/>
          <p:nvPr/>
        </p:nvSpPr>
        <p:spPr>
          <a:xfrm>
            <a:off x="3571868" y="5643578"/>
            <a:ext cx="1957267" cy="523220"/>
          </a:xfrm>
          <a:prstGeom prst="rect">
            <a:avLst/>
          </a:prstGeom>
          <a:noFill/>
        </p:spPr>
        <p:txBody>
          <a:bodyPr wrap="none" rtlCol="0">
            <a:spAutoFit/>
          </a:bodyPr>
          <a:lstStyle/>
          <a:p>
            <a:r>
              <a:rPr lang="en-US" altLang="zh-CN" sz="2800" b="1" dirty="0" smtClean="0">
                <a:solidFill>
                  <a:srgbClr val="FF0000"/>
                </a:solidFill>
              </a:rPr>
              <a:t>traffic lights</a:t>
            </a:r>
            <a:endParaRPr lang="zh-CN" altLang="en-US" sz="2800" b="1" dirty="0">
              <a:solidFill>
                <a:srgbClr val="FF0000"/>
              </a:solidFill>
            </a:endParaRPr>
          </a:p>
        </p:txBody>
      </p:sp>
      <p:sp>
        <p:nvSpPr>
          <p:cNvPr id="32" name="TextBox 31"/>
          <p:cNvSpPr txBox="1"/>
          <p:nvPr/>
        </p:nvSpPr>
        <p:spPr>
          <a:xfrm>
            <a:off x="6143636" y="5715016"/>
            <a:ext cx="2217723" cy="523220"/>
          </a:xfrm>
          <a:prstGeom prst="rect">
            <a:avLst/>
          </a:prstGeom>
          <a:noFill/>
        </p:spPr>
        <p:txBody>
          <a:bodyPr wrap="none" rtlCol="0">
            <a:spAutoFit/>
          </a:bodyPr>
          <a:lstStyle/>
          <a:p>
            <a:r>
              <a:rPr lang="en-US" altLang="zh-CN" sz="2800" b="1" dirty="0" smtClean="0">
                <a:solidFill>
                  <a:srgbClr val="FF0000"/>
                </a:solidFill>
              </a:rPr>
              <a:t>a roundabout</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down)">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1.2 Study the </a:t>
            </a:r>
            <a:r>
              <a:rPr lang="en-US" dirty="0" smtClean="0"/>
              <a:t>map  </a:t>
            </a:r>
            <a:r>
              <a:rPr lang="en-US" dirty="0" smtClean="0"/>
              <a:t>in section 3.3 for 30 seconds.</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57224" y="1785926"/>
            <a:ext cx="7219950" cy="4048128"/>
            <a:chOff x="857224" y="1785926"/>
            <a:chExt cx="7219950" cy="4048128"/>
          </a:xfrm>
        </p:grpSpPr>
        <p:pic>
          <p:nvPicPr>
            <p:cNvPr id="2050" name="Picture 2"/>
            <p:cNvPicPr>
              <a:picLocks noChangeAspect="1" noChangeArrowheads="1"/>
            </p:cNvPicPr>
            <p:nvPr/>
          </p:nvPicPr>
          <p:blipFill>
            <a:blip r:embed="rId2"/>
            <a:srcRect/>
            <a:stretch>
              <a:fillRect/>
            </a:stretch>
          </p:blipFill>
          <p:spPr bwMode="auto">
            <a:xfrm>
              <a:off x="857224" y="2214554"/>
              <a:ext cx="7219950" cy="3619500"/>
            </a:xfrm>
            <a:prstGeom prst="rect">
              <a:avLst/>
            </a:prstGeom>
            <a:noFill/>
            <a:ln w="9525">
              <a:noFill/>
              <a:miter lim="800000"/>
              <a:headEnd/>
              <a:tailEnd/>
            </a:ln>
            <a:effectLst/>
          </p:spPr>
        </p:pic>
        <p:sp>
          <p:nvSpPr>
            <p:cNvPr id="25" name="TextBox 24"/>
            <p:cNvSpPr txBox="1"/>
            <p:nvPr/>
          </p:nvSpPr>
          <p:spPr>
            <a:xfrm>
              <a:off x="3071802" y="1785926"/>
              <a:ext cx="2762166" cy="523220"/>
            </a:xfrm>
            <a:prstGeom prst="rect">
              <a:avLst/>
            </a:prstGeom>
            <a:noFill/>
          </p:spPr>
          <p:txBody>
            <a:bodyPr wrap="none" rtlCol="0">
              <a:spAutoFit/>
            </a:bodyPr>
            <a:lstStyle/>
            <a:p>
              <a:r>
                <a:rPr lang="en-US" altLang="zh-CN" sz="2800" dirty="0" smtClean="0"/>
                <a:t>Brookside Market</a:t>
              </a:r>
              <a:endParaRPr lang="zh-CN" altLang="en-US" sz="280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1.3 Try to answer questions 1-4 without looking back  at the map.</a:t>
            </a:r>
            <a:endParaRPr lang="zh-CN" altLang="en-US" dirty="0" smtClean="0"/>
          </a:p>
          <a:p>
            <a:pPr>
              <a:buNone/>
            </a:pPr>
            <a:r>
              <a:rPr lang="en-US" dirty="0" smtClean="0"/>
              <a:t>		1 </a:t>
            </a:r>
            <a:r>
              <a:rPr lang="en-US" dirty="0" smtClean="0"/>
              <a:t>What is it a map of?</a:t>
            </a:r>
            <a:endParaRPr lang="zh-CN" altLang="en-US" dirty="0" smtClean="0"/>
          </a:p>
          <a:p>
            <a:pPr>
              <a:buNone/>
            </a:pPr>
            <a:r>
              <a:rPr lang="en-US" dirty="0" smtClean="0"/>
              <a:t>		2 Name </a:t>
            </a:r>
            <a:r>
              <a:rPr lang="en-US" dirty="0" smtClean="0"/>
              <a:t>three  </a:t>
            </a:r>
            <a:r>
              <a:rPr lang="en-US" dirty="0" smtClean="0"/>
              <a:t>landmarks </a:t>
            </a:r>
            <a:r>
              <a:rPr lang="en-US" dirty="0" smtClean="0"/>
              <a:t>on the map.</a:t>
            </a:r>
            <a:endParaRPr lang="zh-CN" altLang="en-US" dirty="0" smtClean="0"/>
          </a:p>
          <a:p>
            <a:pPr>
              <a:buNone/>
            </a:pPr>
            <a:r>
              <a:rPr lang="en-US" dirty="0" smtClean="0"/>
              <a:t>		3 There </a:t>
            </a:r>
            <a:r>
              <a:rPr lang="en-US" dirty="0" smtClean="0"/>
              <a:t>is the entrance?</a:t>
            </a:r>
            <a:endParaRPr lang="zh-CN" altLang="en-US" dirty="0" smtClean="0"/>
          </a:p>
          <a:p>
            <a:pPr>
              <a:buNone/>
            </a:pPr>
            <a:r>
              <a:rPr lang="en-US" dirty="0" smtClean="0"/>
              <a:t>		4 What  </a:t>
            </a:r>
            <a:r>
              <a:rPr lang="en-US" dirty="0" smtClean="0"/>
              <a:t>is in the centre  of the map</a:t>
            </a:r>
            <a:r>
              <a:rPr lang="en-US" dirty="0" smtClean="0"/>
              <a:t>?</a:t>
            </a:r>
          </a:p>
          <a:p>
            <a:r>
              <a:rPr lang="en-US" dirty="0" smtClean="0"/>
              <a:t>Features already  on the map are often  used as landmarks to help you find your  way.</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928926" y="1571612"/>
            <a:ext cx="1509324" cy="523220"/>
          </a:xfrm>
          <a:prstGeom prst="rect">
            <a:avLst/>
          </a:prstGeom>
          <a:noFill/>
        </p:spPr>
        <p:txBody>
          <a:bodyPr wrap="none" rtlCol="0">
            <a:spAutoFit/>
          </a:bodyPr>
          <a:lstStyle/>
          <a:p>
            <a:r>
              <a:rPr lang="en-US" altLang="zh-CN" sz="2800" b="1" dirty="0" smtClean="0">
                <a:solidFill>
                  <a:srgbClr val="FF0000"/>
                </a:solidFill>
              </a:rPr>
              <a:t>a market</a:t>
            </a:r>
            <a:endParaRPr lang="zh-CN" altLang="en-US" sz="2800" b="1" dirty="0">
              <a:solidFill>
                <a:srgbClr val="FF0000"/>
              </a:solidFill>
            </a:endParaRPr>
          </a:p>
        </p:txBody>
      </p:sp>
      <p:sp>
        <p:nvSpPr>
          <p:cNvPr id="7" name="TextBox 6"/>
          <p:cNvSpPr txBox="1"/>
          <p:nvPr/>
        </p:nvSpPr>
        <p:spPr>
          <a:xfrm>
            <a:off x="5500694" y="1714488"/>
            <a:ext cx="3143271" cy="954107"/>
          </a:xfrm>
          <a:prstGeom prst="rect">
            <a:avLst/>
          </a:prstGeom>
          <a:noFill/>
        </p:spPr>
        <p:txBody>
          <a:bodyPr wrap="square" rtlCol="0">
            <a:spAutoFit/>
          </a:bodyPr>
          <a:lstStyle/>
          <a:p>
            <a:r>
              <a:rPr lang="en-US" altLang="zh-CN" sz="2800" b="1" dirty="0" smtClean="0">
                <a:solidFill>
                  <a:srgbClr val="FF0000"/>
                </a:solidFill>
              </a:rPr>
              <a:t>a tree, a fountain, a play area (swings)</a:t>
            </a:r>
            <a:endParaRPr lang="zh-CN" altLang="en-US" sz="2800" b="1" dirty="0">
              <a:solidFill>
                <a:srgbClr val="FF0000"/>
              </a:solidFill>
            </a:endParaRPr>
          </a:p>
        </p:txBody>
      </p:sp>
      <p:sp>
        <p:nvSpPr>
          <p:cNvPr id="8" name="TextBox 7"/>
          <p:cNvSpPr txBox="1"/>
          <p:nvPr/>
        </p:nvSpPr>
        <p:spPr>
          <a:xfrm>
            <a:off x="4966765" y="3048656"/>
            <a:ext cx="3891515" cy="523220"/>
          </a:xfrm>
          <a:prstGeom prst="rect">
            <a:avLst/>
          </a:prstGeom>
          <a:noFill/>
        </p:spPr>
        <p:txBody>
          <a:bodyPr wrap="none" rtlCol="0">
            <a:spAutoFit/>
          </a:bodyPr>
          <a:lstStyle/>
          <a:p>
            <a:r>
              <a:rPr lang="en-US" altLang="zh-CN" sz="2800" b="1" dirty="0" smtClean="0">
                <a:solidFill>
                  <a:srgbClr val="FF0000"/>
                </a:solidFill>
              </a:rPr>
              <a:t>at the bottom on the left</a:t>
            </a:r>
            <a:endParaRPr lang="zh-CN" altLang="en-US" sz="2800" b="1" dirty="0">
              <a:solidFill>
                <a:srgbClr val="FF0000"/>
              </a:solidFill>
            </a:endParaRPr>
          </a:p>
        </p:txBody>
      </p:sp>
      <p:sp>
        <p:nvSpPr>
          <p:cNvPr id="9" name="TextBox 8"/>
          <p:cNvSpPr txBox="1"/>
          <p:nvPr/>
        </p:nvSpPr>
        <p:spPr>
          <a:xfrm>
            <a:off x="6786578" y="3571876"/>
            <a:ext cx="1055866" cy="523220"/>
          </a:xfrm>
          <a:prstGeom prst="rect">
            <a:avLst/>
          </a:prstGeom>
          <a:noFill/>
        </p:spPr>
        <p:txBody>
          <a:bodyPr wrap="none" rtlCol="0">
            <a:spAutoFit/>
          </a:bodyPr>
          <a:lstStyle/>
          <a:p>
            <a:r>
              <a:rPr lang="en-US" altLang="zh-CN" sz="2800" b="1" dirty="0" smtClean="0">
                <a:solidFill>
                  <a:srgbClr val="FF0000"/>
                </a:solidFill>
              </a:rPr>
              <a:t>a tree</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1.4       Listen to tracts </a:t>
            </a:r>
            <a:r>
              <a:rPr lang="en-US" dirty="0" smtClean="0"/>
              <a:t>from  the four </a:t>
            </a:r>
            <a:r>
              <a:rPr lang="en-US" dirty="0" smtClean="0"/>
              <a:t>sections </a:t>
            </a:r>
            <a:r>
              <a:rPr lang="en-US" dirty="0" smtClean="0"/>
              <a:t>of the </a:t>
            </a:r>
            <a:r>
              <a:rPr lang="en-US" dirty="0" smtClean="0"/>
              <a:t>listening </a:t>
            </a:r>
            <a:r>
              <a:rPr lang="en-US" dirty="0" smtClean="0"/>
              <a:t>test. </a:t>
            </a:r>
            <a:r>
              <a:rPr lang="en-US" dirty="0" smtClean="0"/>
              <a:t>Complete </a:t>
            </a:r>
            <a:r>
              <a:rPr lang="en-US" dirty="0" smtClean="0"/>
              <a:t>the </a:t>
            </a:r>
            <a:r>
              <a:rPr lang="en-US" dirty="0" smtClean="0"/>
              <a:t>first </a:t>
            </a:r>
            <a:r>
              <a:rPr lang="en-US" dirty="0" smtClean="0"/>
              <a:t>column in the table  by choosing the correct  letter  (</a:t>
            </a:r>
            <a:r>
              <a:rPr lang="en-US" dirty="0" smtClean="0"/>
              <a:t>A, B </a:t>
            </a:r>
            <a:r>
              <a:rPr lang="en-US" dirty="0" smtClean="0"/>
              <a:t>or C).</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2"/>
          <a:ext cx="8143933" cy="3787246"/>
        </p:xfrm>
        <a:graphic>
          <a:graphicData uri="http://schemas.openxmlformats.org/drawingml/2006/table">
            <a:tbl>
              <a:tblPr firstRow="1" bandRow="1">
                <a:tableStyleId>{5C22544A-7EE6-4342-B048-85BDC9FD1C3A}</a:tableStyleId>
              </a:tblPr>
              <a:tblGrid>
                <a:gridCol w="452441"/>
                <a:gridCol w="2190766"/>
                <a:gridCol w="1956607"/>
                <a:gridCol w="3544119"/>
              </a:tblGrid>
              <a:tr h="872410">
                <a:tc>
                  <a:txBody>
                    <a:bodyPr/>
                    <a:lstStyle/>
                    <a:p>
                      <a:endParaRPr lang="zh-CN" altLang="en-US" sz="2800" dirty="0"/>
                    </a:p>
                  </a:txBody>
                  <a:tcPr/>
                </a:tc>
                <a:tc>
                  <a:txBody>
                    <a:bodyPr/>
                    <a:lstStyle/>
                    <a:p>
                      <a:endParaRPr lang="zh-CN" altLang="en-US" sz="2800" dirty="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2842366">
                <a:tc>
                  <a:txBody>
                    <a:bodyPr/>
                    <a:lstStyle/>
                    <a:p>
                      <a:r>
                        <a:rPr lang="en-US" altLang="zh-CN" sz="2800" dirty="0" smtClean="0"/>
                        <a:t>1</a:t>
                      </a:r>
                      <a:endParaRPr lang="zh-CN" altLang="en-US" sz="2800" dirty="0"/>
                    </a:p>
                  </a:txBody>
                  <a:tcPr/>
                </a:tc>
                <a:tc>
                  <a:txBody>
                    <a:bodyPr/>
                    <a:lstStyle/>
                    <a:p>
                      <a:r>
                        <a:rPr lang="en-US" altLang="zh-CN" sz="2800" dirty="0" smtClean="0"/>
                        <a:t>Where is the gift</a:t>
                      </a:r>
                      <a:r>
                        <a:rPr lang="en-US" altLang="zh-CN" sz="2800" baseline="0" dirty="0" smtClean="0"/>
                        <a:t> shop?</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txBody>
                  <a:tcPr/>
                </a:tc>
                <a:tc>
                  <a:txBody>
                    <a:bodyPr/>
                    <a:lstStyle/>
                    <a:p>
                      <a:r>
                        <a:rPr lang="en-US" altLang="zh-CN" sz="2800" dirty="0" smtClean="0"/>
                        <a:t>lifts</a:t>
                      </a:r>
                      <a:endParaRPr lang="zh-CN" altLang="en-US" sz="2800" dirty="0"/>
                    </a:p>
                  </a:txBody>
                  <a:tcPr/>
                </a:tc>
                <a:tc>
                  <a:txBody>
                    <a:bodyPr/>
                    <a:lstStyle/>
                    <a:p>
                      <a:pPr>
                        <a:buFont typeface="Arial" pitchFamily="34" charset="0"/>
                        <a:buChar char="•"/>
                      </a:pPr>
                      <a:r>
                        <a:rPr lang="en-US" altLang="zh-CN" sz="2800" dirty="0" smtClean="0"/>
                        <a:t>The entrance is ________</a:t>
                      </a:r>
                    </a:p>
                    <a:p>
                      <a:pPr>
                        <a:buFont typeface="Arial" pitchFamily="34" charset="0"/>
                        <a:buChar char="•"/>
                      </a:pPr>
                      <a:r>
                        <a:rPr lang="en-US" altLang="zh-CN" sz="2800" dirty="0" smtClean="0"/>
                        <a:t>Then go ________</a:t>
                      </a:r>
                    </a:p>
                    <a:p>
                      <a:pPr>
                        <a:buFont typeface="Arial" pitchFamily="34" charset="0"/>
                        <a:buChar char="•"/>
                      </a:pPr>
                      <a:r>
                        <a:rPr lang="en-US" altLang="zh-CN" sz="2800" dirty="0" smtClean="0"/>
                        <a:t>The shop</a:t>
                      </a:r>
                      <a:r>
                        <a:rPr lang="en-US" altLang="zh-CN" sz="2800" baseline="0" dirty="0" smtClean="0"/>
                        <a:t> you want is _______</a:t>
                      </a:r>
                    </a:p>
                    <a:p>
                      <a:pPr>
                        <a:buFont typeface="Arial" pitchFamily="34" charset="0"/>
                        <a:buChar char="•"/>
                      </a:pPr>
                      <a:r>
                        <a:rPr lang="en-US" altLang="zh-CN" sz="2800" baseline="0" dirty="0" smtClean="0"/>
                        <a:t>________lifts</a:t>
                      </a:r>
                      <a:endParaRPr lang="zh-CN" altLang="en-US" sz="2800" dirty="0"/>
                    </a:p>
                  </a:txBody>
                  <a:tcPr/>
                </a:tc>
              </a:tr>
            </a:tbl>
          </a:graphicData>
        </a:graphic>
      </p:graphicFrame>
      <p:pic>
        <p:nvPicPr>
          <p:cNvPr id="3074" name="Picture 2"/>
          <p:cNvPicPr>
            <a:picLocks noChangeAspect="1" noChangeArrowheads="1"/>
          </p:cNvPicPr>
          <p:nvPr/>
        </p:nvPicPr>
        <p:blipFill>
          <a:blip r:embed="rId3"/>
          <a:srcRect/>
          <a:stretch>
            <a:fillRect/>
          </a:stretch>
        </p:blipFill>
        <p:spPr bwMode="auto">
          <a:xfrm>
            <a:off x="1000100" y="4500570"/>
            <a:ext cx="3618922" cy="1643074"/>
          </a:xfrm>
          <a:prstGeom prst="rect">
            <a:avLst/>
          </a:prstGeom>
          <a:noFill/>
          <a:ln w="9525">
            <a:noFill/>
            <a:miter lim="800000"/>
            <a:headEnd/>
            <a:tailEnd/>
          </a:ln>
          <a:effectLst/>
        </p:spPr>
      </p:pic>
      <p:sp>
        <p:nvSpPr>
          <p:cNvPr id="9" name="TextBox 8"/>
          <p:cNvSpPr txBox="1"/>
          <p:nvPr/>
        </p:nvSpPr>
        <p:spPr>
          <a:xfrm>
            <a:off x="3857620" y="3714752"/>
            <a:ext cx="402674" cy="523220"/>
          </a:xfrm>
          <a:prstGeom prst="rect">
            <a:avLst/>
          </a:prstGeom>
          <a:noFill/>
        </p:spPr>
        <p:txBody>
          <a:bodyPr wrap="none" rtlCol="0">
            <a:spAutoFit/>
          </a:bodyPr>
          <a:lstStyle/>
          <a:p>
            <a:r>
              <a:rPr lang="en-US" altLang="zh-CN" sz="2800" b="1" dirty="0" smtClean="0">
                <a:solidFill>
                  <a:srgbClr val="FF0000"/>
                </a:solidFill>
              </a:rPr>
              <a:t>A</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1.4       Listen to tracts </a:t>
            </a:r>
            <a:r>
              <a:rPr lang="en-US" dirty="0" smtClean="0"/>
              <a:t>from  the four </a:t>
            </a:r>
            <a:r>
              <a:rPr lang="en-US" dirty="0" smtClean="0"/>
              <a:t>sections </a:t>
            </a:r>
            <a:r>
              <a:rPr lang="en-US" dirty="0" smtClean="0"/>
              <a:t>of the </a:t>
            </a:r>
            <a:r>
              <a:rPr lang="en-US" dirty="0" smtClean="0"/>
              <a:t>listening </a:t>
            </a:r>
            <a:r>
              <a:rPr lang="en-US" dirty="0" smtClean="0"/>
              <a:t>test. </a:t>
            </a:r>
            <a:r>
              <a:rPr lang="en-US" dirty="0" smtClean="0"/>
              <a:t>Complete </a:t>
            </a:r>
            <a:r>
              <a:rPr lang="en-US" dirty="0" smtClean="0"/>
              <a:t>the </a:t>
            </a:r>
            <a:r>
              <a:rPr lang="en-US" dirty="0" smtClean="0"/>
              <a:t>first </a:t>
            </a:r>
            <a:r>
              <a:rPr lang="en-US" dirty="0" smtClean="0"/>
              <a:t>column in the table  by choosing the correct  letter  (</a:t>
            </a:r>
            <a:r>
              <a:rPr lang="en-US" dirty="0" smtClean="0"/>
              <a:t>A, B </a:t>
            </a:r>
            <a:r>
              <a:rPr lang="en-US" dirty="0" smtClean="0"/>
              <a:t>or C).</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3"/>
          <a:ext cx="8143933" cy="3762556"/>
        </p:xfrm>
        <a:graphic>
          <a:graphicData uri="http://schemas.openxmlformats.org/drawingml/2006/table">
            <a:tbl>
              <a:tblPr firstRow="1" bandRow="1">
                <a:tableStyleId>{5C22544A-7EE6-4342-B048-85BDC9FD1C3A}</a:tableStyleId>
              </a:tblPr>
              <a:tblGrid>
                <a:gridCol w="452441"/>
                <a:gridCol w="2190766"/>
                <a:gridCol w="1956607"/>
                <a:gridCol w="3544119"/>
              </a:tblGrid>
              <a:tr h="897099">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2817676">
                <a:tc>
                  <a:txBody>
                    <a:bodyPr/>
                    <a:lstStyle/>
                    <a:p>
                      <a:r>
                        <a:rPr lang="en-US" altLang="zh-CN" sz="2800" dirty="0" smtClean="0"/>
                        <a:t>2</a:t>
                      </a:r>
                      <a:endParaRPr lang="zh-CN" altLang="en-US" sz="2800" dirty="0"/>
                    </a:p>
                  </a:txBody>
                  <a:tcPr/>
                </a:tc>
                <a:tc>
                  <a:txBody>
                    <a:bodyPr/>
                    <a:lstStyle/>
                    <a:p>
                      <a:r>
                        <a:rPr lang="en-US" altLang="zh-CN" sz="2800" dirty="0" smtClean="0"/>
                        <a:t>Where can you buy stamps?</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In ____ resort,</a:t>
                      </a:r>
                      <a:r>
                        <a:rPr lang="en-US" altLang="zh-CN" sz="2800" baseline="0" dirty="0" smtClean="0"/>
                        <a:t> you’ll see a …</a:t>
                      </a:r>
                    </a:p>
                    <a:p>
                      <a:pPr>
                        <a:buFont typeface="Arial" pitchFamily="34" charset="0"/>
                        <a:buChar char="•"/>
                      </a:pPr>
                      <a:r>
                        <a:rPr lang="en-US" altLang="zh-CN" sz="2800" baseline="0" dirty="0" smtClean="0"/>
                        <a:t>_____ courtyard, you’ll find a …</a:t>
                      </a:r>
                    </a:p>
                    <a:p>
                      <a:pPr>
                        <a:buFont typeface="Arial" pitchFamily="34" charset="0"/>
                        <a:buChar char="•"/>
                      </a:pPr>
                      <a:r>
                        <a:rPr lang="en-US" altLang="zh-CN" sz="2800" baseline="0" dirty="0" smtClean="0"/>
                        <a:t>It’s just _____tree</a:t>
                      </a:r>
                      <a:endParaRPr lang="zh-CN" altLang="en-US" sz="2800" dirty="0"/>
                    </a:p>
                  </a:txBody>
                  <a:tcPr/>
                </a:tc>
              </a:tr>
            </a:tbl>
          </a:graphicData>
        </a:graphic>
      </p:graphicFrame>
      <p:pic>
        <p:nvPicPr>
          <p:cNvPr id="4098" name="Picture 2"/>
          <p:cNvPicPr>
            <a:picLocks noChangeAspect="1" noChangeArrowheads="1"/>
          </p:cNvPicPr>
          <p:nvPr/>
        </p:nvPicPr>
        <p:blipFill>
          <a:blip r:embed="rId3"/>
          <a:srcRect/>
          <a:stretch>
            <a:fillRect/>
          </a:stretch>
        </p:blipFill>
        <p:spPr bwMode="auto">
          <a:xfrm>
            <a:off x="928662" y="5143512"/>
            <a:ext cx="3133725" cy="1171575"/>
          </a:xfrm>
          <a:prstGeom prst="rect">
            <a:avLst/>
          </a:prstGeom>
          <a:noFill/>
          <a:ln w="9525">
            <a:noFill/>
            <a:miter lim="800000"/>
            <a:headEnd/>
            <a:tailEnd/>
          </a:ln>
          <a:effectLst/>
        </p:spPr>
      </p:pic>
      <p:sp>
        <p:nvSpPr>
          <p:cNvPr id="10" name="TextBox 9"/>
          <p:cNvSpPr txBox="1"/>
          <p:nvPr/>
        </p:nvSpPr>
        <p:spPr>
          <a:xfrm>
            <a:off x="3786182" y="3786190"/>
            <a:ext cx="386644" cy="523220"/>
          </a:xfrm>
          <a:prstGeom prst="rect">
            <a:avLst/>
          </a:prstGeom>
          <a:noFill/>
        </p:spPr>
        <p:txBody>
          <a:bodyPr wrap="none" rtlCol="0">
            <a:spAutoFit/>
          </a:bodyPr>
          <a:lstStyle/>
          <a:p>
            <a:r>
              <a:rPr lang="en-US" altLang="zh-CN" sz="2800" b="1" dirty="0" smtClean="0">
                <a:solidFill>
                  <a:srgbClr val="FF0000"/>
                </a:solidFill>
              </a:rPr>
              <a:t>B</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Places </a:t>
            </a:r>
            <a:r>
              <a:rPr lang="en-US" dirty="0" smtClean="0"/>
              <a:t>and </a:t>
            </a:r>
            <a:r>
              <a:rPr lang="en-US" dirty="0" smtClean="0"/>
              <a:t>directions </a:t>
            </a:r>
            <a:r>
              <a:rPr lang="en-US" altLang="zh-CN" dirty="0" smtClean="0"/>
              <a:t>- </a:t>
            </a:r>
            <a:r>
              <a:rPr lang="en-US" dirty="0" smtClean="0"/>
              <a:t>Describing a place</a:t>
            </a:r>
            <a:endParaRPr lang="zh-CN" altLang="en-US" dirty="0"/>
          </a:p>
        </p:txBody>
      </p:sp>
      <p:sp>
        <p:nvSpPr>
          <p:cNvPr id="3" name="内容占位符 2"/>
          <p:cNvSpPr>
            <a:spLocks noGrp="1"/>
          </p:cNvSpPr>
          <p:nvPr>
            <p:ph idx="1"/>
          </p:nvPr>
        </p:nvSpPr>
        <p:spPr/>
        <p:txBody>
          <a:bodyPr/>
          <a:lstStyle/>
          <a:p>
            <a:r>
              <a:rPr lang="en-US" dirty="0" smtClean="0"/>
              <a:t>1.4       Listen to tracts </a:t>
            </a:r>
            <a:r>
              <a:rPr lang="en-US" dirty="0" smtClean="0"/>
              <a:t>from  the four </a:t>
            </a:r>
            <a:r>
              <a:rPr lang="en-US" dirty="0" smtClean="0"/>
              <a:t>sections </a:t>
            </a:r>
            <a:r>
              <a:rPr lang="en-US" dirty="0" smtClean="0"/>
              <a:t>of the </a:t>
            </a:r>
            <a:r>
              <a:rPr lang="en-US" dirty="0" smtClean="0"/>
              <a:t>listening </a:t>
            </a:r>
            <a:r>
              <a:rPr lang="en-US" dirty="0" smtClean="0"/>
              <a:t>test. </a:t>
            </a:r>
            <a:r>
              <a:rPr lang="en-US" dirty="0" smtClean="0"/>
              <a:t>Complete </a:t>
            </a:r>
            <a:r>
              <a:rPr lang="en-US" dirty="0" smtClean="0"/>
              <a:t>the </a:t>
            </a:r>
            <a:r>
              <a:rPr lang="en-US" dirty="0" smtClean="0"/>
              <a:t>first </a:t>
            </a:r>
            <a:r>
              <a:rPr lang="en-US" dirty="0" smtClean="0"/>
              <a:t>column in the table  by choosing the correct  letter  (</a:t>
            </a:r>
            <a:r>
              <a:rPr lang="en-US" dirty="0" smtClean="0"/>
              <a:t>A, B </a:t>
            </a:r>
            <a:r>
              <a:rPr lang="en-US" dirty="0" smtClean="0"/>
              <a:t>or C).</a:t>
            </a:r>
            <a:endParaRPr lang="en-US" altLang="zh-CN" dirty="0" smtClean="0"/>
          </a:p>
        </p:txBody>
      </p:sp>
      <p:sp>
        <p:nvSpPr>
          <p:cNvPr id="22" name="动作按钮: 后退或前一项 21">
            <a:hlinkClick r:id="" action="ppaction://hlinkshowjump?jump=previousslide" highlightClick="1"/>
          </p:cNvPr>
          <p:cNvSpPr/>
          <p:nvPr/>
        </p:nvSpPr>
        <p:spPr>
          <a:xfrm>
            <a:off x="8286776" y="6429396"/>
            <a:ext cx="285752" cy="28575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动作按钮: 前进或下一项 22">
            <a:hlinkClick r:id="" action="ppaction://hlinkshowjump?jump=nextslide" highlightClick="1"/>
          </p:cNvPr>
          <p:cNvSpPr/>
          <p:nvPr/>
        </p:nvSpPr>
        <p:spPr>
          <a:xfrm>
            <a:off x="8715404" y="6429396"/>
            <a:ext cx="285752" cy="28575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动作按钮: 自定义 5">
            <a:hlinkClick r:id="rId2" action="ppaction://hlinkfile" highlightClick="1"/>
          </p:cNvPr>
          <p:cNvSpPr/>
          <p:nvPr/>
        </p:nvSpPr>
        <p:spPr>
          <a:xfrm>
            <a:off x="1428728" y="1214422"/>
            <a:ext cx="428628" cy="28575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16</a:t>
            </a:r>
            <a:endParaRPr lang="zh-CN" altLang="en-US" dirty="0"/>
          </a:p>
        </p:txBody>
      </p:sp>
      <p:graphicFrame>
        <p:nvGraphicFramePr>
          <p:cNvPr id="7" name="表格 6"/>
          <p:cNvGraphicFramePr>
            <a:graphicFrameLocks noGrp="1"/>
          </p:cNvGraphicFramePr>
          <p:nvPr/>
        </p:nvGraphicFramePr>
        <p:xfrm>
          <a:off x="428595" y="2643182"/>
          <a:ext cx="8143933" cy="3596640"/>
        </p:xfrm>
        <a:graphic>
          <a:graphicData uri="http://schemas.openxmlformats.org/drawingml/2006/table">
            <a:tbl>
              <a:tblPr firstRow="1" bandRow="1">
                <a:tableStyleId>{5C22544A-7EE6-4342-B048-85BDC9FD1C3A}</a:tableStyleId>
              </a:tblPr>
              <a:tblGrid>
                <a:gridCol w="452441"/>
                <a:gridCol w="2619394"/>
                <a:gridCol w="1527979"/>
                <a:gridCol w="3544119"/>
              </a:tblGrid>
              <a:tr h="370840">
                <a:tc>
                  <a:txBody>
                    <a:bodyPr/>
                    <a:lstStyle/>
                    <a:p>
                      <a:endParaRPr lang="zh-CN" altLang="en-US" sz="2800" dirty="0"/>
                    </a:p>
                  </a:txBody>
                  <a:tcPr/>
                </a:tc>
                <a:tc>
                  <a:txBody>
                    <a:bodyPr/>
                    <a:lstStyle/>
                    <a:p>
                      <a:endParaRPr lang="zh-CN" altLang="en-US" sz="2800"/>
                    </a:p>
                  </a:txBody>
                  <a:tcPr/>
                </a:tc>
                <a:tc>
                  <a:txBody>
                    <a:bodyPr/>
                    <a:lstStyle/>
                    <a:p>
                      <a:r>
                        <a:rPr lang="en-US" altLang="zh-CN" sz="2800" dirty="0" err="1" smtClean="0"/>
                        <a:t>Landmard</a:t>
                      </a:r>
                      <a:r>
                        <a:rPr lang="en-US" altLang="zh-CN" sz="2800" dirty="0" smtClean="0"/>
                        <a:t>(s)</a:t>
                      </a:r>
                      <a:endParaRPr lang="zh-CN" altLang="en-US" sz="2800" dirty="0"/>
                    </a:p>
                  </a:txBody>
                  <a:tcPr anchor="ctr"/>
                </a:tc>
                <a:tc>
                  <a:txBody>
                    <a:bodyPr/>
                    <a:lstStyle/>
                    <a:p>
                      <a:r>
                        <a:rPr lang="en-US" altLang="zh-CN" sz="2800" dirty="0" smtClean="0"/>
                        <a:t>Locating words /phrases</a:t>
                      </a:r>
                      <a:endParaRPr lang="zh-CN" altLang="en-US" sz="2800" dirty="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What is the proposed location of the new bridge?</a:t>
                      </a:r>
                    </a:p>
                    <a:p>
                      <a:endParaRPr lang="en-US" altLang="zh-CN" sz="2800" dirty="0" smtClean="0"/>
                    </a:p>
                    <a:p>
                      <a:endParaRPr lang="en-US" altLang="zh-CN" sz="2800" dirty="0" smtClean="0"/>
                    </a:p>
                  </a:txBody>
                  <a:tcPr/>
                </a:tc>
                <a:tc>
                  <a:txBody>
                    <a:bodyPr/>
                    <a:lstStyle/>
                    <a:p>
                      <a:endParaRPr lang="zh-CN" altLang="en-US" sz="2800" dirty="0"/>
                    </a:p>
                  </a:txBody>
                  <a:tcPr/>
                </a:tc>
                <a:tc>
                  <a:txBody>
                    <a:bodyPr/>
                    <a:lstStyle/>
                    <a:p>
                      <a:pPr>
                        <a:buFont typeface="Arial" pitchFamily="34" charset="0"/>
                        <a:buChar char="•"/>
                      </a:pPr>
                      <a:r>
                        <a:rPr lang="en-US" altLang="zh-CN" sz="2800" dirty="0" smtClean="0"/>
                        <a:t>I was thinking of putting it</a:t>
                      </a:r>
                      <a:r>
                        <a:rPr lang="en-US" altLang="zh-CN" sz="2800" baseline="0" dirty="0" smtClean="0"/>
                        <a:t> _______</a:t>
                      </a:r>
                    </a:p>
                    <a:p>
                      <a:pPr>
                        <a:buFont typeface="Arial" pitchFamily="34" charset="0"/>
                        <a:buChar char="•"/>
                      </a:pPr>
                      <a:r>
                        <a:rPr lang="en-US" altLang="zh-CN" sz="2800" baseline="0" dirty="0" smtClean="0"/>
                        <a:t>I think it would be better if it's _______ motorway</a:t>
                      </a:r>
                    </a:p>
                  </a:txBody>
                  <a:tcPr/>
                </a:tc>
              </a:tr>
            </a:tbl>
          </a:graphicData>
        </a:graphic>
      </p:graphicFrame>
      <p:pic>
        <p:nvPicPr>
          <p:cNvPr id="5122" name="Picture 2"/>
          <p:cNvPicPr>
            <a:picLocks noChangeAspect="1" noChangeArrowheads="1"/>
          </p:cNvPicPr>
          <p:nvPr/>
        </p:nvPicPr>
        <p:blipFill>
          <a:blip r:embed="rId3"/>
          <a:srcRect/>
          <a:stretch>
            <a:fillRect/>
          </a:stretch>
        </p:blipFill>
        <p:spPr bwMode="auto">
          <a:xfrm>
            <a:off x="1000100" y="5429264"/>
            <a:ext cx="3171825" cy="1190625"/>
          </a:xfrm>
          <a:prstGeom prst="rect">
            <a:avLst/>
          </a:prstGeom>
          <a:noFill/>
          <a:ln w="9525">
            <a:noFill/>
            <a:miter lim="800000"/>
            <a:headEnd/>
            <a:tailEnd/>
          </a:ln>
          <a:effectLst/>
        </p:spPr>
      </p:pic>
      <p:sp>
        <p:nvSpPr>
          <p:cNvPr id="10" name="TextBox 9"/>
          <p:cNvSpPr txBox="1"/>
          <p:nvPr/>
        </p:nvSpPr>
        <p:spPr>
          <a:xfrm>
            <a:off x="4071934" y="3786190"/>
            <a:ext cx="375424" cy="523220"/>
          </a:xfrm>
          <a:prstGeom prst="rect">
            <a:avLst/>
          </a:prstGeom>
          <a:noFill/>
        </p:spPr>
        <p:txBody>
          <a:bodyPr wrap="none" rtlCol="0">
            <a:spAutoFit/>
          </a:bodyPr>
          <a:lstStyle/>
          <a:p>
            <a:r>
              <a:rPr lang="en-US" altLang="zh-CN" sz="2800" b="1" dirty="0" smtClean="0">
                <a:solidFill>
                  <a:srgbClr val="FF0000"/>
                </a:solidFill>
              </a:rPr>
              <a:t>C</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1030</Words>
  <PresentationFormat>全屏显示(4:3)</PresentationFormat>
  <Paragraphs>185</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4 Places and directions</vt:lpstr>
      <vt:lpstr>4 Places and directions</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Describing a place</vt:lpstr>
      <vt:lpstr>4 Places and directions - Following directions</vt:lpstr>
      <vt:lpstr>4 Places and directions - Describing a place</vt:lpstr>
      <vt:lpstr>4 Places and directions - Labelling a map</vt:lpstr>
      <vt:lpstr>4 Places and directions - Labelling a map</vt:lpstr>
      <vt:lpstr>4 Places and directions - Labelling a map</vt:lpstr>
      <vt:lpstr>4 Places and directions - Labelling a 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Places and directions</dc:title>
  <dc:creator>LT W</dc:creator>
  <cp:lastModifiedBy>Administrator</cp:lastModifiedBy>
  <cp:revision>23</cp:revision>
  <dcterms:created xsi:type="dcterms:W3CDTF">2017-04-04T07:20:51Z</dcterms:created>
  <dcterms:modified xsi:type="dcterms:W3CDTF">2017-04-04T11:06:06Z</dcterms:modified>
</cp:coreProperties>
</file>