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7" r:id="rId13"/>
    <p:sldId id="268" r:id="rId14"/>
    <p:sldId id="274" r:id="rId15"/>
    <p:sldId id="269" r:id="rId16"/>
    <p:sldId id="270" r:id="rId17"/>
    <p:sldId id="271" r:id="rId18"/>
    <p:sldId id="275" r:id="rId19"/>
    <p:sldId id="276" r:id="rId20"/>
    <p:sldId id="272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F:\&#24037;&#20316;&#23433;&#25490;\16&#32423;&#31532;2&#23398;&#26399;\WLT\&#21548;&#21147;\&#21548;&#21147;3\CGtoIELTS_13.mp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 Attitude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opinion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Persuading and suggesting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10001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 .1 Look at the Listening Section 3 task below. Before you listen, complete these tasks. </a:t>
            </a:r>
            <a:endParaRPr 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57554" y="1857364"/>
            <a:ext cx="564360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Decisions</a:t>
            </a:r>
          </a:p>
          <a:p>
            <a:r>
              <a:rPr lang="en-US" altLang="zh-CN" sz="2400" dirty="0" smtClean="0"/>
              <a:t>A </a:t>
            </a:r>
            <a:r>
              <a:rPr lang="en-US" altLang="zh-CN" sz="2400" u="sng" dirty="0" smtClean="0"/>
              <a:t>reduce the length</a:t>
            </a:r>
          </a:p>
          <a:p>
            <a:r>
              <a:rPr lang="en-US" altLang="zh-CN" sz="2400" dirty="0" smtClean="0"/>
              <a:t>B change the </a:t>
            </a:r>
            <a:r>
              <a:rPr lang="en-US" altLang="zh-CN" sz="2400" u="sng" dirty="0" smtClean="0"/>
              <a:t>method</a:t>
            </a:r>
            <a:r>
              <a:rPr lang="en-US" altLang="zh-CN" sz="2400" dirty="0" smtClean="0"/>
              <a:t> of presentation</a:t>
            </a:r>
          </a:p>
          <a:p>
            <a:r>
              <a:rPr lang="en-US" altLang="zh-CN" sz="2400" dirty="0" smtClean="0"/>
              <a:t>G </a:t>
            </a:r>
            <a:r>
              <a:rPr lang="en-US" altLang="zh-CN" sz="2400" u="sng" dirty="0" smtClean="0"/>
              <a:t>write some more</a:t>
            </a:r>
          </a:p>
          <a:p>
            <a:r>
              <a:rPr lang="en-US" altLang="zh-CN" sz="2400" dirty="0" smtClean="0"/>
              <a:t>D make it more </a:t>
            </a:r>
            <a:r>
              <a:rPr lang="en-US" altLang="zh-CN" sz="2400" u="sng" dirty="0" smtClean="0"/>
              <a:t>interesting</a:t>
            </a:r>
          </a:p>
          <a:p>
            <a:r>
              <a:rPr lang="en-US" altLang="zh-CN" sz="2400" dirty="0" smtClean="0"/>
              <a:t>E </a:t>
            </a:r>
            <a:r>
              <a:rPr lang="en-US" altLang="zh-CN" sz="2400" u="sng" dirty="0" smtClean="0"/>
              <a:t>check</a:t>
            </a:r>
            <a:r>
              <a:rPr lang="en-US" altLang="zh-CN" sz="2400" dirty="0" smtClean="0"/>
              <a:t> the sources are reliable</a:t>
            </a:r>
          </a:p>
          <a:p>
            <a:r>
              <a:rPr lang="en-US" altLang="zh-CN" sz="2400" dirty="0" smtClean="0"/>
              <a:t>F make sure they have </a:t>
            </a:r>
            <a:r>
              <a:rPr lang="en-US" altLang="zh-CN" sz="2400" u="sng" dirty="0" smtClean="0"/>
              <a:t>current data</a:t>
            </a:r>
            <a:endParaRPr lang="zh-CN" altLang="en-US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857364"/>
            <a:ext cx="3000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Presentation Sections</a:t>
            </a:r>
          </a:p>
          <a:p>
            <a:r>
              <a:rPr lang="en-US" altLang="zh-CN" sz="2400" dirty="0" smtClean="0"/>
              <a:t>1 Introduction</a:t>
            </a:r>
          </a:p>
          <a:p>
            <a:r>
              <a:rPr lang="en-US" altLang="zh-CN" sz="2400" dirty="0" smtClean="0"/>
              <a:t>2 </a:t>
            </a:r>
            <a:r>
              <a:rPr lang="en-US" altLang="zh-CN" sz="2400" u="sng" dirty="0" smtClean="0"/>
              <a:t>Advantages</a:t>
            </a:r>
          </a:p>
          <a:p>
            <a:r>
              <a:rPr lang="en-US" altLang="zh-CN" sz="2400" dirty="0" smtClean="0"/>
              <a:t>3 </a:t>
            </a:r>
            <a:r>
              <a:rPr lang="en-US" altLang="zh-CN" sz="2400" u="sng" dirty="0" smtClean="0"/>
              <a:t>Disadvantages</a:t>
            </a:r>
          </a:p>
          <a:p>
            <a:r>
              <a:rPr lang="en-US" altLang="zh-CN" sz="2400" dirty="0" smtClean="0"/>
              <a:t>4 Conclusion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4786322"/>
            <a:ext cx="71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presentation sections will be in order. The decisions in the box will not be in order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Persuading and suggesting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30003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2.2         Listen and complete the task. </a:t>
            </a:r>
          </a:p>
          <a:p>
            <a:pPr>
              <a:buNone/>
            </a:pPr>
            <a:r>
              <a:rPr lang="en-US" sz="2800" dirty="0" smtClean="0"/>
              <a:t>    Questions </a:t>
            </a:r>
            <a:r>
              <a:rPr lang="en-US" sz="2800" dirty="0" smtClean="0"/>
              <a:t>1-4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     What </a:t>
            </a:r>
            <a:r>
              <a:rPr lang="en-US" sz="2800" dirty="0" smtClean="0"/>
              <a:t>do the students </a:t>
            </a:r>
            <a:r>
              <a:rPr lang="en-US" sz="2800" dirty="0" smtClean="0"/>
              <a:t>decide  </a:t>
            </a:r>
            <a:r>
              <a:rPr lang="en-US" sz="2800" dirty="0" smtClean="0"/>
              <a:t>to do with the different sections of their project?</a:t>
            </a:r>
            <a:endParaRPr lang="zh-CN" altLang="en-US" sz="2800" dirty="0" smtClean="0"/>
          </a:p>
          <a:p>
            <a:r>
              <a:rPr lang="en-US" sz="2800" dirty="0" smtClean="0"/>
              <a:t>Write </a:t>
            </a:r>
            <a:r>
              <a:rPr lang="en-US" sz="2800" dirty="0" smtClean="0"/>
              <a:t>the correct </a:t>
            </a:r>
            <a:r>
              <a:rPr lang="en-US" sz="2800" dirty="0" smtClean="0"/>
              <a:t>letter(</a:t>
            </a:r>
            <a:r>
              <a:rPr lang="en-US" sz="2800" i="1" dirty="0" smtClean="0"/>
              <a:t>A-F</a:t>
            </a:r>
            <a:r>
              <a:rPr lang="en-US" sz="2800" dirty="0" smtClean="0"/>
              <a:t>), next </a:t>
            </a:r>
            <a:r>
              <a:rPr lang="en-US" sz="2800" dirty="0" smtClean="0"/>
              <a:t>to questions </a:t>
            </a:r>
            <a:r>
              <a:rPr lang="en-US" sz="2800" i="1" dirty="0" smtClean="0"/>
              <a:t>1-4  </a:t>
            </a:r>
            <a:r>
              <a:rPr lang="en-US" sz="2800" dirty="0" smtClean="0"/>
              <a:t>below</a:t>
            </a:r>
            <a:r>
              <a:rPr lang="en-US" sz="2800" dirty="0" smtClean="0"/>
              <a:t>.</a:t>
            </a:r>
            <a:endParaRPr lang="zh-CN" alt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动作按钮: 自定义 5">
            <a:hlinkClick r:id="rId2" action="ppaction://hlinkfile" highlightClick="1"/>
          </p:cNvPr>
          <p:cNvSpPr/>
          <p:nvPr/>
        </p:nvSpPr>
        <p:spPr>
          <a:xfrm>
            <a:off x="1500166" y="1000108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0430" y="3643314"/>
            <a:ext cx="485778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Decisions</a:t>
            </a:r>
          </a:p>
          <a:p>
            <a:r>
              <a:rPr lang="en-US" altLang="zh-CN" sz="2400" dirty="0" smtClean="0"/>
              <a:t>A </a:t>
            </a:r>
            <a:r>
              <a:rPr lang="en-US" altLang="zh-CN" sz="2400" u="sng" dirty="0" smtClean="0"/>
              <a:t>reduce the length</a:t>
            </a:r>
          </a:p>
          <a:p>
            <a:r>
              <a:rPr lang="en-US" altLang="zh-CN" sz="2400" dirty="0" smtClean="0"/>
              <a:t>B change the </a:t>
            </a:r>
            <a:r>
              <a:rPr lang="en-US" altLang="zh-CN" sz="2400" u="sng" dirty="0" smtClean="0"/>
              <a:t>method</a:t>
            </a:r>
            <a:r>
              <a:rPr lang="en-US" altLang="zh-CN" sz="2400" dirty="0" smtClean="0"/>
              <a:t> of presentation</a:t>
            </a:r>
          </a:p>
          <a:p>
            <a:r>
              <a:rPr lang="en-US" altLang="zh-CN" sz="2400" dirty="0" smtClean="0"/>
              <a:t>G </a:t>
            </a:r>
            <a:r>
              <a:rPr lang="en-US" altLang="zh-CN" sz="2400" u="sng" dirty="0" smtClean="0"/>
              <a:t>write some more</a:t>
            </a:r>
          </a:p>
          <a:p>
            <a:r>
              <a:rPr lang="en-US" altLang="zh-CN" sz="2400" dirty="0" smtClean="0"/>
              <a:t>D make it more </a:t>
            </a:r>
            <a:r>
              <a:rPr lang="en-US" altLang="zh-CN" sz="2400" u="sng" dirty="0" smtClean="0"/>
              <a:t>interesting</a:t>
            </a:r>
          </a:p>
          <a:p>
            <a:r>
              <a:rPr lang="en-US" altLang="zh-CN" sz="2400" dirty="0" smtClean="0"/>
              <a:t>E </a:t>
            </a:r>
            <a:r>
              <a:rPr lang="en-US" altLang="zh-CN" sz="2400" u="sng" dirty="0" smtClean="0"/>
              <a:t>check</a:t>
            </a:r>
            <a:r>
              <a:rPr lang="en-US" altLang="zh-CN" sz="2400" dirty="0" smtClean="0"/>
              <a:t> the sources are reliable</a:t>
            </a:r>
          </a:p>
          <a:p>
            <a:r>
              <a:rPr lang="en-US" altLang="zh-CN" sz="2400" dirty="0" smtClean="0"/>
              <a:t>F make sure they have </a:t>
            </a:r>
            <a:r>
              <a:rPr lang="en-US" altLang="zh-CN" sz="2400" u="sng" dirty="0" smtClean="0"/>
              <a:t>current data</a:t>
            </a:r>
            <a:endParaRPr lang="zh-CN" altLang="en-US" sz="2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071538" y="3929066"/>
            <a:ext cx="2357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Presentation Sections</a:t>
            </a:r>
          </a:p>
          <a:p>
            <a:r>
              <a:rPr lang="en-US" altLang="zh-CN" sz="2400" dirty="0" smtClean="0"/>
              <a:t>1 Introduction</a:t>
            </a:r>
          </a:p>
          <a:p>
            <a:r>
              <a:rPr lang="en-US" altLang="zh-CN" sz="2400" dirty="0" smtClean="0"/>
              <a:t>2 </a:t>
            </a:r>
            <a:r>
              <a:rPr lang="en-US" altLang="zh-CN" sz="2400" u="sng" dirty="0" smtClean="0"/>
              <a:t>Advantages</a:t>
            </a:r>
          </a:p>
          <a:p>
            <a:r>
              <a:rPr lang="en-US" altLang="zh-CN" sz="2400" dirty="0" smtClean="0"/>
              <a:t>3 </a:t>
            </a:r>
            <a:r>
              <a:rPr lang="en-US" altLang="zh-CN" sz="2400" u="sng" dirty="0" smtClean="0"/>
              <a:t>Disadvantages</a:t>
            </a:r>
          </a:p>
          <a:p>
            <a:r>
              <a:rPr lang="en-US" altLang="zh-CN" sz="2400" dirty="0" smtClean="0"/>
              <a:t>4 Conclusion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464344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500063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535782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786" y="5715016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F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Persuading and suggesting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15716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2.3 Check your answers and then listen again.   Which synonyms of the underlined words / phrases are used?</a:t>
            </a:r>
            <a:endParaRPr lang="zh-CN" alt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自定义 6">
            <a:hlinkClick r:id="rId2" action="ppaction://hlinkfile" highlightClick="1"/>
          </p:cNvPr>
          <p:cNvSpPr/>
          <p:nvPr/>
        </p:nvSpPr>
        <p:spPr>
          <a:xfrm>
            <a:off x="7500958" y="928670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5786" y="2000240"/>
            <a:ext cx="664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reduce the length= cut (something); leave (something)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786" y="2857496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method = way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5786" y="3262970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write some more = include something else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3691598"/>
            <a:ext cx="664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interesting = grab (someone’s) attention; enjoyable; exciting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4548854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check =verify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4906044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current data = the very latest information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786" y="533467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advantages = benefits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786" y="5763300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disadvantages = negatives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Persuading and suggesting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25717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2.4 </a:t>
            </a:r>
            <a:r>
              <a:rPr lang="en-US" altLang="zh-CN" sz="2800" dirty="0" smtClean="0"/>
              <a:t>Look </a:t>
            </a:r>
            <a:r>
              <a:rPr lang="en-US" altLang="zh-CN" sz="2800" dirty="0" smtClean="0"/>
              <a:t>at Recording script 25 </a:t>
            </a:r>
            <a:r>
              <a:rPr lang="en-US" altLang="zh-CN" sz="2800" dirty="0" smtClean="0"/>
              <a:t>and find </a:t>
            </a:r>
            <a:r>
              <a:rPr lang="en-US" altLang="zh-CN" sz="2800" dirty="0" smtClean="0"/>
              <a:t>phrases which are used </a:t>
            </a:r>
            <a:r>
              <a:rPr lang="en-US" altLang="zh-CN" sz="2800" dirty="0" smtClean="0"/>
              <a:t>to do </a:t>
            </a:r>
            <a:r>
              <a:rPr lang="en-US" altLang="zh-CN" sz="2800" dirty="0" smtClean="0"/>
              <a:t>the things below.</a:t>
            </a:r>
          </a:p>
          <a:p>
            <a:r>
              <a:rPr lang="en-US" altLang="zh-CN" sz="2800" dirty="0" smtClean="0"/>
              <a:t>make </a:t>
            </a:r>
            <a:r>
              <a:rPr lang="en-US" altLang="zh-CN" sz="2800" dirty="0" smtClean="0"/>
              <a:t>a suggestion</a:t>
            </a:r>
          </a:p>
          <a:p>
            <a:r>
              <a:rPr lang="en-US" altLang="zh-CN" sz="2800" dirty="0" smtClean="0"/>
              <a:t>agree </a:t>
            </a:r>
            <a:r>
              <a:rPr lang="en-US" altLang="zh-CN" sz="2800" dirty="0" smtClean="0"/>
              <a:t>with an idea</a:t>
            </a:r>
          </a:p>
          <a:p>
            <a:r>
              <a:rPr lang="en-US" altLang="zh-CN" sz="2800" dirty="0" smtClean="0"/>
              <a:t>disagree</a:t>
            </a:r>
            <a:endParaRPr lang="zh-CN" alt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自定义 6">
            <a:hlinkClick r:id="rId2" action="ppaction://hlinkfile" highlightClick="1"/>
          </p:cNvPr>
          <p:cNvSpPr/>
          <p:nvPr/>
        </p:nvSpPr>
        <p:spPr>
          <a:xfrm>
            <a:off x="6572264" y="1500174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4357694"/>
            <a:ext cx="821537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Study Tip </a:t>
            </a:r>
            <a:r>
              <a:rPr lang="en-US" altLang="zh-CN" sz="2400" dirty="0" smtClean="0"/>
              <a:t>Search online for national radio stations from the UK, </a:t>
            </a:r>
            <a:r>
              <a:rPr lang="en-US" altLang="zh-CN" sz="2400" dirty="0" smtClean="0"/>
              <a:t>the US</a:t>
            </a:r>
            <a:r>
              <a:rPr lang="en-US" altLang="zh-CN" sz="2400" dirty="0" smtClean="0"/>
              <a:t>, Canada. Australia or New Zealand. These often have </a:t>
            </a:r>
            <a:r>
              <a:rPr lang="en-US" altLang="zh-CN" sz="2400" dirty="0" smtClean="0"/>
              <a:t>programmes that </a:t>
            </a:r>
            <a:r>
              <a:rPr lang="en-US" altLang="zh-CN" sz="2400" dirty="0" smtClean="0"/>
              <a:t>discuss topical issues and you will hear people suggesting ideas </a:t>
            </a:r>
            <a:r>
              <a:rPr lang="en-US" altLang="zh-CN" sz="2400" dirty="0" smtClean="0"/>
              <a:t>and discussing </a:t>
            </a:r>
            <a:r>
              <a:rPr lang="en-US" altLang="zh-CN" sz="2400" dirty="0" smtClean="0"/>
              <a:t>possible solutions. This is useful for Listening Section 3.</a:t>
            </a:r>
            <a:endParaRPr lang="zh-CN" altLang="en-US" sz="2400" dirty="0"/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642910" y="3857628"/>
            <a:ext cx="500066" cy="35719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Persuading and suggesting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50019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make </a:t>
            </a:r>
            <a:r>
              <a:rPr lang="en-US" altLang="zh-CN" sz="2800" dirty="0" smtClean="0"/>
              <a:t>a </a:t>
            </a:r>
            <a:r>
              <a:rPr lang="en-US" altLang="zh-CN" sz="2800" dirty="0" smtClean="0"/>
              <a:t>suggestion: </a:t>
            </a:r>
            <a:r>
              <a:rPr lang="en-US" altLang="zh-CN" sz="2800" dirty="0" smtClean="0">
                <a:solidFill>
                  <a:srgbClr val="FF0000"/>
                </a:solidFill>
              </a:rPr>
              <a:t>Let’s … shall we?; </a:t>
            </a:r>
            <a:r>
              <a:rPr lang="en-US" altLang="zh-CN" sz="2800" dirty="0" smtClean="0">
                <a:solidFill>
                  <a:srgbClr val="FF0000"/>
                </a:solidFill>
              </a:rPr>
              <a:t>Why don’t we </a:t>
            </a:r>
            <a:r>
              <a:rPr lang="en-US" altLang="zh-CN" sz="2800" dirty="0" smtClean="0">
                <a:solidFill>
                  <a:srgbClr val="FF0000"/>
                </a:solidFill>
              </a:rPr>
              <a:t>…; Maybe we should …; Perhaps we could…; I’d like to propose …; I think we should …; Should we …?</a:t>
            </a:r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571744"/>
            <a:ext cx="8043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</a:rPr>
              <a:t>agree with an </a:t>
            </a:r>
            <a:r>
              <a:rPr lang="en-US" altLang="zh-CN" sz="2800" dirty="0" smtClean="0">
                <a:solidFill>
                  <a:prstClr val="black"/>
                </a:solidFill>
              </a:rPr>
              <a:t>idea: </a:t>
            </a:r>
            <a:r>
              <a:rPr lang="en-US" altLang="zh-CN" sz="2800" dirty="0" smtClean="0">
                <a:solidFill>
                  <a:srgbClr val="FF0000"/>
                </a:solidFill>
              </a:rPr>
              <a:t>Of course; Great idea; I agree; Agreed; That would be better; Let’s give it a try; Absolutely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143380"/>
            <a:ext cx="790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</a:rPr>
              <a:t>disagree: </a:t>
            </a:r>
            <a:r>
              <a:rPr lang="en-US" altLang="zh-CN" sz="2800" dirty="0" smtClean="0">
                <a:solidFill>
                  <a:srgbClr val="FF0000"/>
                </a:solidFill>
              </a:rPr>
              <a:t>I don’t think we should …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Reaching a decision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30718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 Reaching a decision</a:t>
            </a:r>
          </a:p>
          <a:p>
            <a:r>
              <a:rPr lang="en-US" altLang="zh-CN" sz="2800" dirty="0" smtClean="0"/>
              <a:t>In Listening Sections </a:t>
            </a:r>
            <a:r>
              <a:rPr lang="en-US" altLang="zh-CN" sz="2800" dirty="0" smtClean="0"/>
              <a:t>1 </a:t>
            </a:r>
            <a:r>
              <a:rPr lang="en-US" altLang="zh-CN" sz="2800" dirty="0" smtClean="0"/>
              <a:t>and 3, you will often hear people discussing </a:t>
            </a:r>
            <a:r>
              <a:rPr lang="en-US" altLang="zh-CN" sz="2800" dirty="0" smtClean="0"/>
              <a:t>a problem</a:t>
            </a:r>
            <a:r>
              <a:rPr lang="en-US" altLang="zh-CN" sz="2800" dirty="0" smtClean="0"/>
              <a:t>, suggesting solutions and then reaching a decision. A discussion </a:t>
            </a:r>
            <a:r>
              <a:rPr lang="en-US" altLang="zh-CN" sz="2800" dirty="0" smtClean="0"/>
              <a:t>like this </a:t>
            </a:r>
            <a:r>
              <a:rPr lang="en-US" altLang="zh-CN" sz="2800" dirty="0" smtClean="0"/>
              <a:t>might focus on the advantages and disadvantages of each suggestion.</a:t>
            </a:r>
            <a:endParaRPr lang="zh-CN" alt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Reaching a decision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428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3.1 Look at these questions and try to think of possible advantages and disadvantages you might hear. Write them in the table. </a:t>
            </a:r>
            <a:endParaRPr lang="zh-CN" alt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2428868"/>
          <a:ext cx="771530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Possible advantages / disadvantages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Section 1</a:t>
                      </a:r>
                    </a:p>
                    <a:p>
                      <a:r>
                        <a:rPr lang="en-US" altLang="zh-CN" sz="2800" dirty="0" smtClean="0"/>
                        <a:t>The</a:t>
                      </a:r>
                      <a:r>
                        <a:rPr lang="en-US" altLang="zh-CN" sz="2800" baseline="0" dirty="0" smtClean="0"/>
                        <a:t> speakers decide to travel to the airport by </a:t>
                      </a:r>
                    </a:p>
                    <a:p>
                      <a:r>
                        <a:rPr lang="en-US" altLang="zh-CN" sz="2800" baseline="0" dirty="0" smtClean="0"/>
                        <a:t>A taxi</a:t>
                      </a:r>
                    </a:p>
                    <a:p>
                      <a:r>
                        <a:rPr lang="en-US" altLang="zh-CN" sz="2800" baseline="0" dirty="0" smtClean="0"/>
                        <a:t>B bus</a:t>
                      </a:r>
                    </a:p>
                    <a:p>
                      <a:r>
                        <a:rPr lang="en-US" altLang="zh-CN" sz="2800" baseline="0" dirty="0" smtClean="0"/>
                        <a:t>C car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57818" y="3643314"/>
            <a:ext cx="2643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distance, cost, convenience, availability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Reaching a decision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1428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3.1 Look at these questions and try to think of possible advantages and disadvantages you might hear. Write them in the table. </a:t>
            </a:r>
            <a:endParaRPr lang="zh-CN" alt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34" y="2143116"/>
          <a:ext cx="821537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222"/>
                <a:gridCol w="3286148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Possible advantages / disadvantages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Section 3</a:t>
                      </a:r>
                    </a:p>
                    <a:p>
                      <a:pPr marL="357188" indent="-357188"/>
                      <a:r>
                        <a:rPr lang="en-US" altLang="zh-CN" sz="2800" dirty="0" smtClean="0"/>
                        <a:t>What do the students decide</a:t>
                      </a:r>
                      <a:r>
                        <a:rPr lang="en-US" altLang="zh-CN" sz="2800" baseline="0" dirty="0" smtClean="0"/>
                        <a:t> to do next?</a:t>
                      </a:r>
                    </a:p>
                    <a:p>
                      <a:r>
                        <a:rPr lang="en-US" altLang="zh-CN" sz="2800" baseline="0" dirty="0" smtClean="0"/>
                        <a:t>A ask their tutor for help</a:t>
                      </a:r>
                    </a:p>
                    <a:p>
                      <a:pPr marL="357188" indent="-357188"/>
                      <a:r>
                        <a:rPr lang="en-US" altLang="zh-CN" sz="2800" baseline="0" dirty="0" smtClean="0"/>
                        <a:t>B do more research on the topic</a:t>
                      </a:r>
                    </a:p>
                    <a:p>
                      <a:pPr marL="265113" indent="-265113"/>
                      <a:r>
                        <a:rPr lang="en-US" altLang="zh-CN" sz="2800" baseline="0" dirty="0" smtClean="0"/>
                        <a:t>C produce a typed copy of their notes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86446" y="3429000"/>
            <a:ext cx="2643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to get help, to find out more, to make it presentable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Reaching a decision</a:t>
            </a:r>
            <a:endParaRPr lang="zh-CN" altLang="en-US" sz="2400" dirty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1500174"/>
          <a:ext cx="771530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Possible advantages / disadvantages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Section 1</a:t>
                      </a:r>
                    </a:p>
                    <a:p>
                      <a:r>
                        <a:rPr lang="en-US" altLang="zh-CN" sz="2800" dirty="0" smtClean="0"/>
                        <a:t>The</a:t>
                      </a:r>
                      <a:r>
                        <a:rPr lang="en-US" altLang="zh-CN" sz="2800" baseline="0" dirty="0" smtClean="0"/>
                        <a:t> speakers decide to travel to the airport by </a:t>
                      </a:r>
                    </a:p>
                    <a:p>
                      <a:r>
                        <a:rPr lang="en-US" altLang="zh-CN" sz="2800" baseline="0" dirty="0" smtClean="0"/>
                        <a:t>A taxi</a:t>
                      </a:r>
                    </a:p>
                    <a:p>
                      <a:r>
                        <a:rPr lang="en-US" altLang="zh-CN" sz="2800" baseline="0" dirty="0" smtClean="0"/>
                        <a:t>B bus</a:t>
                      </a:r>
                    </a:p>
                    <a:p>
                      <a:r>
                        <a:rPr lang="en-US" altLang="zh-CN" sz="2800" baseline="0" dirty="0" smtClean="0"/>
                        <a:t>C car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500034" y="857232"/>
            <a:ext cx="7429552" cy="50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3.2        Listen and answer the questions in 3.1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动作按钮: 自定义 7">
            <a:hlinkClick r:id="rId2" action="ppaction://hlinkfile" highlightClick="1"/>
          </p:cNvPr>
          <p:cNvSpPr/>
          <p:nvPr/>
        </p:nvSpPr>
        <p:spPr>
          <a:xfrm>
            <a:off x="1500166" y="928670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26</a:t>
            </a:r>
            <a:endParaRPr lang="zh-CN" altLang="en-US" dirty="0"/>
          </a:p>
        </p:txBody>
      </p:sp>
      <p:pic>
        <p:nvPicPr>
          <p:cNvPr id="12" name="图片 11" descr="rtuj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500570"/>
            <a:ext cx="714348" cy="648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Reaching a decision</a:t>
            </a:r>
            <a:endParaRPr lang="zh-CN" altLang="en-US" sz="2400" dirty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2" y="1357298"/>
          <a:ext cx="78581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5198"/>
                <a:gridCol w="3032982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Possible advantages / disadvantages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Section 3</a:t>
                      </a:r>
                    </a:p>
                    <a:p>
                      <a:pPr marL="357188" indent="-357188"/>
                      <a:r>
                        <a:rPr lang="en-US" altLang="zh-CN" sz="2800" dirty="0" smtClean="0"/>
                        <a:t>What do the students decide</a:t>
                      </a:r>
                      <a:r>
                        <a:rPr lang="en-US" altLang="zh-CN" sz="2800" baseline="0" dirty="0" smtClean="0"/>
                        <a:t> to do next?</a:t>
                      </a:r>
                    </a:p>
                    <a:p>
                      <a:r>
                        <a:rPr lang="en-US" altLang="zh-CN" sz="2800" baseline="0" dirty="0" smtClean="0"/>
                        <a:t>A ask their tutor for help</a:t>
                      </a:r>
                    </a:p>
                    <a:p>
                      <a:pPr marL="357188" indent="-357188"/>
                      <a:r>
                        <a:rPr lang="en-US" altLang="zh-CN" sz="2800" baseline="0" dirty="0" smtClean="0"/>
                        <a:t>B do more research on the topic</a:t>
                      </a:r>
                    </a:p>
                    <a:p>
                      <a:pPr marL="265113" indent="-265113"/>
                      <a:r>
                        <a:rPr lang="en-US" altLang="zh-CN" sz="2800" baseline="0" dirty="0" smtClean="0"/>
                        <a:t>C produce a typed copy of their notes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500034" y="785794"/>
            <a:ext cx="7429552" cy="50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3.2        Listen and answer the questions in 3.1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动作按钮: 自定义 7">
            <a:hlinkClick r:id="rId2" action="ppaction://hlinkfile" highlightClick="1"/>
          </p:cNvPr>
          <p:cNvSpPr/>
          <p:nvPr/>
        </p:nvSpPr>
        <p:spPr>
          <a:xfrm>
            <a:off x="1500166" y="857232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26</a:t>
            </a:r>
            <a:endParaRPr lang="zh-CN" altLang="en-US" dirty="0"/>
          </a:p>
        </p:txBody>
      </p:sp>
      <p:pic>
        <p:nvPicPr>
          <p:cNvPr id="11" name="图片 10" descr="rtuj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786322"/>
            <a:ext cx="714348" cy="648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6 Attitude and opinion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this unit you  will  practise: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		identifying </a:t>
            </a:r>
            <a:r>
              <a:rPr lang="en-US" sz="2800" dirty="0" smtClean="0"/>
              <a:t>attitudes and  opinions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		persuading </a:t>
            </a:r>
            <a:r>
              <a:rPr lang="en-US" sz="2800" dirty="0" smtClean="0"/>
              <a:t>and suggesting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		reaching  </a:t>
            </a:r>
            <a:r>
              <a:rPr lang="en-US" sz="2800" dirty="0" smtClean="0"/>
              <a:t>a decision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		multiple  </a:t>
            </a:r>
            <a:r>
              <a:rPr lang="en-US" sz="2800" dirty="0" smtClean="0"/>
              <a:t>choice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		matching </a:t>
            </a:r>
            <a:r>
              <a:rPr lang="en-US" sz="2800" dirty="0" smtClean="0"/>
              <a:t>items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Reaching a decision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38576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3.3        Listen again and make a note of any language that the speakers use to show they reach a decision or agreement.</a:t>
            </a:r>
          </a:p>
          <a:p>
            <a:endParaRPr lang="en-US" sz="2800" dirty="0" smtClean="0"/>
          </a:p>
          <a:p>
            <a:r>
              <a:rPr lang="en-US" altLang="zh-CN" sz="2800" dirty="0" smtClean="0"/>
              <a:t>Sometimes the speakers may need to decide on what action to take. </a:t>
            </a:r>
            <a:r>
              <a:rPr lang="en-US" altLang="zh-CN" sz="2800" dirty="0" smtClean="0"/>
              <a:t>A discussion </a:t>
            </a:r>
            <a:r>
              <a:rPr lang="en-US" altLang="zh-CN" sz="2800" dirty="0" smtClean="0"/>
              <a:t>like this might focus on the reasons why one course of </a:t>
            </a:r>
            <a:r>
              <a:rPr lang="en-US" altLang="zh-CN" sz="2800" dirty="0" smtClean="0"/>
              <a:t>action is </a:t>
            </a:r>
            <a:r>
              <a:rPr lang="en-US" altLang="zh-CN" sz="2800" dirty="0" smtClean="0"/>
              <a:t>necessary or important.</a:t>
            </a:r>
            <a:r>
              <a:rPr lang="en-US" sz="2800" dirty="0" smtClean="0"/>
              <a:t> </a:t>
            </a:r>
            <a:endParaRPr lang="zh-CN" alt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动作按钮: 自定义 5">
            <a:hlinkClick r:id="rId2" action="ppaction://hlinkfile" highlightClick="1"/>
          </p:cNvPr>
          <p:cNvSpPr/>
          <p:nvPr/>
        </p:nvSpPr>
        <p:spPr>
          <a:xfrm>
            <a:off x="1428728" y="1142984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7" name="动作按钮: 自定义 6">
            <a:hlinkClick r:id="rId3" action="ppaction://hlinksldjump" highlightClick="1"/>
          </p:cNvPr>
          <p:cNvSpPr/>
          <p:nvPr/>
        </p:nvSpPr>
        <p:spPr>
          <a:xfrm>
            <a:off x="928662" y="2428868"/>
            <a:ext cx="500066" cy="35719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endParaRPr lang="zh-CN" altLang="en-US" dirty="0"/>
          </a:p>
        </p:txBody>
      </p:sp>
      <p:pic>
        <p:nvPicPr>
          <p:cNvPr id="8" name="图片 7" descr="图片3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143644"/>
            <a:ext cx="3876675" cy="44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Reaching a decision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5429288" cy="2786082"/>
          </a:xfrm>
        </p:spPr>
        <p:txBody>
          <a:bodyPr>
            <a:normAutofit/>
          </a:bodyPr>
          <a:lstStyle/>
          <a:p>
            <a:pPr marL="108000">
              <a:spcBef>
                <a:spcPts val="0"/>
              </a:spcBef>
            </a:pPr>
            <a:r>
              <a:rPr lang="en-US" altLang="zh-CN" sz="2800" dirty="0" smtClean="0"/>
              <a:t>Section 1: </a:t>
            </a:r>
          </a:p>
          <a:p>
            <a:pPr marL="108000">
              <a:spcBef>
                <a:spcPts val="0"/>
              </a:spcBef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… but the fare is so expensive.</a:t>
            </a:r>
          </a:p>
          <a:p>
            <a:pPr marL="108000">
              <a:spcBef>
                <a:spcPts val="0"/>
              </a:spcBef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That’s true. </a:t>
            </a:r>
          </a:p>
          <a:p>
            <a:pPr marL="108000">
              <a:spcBef>
                <a:spcPts val="0"/>
              </a:spcBef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It might be cheaper but …</a:t>
            </a:r>
          </a:p>
          <a:p>
            <a:pPr marL="108000">
              <a:spcBef>
                <a:spcPts val="0"/>
              </a:spcBef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That would be great.</a:t>
            </a:r>
          </a:p>
          <a:p>
            <a:pPr marL="108000">
              <a:spcBef>
                <a:spcPts val="0"/>
              </a:spcBef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Yes. I’s sure she …..</a:t>
            </a:r>
          </a:p>
          <a:p>
            <a:pPr marL="108000">
              <a:spcBef>
                <a:spcPts val="0"/>
              </a:spcBef>
            </a:pPr>
            <a:endParaRPr lang="zh-CN" altLang="en-US" sz="2800" dirty="0" smtClean="0"/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28596" y="3571876"/>
            <a:ext cx="5429288" cy="278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8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 3: </a:t>
            </a:r>
          </a:p>
          <a:p>
            <a:pPr marL="108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 don’t think we need to …</a:t>
            </a:r>
          </a:p>
          <a:p>
            <a:pPr marL="108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You’re right. </a:t>
            </a:r>
          </a:p>
          <a:p>
            <a:pPr marL="108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But I’d rather do that after …</a:t>
            </a:r>
          </a:p>
          <a:p>
            <a:pPr marL="108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I don’t want to show him that.</a:t>
            </a:r>
          </a:p>
          <a:p>
            <a:pPr marL="108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OK. Let’s …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Identifying attitudes and opinions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1.1         Listen to eight extracts. What does each speaker show?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a strong agreement</a:t>
            </a:r>
          </a:p>
          <a:p>
            <a:pPr marL="630238" indent="-630238">
              <a:buNone/>
            </a:pPr>
            <a:r>
              <a:rPr lang="en-US" altLang="zh-CN" sz="2800" dirty="0" smtClean="0"/>
              <a:t>     b neither complete agreement nor complete disagreement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c complete disagreement</a:t>
            </a:r>
            <a:endParaRPr lang="zh-CN" alt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自定义 9">
            <a:hlinkClick r:id="rId2" action="ppaction://hlinkfile" highlightClick="1"/>
          </p:cNvPr>
          <p:cNvSpPr/>
          <p:nvPr/>
        </p:nvSpPr>
        <p:spPr>
          <a:xfrm>
            <a:off x="1500166" y="1142984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28574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6182" y="19288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868" y="28574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3372" y="19288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058" y="28574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6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6248" y="28574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9190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Identifying attitudes and opinions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1.2         Listen again and complete the extracts. </a:t>
            </a:r>
          </a:p>
          <a:p>
            <a:pPr>
              <a:buNone/>
            </a:pPr>
            <a:r>
              <a:rPr lang="en-US" altLang="zh-CN" sz="2800" dirty="0" smtClean="0"/>
              <a:t>	I </a:t>
            </a:r>
            <a:r>
              <a:rPr lang="en-US" altLang="zh-CN" sz="2800" dirty="0" smtClean="0"/>
              <a:t>Well, </a:t>
            </a:r>
            <a:r>
              <a:rPr lang="en-US" altLang="zh-CN" sz="2800" dirty="0" smtClean="0"/>
              <a:t>I __________________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2 </a:t>
            </a:r>
            <a:r>
              <a:rPr lang="en-US" altLang="zh-CN" sz="2800" dirty="0" smtClean="0"/>
              <a:t>I think </a:t>
            </a:r>
            <a:r>
              <a:rPr lang="en-US" altLang="zh-CN" sz="2800" dirty="0" smtClean="0"/>
              <a:t>that’s a _______________.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3 </a:t>
            </a:r>
            <a:r>
              <a:rPr lang="en-US" altLang="zh-CN" sz="2800" dirty="0" smtClean="0"/>
              <a:t>Well, </a:t>
            </a:r>
            <a:r>
              <a:rPr lang="en-US" altLang="zh-CN" sz="2800" dirty="0" smtClean="0"/>
              <a:t>I'm ___________about </a:t>
            </a:r>
            <a:r>
              <a:rPr lang="en-US" altLang="zh-CN" sz="2800" dirty="0" smtClean="0"/>
              <a:t>that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4 </a:t>
            </a:r>
            <a:r>
              <a:rPr lang="en-US" altLang="zh-CN" sz="2800" dirty="0" smtClean="0"/>
              <a:t>I think </a:t>
            </a:r>
            <a:r>
              <a:rPr lang="en-US" altLang="zh-CN" sz="2800" dirty="0" smtClean="0"/>
              <a:t>you're _______________.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5 </a:t>
            </a:r>
            <a:r>
              <a:rPr lang="en-US" altLang="zh-CN" sz="2800" dirty="0" smtClean="0"/>
              <a:t>Hmm, that's a </a:t>
            </a:r>
            <a:r>
              <a:rPr lang="en-US" altLang="zh-CN" sz="2800" dirty="0" smtClean="0"/>
              <a:t>bit </a:t>
            </a:r>
            <a:r>
              <a:rPr lang="en-US" altLang="zh-CN" sz="2800" dirty="0" smtClean="0"/>
              <a:t>_____________.</a:t>
            </a:r>
          </a:p>
          <a:p>
            <a:pPr>
              <a:buNone/>
            </a:pPr>
            <a:r>
              <a:rPr lang="en-US" altLang="zh-CN" sz="2800" dirty="0" smtClean="0"/>
              <a:t>	6 </a:t>
            </a:r>
            <a:r>
              <a:rPr lang="en-US" altLang="zh-CN" sz="2800" dirty="0" smtClean="0"/>
              <a:t>I </a:t>
            </a:r>
            <a:r>
              <a:rPr lang="en-US" altLang="zh-CN" sz="2800" dirty="0" smtClean="0"/>
              <a:t>think that's </a:t>
            </a:r>
            <a:r>
              <a:rPr lang="en-US" altLang="zh-CN" sz="2800" dirty="0" smtClean="0"/>
              <a:t>_____________.</a:t>
            </a:r>
          </a:p>
          <a:p>
            <a:pPr>
              <a:buNone/>
            </a:pPr>
            <a:r>
              <a:rPr lang="en-US" altLang="zh-CN" sz="2800" dirty="0" smtClean="0"/>
              <a:t>	7 </a:t>
            </a:r>
            <a:r>
              <a:rPr lang="en-US" altLang="zh-CN" sz="2800" dirty="0" smtClean="0"/>
              <a:t>That seems </a:t>
            </a:r>
            <a:r>
              <a:rPr lang="en-US" altLang="zh-CN" sz="2800" dirty="0" smtClean="0"/>
              <a:t>_________ to </a:t>
            </a:r>
            <a:r>
              <a:rPr lang="en-US" altLang="zh-CN" sz="2800" dirty="0" smtClean="0"/>
              <a:t>me.</a:t>
            </a:r>
          </a:p>
          <a:p>
            <a:pPr>
              <a:buNone/>
            </a:pPr>
            <a:r>
              <a:rPr lang="en-US" altLang="zh-CN" sz="2800" dirty="0" smtClean="0"/>
              <a:t>	8 </a:t>
            </a:r>
            <a:r>
              <a:rPr lang="en-US" altLang="zh-CN" sz="2800" dirty="0" smtClean="0"/>
              <a:t>I have to admit I don't like </a:t>
            </a:r>
            <a:r>
              <a:rPr lang="en-US" altLang="zh-CN" sz="2800" dirty="0" smtClean="0"/>
              <a:t>the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________________.</a:t>
            </a:r>
            <a:endParaRPr lang="en-US" altLang="zh-CN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自定义 9">
            <a:hlinkClick r:id="rId2" action="ppaction://hlinkfile" highlightClick="1"/>
          </p:cNvPr>
          <p:cNvSpPr/>
          <p:nvPr/>
        </p:nvSpPr>
        <p:spPr>
          <a:xfrm>
            <a:off x="1500166" y="1142984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1670" y="150017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agree up to a point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9256" y="5072074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sound of that at all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0298" y="2500306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not so sure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3240" y="304865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absolutely right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354872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hard to believe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404878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highly unlikely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8926" y="457200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doubtful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86116" y="200024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really valid point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Identifying attitudes and opinions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428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1.3 In Listening Sections 3and 4, you may be asked to identify a speaker’s attitude. Match words 1-7 with synonyms a-g. </a:t>
            </a:r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2643182"/>
            <a:ext cx="23574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1 worried</a:t>
            </a:r>
          </a:p>
          <a:p>
            <a:pPr algn="r"/>
            <a:r>
              <a:rPr lang="en-US" sz="2800" dirty="0" smtClean="0"/>
              <a:t>2 enthusiastic </a:t>
            </a:r>
          </a:p>
          <a:p>
            <a:pPr algn="r"/>
            <a:r>
              <a:rPr lang="en-US" sz="2800" dirty="0" smtClean="0"/>
              <a:t>3 afraid </a:t>
            </a:r>
          </a:p>
          <a:p>
            <a:pPr algn="r"/>
            <a:r>
              <a:rPr lang="en-US" sz="2800" dirty="0" smtClean="0"/>
              <a:t>4 confused </a:t>
            </a:r>
          </a:p>
          <a:p>
            <a:pPr algn="r"/>
            <a:r>
              <a:rPr lang="en-US" sz="2800" dirty="0" smtClean="0"/>
              <a:t>5 irritated </a:t>
            </a:r>
          </a:p>
          <a:p>
            <a:pPr algn="r"/>
            <a:r>
              <a:rPr lang="en-US" sz="2800" dirty="0" smtClean="0"/>
              <a:t>6 reluctant</a:t>
            </a:r>
          </a:p>
          <a:p>
            <a:pPr algn="r"/>
            <a:r>
              <a:rPr lang="en-US" sz="2800" dirty="0" smtClean="0"/>
              <a:t> 7 doubtful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2643182"/>
            <a:ext cx="23574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/>
              <a:t>dubious</a:t>
            </a:r>
            <a:endParaRPr lang="zh-CN" altLang="en-US" sz="2800" dirty="0" smtClean="0"/>
          </a:p>
          <a:p>
            <a:r>
              <a:rPr lang="en-US" sz="2800" dirty="0" smtClean="0"/>
              <a:t>b </a:t>
            </a:r>
            <a:r>
              <a:rPr lang="en-US" sz="2800" dirty="0" smtClean="0"/>
              <a:t>hesitant</a:t>
            </a:r>
            <a:endParaRPr lang="zh-CN" altLang="en-US" sz="2800" dirty="0" smtClean="0"/>
          </a:p>
          <a:p>
            <a:r>
              <a:rPr lang="en-US" sz="2800" dirty="0" smtClean="0"/>
              <a:t>c </a:t>
            </a:r>
            <a:r>
              <a:rPr lang="en-US" sz="2800" dirty="0" smtClean="0"/>
              <a:t>annoyed</a:t>
            </a:r>
            <a:endParaRPr lang="zh-CN" altLang="en-US" sz="2800" dirty="0" smtClean="0"/>
          </a:p>
          <a:p>
            <a:r>
              <a:rPr lang="en-US" sz="2800" dirty="0" smtClean="0"/>
              <a:t>d </a:t>
            </a:r>
            <a:r>
              <a:rPr lang="en-US" sz="2800" dirty="0" smtClean="0"/>
              <a:t>concerned</a:t>
            </a:r>
            <a:endParaRPr lang="zh-CN" altLang="en-US" sz="2800" dirty="0" smtClean="0"/>
          </a:p>
          <a:p>
            <a:r>
              <a:rPr lang="en-US" sz="2800" dirty="0" smtClean="0"/>
              <a:t>e </a:t>
            </a:r>
            <a:r>
              <a:rPr lang="en-US" sz="2800" dirty="0" smtClean="0"/>
              <a:t>scared</a:t>
            </a:r>
            <a:endParaRPr lang="zh-CN" altLang="en-US" sz="2800" dirty="0" smtClean="0"/>
          </a:p>
          <a:p>
            <a:r>
              <a:rPr lang="en-US" sz="2800" dirty="0" smtClean="0"/>
              <a:t>f </a:t>
            </a:r>
            <a:r>
              <a:rPr lang="en-US" sz="2800" dirty="0" smtClean="0"/>
              <a:t>puzzled </a:t>
            </a:r>
          </a:p>
          <a:p>
            <a:r>
              <a:rPr lang="en-US" sz="2800" dirty="0" smtClean="0"/>
              <a:t>g eager</a:t>
            </a:r>
            <a:endParaRPr lang="zh-CN" altLang="en-US" sz="28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286116" y="2928934"/>
            <a:ext cx="1357322" cy="12858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2857488" y="3786190"/>
            <a:ext cx="2214578" cy="135732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86116" y="3786190"/>
            <a:ext cx="1285884" cy="85725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86116" y="4143380"/>
            <a:ext cx="1357322" cy="92869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286116" y="3786190"/>
            <a:ext cx="1357322" cy="85725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 flipV="1">
            <a:off x="3107521" y="3536157"/>
            <a:ext cx="1714512" cy="135732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 flipH="1" flipV="1">
            <a:off x="2750331" y="3536157"/>
            <a:ext cx="2500330" cy="12858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Identifying attitudes and opinions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149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1.4        Listen to an extract from a Listening Section 3 task. What aspect of the research did the students find surprising? Choose the correct answer (A, B or C)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A The amount of time it took to achieve results.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B The reaction of the public to the research.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C The findings that the research produced. </a:t>
            </a:r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动作按钮: 自定义 8">
            <a:hlinkClick r:id="rId2" action="ppaction://hlinkfile" highlightClick="1"/>
          </p:cNvPr>
          <p:cNvSpPr/>
          <p:nvPr/>
        </p:nvSpPr>
        <p:spPr>
          <a:xfrm>
            <a:off x="1500166" y="1142984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pic>
        <p:nvPicPr>
          <p:cNvPr id="10" name="图片 9" descr="rtuj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857628"/>
            <a:ext cx="714348" cy="648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Identifying attitudes and opinions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5716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1.5         Listen again and write down all the words / phrases that speakers use to mean “surprising” or “unsurprising”.</a:t>
            </a:r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动作按钮: 自定义 8">
            <a:hlinkClick r:id="rId2" action="ppaction://hlinkfile" highlightClick="1"/>
          </p:cNvPr>
          <p:cNvSpPr/>
          <p:nvPr/>
        </p:nvSpPr>
        <p:spPr>
          <a:xfrm>
            <a:off x="1500166" y="1142984"/>
            <a:ext cx="428628" cy="28575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2643182"/>
            <a:ext cx="678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surprising: </a:t>
            </a:r>
            <a:r>
              <a:rPr lang="en-US" sz="2800" b="1" dirty="0" smtClean="0">
                <a:solidFill>
                  <a:srgbClr val="FF0000"/>
                </a:solidFill>
              </a:rPr>
              <a:t>astonishing; amazing; alarming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3262970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unsurprising: </a:t>
            </a:r>
            <a:r>
              <a:rPr lang="en-US" sz="2800" b="1" dirty="0" smtClean="0">
                <a:solidFill>
                  <a:srgbClr val="FF0000"/>
                </a:solidFill>
              </a:rPr>
              <a:t>to be expected; typical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Persuading and suggesting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149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 Persuading and suggesting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In Listening Sections 1 and 3, in order to reach a decision, you will hear the speakers make suggestions, agree, disagree or try to persuade each other. </a:t>
            </a:r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6 Attitude and opinion-</a:t>
            </a:r>
            <a:r>
              <a:rPr lang="en-US" sz="2400" dirty="0" smtClean="0"/>
              <a:t> Persuading and suggesting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4291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 .1 Look at the Listening Section 3 task below. Before you listen, complete these tasks. </a:t>
            </a:r>
          </a:p>
          <a:p>
            <a:pPr marL="712788" indent="-712788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1  </a:t>
            </a:r>
            <a:r>
              <a:rPr lang="en-US" sz="2800" dirty="0" smtClean="0"/>
              <a:t>Try to think  of a </a:t>
            </a:r>
            <a:r>
              <a:rPr lang="en-US" sz="2800" dirty="0" smtClean="0"/>
              <a:t>synonym </a:t>
            </a:r>
            <a:r>
              <a:rPr lang="en-US" sz="2800" dirty="0" smtClean="0"/>
              <a:t>or paraphrase for the underlined words/phrases.</a:t>
            </a:r>
            <a:endParaRPr lang="zh-CN" altLang="en-US" sz="2800" dirty="0" smtClean="0"/>
          </a:p>
          <a:p>
            <a:pPr marL="712788" indent="-712788">
              <a:buNone/>
            </a:pPr>
            <a:r>
              <a:rPr lang="en-US" sz="2800" dirty="0" smtClean="0"/>
              <a:t>     2  Read </a:t>
            </a:r>
            <a:r>
              <a:rPr lang="en-US" sz="2800" dirty="0" smtClean="0"/>
              <a:t>through decisions  </a:t>
            </a:r>
            <a:r>
              <a:rPr lang="en-US" sz="2800" dirty="0" smtClean="0"/>
              <a:t>A-F </a:t>
            </a:r>
            <a:r>
              <a:rPr lang="en-US" sz="2800" dirty="0" smtClean="0"/>
              <a:t>in the box </a:t>
            </a:r>
            <a:r>
              <a:rPr lang="en-US" sz="2800" dirty="0" smtClean="0"/>
              <a:t>several   times so </a:t>
            </a:r>
            <a:r>
              <a:rPr lang="en-US" sz="2800" dirty="0" smtClean="0"/>
              <a:t>that you are familiar  with  the different  </a:t>
            </a:r>
            <a:r>
              <a:rPr lang="en-US" sz="2800" dirty="0" smtClean="0"/>
              <a:t>options  </a:t>
            </a:r>
            <a:r>
              <a:rPr lang="en-US" sz="2800" dirty="0" smtClean="0"/>
              <a:t>to choose from.</a:t>
            </a:r>
            <a:endParaRPr lang="zh-CN" altLang="en-US" sz="2800" dirty="0" smtClean="0"/>
          </a:p>
          <a:p>
            <a:pPr marL="712788" indent="-712788">
              <a:buNone/>
            </a:pPr>
            <a:r>
              <a:rPr lang="en-US" sz="2800" dirty="0" smtClean="0"/>
              <a:t>     3 Decide </a:t>
            </a:r>
            <a:r>
              <a:rPr lang="en-US" sz="2800" dirty="0" smtClean="0"/>
              <a:t>whether you will hear  the </a:t>
            </a:r>
            <a:r>
              <a:rPr lang="en-US" sz="2800" dirty="0" smtClean="0"/>
              <a:t>decisions </a:t>
            </a:r>
            <a:r>
              <a:rPr lang="en-US" sz="2800" dirty="0" smtClean="0"/>
              <a:t>or the presentation sections  in order</a:t>
            </a:r>
            <a:r>
              <a:rPr lang="en-US" sz="2800" dirty="0" smtClean="0"/>
              <a:t>.</a:t>
            </a:r>
            <a:endParaRPr lang="zh-CN" altLang="en-US" sz="2800" dirty="0" smtClean="0"/>
          </a:p>
        </p:txBody>
      </p:sp>
      <p:sp>
        <p:nvSpPr>
          <p:cNvPr id="4" name="动作按钮: 后退或前一项 3">
            <a:hlinkClick r:id="" action="ppaction://hlinkshowjump?jump=previousslide" highlightClick="1"/>
          </p:cNvPr>
          <p:cNvSpPr/>
          <p:nvPr/>
        </p:nvSpPr>
        <p:spPr>
          <a:xfrm>
            <a:off x="8286776" y="6429396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" action="ppaction://hlinkshowjump?jump=nextslide" highlightClick="1"/>
          </p:cNvPr>
          <p:cNvSpPr/>
          <p:nvPr/>
        </p:nvSpPr>
        <p:spPr>
          <a:xfrm>
            <a:off x="8715404" y="6429396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1235</Words>
  <PresentationFormat>全屏显示(4:3)</PresentationFormat>
  <Paragraphs>195</Paragraphs>
  <Slides>21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6 Attitude and opinion</vt:lpstr>
      <vt:lpstr>6 Attitude and opinion</vt:lpstr>
      <vt:lpstr>6 Attitude and opinion- Identifying attitudes and opinions</vt:lpstr>
      <vt:lpstr>6 Attitude and opinion- Identifying attitudes and opinions</vt:lpstr>
      <vt:lpstr>6 Attitude and opinion- Identifying attitudes and opinions</vt:lpstr>
      <vt:lpstr>6 Attitude and opinion- Identifying attitudes and opinions</vt:lpstr>
      <vt:lpstr>6 Attitude and opinion- Identifying attitudes and opinions</vt:lpstr>
      <vt:lpstr>6 Attitude and opinion- Persuading and suggesting</vt:lpstr>
      <vt:lpstr>6 Attitude and opinion- Persuading and suggesting</vt:lpstr>
      <vt:lpstr>6 Attitude and opinion- Persuading and suggesting</vt:lpstr>
      <vt:lpstr>6 Attitude and opinion- Persuading and suggesting</vt:lpstr>
      <vt:lpstr>6 Attitude and opinion- Persuading and suggesting</vt:lpstr>
      <vt:lpstr>6 Attitude and opinion- Persuading and suggesting</vt:lpstr>
      <vt:lpstr>6 Attitude and opinion- Persuading and suggesting</vt:lpstr>
      <vt:lpstr>6 Attitude and opinion- Reaching a decision</vt:lpstr>
      <vt:lpstr>6 Attitude and opinion- Reaching a decision</vt:lpstr>
      <vt:lpstr>6 Attitude and opinion- Reaching a decision</vt:lpstr>
      <vt:lpstr>6 Attitude and opinion- Reaching a decision</vt:lpstr>
      <vt:lpstr>6 Attitude and opinion- Reaching a decision</vt:lpstr>
      <vt:lpstr>6 Attitude and opinion- Reaching a decision</vt:lpstr>
      <vt:lpstr>6 Attitude and opinion- Reaching a decision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Attitude and opinion</dc:title>
  <dc:creator>LT W</dc:creator>
  <cp:lastModifiedBy>Administrator</cp:lastModifiedBy>
  <cp:revision>18</cp:revision>
  <dcterms:created xsi:type="dcterms:W3CDTF">2017-04-15T02:42:21Z</dcterms:created>
  <dcterms:modified xsi:type="dcterms:W3CDTF">2017-04-15T05:01:12Z</dcterms:modified>
</cp:coreProperties>
</file>