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7" r:id="rId2"/>
    <p:sldId id="293" r:id="rId3"/>
    <p:sldId id="282" r:id="rId4"/>
    <p:sldId id="283" r:id="rId5"/>
    <p:sldId id="284" r:id="rId6"/>
    <p:sldId id="285" r:id="rId7"/>
    <p:sldId id="302" r:id="rId8"/>
    <p:sldId id="303" r:id="rId9"/>
    <p:sldId id="273" r:id="rId10"/>
    <p:sldId id="276" r:id="rId11"/>
    <p:sldId id="278" r:id="rId12"/>
    <p:sldId id="301" r:id="rId13"/>
    <p:sldId id="296" r:id="rId14"/>
    <p:sldId id="289" r:id="rId15"/>
    <p:sldId id="290" r:id="rId16"/>
    <p:sldId id="300" r:id="rId17"/>
    <p:sldId id="295" r:id="rId18"/>
    <p:sldId id="297" r:id="rId19"/>
    <p:sldId id="298" r:id="rId20"/>
    <p:sldId id="291" r:id="rId21"/>
    <p:sldId id="281" r:id="rId22"/>
    <p:sldId id="265" r:id="rId23"/>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C6AB5F90-3A2E-46E9-9F81-63903A31033D}">
          <p14:sldIdLst>
            <p14:sldId id="267"/>
            <p14:sldId id="293"/>
            <p14:sldId id="282"/>
            <p14:sldId id="283"/>
            <p14:sldId id="284"/>
            <p14:sldId id="285"/>
            <p14:sldId id="302"/>
            <p14:sldId id="303"/>
            <p14:sldId id="273"/>
            <p14:sldId id="276"/>
            <p14:sldId id="278"/>
            <p14:sldId id="301"/>
            <p14:sldId id="296"/>
            <p14:sldId id="289"/>
            <p14:sldId id="290"/>
            <p14:sldId id="300"/>
            <p14:sldId id="295"/>
            <p14:sldId id="297"/>
            <p14:sldId id="298"/>
            <p14:sldId id="291"/>
            <p14:sldId id="281"/>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1378" y="48"/>
      </p:cViewPr>
      <p:guideLst>
        <p:guide orient="horz" pos="2160"/>
        <p:guide pos="2880"/>
      </p:guideLst>
    </p:cSldViewPr>
  </p:slideViewPr>
  <p:notesTextViewPr>
    <p:cViewPr>
      <p:scale>
        <a:sx n="1" d="1"/>
        <a:sy n="1" d="1"/>
      </p:scale>
      <p:origin x="0" y="0"/>
    </p:cViewPr>
  </p:notesTextViewPr>
  <p:notesViewPr>
    <p:cSldViewPr>
      <p:cViewPr varScale="1">
        <p:scale>
          <a:sx n="41" d="100"/>
          <a:sy n="41" d="100"/>
        </p:scale>
        <p:origin x="-2381" y="-72"/>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76403D-3FF0-4E8E-BFC4-5DB4B8763354}"/>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51BDCB82-2C1C-4A74-8FA9-C72A10B358CB}"/>
              </a:ext>
            </a:extLst>
          </p:cNvPr>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hangingPunct="1">
              <a:defRPr sz="1200">
                <a:cs typeface="Arial" charset="0"/>
              </a:defRPr>
            </a:lvl1pPr>
          </a:lstStyle>
          <a:p>
            <a:pPr>
              <a:defRPr/>
            </a:pPr>
            <a:endParaRPr lang="en-US"/>
          </a:p>
        </p:txBody>
      </p:sp>
      <p:sp>
        <p:nvSpPr>
          <p:cNvPr id="4" name="Footer Placeholder 3">
            <a:extLst>
              <a:ext uri="{FF2B5EF4-FFF2-40B4-BE49-F238E27FC236}">
                <a16:creationId xmlns:a16="http://schemas.microsoft.com/office/drawing/2014/main" id="{BA22CCCF-E060-4C08-AF48-07F366A2EA03}"/>
              </a:ext>
            </a:extLst>
          </p:cNvPr>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hangingPunct="1">
              <a:defRPr sz="120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2AB2F73-F27B-4758-B3A1-D47EEF077C22}"/>
              </a:ext>
            </a:extLst>
          </p:cNvPr>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vl1pPr>
          </a:lstStyle>
          <a:p>
            <a:pPr>
              <a:defRPr/>
            </a:pPr>
            <a:fld id="{219A77D9-D7D3-4C11-B3FF-79F574C2C74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808F87-A74D-484C-A975-311AD401A559}"/>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2E15449B-471F-4592-99F2-D55F63AE4231}"/>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endParaRPr lang="en-IN"/>
          </a:p>
        </p:txBody>
      </p:sp>
      <p:sp>
        <p:nvSpPr>
          <p:cNvPr id="4" name="Slide Image Placeholder 3">
            <a:extLst>
              <a:ext uri="{FF2B5EF4-FFF2-40B4-BE49-F238E27FC236}">
                <a16:creationId xmlns:a16="http://schemas.microsoft.com/office/drawing/2014/main" id="{28C6ED81-0610-4D8F-93D1-91D3075A34F3}"/>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IN" noProof="0"/>
          </a:p>
        </p:txBody>
      </p:sp>
      <p:sp>
        <p:nvSpPr>
          <p:cNvPr id="5" name="Notes Placeholder 4">
            <a:extLst>
              <a:ext uri="{FF2B5EF4-FFF2-40B4-BE49-F238E27FC236}">
                <a16:creationId xmlns:a16="http://schemas.microsoft.com/office/drawing/2014/main" id="{8B750FB5-8844-42F1-908C-D3505E4ADE71}"/>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6FA64D1-4386-4B42-9253-5E1C9CA17A0C}"/>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612AC5FD-B882-447A-9B9B-19821170AD15}"/>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vl1pPr>
          </a:lstStyle>
          <a:p>
            <a:pPr>
              <a:defRPr/>
            </a:pPr>
            <a:fld id="{146FD728-8F59-4FDE-B4B6-090B38AD444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2588AB9-AA68-4361-827D-449BDF87E9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B86AC40D-B962-4E58-9AC2-1BF0C8EC1F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3D218A78-C626-4092-917F-9C1DD0961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129BEC2-D5C3-4CFF-BA52-43F8B2E21E37}" type="slidenum">
              <a:rPr lang="en-IN" altLang="en-US"/>
              <a:pPr/>
              <a:t>1</a:t>
            </a:fld>
            <a:endParaRPr lang="en-IN" altLang="en-US"/>
          </a:p>
        </p:txBody>
      </p:sp>
      <p:sp>
        <p:nvSpPr>
          <p:cNvPr id="5" name="Date Placeholder 4">
            <a:extLst>
              <a:ext uri="{FF2B5EF4-FFF2-40B4-BE49-F238E27FC236}">
                <a16:creationId xmlns:a16="http://schemas.microsoft.com/office/drawing/2014/main" id="{82797175-9E7E-416D-B52B-1DE994D3504C}"/>
              </a:ext>
            </a:extLst>
          </p:cNvPr>
          <p:cNvSpPr>
            <a:spLocks noGrp="1"/>
          </p:cNvSpPr>
          <p:nvPr>
            <p:ph type="dt" sz="quarter" idx="1"/>
          </p:nvPr>
        </p:nvSpPr>
        <p:spPr/>
        <p:txBody>
          <a:bodyPr/>
          <a:lstStyle/>
          <a:p>
            <a:pPr>
              <a:defRPr/>
            </a:pP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extLst>
      <p:ext uri="{BB962C8B-B14F-4D97-AF65-F5344CB8AC3E}">
        <p14:creationId xmlns:p14="http://schemas.microsoft.com/office/powerpoint/2010/main" val="339143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CE7CAD3-F21A-4BF1-B480-C21915B69211}"/>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964B5B1-426E-41A7-9CA6-CCB6825DF7C6}"/>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ABDCEF6-46F2-4914-9224-CA76F004379D}"/>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5" descr="C:\Users\abc\Pictures\RAIT-DEEMED-LOGO.jpg">
            <a:extLst>
              <a:ext uri="{FF2B5EF4-FFF2-40B4-BE49-F238E27FC236}">
                <a16:creationId xmlns:a16="http://schemas.microsoft.com/office/drawing/2014/main" id="{8ADCBB3E-EF91-4A12-B9F1-1557F057F1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idx="1"/>
          </p:nvPr>
        </p:nvSpPr>
        <p:spPr>
          <a:xfrm>
            <a:off x="467544" y="1412776"/>
            <a:ext cx="8208912"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69606158-DE9E-461E-A425-4E4A81ABE9B0}"/>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9" name="Slide Number Placeholder 5">
            <a:extLst>
              <a:ext uri="{FF2B5EF4-FFF2-40B4-BE49-F238E27FC236}">
                <a16:creationId xmlns:a16="http://schemas.microsoft.com/office/drawing/2014/main" id="{0D9007F9-4729-4673-A270-2D4DDCB4861B}"/>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5C854B7F-B9D6-463E-9A06-3BAE09CEE9B5}" type="slidenum">
              <a:rPr lang="en-IN" altLang="en-US"/>
              <a:pPr>
                <a:defRPr/>
              </a:pPr>
              <a:t>‹#›</a:t>
            </a:fld>
            <a:endParaRPr lang="en-IN" altLang="en-US"/>
          </a:p>
        </p:txBody>
      </p:sp>
    </p:spTree>
    <p:extLst>
      <p:ext uri="{BB962C8B-B14F-4D97-AF65-F5344CB8AC3E}">
        <p14:creationId xmlns:p14="http://schemas.microsoft.com/office/powerpoint/2010/main" val="306416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616A5E3-1031-4A2F-87A0-95D6B5892FF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99F9BE3-6F53-40B0-B96D-70B5BB0225D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3235709-49A9-49FA-BB14-B8B352F02AD8}"/>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5" descr="C:\Users\abc\Pictures\RAIT-DEEMED-LOGO.jpg">
            <a:extLst>
              <a:ext uri="{FF2B5EF4-FFF2-40B4-BE49-F238E27FC236}">
                <a16:creationId xmlns:a16="http://schemas.microsoft.com/office/drawing/2014/main" id="{59BD599D-93F6-4476-B375-B27470B2EB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39552" y="1268760"/>
            <a:ext cx="8147248"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FF497AE1-A9BE-48B7-B5A1-47E5B81C4FDE}"/>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10" name="Slide Number Placeholder 5">
            <a:extLst>
              <a:ext uri="{FF2B5EF4-FFF2-40B4-BE49-F238E27FC236}">
                <a16:creationId xmlns:a16="http://schemas.microsoft.com/office/drawing/2014/main" id="{81F27D6B-127E-4FCB-8BC9-1DD55B3D67C5}"/>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918A2DF4-3532-4C1D-B51E-8836E09D8DC9}" type="slidenum">
              <a:rPr lang="en-IN" altLang="en-US"/>
              <a:pPr>
                <a:defRPr/>
              </a:pPr>
              <a:t>‹#›</a:t>
            </a:fld>
            <a:endParaRPr lang="en-IN" altLang="en-US"/>
          </a:p>
        </p:txBody>
      </p:sp>
    </p:spTree>
    <p:extLst>
      <p:ext uri="{BB962C8B-B14F-4D97-AF65-F5344CB8AC3E}">
        <p14:creationId xmlns:p14="http://schemas.microsoft.com/office/powerpoint/2010/main" val="1738804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05000"/>
            <a:ext cx="3810000" cy="4114800"/>
          </a:xfrm>
        </p:spPr>
        <p:txBody>
          <a:bodyPr/>
          <a:lstStyle/>
          <a:p>
            <a:pPr lvl="0"/>
            <a:endParaRPr lang="en-US" noProof="0"/>
          </a:p>
        </p:txBody>
      </p:sp>
      <p:sp>
        <p:nvSpPr>
          <p:cNvPr id="5" name="Rectangle 65">
            <a:extLst>
              <a:ext uri="{FF2B5EF4-FFF2-40B4-BE49-F238E27FC236}">
                <a16:creationId xmlns:a16="http://schemas.microsoft.com/office/drawing/2014/main" id="{5AFA3960-642C-42BE-A1E6-4DD0C072E4A5}"/>
              </a:ext>
            </a:extLst>
          </p:cNvPr>
          <p:cNvSpPr>
            <a:spLocks noGrp="1" noChangeArrowheads="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ltLang="en-US"/>
          </a:p>
        </p:txBody>
      </p:sp>
      <p:sp>
        <p:nvSpPr>
          <p:cNvPr id="6" name="Rectangle 66">
            <a:extLst>
              <a:ext uri="{FF2B5EF4-FFF2-40B4-BE49-F238E27FC236}">
                <a16:creationId xmlns:a16="http://schemas.microsoft.com/office/drawing/2014/main" id="{3B4031B7-E747-4005-8359-8F4D547D9005}"/>
              </a:ext>
            </a:extLst>
          </p:cNvPr>
          <p:cNvSpPr>
            <a:spLocks noGrp="1" noChangeArrowheads="1"/>
          </p:cNvSpPr>
          <p:nvPr>
            <p:ph type="ftr" sz="quarter" idx="11"/>
          </p:nvPr>
        </p:nvSpPr>
        <p:spPr/>
        <p:txBody>
          <a:bodyPr/>
          <a:lstStyle>
            <a:lvl1pPr>
              <a:defRPr/>
            </a:lvl1pPr>
          </a:lstStyle>
          <a:p>
            <a:pPr>
              <a:defRPr/>
            </a:pPr>
            <a:r>
              <a:rPr lang="en-US" altLang="en-US" dirty="0"/>
              <a:t>TE Mini Project Presentation</a:t>
            </a:r>
          </a:p>
        </p:txBody>
      </p:sp>
      <p:sp>
        <p:nvSpPr>
          <p:cNvPr id="7" name="Rectangle 67">
            <a:extLst>
              <a:ext uri="{FF2B5EF4-FFF2-40B4-BE49-F238E27FC236}">
                <a16:creationId xmlns:a16="http://schemas.microsoft.com/office/drawing/2014/main" id="{C7B76C97-83C4-4736-817E-BBAEDD215862}"/>
              </a:ext>
            </a:extLst>
          </p:cNvPr>
          <p:cNvSpPr>
            <a:spLocks noGrp="1" noChangeArrowheads="1"/>
          </p:cNvSpPr>
          <p:nvPr>
            <p:ph type="sldNum" sz="quarter" idx="12"/>
          </p:nvPr>
        </p:nvSpPr>
        <p:spPr/>
        <p:txBody>
          <a:bodyPr/>
          <a:lstStyle>
            <a:lvl1pPr>
              <a:defRPr smtClean="0"/>
            </a:lvl1pPr>
          </a:lstStyle>
          <a:p>
            <a:pPr>
              <a:defRPr/>
            </a:pPr>
            <a:fld id="{5D3AFDAC-EDD2-4842-92F2-1506168D3618}" type="slidenum">
              <a:rPr lang="en-US" altLang="en-US"/>
              <a:pPr>
                <a:defRPr/>
              </a:pPr>
              <a:t>‹#›</a:t>
            </a:fld>
            <a:endParaRPr lang="en-US" altLang="en-US"/>
          </a:p>
        </p:txBody>
      </p:sp>
    </p:spTree>
    <p:extLst>
      <p:ext uri="{BB962C8B-B14F-4D97-AF65-F5344CB8AC3E}">
        <p14:creationId xmlns:p14="http://schemas.microsoft.com/office/powerpoint/2010/main" val="155961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A7D278-AE72-45FA-A6F1-D16746F48B7A}"/>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4" name="Footer Placeholder 3">
            <a:extLst>
              <a:ext uri="{FF2B5EF4-FFF2-40B4-BE49-F238E27FC236}">
                <a16:creationId xmlns:a16="http://schemas.microsoft.com/office/drawing/2014/main" id="{8144AB66-F160-4375-81B4-BDA2E8E38916}"/>
              </a:ext>
            </a:extLst>
          </p:cNvPr>
          <p:cNvSpPr>
            <a:spLocks noGrp="1"/>
          </p:cNvSpPr>
          <p:nvPr>
            <p:ph type="ftr" sz="quarter" idx="11"/>
          </p:nvPr>
        </p:nvSpPr>
        <p:spPr/>
        <p:txBody>
          <a:bodyPr/>
          <a:lstStyle>
            <a:lvl1pPr>
              <a:defRPr/>
            </a:lvl1pPr>
          </a:lstStyle>
          <a:p>
            <a:pPr>
              <a:defRPr/>
            </a:pPr>
            <a:r>
              <a:rPr lang="en-US" dirty="0"/>
              <a:t>TE Mini Project Presentation</a:t>
            </a:r>
          </a:p>
        </p:txBody>
      </p:sp>
      <p:sp>
        <p:nvSpPr>
          <p:cNvPr id="5" name="Slide Number Placeholder 4">
            <a:extLst>
              <a:ext uri="{FF2B5EF4-FFF2-40B4-BE49-F238E27FC236}">
                <a16:creationId xmlns:a16="http://schemas.microsoft.com/office/drawing/2014/main" id="{650B2EE6-0A68-47BB-A7E0-D5BF95773BC4}"/>
              </a:ext>
            </a:extLst>
          </p:cNvPr>
          <p:cNvSpPr>
            <a:spLocks noGrp="1"/>
          </p:cNvSpPr>
          <p:nvPr>
            <p:ph type="sldNum" sz="quarter" idx="12"/>
          </p:nvPr>
        </p:nvSpPr>
        <p:spPr/>
        <p:txBody>
          <a:bodyPr/>
          <a:lstStyle>
            <a:lvl1pPr>
              <a:defRPr smtClean="0"/>
            </a:lvl1pPr>
          </a:lstStyle>
          <a:p>
            <a:pPr>
              <a:defRPr/>
            </a:pPr>
            <a:fld id="{AE8DB229-39F1-48A3-9D92-C44DD847D24E}" type="slidenum">
              <a:rPr lang="en-US" altLang="en-US"/>
              <a:pPr>
                <a:defRPr/>
              </a:pPr>
              <a:t>‹#›</a:t>
            </a:fld>
            <a:endParaRPr lang="en-US" altLang="en-US"/>
          </a:p>
        </p:txBody>
      </p:sp>
    </p:spTree>
    <p:extLst>
      <p:ext uri="{BB962C8B-B14F-4D97-AF65-F5344CB8AC3E}">
        <p14:creationId xmlns:p14="http://schemas.microsoft.com/office/powerpoint/2010/main" val="27226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6506BF5-A827-4AD4-B0C8-6EE4BA26C706}"/>
              </a:ext>
            </a:extLst>
          </p:cNvPr>
          <p:cNvPicPr>
            <a:picLocks noChangeAspect="1"/>
          </p:cNvPicPr>
          <p:nvPr userDrawn="1"/>
        </p:nvPicPr>
        <p:blipFill>
          <a:blip r:embed="rId2">
            <a:extLst>
              <a:ext uri="{28A0092B-C50C-407E-A947-70E740481C1C}">
                <a14:useLocalDpi xmlns:a14="http://schemas.microsoft.com/office/drawing/2010/main" val="0"/>
              </a:ext>
            </a:extLst>
          </a:blip>
          <a:srcRect r="7088" b="8002"/>
          <a:stretch>
            <a:fillRect/>
          </a:stretch>
        </p:blipFill>
        <p:spPr bwMode="auto">
          <a:xfrm>
            <a:off x="-90488" y="0"/>
            <a:ext cx="9234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A3C2F1B-88D4-4448-A7DE-444A7F20BE9F}"/>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107347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6001FEF-51A6-436D-9D3F-BB02F9C53402}"/>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D22937-51BF-4613-97DD-1B7C980B7AA7}"/>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8F7124E-BB44-45F0-90FE-8428A09B42F9}"/>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descr="C:\Users\abc\Pictures\RAIT-DEEMED-LOGO.jpg">
            <a:extLst>
              <a:ext uri="{FF2B5EF4-FFF2-40B4-BE49-F238E27FC236}">
                <a16:creationId xmlns:a16="http://schemas.microsoft.com/office/drawing/2014/main" id="{D64B59B4-556B-4D26-B2FD-EAA2612138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539750" y="1484313"/>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8" name="Footer Placeholder 4">
            <a:extLst>
              <a:ext uri="{FF2B5EF4-FFF2-40B4-BE49-F238E27FC236}">
                <a16:creationId xmlns:a16="http://schemas.microsoft.com/office/drawing/2014/main" id="{2387BA86-976C-4C16-A486-1A81A74983B7}"/>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9" name="Slide Number Placeholder 5">
            <a:extLst>
              <a:ext uri="{FF2B5EF4-FFF2-40B4-BE49-F238E27FC236}">
                <a16:creationId xmlns:a16="http://schemas.microsoft.com/office/drawing/2014/main" id="{3D266419-382F-421A-B70F-1E78D75CB52C}"/>
              </a:ext>
            </a:extLst>
          </p:cNvPr>
          <p:cNvSpPr>
            <a:spLocks noGrp="1"/>
          </p:cNvSpPr>
          <p:nvPr>
            <p:ph type="sldNum" sz="quarter" idx="16"/>
          </p:nvPr>
        </p:nvSpPr>
        <p:spPr>
          <a:xfrm>
            <a:off x="468313" y="6356350"/>
            <a:ext cx="476250" cy="365125"/>
          </a:xfrm>
        </p:spPr>
        <p:txBody>
          <a:bodyPr/>
          <a:lstStyle>
            <a:lvl1pPr algn="l">
              <a:defRPr smtClean="0"/>
            </a:lvl1pPr>
          </a:lstStyle>
          <a:p>
            <a:pPr>
              <a:defRPr/>
            </a:pPr>
            <a:fld id="{0BA86F96-E4A6-43F3-AB42-B2F52D414C32}" type="slidenum">
              <a:rPr lang="en-IN" altLang="en-US"/>
              <a:pPr>
                <a:defRPr/>
              </a:pPr>
              <a:t>‹#›</a:t>
            </a:fld>
            <a:endParaRPr lang="en-IN" altLang="en-US"/>
          </a:p>
        </p:txBody>
      </p:sp>
    </p:spTree>
    <p:extLst>
      <p:ext uri="{BB962C8B-B14F-4D97-AF65-F5344CB8AC3E}">
        <p14:creationId xmlns:p14="http://schemas.microsoft.com/office/powerpoint/2010/main" val="4481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A092C46-F942-44E9-8EC4-2F92BFDDB1C4}"/>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12D5B9D-32F2-46DF-9A35-B7E3E8FF439F}"/>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A61A51B-2400-4FDE-8A47-F1F5AD463A21}"/>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descr="C:\Users\abc\Pictures\RAIT-DEEMED-LOGO.jpg">
            <a:extLst>
              <a:ext uri="{FF2B5EF4-FFF2-40B4-BE49-F238E27FC236}">
                <a16:creationId xmlns:a16="http://schemas.microsoft.com/office/drawing/2014/main" id="{083870D6-2F05-41BE-BB16-2A3345EA2D7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325EDB4A-F270-455A-B036-3BDCEACE8601}"/>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9" name="Slide Number Placeholder 5">
            <a:extLst>
              <a:ext uri="{FF2B5EF4-FFF2-40B4-BE49-F238E27FC236}">
                <a16:creationId xmlns:a16="http://schemas.microsoft.com/office/drawing/2014/main" id="{20D8758D-FE40-4082-8026-75892657D9B0}"/>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F11DAB19-302E-4493-83E5-9AC1CF83D116}" type="slidenum">
              <a:rPr lang="en-IN" altLang="en-US"/>
              <a:pPr>
                <a:defRPr/>
              </a:pPr>
              <a:t>‹#›</a:t>
            </a:fld>
            <a:endParaRPr lang="en-IN" altLang="en-US"/>
          </a:p>
        </p:txBody>
      </p:sp>
    </p:spTree>
    <p:extLst>
      <p:ext uri="{BB962C8B-B14F-4D97-AF65-F5344CB8AC3E}">
        <p14:creationId xmlns:p14="http://schemas.microsoft.com/office/powerpoint/2010/main" val="40616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F96663-F560-4104-9B52-228E9B463CD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AACAD0-2F00-4D2D-9735-255B7862F09F}"/>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B7D6C31-5DFA-44B1-8D9E-61DEBA456247}"/>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descr="C:\Users\abc\Pictures\RAIT-DEEMED-LOGO.jpg">
            <a:extLst>
              <a:ext uri="{FF2B5EF4-FFF2-40B4-BE49-F238E27FC236}">
                <a16:creationId xmlns:a16="http://schemas.microsoft.com/office/drawing/2014/main" id="{3704038A-4612-4ECC-A209-C71C120F51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8A1659E2-3CF3-4A14-A33D-9002A2723CEC}"/>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9" name="Slide Number Placeholder 5">
            <a:extLst>
              <a:ext uri="{FF2B5EF4-FFF2-40B4-BE49-F238E27FC236}">
                <a16:creationId xmlns:a16="http://schemas.microsoft.com/office/drawing/2014/main" id="{B44A82D1-FD74-4708-BA7B-F55A48F8CA55}"/>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3ED7BD8D-4683-4C7B-A096-5D5ABF6FA2A3}" type="slidenum">
              <a:rPr lang="en-IN" altLang="en-US"/>
              <a:pPr>
                <a:defRPr/>
              </a:pPr>
              <a:t>‹#›</a:t>
            </a:fld>
            <a:endParaRPr lang="en-IN" altLang="en-US"/>
          </a:p>
        </p:txBody>
      </p:sp>
    </p:spTree>
    <p:extLst>
      <p:ext uri="{BB962C8B-B14F-4D97-AF65-F5344CB8AC3E}">
        <p14:creationId xmlns:p14="http://schemas.microsoft.com/office/powerpoint/2010/main" val="412198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118D7C-C8C1-4ABE-AEAD-F201CD840447}"/>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19806C9-AA0B-4312-A23D-A06797FFCB84}"/>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97656B-75CB-44F4-A9F5-9296F659627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9" name="Picture 5" descr="C:\Users\abc\Pictures\RAIT-DEEMED-LOGO.jpg">
            <a:extLst>
              <a:ext uri="{FF2B5EF4-FFF2-40B4-BE49-F238E27FC236}">
                <a16:creationId xmlns:a16="http://schemas.microsoft.com/office/drawing/2014/main" id="{EFFA95A0-7282-44AC-A45A-01DC73D375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D16E31E4-A15C-439C-A210-808F49EDB8C4}"/>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11" name="Slide Number Placeholder 5">
            <a:extLst>
              <a:ext uri="{FF2B5EF4-FFF2-40B4-BE49-F238E27FC236}">
                <a16:creationId xmlns:a16="http://schemas.microsoft.com/office/drawing/2014/main" id="{96F22DA5-9C1C-49DA-8334-BC5F19FCD76E}"/>
              </a:ext>
            </a:extLst>
          </p:cNvPr>
          <p:cNvSpPr>
            <a:spLocks noGrp="1"/>
          </p:cNvSpPr>
          <p:nvPr>
            <p:ph type="sldNum" sz="quarter" idx="16"/>
          </p:nvPr>
        </p:nvSpPr>
        <p:spPr>
          <a:xfrm>
            <a:off x="468313" y="6356350"/>
            <a:ext cx="476250" cy="365125"/>
          </a:xfrm>
        </p:spPr>
        <p:txBody>
          <a:bodyPr/>
          <a:lstStyle>
            <a:lvl1pPr algn="l">
              <a:defRPr smtClean="0"/>
            </a:lvl1pPr>
          </a:lstStyle>
          <a:p>
            <a:pPr>
              <a:defRPr/>
            </a:pPr>
            <a:fld id="{BA4DE2CD-863B-4D24-AA1B-6A53892FC19E}" type="slidenum">
              <a:rPr lang="en-IN" altLang="en-US"/>
              <a:pPr>
                <a:defRPr/>
              </a:pPr>
              <a:t>‹#›</a:t>
            </a:fld>
            <a:endParaRPr lang="en-IN" altLang="en-US"/>
          </a:p>
        </p:txBody>
      </p:sp>
    </p:spTree>
    <p:extLst>
      <p:ext uri="{BB962C8B-B14F-4D97-AF65-F5344CB8AC3E}">
        <p14:creationId xmlns:p14="http://schemas.microsoft.com/office/powerpoint/2010/main" val="270281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E95BB9-6508-4DE9-8F16-60FA5F277C2C}"/>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08B5F5-5AE3-4454-9832-6D499EFFBED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69E8F0-5868-49C5-95F5-9BCA5361717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5" descr="C:\Users\abc\Pictures\RAIT-DEEMED-LOGO.jpg">
            <a:extLst>
              <a:ext uri="{FF2B5EF4-FFF2-40B4-BE49-F238E27FC236}">
                <a16:creationId xmlns:a16="http://schemas.microsoft.com/office/drawing/2014/main" id="{8B77DE07-D829-445E-A479-6D894197821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17A98CBC-4B53-4FF1-91FA-79EFF0164BC4}"/>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10" name="Slide Number Placeholder 5">
            <a:extLst>
              <a:ext uri="{FF2B5EF4-FFF2-40B4-BE49-F238E27FC236}">
                <a16:creationId xmlns:a16="http://schemas.microsoft.com/office/drawing/2014/main" id="{BB1E485C-6C8E-446F-9212-83B935A64488}"/>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5C77E60D-4C7C-4CCE-B7B9-F79CF2ED62AB}" type="slidenum">
              <a:rPr lang="en-IN" altLang="en-US"/>
              <a:pPr>
                <a:defRPr/>
              </a:pPr>
              <a:t>‹#›</a:t>
            </a:fld>
            <a:endParaRPr lang="en-IN" altLang="en-US"/>
          </a:p>
        </p:txBody>
      </p:sp>
    </p:spTree>
    <p:extLst>
      <p:ext uri="{BB962C8B-B14F-4D97-AF65-F5344CB8AC3E}">
        <p14:creationId xmlns:p14="http://schemas.microsoft.com/office/powerpoint/2010/main" val="220343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1051F51-1C6C-4BBB-93BA-529440562021}"/>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251E7F-2FFC-4BE1-A34E-856FFC71D08C}"/>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8115BA-533D-4EC9-A2A0-3CFDF880B3B0}"/>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5" descr="C:\Users\abc\Pictures\RAIT-DEEMED-LOGO.jpg">
            <a:extLst>
              <a:ext uri="{FF2B5EF4-FFF2-40B4-BE49-F238E27FC236}">
                <a16:creationId xmlns:a16="http://schemas.microsoft.com/office/drawing/2014/main" id="{B0C4E643-1F28-46BF-893D-D91B261B4C3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16:creationId xmlns:a16="http://schemas.microsoft.com/office/drawing/2014/main" id="{BB5F8DFD-94B3-4A0F-9484-987A39806747}"/>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12" name="Slide Number Placeholder 5">
            <a:extLst>
              <a:ext uri="{FF2B5EF4-FFF2-40B4-BE49-F238E27FC236}">
                <a16:creationId xmlns:a16="http://schemas.microsoft.com/office/drawing/2014/main" id="{65F40E59-769F-46CD-BE7D-1025FCB89A54}"/>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5993D82F-0085-4431-82FB-CBDBE2E74A68}" type="slidenum">
              <a:rPr lang="en-IN" altLang="en-US"/>
              <a:pPr>
                <a:defRPr/>
              </a:pPr>
              <a:t>‹#›</a:t>
            </a:fld>
            <a:endParaRPr lang="en-IN" altLang="en-US"/>
          </a:p>
        </p:txBody>
      </p:sp>
    </p:spTree>
    <p:extLst>
      <p:ext uri="{BB962C8B-B14F-4D97-AF65-F5344CB8AC3E}">
        <p14:creationId xmlns:p14="http://schemas.microsoft.com/office/powerpoint/2010/main" val="41704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658AF5-AB69-4B12-8F90-2F988E4CC3B2}"/>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93DB504-B38D-4F63-AC8E-2941A64B1EB8}"/>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583705-EF39-4745-880E-D8142FA5A349}"/>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5" descr="C:\Users\abc\Pictures\RAIT-DEEMED-LOGO.jpg">
            <a:extLst>
              <a:ext uri="{FF2B5EF4-FFF2-40B4-BE49-F238E27FC236}">
                <a16:creationId xmlns:a16="http://schemas.microsoft.com/office/drawing/2014/main" id="{BEC5B48E-CEEB-430F-BB0E-F2143DF40A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63" y="5780088"/>
            <a:ext cx="2471737"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C07704D8-6F33-4CF1-A33A-E56CDF538B25}"/>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dirty="0"/>
              <a:t>TE Mini Project Presentation</a:t>
            </a:r>
            <a:endParaRPr lang="en-IN" dirty="0"/>
          </a:p>
        </p:txBody>
      </p:sp>
      <p:sp>
        <p:nvSpPr>
          <p:cNvPr id="11" name="Slide Number Placeholder 5">
            <a:extLst>
              <a:ext uri="{FF2B5EF4-FFF2-40B4-BE49-F238E27FC236}">
                <a16:creationId xmlns:a16="http://schemas.microsoft.com/office/drawing/2014/main" id="{3CADDAE2-26A9-41FC-AFB6-D918437C79C2}"/>
              </a:ext>
            </a:extLst>
          </p:cNvPr>
          <p:cNvSpPr>
            <a:spLocks noGrp="1"/>
          </p:cNvSpPr>
          <p:nvPr>
            <p:ph type="sldNum" sz="quarter" idx="11"/>
          </p:nvPr>
        </p:nvSpPr>
        <p:spPr>
          <a:xfrm>
            <a:off x="468313" y="6356350"/>
            <a:ext cx="476250" cy="365125"/>
          </a:xfrm>
        </p:spPr>
        <p:txBody>
          <a:bodyPr/>
          <a:lstStyle>
            <a:lvl1pPr algn="l">
              <a:defRPr smtClean="0"/>
            </a:lvl1pPr>
          </a:lstStyle>
          <a:p>
            <a:pPr>
              <a:defRPr/>
            </a:pPr>
            <a:fld id="{72ADDDC2-86CB-4747-8FFA-86CBBAA8F509}" type="slidenum">
              <a:rPr lang="en-IN" altLang="en-US"/>
              <a:pPr>
                <a:defRPr/>
              </a:pPr>
              <a:t>‹#›</a:t>
            </a:fld>
            <a:endParaRPr lang="en-IN" altLang="en-US"/>
          </a:p>
        </p:txBody>
      </p:sp>
    </p:spTree>
    <p:extLst>
      <p:ext uri="{BB962C8B-B14F-4D97-AF65-F5344CB8AC3E}">
        <p14:creationId xmlns:p14="http://schemas.microsoft.com/office/powerpoint/2010/main" val="41977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145B991-BC5E-429F-AE6E-B50DF14EED3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63EF9F26-AB11-490D-A0BC-988E0D645FF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5" name="Footer Placeholder 4">
            <a:extLst>
              <a:ext uri="{FF2B5EF4-FFF2-40B4-BE49-F238E27FC236}">
                <a16:creationId xmlns:a16="http://schemas.microsoft.com/office/drawing/2014/main" id="{D5EFFDD7-B45C-4457-BA78-44F03BE19163}"/>
              </a:ext>
            </a:extLst>
          </p:cNvPr>
          <p:cNvSpPr>
            <a:spLocks noGrp="1"/>
          </p:cNvSpPr>
          <p:nvPr>
            <p:ph type="ftr" sz="quarter" idx="3"/>
          </p:nvPr>
        </p:nvSpPr>
        <p:spPr>
          <a:xfrm>
            <a:off x="1042988" y="6356350"/>
            <a:ext cx="5113337"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r>
              <a:rPr lang="en-US" dirty="0"/>
              <a:t>TE Mini Project Presentation</a:t>
            </a:r>
            <a:endParaRPr lang="en-IN" dirty="0"/>
          </a:p>
        </p:txBody>
      </p:sp>
      <p:sp>
        <p:nvSpPr>
          <p:cNvPr id="6" name="Slide Number Placeholder 5">
            <a:extLst>
              <a:ext uri="{FF2B5EF4-FFF2-40B4-BE49-F238E27FC236}">
                <a16:creationId xmlns:a16="http://schemas.microsoft.com/office/drawing/2014/main" id="{9FDEA9A9-B3AB-4410-84F3-5446940FE1D3}"/>
              </a:ext>
            </a:extLst>
          </p:cNvPr>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smtClean="0">
                <a:solidFill>
                  <a:srgbClr val="404040"/>
                </a:solidFill>
                <a:latin typeface="Minion Pro" pitchFamily="18" charset="0"/>
              </a:defRPr>
            </a:lvl1pPr>
          </a:lstStyle>
          <a:p>
            <a:pPr>
              <a:defRPr/>
            </a:pPr>
            <a:fld id="{6C2F7FC5-98A1-46D4-BC98-2490D046F32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4"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8434" name="Content Placeholder 4">
            <a:extLst>
              <a:ext uri="{FF2B5EF4-FFF2-40B4-BE49-F238E27FC236}">
                <a16:creationId xmlns:a16="http://schemas.microsoft.com/office/drawing/2014/main" id="{CD784606-5FDA-4DE8-A045-31FF3DDBEC4B}"/>
              </a:ext>
            </a:extLst>
          </p:cNvPr>
          <p:cNvSpPr>
            <a:spLocks noGrp="1"/>
          </p:cNvSpPr>
          <p:nvPr>
            <p:ph sz="quarter" idx="14"/>
          </p:nvPr>
        </p:nvSpPr>
        <p:spPr>
          <a:xfrm>
            <a:off x="179512" y="0"/>
            <a:ext cx="8784976" cy="3501008"/>
          </a:xfrm>
        </p:spPr>
        <p:txBody>
          <a:bodyPr/>
          <a:lstStyle/>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800" dirty="0">
              <a:solidFill>
                <a:schemeClr val="bg1"/>
              </a:solidFill>
            </a:endParaRPr>
          </a:p>
          <a:p>
            <a:pPr eaLnBrk="1" hangingPunct="1"/>
            <a:endParaRPr lang="en-US" altLang="en-US" sz="2800" dirty="0">
              <a:solidFill>
                <a:schemeClr val="bg1"/>
              </a:solidFill>
            </a:endParaRPr>
          </a:p>
          <a:p>
            <a:pPr eaLnBrk="1" hangingPunct="1"/>
            <a:r>
              <a:rPr lang="en-US" altLang="en-US" sz="2000" dirty="0" err="1">
                <a:solidFill>
                  <a:schemeClr val="bg1"/>
                </a:solidFill>
              </a:rPr>
              <a:t>Ramrao</a:t>
            </a:r>
            <a:r>
              <a:rPr lang="en-US" altLang="en-US" sz="2000" dirty="0">
                <a:solidFill>
                  <a:schemeClr val="bg1"/>
                </a:solidFill>
              </a:rPr>
              <a:t> </a:t>
            </a:r>
            <a:r>
              <a:rPr lang="en-US" altLang="en-US" sz="2000" dirty="0" err="1">
                <a:solidFill>
                  <a:schemeClr val="bg1"/>
                </a:solidFill>
              </a:rPr>
              <a:t>Adik</a:t>
            </a:r>
            <a:r>
              <a:rPr lang="en-US" altLang="en-US" sz="2000" dirty="0">
                <a:solidFill>
                  <a:schemeClr val="bg1"/>
                </a:solidFill>
              </a:rPr>
              <a:t> Institute of Technology</a:t>
            </a:r>
          </a:p>
          <a:p>
            <a:pPr eaLnBrk="1" hangingPunct="1"/>
            <a:r>
              <a:rPr lang="en-IN" altLang="en-US" sz="2000" dirty="0">
                <a:solidFill>
                  <a:schemeClr val="bg1"/>
                </a:solidFill>
              </a:rPr>
              <a:t>        Department of Computer Engineering</a:t>
            </a:r>
          </a:p>
          <a:p>
            <a:pPr eaLnBrk="1" hangingPunct="1"/>
            <a:r>
              <a:rPr lang="en-IN" altLang="en-US" sz="2000" dirty="0">
                <a:solidFill>
                  <a:schemeClr val="bg1"/>
                </a:solidFill>
              </a:rPr>
              <a:t>      </a:t>
            </a:r>
            <a:r>
              <a:rPr lang="en-IN" altLang="en-US" sz="2000" i="1" dirty="0">
                <a:solidFill>
                  <a:schemeClr val="bg1"/>
                </a:solidFill>
              </a:rPr>
              <a:t>TE MINI Project  -  Presentation </a:t>
            </a:r>
          </a:p>
          <a:p>
            <a:pPr eaLnBrk="1" hangingPunct="1"/>
            <a:r>
              <a:rPr lang="en-IN" altLang="en-US" sz="2800" i="1" dirty="0">
                <a:solidFill>
                  <a:schemeClr val="bg1"/>
                </a:solidFill>
              </a:rPr>
              <a:t>On</a:t>
            </a:r>
          </a:p>
          <a:p>
            <a:pPr eaLnBrk="1" hangingPunct="1"/>
            <a:r>
              <a:rPr lang="en-IN" altLang="en-US" sz="2800" i="1" dirty="0">
                <a:solidFill>
                  <a:schemeClr val="bg1"/>
                </a:solidFill>
              </a:rPr>
              <a:t>“ Tropical Cyclone Intensity Prediction”</a:t>
            </a:r>
          </a:p>
          <a:p>
            <a:pPr eaLnBrk="1" hangingPunct="1"/>
            <a:r>
              <a:rPr lang="en-IN" altLang="en-US" sz="2800" dirty="0">
                <a:solidFill>
                  <a:schemeClr val="bg1"/>
                </a:solidFill>
              </a:rPr>
              <a:t>                              By </a:t>
            </a:r>
            <a:r>
              <a:rPr lang="en-IN" altLang="en-US" sz="2500" dirty="0">
                <a:solidFill>
                  <a:schemeClr val="bg1"/>
                </a:solidFill>
              </a:rPr>
              <a:t>				</a:t>
            </a: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r>
              <a:rPr lang="en-IN" altLang="en-US" sz="2500" dirty="0">
                <a:solidFill>
                  <a:schemeClr val="bg1"/>
                </a:solidFill>
              </a:rPr>
              <a:t>   </a:t>
            </a:r>
            <a:endParaRPr lang="en-US" altLang="en-US" sz="3200" dirty="0">
              <a:solidFill>
                <a:schemeClr val="bg1"/>
              </a:solidFill>
            </a:endParaRPr>
          </a:p>
        </p:txBody>
      </p:sp>
      <p:sp>
        <p:nvSpPr>
          <p:cNvPr id="2" name="TextBox 1">
            <a:extLst>
              <a:ext uri="{FF2B5EF4-FFF2-40B4-BE49-F238E27FC236}">
                <a16:creationId xmlns:a16="http://schemas.microsoft.com/office/drawing/2014/main" id="{7404557C-9067-4C29-BF67-09DF33D636FD}"/>
              </a:ext>
            </a:extLst>
          </p:cNvPr>
          <p:cNvSpPr txBox="1"/>
          <p:nvPr/>
        </p:nvSpPr>
        <p:spPr>
          <a:xfrm>
            <a:off x="143000" y="3861048"/>
            <a:ext cx="8893496" cy="1785104"/>
          </a:xfrm>
          <a:prstGeom prst="rect">
            <a:avLst/>
          </a:prstGeom>
          <a:noFill/>
        </p:spPr>
        <p:txBody>
          <a:bodyPr wrap="square">
            <a:spAutoFit/>
          </a:bodyPr>
          <a:lstStyle/>
          <a:p>
            <a:pPr eaLnBrk="1" hangingPunct="1">
              <a:defRPr/>
            </a:pPr>
            <a:r>
              <a:rPr lang="en-IN" sz="2200" b="1" dirty="0">
                <a:solidFill>
                  <a:schemeClr val="bg1"/>
                </a:solidFill>
                <a:latin typeface="Source Sans Pro" pitchFamily="34" charset="0"/>
                <a:cs typeface="+mn-cs"/>
              </a:rPr>
              <a:t>Roll No.                                                                 Name of </a:t>
            </a:r>
            <a:r>
              <a:rPr lang="en-IN" sz="2200" b="1" dirty="0">
                <a:solidFill>
                  <a:schemeClr val="bg1"/>
                </a:solidFill>
                <a:latin typeface="Source Sans Pro" pitchFamily="34" charset="0"/>
                <a:cs typeface="Arial" charset="0"/>
              </a:rPr>
              <a:t>Students</a:t>
            </a:r>
          </a:p>
          <a:p>
            <a:pPr eaLnBrk="1" hangingPunct="1">
              <a:defRPr/>
            </a:pPr>
            <a:r>
              <a:rPr lang="en-IN" sz="2200" b="1" dirty="0">
                <a:solidFill>
                  <a:schemeClr val="bg1"/>
                </a:solidFill>
                <a:latin typeface="Source Sans Pro" pitchFamily="34" charset="0"/>
                <a:cs typeface="Arial" charset="0"/>
              </a:rPr>
              <a:t>20CE1197                                                              </a:t>
            </a:r>
            <a:r>
              <a:rPr lang="en-IN" sz="2200" b="1" dirty="0" err="1">
                <a:solidFill>
                  <a:schemeClr val="bg1"/>
                </a:solidFill>
                <a:latin typeface="Source Sans Pro" pitchFamily="34" charset="0"/>
                <a:cs typeface="Arial" charset="0"/>
              </a:rPr>
              <a:t>Umit</a:t>
            </a:r>
            <a:r>
              <a:rPr lang="en-IN" sz="2200" b="1" dirty="0">
                <a:solidFill>
                  <a:schemeClr val="bg1"/>
                </a:solidFill>
                <a:latin typeface="Source Sans Pro" pitchFamily="34" charset="0"/>
                <a:cs typeface="Arial" charset="0"/>
              </a:rPr>
              <a:t> Shah</a:t>
            </a:r>
          </a:p>
          <a:p>
            <a:pPr eaLnBrk="1" hangingPunct="1">
              <a:defRPr/>
            </a:pPr>
            <a:r>
              <a:rPr lang="en-IN" sz="2200" b="1" dirty="0">
                <a:solidFill>
                  <a:schemeClr val="bg1"/>
                </a:solidFill>
                <a:latin typeface="Source Sans Pro" pitchFamily="34" charset="0"/>
                <a:cs typeface="Arial" charset="0"/>
              </a:rPr>
              <a:t>20CE1104                                                              Sahil Gujral</a:t>
            </a:r>
          </a:p>
          <a:p>
            <a:pPr eaLnBrk="1" hangingPunct="1">
              <a:defRPr/>
            </a:pPr>
            <a:r>
              <a:rPr lang="en-IN" sz="2200" b="1" dirty="0">
                <a:solidFill>
                  <a:schemeClr val="bg1"/>
                </a:solidFill>
                <a:latin typeface="Source Sans Pro" pitchFamily="34" charset="0"/>
                <a:cs typeface="Arial" charset="0"/>
              </a:rPr>
              <a:t>20CE1209                                                              </a:t>
            </a:r>
            <a:r>
              <a:rPr lang="en-IN" sz="2200" b="1" dirty="0" err="1">
                <a:solidFill>
                  <a:schemeClr val="bg1"/>
                </a:solidFill>
                <a:latin typeface="Source Sans Pro" pitchFamily="34" charset="0"/>
                <a:cs typeface="Arial" charset="0"/>
              </a:rPr>
              <a:t>Sarthak</a:t>
            </a:r>
            <a:r>
              <a:rPr lang="en-IN" sz="2200" b="1" dirty="0">
                <a:solidFill>
                  <a:schemeClr val="bg1"/>
                </a:solidFill>
                <a:latin typeface="Source Sans Pro" pitchFamily="34" charset="0"/>
                <a:cs typeface="Arial" charset="0"/>
              </a:rPr>
              <a:t> </a:t>
            </a:r>
            <a:r>
              <a:rPr lang="en-IN" sz="2200" b="1" dirty="0" err="1">
                <a:solidFill>
                  <a:schemeClr val="bg1"/>
                </a:solidFill>
                <a:latin typeface="Source Sans Pro" pitchFamily="34" charset="0"/>
                <a:cs typeface="Arial" charset="0"/>
              </a:rPr>
              <a:t>Salunke</a:t>
            </a:r>
            <a:endParaRPr lang="en-IN" sz="2200" b="1" dirty="0">
              <a:solidFill>
                <a:schemeClr val="bg1"/>
              </a:solidFill>
              <a:latin typeface="Source Sans Pro" pitchFamily="34" charset="0"/>
              <a:cs typeface="Arial" charset="0"/>
            </a:endParaRPr>
          </a:p>
          <a:p>
            <a:pPr eaLnBrk="1" hangingPunct="1">
              <a:defRPr/>
            </a:pPr>
            <a:r>
              <a:rPr lang="en-IN" sz="2200" b="1" dirty="0">
                <a:solidFill>
                  <a:schemeClr val="bg1"/>
                </a:solidFill>
                <a:latin typeface="Source Sans Pro" pitchFamily="34" charset="0"/>
                <a:cs typeface="Arial" charset="0"/>
              </a:rPr>
              <a:t>20CE1171                                                              Rishabh Shah</a:t>
            </a:r>
          </a:p>
        </p:txBody>
      </p:sp>
      <p:sp>
        <p:nvSpPr>
          <p:cNvPr id="5" name="TextBox 4">
            <a:extLst>
              <a:ext uri="{FF2B5EF4-FFF2-40B4-BE49-F238E27FC236}">
                <a16:creationId xmlns:a16="http://schemas.microsoft.com/office/drawing/2014/main" id="{002D581C-8494-4DDC-A7DC-6B46D38994F4}"/>
              </a:ext>
            </a:extLst>
          </p:cNvPr>
          <p:cNvSpPr txBox="1"/>
          <p:nvPr/>
        </p:nvSpPr>
        <p:spPr>
          <a:xfrm>
            <a:off x="1331640" y="5589240"/>
            <a:ext cx="6840760" cy="1523494"/>
          </a:xfrm>
          <a:prstGeom prst="rect">
            <a:avLst/>
          </a:prstGeom>
          <a:noFill/>
        </p:spPr>
        <p:txBody>
          <a:bodyPr wrap="square">
            <a:spAutoFit/>
          </a:bodyPr>
          <a:lstStyle/>
          <a:p>
            <a:pPr algn="ctr" eaLnBrk="1" hangingPunct="1">
              <a:buFont typeface="Arial" charset="0"/>
              <a:buNone/>
              <a:defRPr/>
            </a:pPr>
            <a:r>
              <a:rPr lang="en-IN" altLang="en-US" sz="2500" b="1" dirty="0">
                <a:solidFill>
                  <a:schemeClr val="bg1"/>
                </a:solidFill>
                <a:latin typeface="Source Sans Pro" pitchFamily="34" charset="0"/>
                <a:cs typeface="+mn-cs"/>
              </a:rPr>
              <a:t> </a:t>
            </a:r>
          </a:p>
          <a:p>
            <a:pPr algn="ctr" eaLnBrk="1" hangingPunct="1">
              <a:buFont typeface="Arial" charset="0"/>
              <a:buNone/>
              <a:defRPr/>
            </a:pPr>
            <a:r>
              <a:rPr lang="en-IN" altLang="en-US" sz="2500" b="1" dirty="0">
                <a:solidFill>
                  <a:schemeClr val="bg1"/>
                </a:solidFill>
                <a:latin typeface="Source Sans Pro" pitchFamily="34" charset="0"/>
                <a:cs typeface="+mn-cs"/>
              </a:rPr>
              <a:t>Guided by </a:t>
            </a:r>
          </a:p>
          <a:p>
            <a:pPr algn="ctr" eaLnBrk="1" hangingPunct="1">
              <a:buFont typeface="Arial" charset="0"/>
              <a:buNone/>
              <a:defRPr/>
            </a:pPr>
            <a:r>
              <a:rPr lang="en-IN" altLang="en-US" sz="2500" b="1" dirty="0">
                <a:solidFill>
                  <a:schemeClr val="bg1"/>
                </a:solidFill>
                <a:latin typeface="Source Sans Pro" pitchFamily="34" charset="0"/>
                <a:cs typeface="+mn-cs"/>
              </a:rPr>
              <a:t> Mrs. Tabassum </a:t>
            </a:r>
            <a:r>
              <a:rPr lang="en-IN" altLang="en-US" sz="2500" b="1" dirty="0" err="1">
                <a:solidFill>
                  <a:schemeClr val="bg1"/>
                </a:solidFill>
                <a:latin typeface="Source Sans Pro" pitchFamily="34" charset="0"/>
                <a:cs typeface="+mn-cs"/>
              </a:rPr>
              <a:t>Maktum</a:t>
            </a:r>
            <a:r>
              <a:rPr lang="en-IN" altLang="en-US" sz="2500" b="1" dirty="0">
                <a:solidFill>
                  <a:schemeClr val="bg1"/>
                </a:solidFill>
                <a:latin typeface="Source Sans Pro" pitchFamily="34" charset="0"/>
                <a:cs typeface="+mn-cs"/>
              </a:rPr>
              <a:t>    </a:t>
            </a:r>
          </a:p>
          <a:p>
            <a:pPr eaLnBrk="1" hangingPunct="1">
              <a:defRPr/>
            </a:pPr>
            <a:endParaRPr lang="en-US" dirty="0"/>
          </a:p>
        </p:txBody>
      </p:sp>
      <p:pic>
        <p:nvPicPr>
          <p:cNvPr id="18437" name="Picture 5" descr="C:\Users\abc\Pictures\RAIT-DEEMED-LOGO.jpg">
            <a:extLst>
              <a:ext uri="{FF2B5EF4-FFF2-40B4-BE49-F238E27FC236}">
                <a16:creationId xmlns:a16="http://schemas.microsoft.com/office/drawing/2014/main" id="{DD9AC3B1-7EC8-495E-AAB0-1345625C7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206" y="139700"/>
            <a:ext cx="2663825" cy="6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BCA9844-E7D7-4DBB-A009-C40CD60BB832}"/>
              </a:ext>
            </a:extLst>
          </p:cNvPr>
          <p:cNvSpPr>
            <a:spLocks noGrp="1"/>
          </p:cNvSpPr>
          <p:nvPr>
            <p:ph type="title"/>
          </p:nvPr>
        </p:nvSpPr>
        <p:spPr>
          <a:xfrm>
            <a:off x="457200" y="274638"/>
            <a:ext cx="8229600" cy="850900"/>
          </a:xfrm>
        </p:spPr>
        <p:txBody>
          <a:bodyPr/>
          <a:lstStyle/>
          <a:p>
            <a:r>
              <a:rPr lang="en-IN" altLang="en-US"/>
              <a:t>Problem statement </a:t>
            </a:r>
            <a:endParaRPr lang="en-GB" altLang="en-US"/>
          </a:p>
        </p:txBody>
      </p:sp>
      <p:sp>
        <p:nvSpPr>
          <p:cNvPr id="26627" name="Content Placeholder 2">
            <a:extLst>
              <a:ext uri="{FF2B5EF4-FFF2-40B4-BE49-F238E27FC236}">
                <a16:creationId xmlns:a16="http://schemas.microsoft.com/office/drawing/2014/main" id="{9CACAFBC-6504-4DFA-8F41-57161FFFACC3}"/>
              </a:ext>
            </a:extLst>
          </p:cNvPr>
          <p:cNvSpPr>
            <a:spLocks noGrp="1"/>
          </p:cNvSpPr>
          <p:nvPr>
            <p:ph sz="quarter" idx="14"/>
          </p:nvPr>
        </p:nvSpPr>
        <p:spPr/>
        <p:txBody>
          <a:bodyPr>
            <a:normAutofit/>
          </a:bodyPr>
          <a:lstStyle/>
          <a:p>
            <a:r>
              <a:rPr lang="en-US" sz="1800" b="0" i="0" dirty="0">
                <a:solidFill>
                  <a:srgbClr val="374151"/>
                </a:solidFill>
                <a:effectLst/>
                <a:latin typeface="Source Sans Pro"/>
              </a:rPr>
              <a:t>Despite significant advances in cyclone intensity estimation methods, accurately predicting the intensity of these storms remains a significant challenge.</a:t>
            </a:r>
            <a:r>
              <a:rPr lang="en-GB" sz="1800" b="0" i="0" dirty="0">
                <a:solidFill>
                  <a:srgbClr val="374151"/>
                </a:solidFill>
                <a:effectLst/>
                <a:latin typeface="Source Sans Pro"/>
              </a:rPr>
              <a:t> </a:t>
            </a:r>
            <a:r>
              <a:rPr lang="en-US" sz="1800" b="0" i="0" dirty="0">
                <a:solidFill>
                  <a:srgbClr val="374151"/>
                </a:solidFill>
                <a:effectLst/>
                <a:latin typeface="Source Sans Pro"/>
              </a:rPr>
              <a:t>The problem, therefore, is to develop a cyclone intensity estimation model that can provide accurate and reliable estimates of cyclone intensity, with a focus on addressing the limitations of existing methods. </a:t>
            </a:r>
            <a:endParaRPr lang="en-GB" sz="1800" dirty="0">
              <a:solidFill>
                <a:srgbClr val="374151"/>
              </a:solidFill>
              <a:latin typeface="Source Sans Pro"/>
            </a:endParaRPr>
          </a:p>
          <a:p>
            <a:r>
              <a:rPr lang="en-US" sz="1800" b="0" i="0" dirty="0">
                <a:solidFill>
                  <a:srgbClr val="374151"/>
                </a:solidFill>
                <a:effectLst/>
                <a:latin typeface="Source Sans Pro"/>
              </a:rPr>
              <a:t>By developing an accurate and reliable cyclone intensity estimation model, we can improve our ability to prepare for and respond to these devastating natural disasters, ultimately saving lives and reducing the economic and social impact of cyclones.</a:t>
            </a:r>
          </a:p>
        </p:txBody>
      </p:sp>
      <p:sp>
        <p:nvSpPr>
          <p:cNvPr id="4" name="Footer Placeholder 3">
            <a:extLst>
              <a:ext uri="{FF2B5EF4-FFF2-40B4-BE49-F238E27FC236}">
                <a16:creationId xmlns:a16="http://schemas.microsoft.com/office/drawing/2014/main" id="{BA73DC6A-0F07-4195-B03F-BE26B98CFE6A}"/>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26629" name="Slide Number Placeholder 4">
            <a:extLst>
              <a:ext uri="{FF2B5EF4-FFF2-40B4-BE49-F238E27FC236}">
                <a16:creationId xmlns:a16="http://schemas.microsoft.com/office/drawing/2014/main" id="{9F302F51-31EA-4668-9D39-30C7D482E1EA}"/>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43BCC5-722E-4CEB-9DB9-0A5DAE417F65}" type="slidenum">
              <a:rPr lang="en-IN" altLang="en-US" sz="1400">
                <a:solidFill>
                  <a:srgbClr val="404040"/>
                </a:solidFill>
                <a:latin typeface="Minion Pro" pitchFamily="18" charset="0"/>
              </a:rPr>
              <a:pPr>
                <a:spcBef>
                  <a:spcPct val="0"/>
                </a:spcBef>
                <a:buFontTx/>
                <a:buNone/>
              </a:pPr>
              <a:t>10</a:t>
            </a:fld>
            <a:endParaRPr lang="en-IN" altLang="en-US" sz="1400">
              <a:solidFill>
                <a:srgbClr val="404040"/>
              </a:solidFill>
              <a:latin typeface="Minion Pro"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104C2E6-5F69-4392-86E1-6F6502D86AAA}"/>
              </a:ext>
            </a:extLst>
          </p:cNvPr>
          <p:cNvSpPr>
            <a:spLocks noGrp="1"/>
          </p:cNvSpPr>
          <p:nvPr>
            <p:ph type="title"/>
          </p:nvPr>
        </p:nvSpPr>
        <p:spPr>
          <a:xfrm>
            <a:off x="457200" y="274638"/>
            <a:ext cx="8229600" cy="850900"/>
          </a:xfrm>
        </p:spPr>
        <p:txBody>
          <a:bodyPr/>
          <a:lstStyle/>
          <a:p>
            <a:r>
              <a:rPr lang="en-US" altLang="en-US" dirty="0"/>
              <a:t>Proposed methodology /Techniques</a:t>
            </a:r>
            <a:endParaRPr lang="en-GB" altLang="en-US" dirty="0"/>
          </a:p>
        </p:txBody>
      </p:sp>
      <p:sp>
        <p:nvSpPr>
          <p:cNvPr id="28675" name="Content Placeholder 2">
            <a:extLst>
              <a:ext uri="{FF2B5EF4-FFF2-40B4-BE49-F238E27FC236}">
                <a16:creationId xmlns:a16="http://schemas.microsoft.com/office/drawing/2014/main" id="{7362E8F4-C502-4B33-90D8-1F3BCB662C16}"/>
              </a:ext>
            </a:extLst>
          </p:cNvPr>
          <p:cNvSpPr>
            <a:spLocks noGrp="1"/>
          </p:cNvSpPr>
          <p:nvPr>
            <p:ph sz="quarter" idx="14"/>
          </p:nvPr>
        </p:nvSpPr>
        <p:spPr>
          <a:xfrm>
            <a:off x="539750" y="1268760"/>
            <a:ext cx="8064500" cy="4247803"/>
          </a:xfrm>
        </p:spPr>
        <p:txBody>
          <a:bodyPr/>
          <a:lstStyle/>
          <a:p>
            <a:endParaRPr lang="en-US" sz="1800" dirty="0"/>
          </a:p>
          <a:p>
            <a:r>
              <a:rPr lang="en-US" sz="1800" dirty="0"/>
              <a:t>Convolutional neural network (CNN) architecture is used in order to train and evaluate the model.</a:t>
            </a:r>
            <a:endParaRPr lang="en-GB" altLang="en-US" sz="1800" dirty="0"/>
          </a:p>
          <a:p>
            <a:r>
              <a:rPr lang="en-US" sz="1800" dirty="0"/>
              <a:t>Convolutional Neural Networks is well- suited for image classification and recognition tasks.</a:t>
            </a:r>
          </a:p>
          <a:p>
            <a:r>
              <a:rPr lang="en-US" sz="1800" dirty="0"/>
              <a:t>CNNs typically consist of multiple layers, including pooling layers, convolutional layers, and fully connected layers.</a:t>
            </a:r>
          </a:p>
          <a:p>
            <a:r>
              <a:rPr lang="en-US" sz="1800" dirty="0"/>
              <a:t>The model is assembled with a loss function, optimizer, and metric for assessment after creating the CNN architecture.</a:t>
            </a:r>
          </a:p>
          <a:p>
            <a:r>
              <a:rPr lang="en-US" sz="1800" dirty="0"/>
              <a:t>The training data, which comprises of already-processed photos, is then used to train the model.</a:t>
            </a:r>
          </a:p>
          <a:p>
            <a:pPr>
              <a:buFont typeface="Arial" panose="020B0604020202020204" pitchFamily="34" charset="0"/>
              <a:buNone/>
            </a:pPr>
            <a:endParaRPr lang="en-GB" altLang="en-US" dirty="0"/>
          </a:p>
          <a:p>
            <a:endParaRPr lang="en-GB" altLang="en-US" dirty="0"/>
          </a:p>
        </p:txBody>
      </p:sp>
      <p:sp>
        <p:nvSpPr>
          <p:cNvPr id="4" name="Footer Placeholder 3">
            <a:extLst>
              <a:ext uri="{FF2B5EF4-FFF2-40B4-BE49-F238E27FC236}">
                <a16:creationId xmlns:a16="http://schemas.microsoft.com/office/drawing/2014/main" id="{66E17771-121C-4ADC-A746-2953C2A8DDA0}"/>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28677" name="Slide Number Placeholder 4">
            <a:extLst>
              <a:ext uri="{FF2B5EF4-FFF2-40B4-BE49-F238E27FC236}">
                <a16:creationId xmlns:a16="http://schemas.microsoft.com/office/drawing/2014/main" id="{3F7D9548-07C2-442D-A60B-BAC17598379F}"/>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8832CA-AB3A-4C4F-93D0-996216456583}" type="slidenum">
              <a:rPr lang="en-IN" altLang="en-US" sz="1400">
                <a:solidFill>
                  <a:srgbClr val="404040"/>
                </a:solidFill>
                <a:latin typeface="Minion Pro" pitchFamily="18" charset="0"/>
              </a:rPr>
              <a:pPr>
                <a:spcBef>
                  <a:spcPct val="0"/>
                </a:spcBef>
                <a:buFontTx/>
                <a:buNone/>
              </a:pPr>
              <a:t>11</a:t>
            </a:fld>
            <a:endParaRPr lang="en-IN" altLang="en-US" sz="1400">
              <a:solidFill>
                <a:srgbClr val="404040"/>
              </a:solidFill>
              <a:latin typeface="Minion Pro"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ABB8-C291-8366-396C-6A5E4D2BECDB}"/>
              </a:ext>
            </a:extLst>
          </p:cNvPr>
          <p:cNvSpPr>
            <a:spLocks noGrp="1"/>
          </p:cNvSpPr>
          <p:nvPr>
            <p:ph type="title"/>
          </p:nvPr>
        </p:nvSpPr>
        <p:spPr/>
        <p:txBody>
          <a:bodyPr/>
          <a:lstStyle/>
          <a:p>
            <a:r>
              <a:rPr lang="en-US" altLang="en-US"/>
              <a:t>Proposed methodology /Techniques</a:t>
            </a:r>
            <a:endParaRPr lang="en-US"/>
          </a:p>
        </p:txBody>
      </p:sp>
      <p:sp>
        <p:nvSpPr>
          <p:cNvPr id="4" name="Footer Placeholder 3">
            <a:extLst>
              <a:ext uri="{FF2B5EF4-FFF2-40B4-BE49-F238E27FC236}">
                <a16:creationId xmlns:a16="http://schemas.microsoft.com/office/drawing/2014/main" id="{2C3CAB73-03A5-EDD1-5E55-B60182014676}"/>
              </a:ext>
            </a:extLst>
          </p:cNvPr>
          <p:cNvSpPr>
            <a:spLocks noGrp="1"/>
          </p:cNvSpPr>
          <p:nvPr>
            <p:ph type="ftr" sz="quarter" idx="15"/>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67D6A325-33AD-2642-2FAE-CF394CF30522}"/>
              </a:ext>
            </a:extLst>
          </p:cNvPr>
          <p:cNvSpPr>
            <a:spLocks noGrp="1"/>
          </p:cNvSpPr>
          <p:nvPr>
            <p:ph type="sldNum" sz="quarter" idx="16"/>
          </p:nvPr>
        </p:nvSpPr>
        <p:spPr/>
        <p:txBody>
          <a:bodyPr/>
          <a:lstStyle/>
          <a:p>
            <a:pPr>
              <a:defRPr/>
            </a:pPr>
            <a:fld id="{0BA86F96-E4A6-43F3-AB42-B2F52D414C32}" type="slidenum">
              <a:rPr lang="en-IN" altLang="en-US" smtClean="0"/>
              <a:pPr>
                <a:defRPr/>
              </a:pPr>
              <a:t>12</a:t>
            </a:fld>
            <a:endParaRPr lang="en-IN" altLang="en-US"/>
          </a:p>
        </p:txBody>
      </p:sp>
      <p:pic>
        <p:nvPicPr>
          <p:cNvPr id="10" name="Content Placeholder 9">
            <a:extLst>
              <a:ext uri="{FF2B5EF4-FFF2-40B4-BE49-F238E27FC236}">
                <a16:creationId xmlns:a16="http://schemas.microsoft.com/office/drawing/2014/main" id="{7282CCB6-8203-6CA2-EC6F-5109A7B0CCA4}"/>
              </a:ext>
            </a:extLst>
          </p:cNvPr>
          <p:cNvPicPr>
            <a:picLocks noGrp="1" noChangeAspect="1"/>
          </p:cNvPicPr>
          <p:nvPr>
            <p:ph sz="quarter" idx="14"/>
          </p:nvPr>
        </p:nvPicPr>
        <p:blipFill>
          <a:blip r:embed="rId2"/>
          <a:stretch>
            <a:fillRect/>
          </a:stretch>
        </p:blipFill>
        <p:spPr>
          <a:xfrm>
            <a:off x="1213969" y="3519736"/>
            <a:ext cx="6716062" cy="2495898"/>
          </a:xfrm>
        </p:spPr>
      </p:pic>
      <p:sp>
        <p:nvSpPr>
          <p:cNvPr id="12" name="TextBox 11">
            <a:extLst>
              <a:ext uri="{FF2B5EF4-FFF2-40B4-BE49-F238E27FC236}">
                <a16:creationId xmlns:a16="http://schemas.microsoft.com/office/drawing/2014/main" id="{7370EBBF-BC9D-9ED3-DE4B-909838A5E265}"/>
              </a:ext>
            </a:extLst>
          </p:cNvPr>
          <p:cNvSpPr txBox="1"/>
          <p:nvPr/>
        </p:nvSpPr>
        <p:spPr>
          <a:xfrm>
            <a:off x="1028700" y="1484784"/>
            <a:ext cx="7503740" cy="2308324"/>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latin typeface="Source Sans Pro"/>
              </a:rPr>
              <a:t>To get the best results, you can change the batch size and number of epochs.</a:t>
            </a:r>
          </a:p>
          <a:p>
            <a:pPr marL="285750" indent="-285750">
              <a:buFont typeface="Arial" panose="020B0604020202020204" pitchFamily="34" charset="0"/>
              <a:buChar char="•"/>
            </a:pPr>
            <a:r>
              <a:rPr lang="en-US" altLang="en-US" sz="1600" dirty="0">
                <a:latin typeface="Source Sans Pro"/>
              </a:rPr>
              <a:t>The term ”batch size” refers to the amount of samples processed in a single iteration, while the term ”epoch” refers to one cycle of training on the complete dataset.</a:t>
            </a:r>
            <a:endParaRPr lang="en-GB" altLang="en-US" sz="1600" dirty="0">
              <a:latin typeface="Source Sans Pro"/>
            </a:endParaRPr>
          </a:p>
          <a:p>
            <a:pPr marL="285750" indent="-285750">
              <a:buFont typeface="Arial" panose="020B0604020202020204" pitchFamily="34" charset="0"/>
              <a:buChar char="•"/>
            </a:pPr>
            <a:r>
              <a:rPr lang="en-US" sz="1600" dirty="0">
                <a:latin typeface="Source Sans Pro"/>
              </a:rPr>
              <a:t>The model is assessed on the test data after training to determine its</a:t>
            </a:r>
          </a:p>
          <a:p>
            <a:r>
              <a:rPr lang="en-US" sz="1600" dirty="0">
                <a:latin typeface="Source Sans Pro"/>
              </a:rPr>
              <a:t>     accuracy and loss.</a:t>
            </a:r>
          </a:p>
          <a:p>
            <a:pPr>
              <a:buFont typeface="Arial" panose="020B0604020202020204" pitchFamily="34" charset="0"/>
              <a:buNone/>
            </a:pPr>
            <a:endParaRPr lang="en-GB" altLang="en-US" sz="1600" dirty="0">
              <a:latin typeface="Source Sans Pro"/>
            </a:endParaRPr>
          </a:p>
          <a:p>
            <a:endParaRPr lang="en-US" sz="1600" dirty="0">
              <a:latin typeface="Source Sans Pro"/>
            </a:endParaRPr>
          </a:p>
          <a:p>
            <a:endParaRPr lang="en-US" sz="1600" dirty="0">
              <a:latin typeface="Source Sans Pro"/>
            </a:endParaRPr>
          </a:p>
        </p:txBody>
      </p:sp>
      <p:sp>
        <p:nvSpPr>
          <p:cNvPr id="3" name="TextBox 2">
            <a:extLst>
              <a:ext uri="{FF2B5EF4-FFF2-40B4-BE49-F238E27FC236}">
                <a16:creationId xmlns:a16="http://schemas.microsoft.com/office/drawing/2014/main" id="{247D6BF6-F3EF-EF40-ADFE-B6BB7D013628}"/>
              </a:ext>
            </a:extLst>
          </p:cNvPr>
          <p:cNvSpPr txBox="1"/>
          <p:nvPr/>
        </p:nvSpPr>
        <p:spPr>
          <a:xfrm>
            <a:off x="2951820" y="5816660"/>
            <a:ext cx="3240360" cy="369332"/>
          </a:xfrm>
          <a:prstGeom prst="rect">
            <a:avLst/>
          </a:prstGeom>
          <a:noFill/>
        </p:spPr>
        <p:txBody>
          <a:bodyPr wrap="square" rtlCol="0">
            <a:spAutoFit/>
          </a:bodyPr>
          <a:lstStyle/>
          <a:p>
            <a:r>
              <a:rPr lang="en-US" dirty="0"/>
              <a:t>Architecture of CNN Model</a:t>
            </a:r>
          </a:p>
        </p:txBody>
      </p:sp>
    </p:spTree>
    <p:extLst>
      <p:ext uri="{BB962C8B-B14F-4D97-AF65-F5344CB8AC3E}">
        <p14:creationId xmlns:p14="http://schemas.microsoft.com/office/powerpoint/2010/main" val="58223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00A2-5096-F30C-39DD-41DFE679C3F8}"/>
              </a:ext>
            </a:extLst>
          </p:cNvPr>
          <p:cNvSpPr>
            <a:spLocks noGrp="1"/>
          </p:cNvSpPr>
          <p:nvPr>
            <p:ph type="title"/>
          </p:nvPr>
        </p:nvSpPr>
        <p:spPr/>
        <p:txBody>
          <a:bodyPr/>
          <a:lstStyle/>
          <a:p>
            <a:r>
              <a:rPr lang="en-IN" dirty="0"/>
              <a:t>System Design</a:t>
            </a:r>
            <a:endParaRPr lang="en-US" dirty="0"/>
          </a:p>
        </p:txBody>
      </p:sp>
      <p:sp>
        <p:nvSpPr>
          <p:cNvPr id="3" name="Content Placeholder 2">
            <a:extLst>
              <a:ext uri="{FF2B5EF4-FFF2-40B4-BE49-F238E27FC236}">
                <a16:creationId xmlns:a16="http://schemas.microsoft.com/office/drawing/2014/main" id="{7955FC4C-721B-DA2C-76D3-BB80A6E07A1B}"/>
              </a:ext>
            </a:extLst>
          </p:cNvPr>
          <p:cNvSpPr>
            <a:spLocks noGrp="1"/>
          </p:cNvSpPr>
          <p:nvPr>
            <p:ph sz="quarter" idx="14"/>
          </p:nvPr>
        </p:nvSpPr>
        <p:spPr/>
        <p:txBody>
          <a:bodyPr>
            <a:normAutofit lnSpcReduction="10000"/>
          </a:bodyPr>
          <a:lstStyle/>
          <a:p>
            <a:r>
              <a:rPr lang="en-US" sz="1800" b="1" dirty="0">
                <a:latin typeface="Source Sans Pro"/>
              </a:rPr>
              <a:t>Data Collection</a:t>
            </a:r>
            <a:r>
              <a:rPr lang="en-US" sz="1800" dirty="0">
                <a:latin typeface="Source Sans Pro"/>
              </a:rPr>
              <a:t>: The data used in this project is the Tropical Cyclone Intensity Records (TCIR) dataset, which includes information about the location, intensity, and various other features of tropical cyclones.</a:t>
            </a:r>
          </a:p>
          <a:p>
            <a:r>
              <a:rPr lang="en-US" sz="1800" b="1" dirty="0">
                <a:latin typeface="Source Sans Pro"/>
              </a:rPr>
              <a:t>Data Processing and Feature Extraction </a:t>
            </a:r>
            <a:r>
              <a:rPr lang="en-US" sz="1800" dirty="0">
                <a:latin typeface="Source Sans Pro"/>
              </a:rPr>
              <a:t>: The data is processed using and converted to an HDF5 file format. The features extracted include Infrared and Passive Microwave Imagery (IRPMW), which are used as input to the model for training.</a:t>
            </a:r>
          </a:p>
          <a:p>
            <a:r>
              <a:rPr lang="en-US" sz="1800" b="1" dirty="0">
                <a:latin typeface="Source Sans Pro"/>
              </a:rPr>
              <a:t>Model Training : </a:t>
            </a:r>
            <a:r>
              <a:rPr lang="en-US" sz="1800" b="0" i="0" dirty="0">
                <a:solidFill>
                  <a:srgbClr val="202124"/>
                </a:solidFill>
                <a:effectLst/>
                <a:latin typeface="Source Sans Pro"/>
              </a:rPr>
              <a:t>The dataset is trained using the CNN model in which the dataset is trained and tested in the ratio of 80:20.</a:t>
            </a:r>
            <a:endParaRPr lang="en-US" sz="1800" b="1" dirty="0">
              <a:latin typeface="Source Sans Pro"/>
            </a:endParaRPr>
          </a:p>
          <a:p>
            <a:r>
              <a:rPr lang="en-US" sz="1800" b="1" dirty="0">
                <a:latin typeface="Source Sans Pro"/>
              </a:rPr>
              <a:t>Model Evaluation : I</a:t>
            </a:r>
            <a:r>
              <a:rPr lang="en-US" sz="1800" dirty="0">
                <a:latin typeface="Source Sans Pro"/>
              </a:rPr>
              <a:t>t is evaluated using the test data set. The evaluation metrics used include Root Mean Squared Error (RMSE) and Mean Absolute Error (MAE).</a:t>
            </a:r>
            <a:endParaRPr lang="en-US" sz="1800" b="1" dirty="0">
              <a:latin typeface="Source Sans Pro"/>
            </a:endParaRPr>
          </a:p>
          <a:p>
            <a:r>
              <a:rPr lang="en-US" sz="1800" b="1" dirty="0">
                <a:latin typeface="Source Sans Pro"/>
              </a:rPr>
              <a:t>Model Deployment: </a:t>
            </a:r>
            <a:r>
              <a:rPr lang="en-US" sz="1800" dirty="0">
                <a:latin typeface="Source Sans Pro"/>
              </a:rPr>
              <a:t>The model can be used to predict cyclone intensity based on new data collected from various sources.</a:t>
            </a:r>
            <a:endParaRPr lang="en-US" sz="1800" b="1" dirty="0">
              <a:latin typeface="Source Sans Pro"/>
            </a:endParaRPr>
          </a:p>
        </p:txBody>
      </p:sp>
      <p:sp>
        <p:nvSpPr>
          <p:cNvPr id="4" name="Footer Placeholder 3">
            <a:extLst>
              <a:ext uri="{FF2B5EF4-FFF2-40B4-BE49-F238E27FC236}">
                <a16:creationId xmlns:a16="http://schemas.microsoft.com/office/drawing/2014/main" id="{D2B17159-A492-D59A-0107-5D9E0B8E9B34}"/>
              </a:ext>
            </a:extLst>
          </p:cNvPr>
          <p:cNvSpPr>
            <a:spLocks noGrp="1"/>
          </p:cNvSpPr>
          <p:nvPr>
            <p:ph type="ftr" sz="quarter" idx="15"/>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5B7BF1E0-FA0B-6F05-7A61-7A625DE843BA}"/>
              </a:ext>
            </a:extLst>
          </p:cNvPr>
          <p:cNvSpPr>
            <a:spLocks noGrp="1"/>
          </p:cNvSpPr>
          <p:nvPr>
            <p:ph type="sldNum" sz="quarter" idx="16"/>
          </p:nvPr>
        </p:nvSpPr>
        <p:spPr/>
        <p:txBody>
          <a:bodyPr/>
          <a:lstStyle/>
          <a:p>
            <a:pPr>
              <a:defRPr/>
            </a:pPr>
            <a:fld id="{0BA86F96-E4A6-43F3-AB42-B2F52D414C32}" type="slidenum">
              <a:rPr lang="en-IN" altLang="en-US" smtClean="0"/>
              <a:pPr>
                <a:defRPr/>
              </a:pPr>
              <a:t>13</a:t>
            </a:fld>
            <a:endParaRPr lang="en-IN" altLang="en-US"/>
          </a:p>
        </p:txBody>
      </p:sp>
    </p:spTree>
    <p:extLst>
      <p:ext uri="{BB962C8B-B14F-4D97-AF65-F5344CB8AC3E}">
        <p14:creationId xmlns:p14="http://schemas.microsoft.com/office/powerpoint/2010/main" val="420941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B82-0357-A3BE-14E6-DAEF9CE786C3}"/>
              </a:ext>
            </a:extLst>
          </p:cNvPr>
          <p:cNvSpPr>
            <a:spLocks noGrp="1"/>
          </p:cNvSpPr>
          <p:nvPr>
            <p:ph type="title"/>
          </p:nvPr>
        </p:nvSpPr>
        <p:spPr/>
        <p:txBody>
          <a:bodyPr/>
          <a:lstStyle/>
          <a:p>
            <a:r>
              <a:rPr lang="en-IN" dirty="0"/>
              <a:t>System Design</a:t>
            </a:r>
            <a:endParaRPr lang="en-US" dirty="0"/>
          </a:p>
        </p:txBody>
      </p:sp>
      <p:pic>
        <p:nvPicPr>
          <p:cNvPr id="7" name="Content Placeholder 6">
            <a:extLst>
              <a:ext uri="{FF2B5EF4-FFF2-40B4-BE49-F238E27FC236}">
                <a16:creationId xmlns:a16="http://schemas.microsoft.com/office/drawing/2014/main" id="{9DB65D4B-BDF9-B13E-1EC7-C977452326C2}"/>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944563" y="1159801"/>
            <a:ext cx="5348772" cy="4983880"/>
          </a:xfrm>
        </p:spPr>
      </p:pic>
      <p:sp>
        <p:nvSpPr>
          <p:cNvPr id="4" name="Footer Placeholder 3">
            <a:extLst>
              <a:ext uri="{FF2B5EF4-FFF2-40B4-BE49-F238E27FC236}">
                <a16:creationId xmlns:a16="http://schemas.microsoft.com/office/drawing/2014/main" id="{8AE7DC9C-4333-0B2C-B4A4-D15B698DF87E}"/>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AAC945A4-177D-4F3F-12AC-F1D788D19DF8}"/>
              </a:ext>
            </a:extLst>
          </p:cNvPr>
          <p:cNvSpPr>
            <a:spLocks noGrp="1"/>
          </p:cNvSpPr>
          <p:nvPr>
            <p:ph type="sldNum" sz="quarter" idx="16"/>
          </p:nvPr>
        </p:nvSpPr>
        <p:spPr/>
        <p:txBody>
          <a:bodyPr/>
          <a:lstStyle/>
          <a:p>
            <a:pPr>
              <a:defRPr/>
            </a:pPr>
            <a:fld id="{0BA86F96-E4A6-43F3-AB42-B2F52D414C32}" type="slidenum">
              <a:rPr lang="en-IN" altLang="en-US" smtClean="0"/>
              <a:pPr>
                <a:defRPr/>
              </a:pPr>
              <a:t>14</a:t>
            </a:fld>
            <a:endParaRPr lang="en-IN" altLang="en-US"/>
          </a:p>
        </p:txBody>
      </p:sp>
      <p:sp>
        <p:nvSpPr>
          <p:cNvPr id="8" name="TextBox 7">
            <a:extLst>
              <a:ext uri="{FF2B5EF4-FFF2-40B4-BE49-F238E27FC236}">
                <a16:creationId xmlns:a16="http://schemas.microsoft.com/office/drawing/2014/main" id="{6D2A393E-17AC-B410-11AB-2400904B715C}"/>
              </a:ext>
            </a:extLst>
          </p:cNvPr>
          <p:cNvSpPr txBox="1"/>
          <p:nvPr/>
        </p:nvSpPr>
        <p:spPr>
          <a:xfrm>
            <a:off x="2051720" y="5840184"/>
            <a:ext cx="2218363" cy="338554"/>
          </a:xfrm>
          <a:prstGeom prst="rect">
            <a:avLst/>
          </a:prstGeom>
          <a:noFill/>
        </p:spPr>
        <p:txBody>
          <a:bodyPr wrap="square" rtlCol="0">
            <a:spAutoFit/>
          </a:bodyPr>
          <a:lstStyle/>
          <a:p>
            <a:r>
              <a:rPr lang="en-IN" sz="1600" dirty="0"/>
              <a:t>System Flowchart</a:t>
            </a:r>
            <a:endParaRPr lang="en-US" sz="1600" dirty="0"/>
          </a:p>
        </p:txBody>
      </p:sp>
    </p:spTree>
    <p:extLst>
      <p:ext uri="{BB962C8B-B14F-4D97-AF65-F5344CB8AC3E}">
        <p14:creationId xmlns:p14="http://schemas.microsoft.com/office/powerpoint/2010/main" val="14072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C567-EDF8-0BFB-ED68-6FE924F17AA3}"/>
              </a:ext>
            </a:extLst>
          </p:cNvPr>
          <p:cNvSpPr>
            <a:spLocks noGrp="1"/>
          </p:cNvSpPr>
          <p:nvPr>
            <p:ph type="title"/>
          </p:nvPr>
        </p:nvSpPr>
        <p:spPr/>
        <p:txBody>
          <a:bodyPr/>
          <a:lstStyle/>
          <a:p>
            <a:r>
              <a:rPr lang="en-IN" dirty="0"/>
              <a:t>Details of Hardware and Software</a:t>
            </a:r>
            <a:endParaRPr lang="en-US" dirty="0"/>
          </a:p>
        </p:txBody>
      </p:sp>
      <p:sp>
        <p:nvSpPr>
          <p:cNvPr id="3" name="Content Placeholder 2">
            <a:extLst>
              <a:ext uri="{FF2B5EF4-FFF2-40B4-BE49-F238E27FC236}">
                <a16:creationId xmlns:a16="http://schemas.microsoft.com/office/drawing/2014/main" id="{D006329C-C99A-AAAA-C57E-1A6B55E20F3C}"/>
              </a:ext>
            </a:extLst>
          </p:cNvPr>
          <p:cNvSpPr>
            <a:spLocks noGrp="1"/>
          </p:cNvSpPr>
          <p:nvPr>
            <p:ph sz="quarter" idx="14"/>
          </p:nvPr>
        </p:nvSpPr>
        <p:spPr/>
        <p:txBody>
          <a:bodyPr>
            <a:normAutofit fontScale="92500" lnSpcReduction="20000"/>
          </a:bodyPr>
          <a:lstStyle/>
          <a:p>
            <a:pPr marL="577850" marR="0" indent="-857250">
              <a:lnSpc>
                <a:spcPct val="150000"/>
              </a:lnSpc>
              <a:spcBef>
                <a:spcPts val="1390"/>
              </a:spcBef>
              <a:spcAft>
                <a:spcPts val="0"/>
              </a:spcAft>
              <a:buFont typeface="Wingdings" panose="05000000000000000000" pitchFamily="2" charset="2"/>
              <a:buChar char="v"/>
            </a:pPr>
            <a:r>
              <a:rPr lang="en-US" sz="1900" b="1" kern="0" dirty="0">
                <a:effectLst/>
                <a:latin typeface="Source Sans Pro"/>
                <a:ea typeface="Times New Roman" panose="02020603050405020304" pitchFamily="18" charset="0"/>
              </a:rPr>
              <a:t>Recommended System Requirements</a:t>
            </a:r>
          </a:p>
          <a:p>
            <a:pPr marL="63500" marR="0">
              <a:spcBef>
                <a:spcPts val="1390"/>
              </a:spcBef>
              <a:spcAft>
                <a:spcPts val="0"/>
              </a:spcAft>
            </a:pPr>
            <a:r>
              <a:rPr lang="en-US" sz="1900" b="0" kern="0" dirty="0">
                <a:effectLst/>
                <a:latin typeface="Source Sans Pro"/>
                <a:ea typeface="Times New Roman" panose="02020603050405020304" pitchFamily="18" charset="0"/>
              </a:rPr>
              <a:t>Processors: Intel Core i5 processor 4300M at 2.60 GHz or 2.59 GHz, 32 GB of </a:t>
            </a:r>
            <a:r>
              <a:rPr lang="en-US" sz="1900" kern="0" dirty="0">
                <a:latin typeface="Source Sans Pro"/>
                <a:ea typeface="Times New Roman" panose="02020603050405020304" pitchFamily="18" charset="0"/>
              </a:rPr>
              <a:t>RAM	</a:t>
            </a:r>
            <a:endParaRPr lang="en-US" sz="1900" b="1" kern="0" dirty="0">
              <a:effectLst/>
              <a:latin typeface="Source Sans Pro"/>
              <a:ea typeface="Times New Roman" panose="02020603050405020304" pitchFamily="18" charset="0"/>
            </a:endParaRPr>
          </a:p>
          <a:p>
            <a:pPr marL="63500" marR="0">
              <a:spcBef>
                <a:spcPts val="1390"/>
              </a:spcBef>
              <a:spcAft>
                <a:spcPts val="0"/>
              </a:spcAft>
            </a:pPr>
            <a:r>
              <a:rPr lang="en-US" sz="1900" b="0" kern="0" dirty="0">
                <a:effectLst/>
                <a:latin typeface="Source Sans Pro"/>
                <a:ea typeface="Times New Roman" panose="02020603050405020304" pitchFamily="18" charset="0"/>
              </a:rPr>
              <a:t>Disk space: 2 to 3 GB</a:t>
            </a:r>
            <a:endParaRPr lang="en-US" sz="1900" b="1" kern="0" dirty="0">
              <a:effectLst/>
              <a:latin typeface="Source Sans Pro"/>
              <a:ea typeface="Times New Roman" panose="02020603050405020304" pitchFamily="18" charset="0"/>
            </a:endParaRPr>
          </a:p>
          <a:p>
            <a:pPr marL="63500" marR="0">
              <a:spcBef>
                <a:spcPts val="1390"/>
              </a:spcBef>
              <a:spcAft>
                <a:spcPts val="0"/>
              </a:spcAft>
            </a:pPr>
            <a:r>
              <a:rPr lang="en-US" sz="1900" b="0" kern="0" dirty="0">
                <a:effectLst/>
                <a:latin typeface="Source Sans Pro"/>
                <a:ea typeface="Times New Roman" panose="02020603050405020304" pitchFamily="18" charset="0"/>
              </a:rPr>
              <a:t>Operating systems: Windows 10, Windows 11, macOS, and Linux</a:t>
            </a:r>
            <a:endParaRPr lang="en-US" sz="1900" b="1" kern="0" dirty="0">
              <a:effectLst/>
              <a:latin typeface="Source Sans Pro"/>
              <a:ea typeface="Times New Roman" panose="02020603050405020304" pitchFamily="18" charset="0"/>
            </a:endParaRPr>
          </a:p>
          <a:p>
            <a:pPr marL="577850" marR="0" indent="-857250">
              <a:spcBef>
                <a:spcPts val="1390"/>
              </a:spcBef>
              <a:spcAft>
                <a:spcPts val="0"/>
              </a:spcAft>
              <a:buFont typeface="Wingdings" panose="05000000000000000000" pitchFamily="2" charset="2"/>
              <a:buChar char="v"/>
            </a:pPr>
            <a:r>
              <a:rPr lang="en-US" sz="1900" b="1" kern="0" dirty="0">
                <a:effectLst/>
                <a:latin typeface="Source Sans Pro"/>
                <a:ea typeface="Times New Roman" panose="02020603050405020304" pitchFamily="18" charset="0"/>
              </a:rPr>
              <a:t>Minimum System Requirements</a:t>
            </a:r>
          </a:p>
          <a:p>
            <a:pPr marL="63500" marR="0">
              <a:spcBef>
                <a:spcPts val="1390"/>
              </a:spcBef>
              <a:spcAft>
                <a:spcPts val="0"/>
              </a:spcAft>
            </a:pPr>
            <a:r>
              <a:rPr lang="en-US" sz="1900" b="0" kern="0" dirty="0">
                <a:effectLst/>
                <a:latin typeface="Source Sans Pro"/>
                <a:ea typeface="Times New Roman" panose="02020603050405020304" pitchFamily="18" charset="0"/>
              </a:rPr>
              <a:t>Processors: Intel Atom processor or Intel Core i3 processor</a:t>
            </a:r>
            <a:endParaRPr lang="en-US" sz="1900" b="1" kern="0" dirty="0">
              <a:effectLst/>
              <a:latin typeface="Source Sans Pro"/>
              <a:ea typeface="Times New Roman" panose="02020603050405020304" pitchFamily="18" charset="0"/>
            </a:endParaRPr>
          </a:p>
          <a:p>
            <a:pPr marL="63500" marR="0">
              <a:spcBef>
                <a:spcPts val="1390"/>
              </a:spcBef>
              <a:spcAft>
                <a:spcPts val="0"/>
              </a:spcAft>
            </a:pPr>
            <a:r>
              <a:rPr lang="en-US" sz="1900" b="0" kern="0" dirty="0">
                <a:effectLst/>
                <a:latin typeface="Source Sans Pro"/>
                <a:ea typeface="Times New Roman" panose="02020603050405020304" pitchFamily="18" charset="0"/>
              </a:rPr>
              <a:t>Disk space: 1 GB</a:t>
            </a:r>
            <a:endParaRPr lang="en-US" sz="1900" b="1" kern="0" dirty="0">
              <a:effectLst/>
              <a:latin typeface="Source Sans Pro"/>
              <a:ea typeface="Times New Roman" panose="02020603050405020304" pitchFamily="18" charset="0"/>
            </a:endParaRPr>
          </a:p>
          <a:p>
            <a:pPr marL="63500" marR="0">
              <a:spcBef>
                <a:spcPts val="1390"/>
              </a:spcBef>
              <a:spcAft>
                <a:spcPts val="0"/>
              </a:spcAft>
            </a:pPr>
            <a:r>
              <a:rPr lang="en-US" sz="1900" b="0" kern="0" dirty="0">
                <a:effectLst/>
                <a:latin typeface="Source Sans Pro"/>
                <a:ea typeface="Times New Roman" panose="02020603050405020304" pitchFamily="18" charset="0"/>
              </a:rPr>
              <a:t>Operating systems: Windows 7 or later, macOS, and Linux</a:t>
            </a:r>
            <a:endParaRPr lang="en-US" sz="1900" b="1" kern="0" dirty="0">
              <a:effectLst/>
              <a:latin typeface="Source Sans Pro"/>
              <a:ea typeface="Times New Roman" panose="02020603050405020304" pitchFamily="18" charset="0"/>
            </a:endParaRPr>
          </a:p>
          <a:p>
            <a:pPr marL="0" marR="0">
              <a:spcBef>
                <a:spcPts val="1390"/>
              </a:spcBef>
              <a:spcAft>
                <a:spcPts val="0"/>
              </a:spcAft>
            </a:pPr>
            <a:r>
              <a:rPr lang="en-US" sz="1900" b="0" kern="0" dirty="0">
                <a:effectLst/>
                <a:latin typeface="Source Sans Pro"/>
                <a:ea typeface="Times New Roman" panose="02020603050405020304" pitchFamily="18" charset="0"/>
              </a:rPr>
              <a:t>  Python versions: 2.7.X, 3.6.X</a:t>
            </a:r>
            <a:endParaRPr lang="en-US" sz="1900" b="1" kern="0" dirty="0">
              <a:effectLst/>
              <a:latin typeface="Source Sans Pro"/>
              <a:ea typeface="Times New Roman" panose="02020603050405020304" pitchFamily="18" charset="0"/>
            </a:endParaRPr>
          </a:p>
          <a:p>
            <a:endParaRPr lang="en-US" dirty="0">
              <a:latin typeface="Source Sans Pro"/>
            </a:endParaRPr>
          </a:p>
        </p:txBody>
      </p:sp>
      <p:sp>
        <p:nvSpPr>
          <p:cNvPr id="4" name="Footer Placeholder 3">
            <a:extLst>
              <a:ext uri="{FF2B5EF4-FFF2-40B4-BE49-F238E27FC236}">
                <a16:creationId xmlns:a16="http://schemas.microsoft.com/office/drawing/2014/main" id="{D6AB0464-B10D-89D7-566C-CDE3574A0603}"/>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D6C8AE47-F63B-E747-281E-9A2EA799C69B}"/>
              </a:ext>
            </a:extLst>
          </p:cNvPr>
          <p:cNvSpPr>
            <a:spLocks noGrp="1"/>
          </p:cNvSpPr>
          <p:nvPr>
            <p:ph type="sldNum" sz="quarter" idx="16"/>
          </p:nvPr>
        </p:nvSpPr>
        <p:spPr/>
        <p:txBody>
          <a:bodyPr/>
          <a:lstStyle/>
          <a:p>
            <a:pPr>
              <a:defRPr/>
            </a:pPr>
            <a:fld id="{0BA86F96-E4A6-43F3-AB42-B2F52D414C32}" type="slidenum">
              <a:rPr lang="en-IN" altLang="en-US" smtClean="0"/>
              <a:pPr>
                <a:defRPr/>
              </a:pPr>
              <a:t>15</a:t>
            </a:fld>
            <a:endParaRPr lang="en-IN" altLang="en-US"/>
          </a:p>
        </p:txBody>
      </p:sp>
    </p:spTree>
    <p:extLst>
      <p:ext uri="{BB962C8B-B14F-4D97-AF65-F5344CB8AC3E}">
        <p14:creationId xmlns:p14="http://schemas.microsoft.com/office/powerpoint/2010/main" val="411676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922C-A5BF-7922-B563-F4B56A6E6B9C}"/>
              </a:ext>
            </a:extLst>
          </p:cNvPr>
          <p:cNvSpPr>
            <a:spLocks noGrp="1"/>
          </p:cNvSpPr>
          <p:nvPr>
            <p:ph type="title"/>
          </p:nvPr>
        </p:nvSpPr>
        <p:spPr/>
        <p:txBody>
          <a:bodyPr/>
          <a:lstStyle/>
          <a:p>
            <a:r>
              <a:rPr lang="en-IN" dirty="0"/>
              <a:t>Result and Analysis</a:t>
            </a:r>
            <a:endParaRPr lang="en-US" dirty="0"/>
          </a:p>
        </p:txBody>
      </p:sp>
      <p:sp>
        <p:nvSpPr>
          <p:cNvPr id="3" name="Content Placeholder 2">
            <a:extLst>
              <a:ext uri="{FF2B5EF4-FFF2-40B4-BE49-F238E27FC236}">
                <a16:creationId xmlns:a16="http://schemas.microsoft.com/office/drawing/2014/main" id="{A52C255D-85C5-A7A5-A995-21E6EB890A2C}"/>
              </a:ext>
            </a:extLst>
          </p:cNvPr>
          <p:cNvSpPr>
            <a:spLocks noGrp="1"/>
          </p:cNvSpPr>
          <p:nvPr>
            <p:ph sz="quarter" idx="14"/>
          </p:nvPr>
        </p:nvSpPr>
        <p:spPr>
          <a:xfrm>
            <a:off x="539750" y="1484312"/>
            <a:ext cx="8064500" cy="4464967"/>
          </a:xfrm>
        </p:spPr>
        <p:txBody>
          <a:bodyPr>
            <a:normAutofit/>
          </a:bodyPr>
          <a:lstStyle/>
          <a:p>
            <a:r>
              <a:rPr lang="en-US" sz="1800" dirty="0"/>
              <a:t>They are highly helpful in comprehending the instantaneous structural changes that occur throughout the evolution.</a:t>
            </a:r>
          </a:p>
          <a:p>
            <a:r>
              <a:rPr lang="en-US" sz="1800" dirty="0"/>
              <a:t>Accurate center determination is necessary for traditional techniques of intensity estimation.</a:t>
            </a:r>
          </a:p>
          <a:p>
            <a:r>
              <a:rPr lang="en-US" sz="1800" dirty="0"/>
              <a:t>When a cyclone is just forming and pinpointing its exact center is difficult, developing a CNN-based model for estimating intensity would be extremely beneficial.</a:t>
            </a:r>
          </a:p>
          <a:p>
            <a:r>
              <a:rPr lang="en-US" sz="1800" dirty="0"/>
              <a:t>The evaluation metric taken into consideration is the Root Mean Squared Error (RMSE) and Mean Absolute Error (MAE)</a:t>
            </a:r>
          </a:p>
          <a:p>
            <a:r>
              <a:rPr lang="en-US" sz="1800" dirty="0"/>
              <a:t>The mean squared error or mean squared deviation of an estimator measures the average of the squares of the errors–that is, the average squared difference between the estimated values and the actual value</a:t>
            </a:r>
          </a:p>
          <a:p>
            <a:endParaRPr lang="en-US" sz="1800" dirty="0"/>
          </a:p>
        </p:txBody>
      </p:sp>
      <p:sp>
        <p:nvSpPr>
          <p:cNvPr id="4" name="Footer Placeholder 3">
            <a:extLst>
              <a:ext uri="{FF2B5EF4-FFF2-40B4-BE49-F238E27FC236}">
                <a16:creationId xmlns:a16="http://schemas.microsoft.com/office/drawing/2014/main" id="{D9A838DF-30FE-7D96-9D78-86281A67EBA0}"/>
              </a:ext>
            </a:extLst>
          </p:cNvPr>
          <p:cNvSpPr>
            <a:spLocks noGrp="1"/>
          </p:cNvSpPr>
          <p:nvPr>
            <p:ph type="ftr" sz="quarter" idx="15"/>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8D316984-CA0A-CFDD-E24E-0950684A2CEB}"/>
              </a:ext>
            </a:extLst>
          </p:cNvPr>
          <p:cNvSpPr>
            <a:spLocks noGrp="1"/>
          </p:cNvSpPr>
          <p:nvPr>
            <p:ph type="sldNum" sz="quarter" idx="16"/>
          </p:nvPr>
        </p:nvSpPr>
        <p:spPr/>
        <p:txBody>
          <a:bodyPr/>
          <a:lstStyle/>
          <a:p>
            <a:pPr>
              <a:defRPr/>
            </a:pPr>
            <a:fld id="{0BA86F96-E4A6-43F3-AB42-B2F52D414C32}" type="slidenum">
              <a:rPr lang="en-IN" altLang="en-US" smtClean="0"/>
              <a:pPr>
                <a:defRPr/>
              </a:pPr>
              <a:t>16</a:t>
            </a:fld>
            <a:endParaRPr lang="en-IN" altLang="en-US"/>
          </a:p>
        </p:txBody>
      </p:sp>
    </p:spTree>
    <p:extLst>
      <p:ext uri="{BB962C8B-B14F-4D97-AF65-F5344CB8AC3E}">
        <p14:creationId xmlns:p14="http://schemas.microsoft.com/office/powerpoint/2010/main" val="211017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6C23-FEF7-51C5-911B-270112FA9114}"/>
              </a:ext>
            </a:extLst>
          </p:cNvPr>
          <p:cNvSpPr>
            <a:spLocks noGrp="1"/>
          </p:cNvSpPr>
          <p:nvPr>
            <p:ph type="title"/>
          </p:nvPr>
        </p:nvSpPr>
        <p:spPr/>
        <p:txBody>
          <a:bodyPr/>
          <a:lstStyle/>
          <a:p>
            <a:r>
              <a:rPr lang="en-IN" dirty="0"/>
              <a:t>Result and Analysis</a:t>
            </a:r>
            <a:endParaRPr lang="en-US" dirty="0"/>
          </a:p>
        </p:txBody>
      </p:sp>
      <p:sp>
        <p:nvSpPr>
          <p:cNvPr id="4" name="Footer Placeholder 3">
            <a:extLst>
              <a:ext uri="{FF2B5EF4-FFF2-40B4-BE49-F238E27FC236}">
                <a16:creationId xmlns:a16="http://schemas.microsoft.com/office/drawing/2014/main" id="{D0EADFD6-B0BD-A4DF-1057-3794721D205D}"/>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57B2DE42-D56D-7F23-5ED6-F517A121AAC2}"/>
              </a:ext>
            </a:extLst>
          </p:cNvPr>
          <p:cNvSpPr>
            <a:spLocks noGrp="1"/>
          </p:cNvSpPr>
          <p:nvPr>
            <p:ph type="sldNum" sz="quarter" idx="16"/>
          </p:nvPr>
        </p:nvSpPr>
        <p:spPr/>
        <p:txBody>
          <a:bodyPr/>
          <a:lstStyle/>
          <a:p>
            <a:pPr>
              <a:defRPr/>
            </a:pPr>
            <a:fld id="{0BA86F96-E4A6-43F3-AB42-B2F52D414C32}" type="slidenum">
              <a:rPr lang="en-IN" altLang="en-US" smtClean="0"/>
              <a:pPr>
                <a:defRPr/>
              </a:pPr>
              <a:t>17</a:t>
            </a:fld>
            <a:endParaRPr lang="en-IN" altLang="en-US"/>
          </a:p>
        </p:txBody>
      </p:sp>
      <p:pic>
        <p:nvPicPr>
          <p:cNvPr id="6" name="Content Placeholder 7">
            <a:extLst>
              <a:ext uri="{FF2B5EF4-FFF2-40B4-BE49-F238E27FC236}">
                <a16:creationId xmlns:a16="http://schemas.microsoft.com/office/drawing/2014/main" id="{B03B29E8-51BE-9A9B-DC47-EB1C8E8B27A6}"/>
              </a:ext>
            </a:extLst>
          </p:cNvPr>
          <p:cNvPicPr>
            <a:picLocks noGrp="1" noChangeAspect="1"/>
          </p:cNvPicPr>
          <p:nvPr>
            <p:ph sz="quarter" idx="14"/>
          </p:nvPr>
        </p:nvPicPr>
        <p:blipFill>
          <a:blip r:embed="rId2"/>
          <a:stretch>
            <a:fillRect/>
          </a:stretch>
        </p:blipFill>
        <p:spPr>
          <a:xfrm>
            <a:off x="706438" y="1412776"/>
            <a:ext cx="3844434" cy="4320480"/>
          </a:xfrm>
          <a:prstGeom prst="rect">
            <a:avLst/>
          </a:prstGeom>
        </p:spPr>
      </p:pic>
      <p:sp>
        <p:nvSpPr>
          <p:cNvPr id="7" name="TextBox 6">
            <a:extLst>
              <a:ext uri="{FF2B5EF4-FFF2-40B4-BE49-F238E27FC236}">
                <a16:creationId xmlns:a16="http://schemas.microsoft.com/office/drawing/2014/main" id="{91DA830D-BB0E-E458-33ED-F8542D327289}"/>
              </a:ext>
            </a:extLst>
          </p:cNvPr>
          <p:cNvSpPr txBox="1"/>
          <p:nvPr/>
        </p:nvSpPr>
        <p:spPr>
          <a:xfrm>
            <a:off x="4788024" y="1772816"/>
            <a:ext cx="364953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ource Sans Pro"/>
              </a:rPr>
              <a:t>The dataset we used is Tropical Cyclone data from TCIR.</a:t>
            </a:r>
          </a:p>
          <a:p>
            <a:pPr marL="285750" indent="-285750">
              <a:buFont typeface="Arial" panose="020B0604020202020204" pitchFamily="34" charset="0"/>
              <a:buChar char="•"/>
            </a:pPr>
            <a:r>
              <a:rPr lang="en-US" dirty="0">
                <a:latin typeface="Source Sans Pro"/>
              </a:rPr>
              <a:t>These dataset contains satellite images including 4 channels.</a:t>
            </a:r>
          </a:p>
          <a:p>
            <a:pPr marL="285750" indent="-285750">
              <a:buFont typeface="Arial" panose="020B0604020202020204" pitchFamily="34" charset="0"/>
              <a:buChar char="•"/>
            </a:pPr>
            <a:r>
              <a:rPr lang="en-US" dirty="0">
                <a:latin typeface="Source Sans Pro"/>
              </a:rPr>
              <a:t>The 4 channels available are:1)Infrared</a:t>
            </a:r>
          </a:p>
          <a:p>
            <a:r>
              <a:rPr lang="en-US" dirty="0">
                <a:latin typeface="Source Sans Pro"/>
              </a:rPr>
              <a:t>            2) Water </a:t>
            </a:r>
            <a:r>
              <a:rPr lang="en-US" dirty="0" err="1">
                <a:latin typeface="Source Sans Pro"/>
              </a:rPr>
              <a:t>Vapour</a:t>
            </a:r>
            <a:endParaRPr lang="en-US" dirty="0">
              <a:latin typeface="Source Sans Pro"/>
            </a:endParaRPr>
          </a:p>
          <a:p>
            <a:r>
              <a:rPr lang="en-US" dirty="0">
                <a:latin typeface="Source Sans Pro"/>
              </a:rPr>
              <a:t>            3) visible </a:t>
            </a:r>
          </a:p>
          <a:p>
            <a:r>
              <a:rPr lang="en-US" dirty="0">
                <a:latin typeface="Source Sans Pro"/>
              </a:rPr>
              <a:t>            4)passive microwave</a:t>
            </a:r>
            <a:endParaRPr lang="en-IN" dirty="0">
              <a:latin typeface="Source Sans Pro"/>
            </a:endParaRPr>
          </a:p>
        </p:txBody>
      </p:sp>
    </p:spTree>
    <p:extLst>
      <p:ext uri="{BB962C8B-B14F-4D97-AF65-F5344CB8AC3E}">
        <p14:creationId xmlns:p14="http://schemas.microsoft.com/office/powerpoint/2010/main" val="236865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3143-2DD9-37E3-5CFF-1F7C464CC6D3}"/>
              </a:ext>
            </a:extLst>
          </p:cNvPr>
          <p:cNvSpPr>
            <a:spLocks noGrp="1"/>
          </p:cNvSpPr>
          <p:nvPr>
            <p:ph type="title"/>
          </p:nvPr>
        </p:nvSpPr>
        <p:spPr/>
        <p:txBody>
          <a:bodyPr/>
          <a:lstStyle/>
          <a:p>
            <a:r>
              <a:rPr lang="en-IN" dirty="0"/>
              <a:t>Result and Analysis</a:t>
            </a:r>
            <a:endParaRPr lang="en-US" dirty="0"/>
          </a:p>
        </p:txBody>
      </p:sp>
      <p:pic>
        <p:nvPicPr>
          <p:cNvPr id="7" name="Content Placeholder 6">
            <a:extLst>
              <a:ext uri="{FF2B5EF4-FFF2-40B4-BE49-F238E27FC236}">
                <a16:creationId xmlns:a16="http://schemas.microsoft.com/office/drawing/2014/main" id="{748DD984-0D05-D25A-0AA4-B823DB6B544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1556792"/>
            <a:ext cx="5209749" cy="4032250"/>
          </a:xfrm>
        </p:spPr>
      </p:pic>
      <p:sp>
        <p:nvSpPr>
          <p:cNvPr id="4" name="Footer Placeholder 3">
            <a:extLst>
              <a:ext uri="{FF2B5EF4-FFF2-40B4-BE49-F238E27FC236}">
                <a16:creationId xmlns:a16="http://schemas.microsoft.com/office/drawing/2014/main" id="{4F315B95-E1CE-9D32-8937-F0A62C257C55}"/>
              </a:ext>
            </a:extLst>
          </p:cNvPr>
          <p:cNvSpPr>
            <a:spLocks noGrp="1"/>
          </p:cNvSpPr>
          <p:nvPr>
            <p:ph type="ftr" sz="quarter" idx="15"/>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46707DED-84D3-CD21-6252-E7F376112918}"/>
              </a:ext>
            </a:extLst>
          </p:cNvPr>
          <p:cNvSpPr>
            <a:spLocks noGrp="1"/>
          </p:cNvSpPr>
          <p:nvPr>
            <p:ph type="sldNum" sz="quarter" idx="16"/>
          </p:nvPr>
        </p:nvSpPr>
        <p:spPr/>
        <p:txBody>
          <a:bodyPr/>
          <a:lstStyle/>
          <a:p>
            <a:pPr>
              <a:defRPr/>
            </a:pPr>
            <a:fld id="{0BA86F96-E4A6-43F3-AB42-B2F52D414C32}" type="slidenum">
              <a:rPr lang="en-IN" altLang="en-US" smtClean="0"/>
              <a:pPr>
                <a:defRPr/>
              </a:pPr>
              <a:t>18</a:t>
            </a:fld>
            <a:endParaRPr lang="en-IN" altLang="en-US"/>
          </a:p>
        </p:txBody>
      </p:sp>
      <p:sp>
        <p:nvSpPr>
          <p:cNvPr id="8" name="TextBox 7">
            <a:extLst>
              <a:ext uri="{FF2B5EF4-FFF2-40B4-BE49-F238E27FC236}">
                <a16:creationId xmlns:a16="http://schemas.microsoft.com/office/drawing/2014/main" id="{FD227596-3393-B3EB-DE93-4611E4A79444}"/>
              </a:ext>
            </a:extLst>
          </p:cNvPr>
          <p:cNvSpPr txBox="1"/>
          <p:nvPr/>
        </p:nvSpPr>
        <p:spPr>
          <a:xfrm>
            <a:off x="5209749" y="1997839"/>
            <a:ext cx="2890644"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ource Sans Pro"/>
              </a:rPr>
              <a:t>The histogram shows the distribution of the errors between the actual Vmax values and the predicted Vmax values. </a:t>
            </a:r>
          </a:p>
          <a:p>
            <a:pPr marL="285750" indent="-285750">
              <a:buFont typeface="Arial" panose="020B0604020202020204" pitchFamily="34" charset="0"/>
              <a:buChar char="•"/>
            </a:pPr>
            <a:r>
              <a:rPr lang="en-US" sz="1600" dirty="0">
                <a:latin typeface="Source Sans Pro"/>
              </a:rPr>
              <a:t>The horizontal axis represents the error values (the difference between the actual and predicted values), and the vertical axis represents the frequency of occurrence.</a:t>
            </a:r>
          </a:p>
        </p:txBody>
      </p:sp>
      <p:sp>
        <p:nvSpPr>
          <p:cNvPr id="9" name="TextBox 8">
            <a:extLst>
              <a:ext uri="{FF2B5EF4-FFF2-40B4-BE49-F238E27FC236}">
                <a16:creationId xmlns:a16="http://schemas.microsoft.com/office/drawing/2014/main" id="{63546D2A-ABAF-D420-D8F6-2AC11CFF07A9}"/>
              </a:ext>
            </a:extLst>
          </p:cNvPr>
          <p:cNvSpPr txBox="1"/>
          <p:nvPr/>
        </p:nvSpPr>
        <p:spPr>
          <a:xfrm>
            <a:off x="2032409" y="5651758"/>
            <a:ext cx="1144929" cy="369332"/>
          </a:xfrm>
          <a:prstGeom prst="rect">
            <a:avLst/>
          </a:prstGeom>
          <a:noFill/>
        </p:spPr>
        <p:txBody>
          <a:bodyPr wrap="none" rtlCol="0">
            <a:spAutoFit/>
          </a:bodyPr>
          <a:lstStyle/>
          <a:p>
            <a:r>
              <a:rPr lang="en-IN" dirty="0"/>
              <a:t>Histogram</a:t>
            </a:r>
            <a:endParaRPr lang="en-US" dirty="0"/>
          </a:p>
        </p:txBody>
      </p:sp>
    </p:spTree>
    <p:extLst>
      <p:ext uri="{BB962C8B-B14F-4D97-AF65-F5344CB8AC3E}">
        <p14:creationId xmlns:p14="http://schemas.microsoft.com/office/powerpoint/2010/main" val="314297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8B5-E4A4-D396-ED73-B98962669706}"/>
              </a:ext>
            </a:extLst>
          </p:cNvPr>
          <p:cNvSpPr>
            <a:spLocks noGrp="1"/>
          </p:cNvSpPr>
          <p:nvPr>
            <p:ph type="title"/>
          </p:nvPr>
        </p:nvSpPr>
        <p:spPr/>
        <p:txBody>
          <a:bodyPr/>
          <a:lstStyle/>
          <a:p>
            <a:r>
              <a:rPr lang="en-IN" dirty="0"/>
              <a:t>Result and Analysis</a:t>
            </a:r>
            <a:endParaRPr lang="en-US" dirty="0"/>
          </a:p>
        </p:txBody>
      </p:sp>
      <p:sp>
        <p:nvSpPr>
          <p:cNvPr id="4" name="Footer Placeholder 3">
            <a:extLst>
              <a:ext uri="{FF2B5EF4-FFF2-40B4-BE49-F238E27FC236}">
                <a16:creationId xmlns:a16="http://schemas.microsoft.com/office/drawing/2014/main" id="{F250402A-A9B7-F903-DEED-1584CC4025AC}"/>
              </a:ext>
            </a:extLst>
          </p:cNvPr>
          <p:cNvSpPr>
            <a:spLocks noGrp="1"/>
          </p:cNvSpPr>
          <p:nvPr>
            <p:ph type="ftr" sz="quarter" idx="15"/>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0F62FDF1-93AF-78BF-34F8-89291F23135A}"/>
              </a:ext>
            </a:extLst>
          </p:cNvPr>
          <p:cNvSpPr>
            <a:spLocks noGrp="1"/>
          </p:cNvSpPr>
          <p:nvPr>
            <p:ph type="sldNum" sz="quarter" idx="16"/>
          </p:nvPr>
        </p:nvSpPr>
        <p:spPr/>
        <p:txBody>
          <a:bodyPr/>
          <a:lstStyle/>
          <a:p>
            <a:pPr>
              <a:defRPr/>
            </a:pPr>
            <a:fld id="{0BA86F96-E4A6-43F3-AB42-B2F52D414C32}" type="slidenum">
              <a:rPr lang="en-IN" altLang="en-US" smtClean="0"/>
              <a:pPr>
                <a:defRPr/>
              </a:pPr>
              <a:t>19</a:t>
            </a:fld>
            <a:endParaRPr lang="en-IN" altLang="en-US"/>
          </a:p>
        </p:txBody>
      </p:sp>
      <p:pic>
        <p:nvPicPr>
          <p:cNvPr id="10" name="Content Placeholder 9">
            <a:extLst>
              <a:ext uri="{FF2B5EF4-FFF2-40B4-BE49-F238E27FC236}">
                <a16:creationId xmlns:a16="http://schemas.microsoft.com/office/drawing/2014/main" id="{02775BA6-D28B-A293-CED3-D110A618243C}"/>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1412874"/>
            <a:ext cx="5761249" cy="4392389"/>
          </a:xfrm>
        </p:spPr>
      </p:pic>
      <p:sp>
        <p:nvSpPr>
          <p:cNvPr id="12" name="TextBox 11">
            <a:extLst>
              <a:ext uri="{FF2B5EF4-FFF2-40B4-BE49-F238E27FC236}">
                <a16:creationId xmlns:a16="http://schemas.microsoft.com/office/drawing/2014/main" id="{F41BB16C-1968-21EB-0F72-45B9EA4BFFCE}"/>
              </a:ext>
            </a:extLst>
          </p:cNvPr>
          <p:cNvSpPr txBox="1"/>
          <p:nvPr/>
        </p:nvSpPr>
        <p:spPr>
          <a:xfrm>
            <a:off x="5580112" y="2060848"/>
            <a:ext cx="280831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ource Sans Pro"/>
              </a:rPr>
              <a:t>The scatter plot is a graphical representation of the relationship between the actual Vmax values and the predicted Vmax values. </a:t>
            </a:r>
          </a:p>
          <a:p>
            <a:pPr marL="285750" indent="-285750">
              <a:buFont typeface="Arial" panose="020B0604020202020204" pitchFamily="34" charset="0"/>
              <a:buChar char="•"/>
            </a:pPr>
            <a:r>
              <a:rPr lang="en-US" sz="1600" dirty="0">
                <a:latin typeface="Source Sans Pro"/>
              </a:rPr>
              <a:t>The horizontal axis represents the actual Vmax values, and the vertical axis represents the predicted Vmax values.</a:t>
            </a:r>
          </a:p>
        </p:txBody>
      </p:sp>
    </p:spTree>
    <p:extLst>
      <p:ext uri="{BB962C8B-B14F-4D97-AF65-F5344CB8AC3E}">
        <p14:creationId xmlns:p14="http://schemas.microsoft.com/office/powerpoint/2010/main" val="15034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31AF-5EA5-CE3E-4ABC-E7ECA891DF51}"/>
              </a:ext>
            </a:extLst>
          </p:cNvPr>
          <p:cNvSpPr>
            <a:spLocks noGrp="1"/>
          </p:cNvSpPr>
          <p:nvPr>
            <p:ph type="title"/>
          </p:nvPr>
        </p:nvSpPr>
        <p:spPr/>
        <p:txBody>
          <a:bodyPr/>
          <a:lstStyle/>
          <a:p>
            <a:r>
              <a:rPr lang="en-US" altLang="en-US" sz="2000" dirty="0"/>
              <a:t>Outline </a:t>
            </a:r>
            <a:endParaRPr lang="en-US" dirty="0"/>
          </a:p>
        </p:txBody>
      </p:sp>
      <p:sp>
        <p:nvSpPr>
          <p:cNvPr id="3" name="Content Placeholder 2">
            <a:extLst>
              <a:ext uri="{FF2B5EF4-FFF2-40B4-BE49-F238E27FC236}">
                <a16:creationId xmlns:a16="http://schemas.microsoft.com/office/drawing/2014/main" id="{0992B56F-DE8F-FA31-B218-C12F30E7303E}"/>
              </a:ext>
            </a:extLst>
          </p:cNvPr>
          <p:cNvSpPr>
            <a:spLocks noGrp="1"/>
          </p:cNvSpPr>
          <p:nvPr>
            <p:ph sz="quarter" idx="14"/>
          </p:nvPr>
        </p:nvSpPr>
        <p:spPr/>
        <p:txBody>
          <a:bodyPr>
            <a:normAutofit lnSpcReduction="10000"/>
          </a:bodyPr>
          <a:lstStyle/>
          <a:p>
            <a:pPr algn="just">
              <a:lnSpc>
                <a:spcPct val="150000"/>
              </a:lnSpc>
              <a:buFont typeface="Wingdings" panose="05000000000000000000" pitchFamily="2" charset="2"/>
              <a:buChar char="§"/>
            </a:pPr>
            <a:r>
              <a:rPr lang="en-IN" altLang="en-US" sz="1600" dirty="0"/>
              <a:t>Introduction</a:t>
            </a:r>
          </a:p>
          <a:p>
            <a:pPr algn="just">
              <a:lnSpc>
                <a:spcPct val="150000"/>
              </a:lnSpc>
              <a:buFont typeface="Wingdings" panose="05000000000000000000" pitchFamily="2" charset="2"/>
              <a:buChar char="§"/>
            </a:pPr>
            <a:r>
              <a:rPr lang="en-IN" altLang="en-US" sz="1600" dirty="0"/>
              <a:t>Literature Survey of the existing systems</a:t>
            </a:r>
          </a:p>
          <a:p>
            <a:pPr algn="just">
              <a:lnSpc>
                <a:spcPct val="150000"/>
              </a:lnSpc>
              <a:buFont typeface="Wingdings" panose="05000000000000000000" pitchFamily="2" charset="2"/>
              <a:buChar char="§"/>
            </a:pPr>
            <a:r>
              <a:rPr lang="en-IN" altLang="en-US" sz="1600" dirty="0"/>
              <a:t>Limitations of the existing systems</a:t>
            </a:r>
          </a:p>
          <a:p>
            <a:pPr algn="just">
              <a:lnSpc>
                <a:spcPct val="150000"/>
              </a:lnSpc>
              <a:buFont typeface="Wingdings" panose="05000000000000000000" pitchFamily="2" charset="2"/>
              <a:buChar char="§"/>
            </a:pPr>
            <a:r>
              <a:rPr lang="en-IN" altLang="en-US" sz="1600" dirty="0"/>
              <a:t>Problem statement</a:t>
            </a:r>
          </a:p>
          <a:p>
            <a:pPr algn="just">
              <a:lnSpc>
                <a:spcPct val="150000"/>
              </a:lnSpc>
              <a:buFont typeface="Wingdings" panose="05000000000000000000" pitchFamily="2" charset="2"/>
              <a:buChar char="§"/>
            </a:pPr>
            <a:r>
              <a:rPr lang="en-IN" altLang="en-US" sz="1600" dirty="0"/>
              <a:t>Proposed methodology</a:t>
            </a:r>
          </a:p>
          <a:p>
            <a:pPr algn="just">
              <a:lnSpc>
                <a:spcPct val="150000"/>
              </a:lnSpc>
              <a:buFont typeface="Wingdings" panose="05000000000000000000" pitchFamily="2" charset="2"/>
              <a:buChar char="§"/>
            </a:pPr>
            <a:r>
              <a:rPr lang="en-US" altLang="en-US" sz="1600" dirty="0"/>
              <a:t>System Design</a:t>
            </a:r>
          </a:p>
          <a:p>
            <a:pPr algn="just">
              <a:lnSpc>
                <a:spcPct val="150000"/>
              </a:lnSpc>
              <a:buFont typeface="Wingdings" panose="05000000000000000000" pitchFamily="2" charset="2"/>
              <a:buChar char="§"/>
            </a:pPr>
            <a:r>
              <a:rPr lang="en-US" altLang="en-US" sz="1600" dirty="0"/>
              <a:t>Details of Hardware and Software</a:t>
            </a:r>
          </a:p>
          <a:p>
            <a:pPr algn="just">
              <a:lnSpc>
                <a:spcPct val="150000"/>
              </a:lnSpc>
              <a:buFont typeface="Wingdings" panose="05000000000000000000" pitchFamily="2" charset="2"/>
              <a:buChar char="§"/>
            </a:pPr>
            <a:r>
              <a:rPr lang="en-US" altLang="en-US" sz="1600" dirty="0"/>
              <a:t>Results and Analysis</a:t>
            </a:r>
          </a:p>
          <a:p>
            <a:pPr algn="just">
              <a:lnSpc>
                <a:spcPct val="150000"/>
              </a:lnSpc>
              <a:buFont typeface="Wingdings" panose="05000000000000000000" pitchFamily="2" charset="2"/>
              <a:buChar char="§"/>
            </a:pPr>
            <a:r>
              <a:rPr lang="en-US" altLang="en-US" sz="1600" dirty="0"/>
              <a:t>Conclusions  and Future work</a:t>
            </a:r>
          </a:p>
          <a:p>
            <a:pPr algn="just">
              <a:lnSpc>
                <a:spcPct val="150000"/>
              </a:lnSpc>
              <a:buFont typeface="Wingdings" panose="05000000000000000000" pitchFamily="2" charset="2"/>
              <a:buChar char="§"/>
            </a:pPr>
            <a:r>
              <a:rPr lang="en-IN" altLang="en-US" sz="1600" dirty="0"/>
              <a:t>References </a:t>
            </a:r>
            <a:endParaRPr lang="en-US" altLang="en-US" sz="1600" dirty="0"/>
          </a:p>
          <a:p>
            <a:endParaRPr lang="en-US" dirty="0"/>
          </a:p>
        </p:txBody>
      </p:sp>
      <p:sp>
        <p:nvSpPr>
          <p:cNvPr id="4" name="Footer Placeholder 3">
            <a:extLst>
              <a:ext uri="{FF2B5EF4-FFF2-40B4-BE49-F238E27FC236}">
                <a16:creationId xmlns:a16="http://schemas.microsoft.com/office/drawing/2014/main" id="{0790F934-9DE7-0590-03A8-FA7A18EF29C6}"/>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F7D4DC91-B7E8-F20D-E579-51020BC81386}"/>
              </a:ext>
            </a:extLst>
          </p:cNvPr>
          <p:cNvSpPr>
            <a:spLocks noGrp="1"/>
          </p:cNvSpPr>
          <p:nvPr>
            <p:ph type="sldNum" sz="quarter" idx="16"/>
          </p:nvPr>
        </p:nvSpPr>
        <p:spPr/>
        <p:txBody>
          <a:bodyPr/>
          <a:lstStyle/>
          <a:p>
            <a:pPr>
              <a:defRPr/>
            </a:pPr>
            <a:fld id="{0BA86F96-E4A6-43F3-AB42-B2F52D414C32}" type="slidenum">
              <a:rPr lang="en-IN" altLang="en-US" smtClean="0"/>
              <a:pPr>
                <a:defRPr/>
              </a:pPr>
              <a:t>2</a:t>
            </a:fld>
            <a:endParaRPr lang="en-IN" altLang="en-US"/>
          </a:p>
        </p:txBody>
      </p:sp>
    </p:spTree>
    <p:extLst>
      <p:ext uri="{BB962C8B-B14F-4D97-AF65-F5344CB8AC3E}">
        <p14:creationId xmlns:p14="http://schemas.microsoft.com/office/powerpoint/2010/main" val="408804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1DE4-8D90-81F9-0D55-F01A245B981D}"/>
              </a:ext>
            </a:extLst>
          </p:cNvPr>
          <p:cNvSpPr>
            <a:spLocks noGrp="1"/>
          </p:cNvSpPr>
          <p:nvPr>
            <p:ph type="title"/>
          </p:nvPr>
        </p:nvSpPr>
        <p:spPr/>
        <p:txBody>
          <a:bodyPr/>
          <a:lstStyle/>
          <a:p>
            <a:r>
              <a:rPr lang="en-IN" dirty="0"/>
              <a:t>Conclusion and Future work</a:t>
            </a:r>
            <a:endParaRPr lang="en-US" dirty="0"/>
          </a:p>
        </p:txBody>
      </p:sp>
      <p:sp>
        <p:nvSpPr>
          <p:cNvPr id="3" name="Content Placeholder 2">
            <a:extLst>
              <a:ext uri="{FF2B5EF4-FFF2-40B4-BE49-F238E27FC236}">
                <a16:creationId xmlns:a16="http://schemas.microsoft.com/office/drawing/2014/main" id="{A931D116-F53C-8070-7A82-1F86790AD4E0}"/>
              </a:ext>
            </a:extLst>
          </p:cNvPr>
          <p:cNvSpPr>
            <a:spLocks noGrp="1"/>
          </p:cNvSpPr>
          <p:nvPr>
            <p:ph sz="quarter" idx="14"/>
          </p:nvPr>
        </p:nvSpPr>
        <p:spPr>
          <a:xfrm>
            <a:off x="539750" y="1387326"/>
            <a:ext cx="8064500" cy="4969024"/>
          </a:xfrm>
        </p:spPr>
        <p:txBody>
          <a:bodyPr>
            <a:normAutofit lnSpcReduction="10000"/>
          </a:bodyPr>
          <a:lstStyle/>
          <a:p>
            <a:r>
              <a:rPr lang="en-US" sz="1800" dirty="0"/>
              <a:t>Convolutional Neural Networks (CNNs) have the potential to improve the accuracy and efficiency of forecasting models by extracting features from large and complex datasets. </a:t>
            </a:r>
          </a:p>
          <a:p>
            <a:r>
              <a:rPr lang="en-US" sz="1800" dirty="0"/>
              <a:t>Integration of diverse data sources, including satellite, radar, and ground-based observations, is necessary for the development of CNN-based models for tropical cyclone prediction. </a:t>
            </a:r>
          </a:p>
          <a:p>
            <a:r>
              <a:rPr lang="en-US" sz="1800" dirty="0"/>
              <a:t>The pre-processed data is then input into the CNN, which employs convolutional layers to extract pertinent features before moving on to fully connected and pooled layers for classification and regression tasks. </a:t>
            </a:r>
          </a:p>
          <a:p>
            <a:r>
              <a:rPr lang="en-US" sz="1800" dirty="0"/>
              <a:t>Decision-makers and emergency responders may better plan for and react to severe storms with the aid of tropical cyclone prediction, which has the potential to greatly enhance the accuracy and timeliness of forecasting models.</a:t>
            </a:r>
          </a:p>
          <a:p>
            <a:r>
              <a:rPr lang="en-US" sz="1800" dirty="0"/>
              <a:t>Future work in the field of tropical cyclone prediction using CNNs should focus on the integration of additional data sources, model optimization, model interpretability, real-time forecasting, and integration with decision support systems</a:t>
            </a:r>
          </a:p>
        </p:txBody>
      </p:sp>
      <p:sp>
        <p:nvSpPr>
          <p:cNvPr id="4" name="Footer Placeholder 3">
            <a:extLst>
              <a:ext uri="{FF2B5EF4-FFF2-40B4-BE49-F238E27FC236}">
                <a16:creationId xmlns:a16="http://schemas.microsoft.com/office/drawing/2014/main" id="{B57473B9-DA0D-E59B-C5EA-9FDC34BB936D}"/>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4E8A269F-8BCE-31E8-046C-B7DDE03A458A}"/>
              </a:ext>
            </a:extLst>
          </p:cNvPr>
          <p:cNvSpPr>
            <a:spLocks noGrp="1"/>
          </p:cNvSpPr>
          <p:nvPr>
            <p:ph type="sldNum" sz="quarter" idx="16"/>
          </p:nvPr>
        </p:nvSpPr>
        <p:spPr/>
        <p:txBody>
          <a:bodyPr/>
          <a:lstStyle/>
          <a:p>
            <a:pPr>
              <a:defRPr/>
            </a:pPr>
            <a:fld id="{0BA86F96-E4A6-43F3-AB42-B2F52D414C32}" type="slidenum">
              <a:rPr lang="en-IN" altLang="en-US" smtClean="0"/>
              <a:pPr>
                <a:defRPr/>
              </a:pPr>
              <a:t>20</a:t>
            </a:fld>
            <a:endParaRPr lang="en-IN" altLang="en-US"/>
          </a:p>
        </p:txBody>
      </p:sp>
    </p:spTree>
    <p:extLst>
      <p:ext uri="{BB962C8B-B14F-4D97-AF65-F5344CB8AC3E}">
        <p14:creationId xmlns:p14="http://schemas.microsoft.com/office/powerpoint/2010/main" val="313770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37FD615-5C8F-4763-922A-E62033246AFB}"/>
              </a:ext>
            </a:extLst>
          </p:cNvPr>
          <p:cNvSpPr>
            <a:spLocks noGrp="1"/>
          </p:cNvSpPr>
          <p:nvPr>
            <p:ph type="title"/>
          </p:nvPr>
        </p:nvSpPr>
        <p:spPr>
          <a:xfrm>
            <a:off x="457200" y="274638"/>
            <a:ext cx="8229600" cy="850900"/>
          </a:xfrm>
        </p:spPr>
        <p:txBody>
          <a:bodyPr/>
          <a:lstStyle/>
          <a:p>
            <a:r>
              <a:rPr lang="en-IN" altLang="en-US"/>
              <a:t>References</a:t>
            </a:r>
            <a:endParaRPr lang="en-GB" altLang="en-US"/>
          </a:p>
        </p:txBody>
      </p:sp>
      <p:sp>
        <p:nvSpPr>
          <p:cNvPr id="31747" name="Content Placeholder 2">
            <a:extLst>
              <a:ext uri="{FF2B5EF4-FFF2-40B4-BE49-F238E27FC236}">
                <a16:creationId xmlns:a16="http://schemas.microsoft.com/office/drawing/2014/main" id="{8187C49D-D10A-4BDB-9FF8-858CB31BA4A5}"/>
              </a:ext>
            </a:extLst>
          </p:cNvPr>
          <p:cNvSpPr>
            <a:spLocks noGrp="1"/>
          </p:cNvSpPr>
          <p:nvPr>
            <p:ph sz="quarter" idx="14"/>
          </p:nvPr>
        </p:nvSpPr>
        <p:spPr/>
        <p:txBody>
          <a:bodyPr>
            <a:normAutofit fontScale="92500" lnSpcReduction="20000"/>
          </a:bodyPr>
          <a:lstStyle/>
          <a:p>
            <a:pPr marL="0" indent="0">
              <a:buNone/>
            </a:pPr>
            <a:r>
              <a:rPr lang="en-US" altLang="en-US" sz="1900" dirty="0">
                <a:latin typeface="Source Sans Pro"/>
              </a:rPr>
              <a:t>[1] Shay, L. K., &amp; Brewster, J. K. (2010). The ocean's impact on hurricane intensity. Nature, 468(7322), 493-499.</a:t>
            </a:r>
          </a:p>
          <a:p>
            <a:pPr marL="0" indent="0">
              <a:buNone/>
            </a:pPr>
            <a:r>
              <a:rPr lang="en-US" altLang="en-US" sz="1900" dirty="0">
                <a:latin typeface="Source Sans Pro"/>
              </a:rPr>
              <a:t>[2] Tropical Cyclone Intensity Estimation Using a Deep Convolutional Neural </a:t>
            </a:r>
            <a:r>
              <a:rPr lang="en-US" altLang="en-US" sz="1900" dirty="0" err="1">
                <a:latin typeface="Source Sans Pro"/>
              </a:rPr>
              <a:t>Network,Ritesh</a:t>
            </a:r>
            <a:r>
              <a:rPr lang="en-US" altLang="en-US" sz="1900" dirty="0">
                <a:latin typeface="Source Sans Pro"/>
              </a:rPr>
              <a:t> Pradhan, Daniel October 2017.</a:t>
            </a:r>
          </a:p>
          <a:p>
            <a:pPr marL="0" indent="0">
              <a:buNone/>
            </a:pPr>
            <a:r>
              <a:rPr lang="en-US" altLang="en-US" sz="1900" dirty="0">
                <a:latin typeface="Source Sans Pro"/>
              </a:rPr>
              <a:t>[3] Tropical Cyclone Intensity Estimation Using Multi-Dimensional Convolutional Neural Networks from Geostationary Satellite Data By </a:t>
            </a:r>
            <a:r>
              <a:rPr lang="en-US" altLang="en-US" sz="1900" dirty="0" err="1">
                <a:latin typeface="Source Sans Pro"/>
              </a:rPr>
              <a:t>Juhyun</a:t>
            </a:r>
            <a:r>
              <a:rPr lang="en-US" altLang="en-US" sz="1900" dirty="0">
                <a:latin typeface="Source Sans Pro"/>
              </a:rPr>
              <a:t> Lee and </a:t>
            </a:r>
            <a:r>
              <a:rPr lang="en-US" altLang="en-US" sz="1900" dirty="0" err="1">
                <a:latin typeface="Source Sans Pro"/>
              </a:rPr>
              <a:t>Jungho,December</a:t>
            </a:r>
            <a:r>
              <a:rPr lang="en-US" altLang="en-US" sz="1900" dirty="0">
                <a:latin typeface="Source Sans Pro"/>
              </a:rPr>
              <a:t> 2019</a:t>
            </a:r>
          </a:p>
          <a:p>
            <a:pPr marL="0" indent="0">
              <a:buNone/>
            </a:pPr>
            <a:r>
              <a:rPr lang="en-US" altLang="en-US" sz="1900" dirty="0">
                <a:latin typeface="Source Sans Pro"/>
              </a:rPr>
              <a:t>[4] Predicting Tropical Cyclone Intensity from Geosynchronous Satellite Images Using Deep Neural Networks, </a:t>
            </a:r>
            <a:r>
              <a:rPr lang="en-US" altLang="en-US" sz="1900" dirty="0" err="1">
                <a:latin typeface="Source Sans Pro"/>
              </a:rPr>
              <a:t>Udumulla</a:t>
            </a:r>
            <a:r>
              <a:rPr lang="en-US" altLang="en-US" sz="1900" dirty="0">
                <a:latin typeface="Source Sans Pro"/>
              </a:rPr>
              <a:t>, </a:t>
            </a:r>
            <a:r>
              <a:rPr lang="en-US" altLang="en-US" sz="1900" dirty="0" err="1">
                <a:latin typeface="Source Sans Pro"/>
              </a:rPr>
              <a:t>Niranga</a:t>
            </a:r>
            <a:r>
              <a:rPr lang="en-US" altLang="en-US" sz="1900" dirty="0">
                <a:latin typeface="Source Sans Pro"/>
              </a:rPr>
              <a:t> Mahesh, December 2020</a:t>
            </a:r>
          </a:p>
          <a:p>
            <a:pPr marL="0" indent="0">
              <a:buNone/>
            </a:pPr>
            <a:r>
              <a:rPr lang="en-US" altLang="en-US" sz="1900" dirty="0">
                <a:latin typeface="Source Sans Pro"/>
              </a:rPr>
              <a:t>[5] Kar, C., Kumar, A., &amp; Banerjee, S. (2019). Tropical cyclone intensity detection by geometric features of cyclone images and multilayer perceptron. SN Applied Sciences, 1, 1-7.</a:t>
            </a:r>
          </a:p>
          <a:p>
            <a:pPr marL="0" indent="0">
              <a:buNone/>
            </a:pPr>
            <a:r>
              <a:rPr lang="en-US" altLang="en-US" sz="1900" dirty="0">
                <a:latin typeface="Source Sans Pro"/>
              </a:rPr>
              <a:t>[6] Swarna, M., Sudhakar, N., &amp; </a:t>
            </a:r>
            <a:r>
              <a:rPr lang="en-US" altLang="en-US" sz="1900" dirty="0" err="1">
                <a:latin typeface="Source Sans Pro"/>
              </a:rPr>
              <a:t>Vadaparthi</a:t>
            </a:r>
            <a:r>
              <a:rPr lang="en-US" altLang="en-US" sz="1900" dirty="0">
                <a:latin typeface="Source Sans Pro"/>
              </a:rPr>
              <a:t>, N. (2021). An effective tropical cyclone intensity estimation model using Convolutional Neural Networks. MAUSAM, 72(2), 281-290.</a:t>
            </a:r>
          </a:p>
          <a:p>
            <a:pPr marL="0" indent="0">
              <a:buNone/>
            </a:pPr>
            <a:endParaRPr lang="en-GB" altLang="en-US" dirty="0"/>
          </a:p>
        </p:txBody>
      </p:sp>
      <p:sp>
        <p:nvSpPr>
          <p:cNvPr id="4" name="Footer Placeholder 3">
            <a:extLst>
              <a:ext uri="{FF2B5EF4-FFF2-40B4-BE49-F238E27FC236}">
                <a16:creationId xmlns:a16="http://schemas.microsoft.com/office/drawing/2014/main" id="{C1E5BF31-5D19-4E23-BEAD-94D8DC9F1E24}"/>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31749" name="Slide Number Placeholder 4">
            <a:extLst>
              <a:ext uri="{FF2B5EF4-FFF2-40B4-BE49-F238E27FC236}">
                <a16:creationId xmlns:a16="http://schemas.microsoft.com/office/drawing/2014/main" id="{17C0E462-906B-42D8-AABE-E8B50DF6053B}"/>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06814-0799-4601-B67D-CF5A63030C08}" type="slidenum">
              <a:rPr lang="en-IN" altLang="en-US" sz="1400">
                <a:solidFill>
                  <a:srgbClr val="404040"/>
                </a:solidFill>
                <a:latin typeface="Minion Pro" pitchFamily="18" charset="0"/>
              </a:rPr>
              <a:pPr>
                <a:spcBef>
                  <a:spcPct val="0"/>
                </a:spcBef>
                <a:buFontTx/>
                <a:buNone/>
              </a:pPr>
              <a:t>21</a:t>
            </a:fld>
            <a:endParaRPr lang="en-IN" altLang="en-US" sz="1400">
              <a:solidFill>
                <a:srgbClr val="404040"/>
              </a:solidFill>
              <a:latin typeface="Minion Pro"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32770" name="Content Placeholder 4">
            <a:extLst>
              <a:ext uri="{FF2B5EF4-FFF2-40B4-BE49-F238E27FC236}">
                <a16:creationId xmlns:a16="http://schemas.microsoft.com/office/drawing/2014/main" id="{5F3DD80D-EE2E-4BC8-983A-8B010AAB0381}"/>
              </a:ext>
            </a:extLst>
          </p:cNvPr>
          <p:cNvSpPr>
            <a:spLocks noGrp="1"/>
          </p:cNvSpPr>
          <p:nvPr>
            <p:ph sz="quarter" idx="14"/>
          </p:nvPr>
        </p:nvSpPr>
        <p:spPr>
          <a:xfrm>
            <a:off x="1989138" y="3068638"/>
            <a:ext cx="5165725" cy="576262"/>
          </a:xfrm>
        </p:spPr>
        <p:txBody>
          <a:bodyPr/>
          <a:lstStyle/>
          <a:p>
            <a:pPr eaLnBrk="1" hangingPunct="1"/>
            <a:r>
              <a:rPr lang="en-US" altLang="en-US" sz="3600">
                <a:solidFill>
                  <a:schemeClr val="bg1"/>
                </a:solidFill>
              </a:rPr>
              <a:t>Thank You</a:t>
            </a:r>
            <a:endParaRPr lang="en-IN" altLang="en-US" sz="3600">
              <a:solidFill>
                <a:schemeClr val="bg1"/>
              </a:solidFill>
            </a:endParaRPr>
          </a:p>
        </p:txBody>
      </p:sp>
      <p:pic>
        <p:nvPicPr>
          <p:cNvPr id="32771" name="Picture 5" descr="C:\Users\abc\Pictures\RAIT-DEEMED-LOGO.jpg">
            <a:extLst>
              <a:ext uri="{FF2B5EF4-FFF2-40B4-BE49-F238E27FC236}">
                <a16:creationId xmlns:a16="http://schemas.microsoft.com/office/drawing/2014/main" id="{3EE10532-58A5-46AA-9816-48B173482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538" y="5780088"/>
            <a:ext cx="3065462"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E1DA-3B23-5D7E-7859-1889A2DA8BE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CB771BA-6685-0CCA-7735-E72AD463B546}"/>
              </a:ext>
            </a:extLst>
          </p:cNvPr>
          <p:cNvSpPr>
            <a:spLocks noGrp="1"/>
          </p:cNvSpPr>
          <p:nvPr>
            <p:ph sz="quarter" idx="14"/>
          </p:nvPr>
        </p:nvSpPr>
        <p:spPr/>
        <p:txBody>
          <a:bodyPr>
            <a:normAutofit/>
          </a:bodyPr>
          <a:lstStyle/>
          <a:p>
            <a:r>
              <a:rPr lang="en-US" sz="1800" b="0" i="0" dirty="0">
                <a:solidFill>
                  <a:srgbClr val="233136"/>
                </a:solidFill>
                <a:effectLst/>
                <a:latin typeface="Source Sans Pro"/>
              </a:rPr>
              <a:t>Tropical cyclones, also known as typhoons or hurricanes, are among the most destructive weather phenomena.</a:t>
            </a:r>
          </a:p>
          <a:p>
            <a:r>
              <a:rPr lang="en-US" sz="1800" b="0" i="0" dirty="0">
                <a:solidFill>
                  <a:srgbClr val="233136"/>
                </a:solidFill>
                <a:effectLst/>
                <a:latin typeface="Source Sans Pro"/>
              </a:rPr>
              <a:t>Every year, 1000s of families and their homes are washed away because of the inaccurate forecasting of intensity of the cyclones.</a:t>
            </a:r>
          </a:p>
          <a:p>
            <a:r>
              <a:rPr lang="en-US" sz="1800" b="0" i="0" dirty="0">
                <a:solidFill>
                  <a:srgbClr val="233136"/>
                </a:solidFill>
                <a:effectLst/>
                <a:latin typeface="Source Sans Pro"/>
              </a:rPr>
              <a:t>To reduce Tropical Cyclone (TC) related human loss and harm, it is essential to predict and identify TC intensity.    </a:t>
            </a:r>
          </a:p>
          <a:p>
            <a:r>
              <a:rPr lang="en-US" sz="1800" b="0" i="0" dirty="0">
                <a:solidFill>
                  <a:srgbClr val="233136"/>
                </a:solidFill>
                <a:effectLst/>
                <a:latin typeface="Source Sans Pro"/>
              </a:rPr>
              <a:t>The proposed cyclone intensity estimation mechanism will be developed using the CNN architecture, for latent feature abstraction, memory retention, and categorization skills.</a:t>
            </a:r>
            <a:endParaRPr lang="en-IN" sz="1400" dirty="0">
              <a:latin typeface="Source Sans Pro"/>
            </a:endParaRPr>
          </a:p>
        </p:txBody>
      </p:sp>
      <p:sp>
        <p:nvSpPr>
          <p:cNvPr id="4" name="Footer Placeholder 3">
            <a:extLst>
              <a:ext uri="{FF2B5EF4-FFF2-40B4-BE49-F238E27FC236}">
                <a16:creationId xmlns:a16="http://schemas.microsoft.com/office/drawing/2014/main" id="{D187845B-1F05-284A-BD0B-8429031B7AE6}"/>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F2A593D1-10A9-5361-798E-ECE404073DAA}"/>
              </a:ext>
            </a:extLst>
          </p:cNvPr>
          <p:cNvSpPr>
            <a:spLocks noGrp="1"/>
          </p:cNvSpPr>
          <p:nvPr>
            <p:ph type="sldNum" sz="quarter" idx="16"/>
          </p:nvPr>
        </p:nvSpPr>
        <p:spPr/>
        <p:txBody>
          <a:bodyPr/>
          <a:lstStyle/>
          <a:p>
            <a:pPr>
              <a:defRPr/>
            </a:pPr>
            <a:fld id="{0BA86F96-E4A6-43F3-AB42-B2F52D414C32}" type="slidenum">
              <a:rPr lang="en-IN" altLang="en-US" smtClean="0"/>
              <a:pPr>
                <a:defRPr/>
              </a:pPr>
              <a:t>3</a:t>
            </a:fld>
            <a:endParaRPr lang="en-IN" altLang="en-US"/>
          </a:p>
        </p:txBody>
      </p:sp>
    </p:spTree>
    <p:extLst>
      <p:ext uri="{BB962C8B-B14F-4D97-AF65-F5344CB8AC3E}">
        <p14:creationId xmlns:p14="http://schemas.microsoft.com/office/powerpoint/2010/main" val="6164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B245-B085-2606-1042-5DD7976D7CA9}"/>
              </a:ext>
            </a:extLst>
          </p:cNvPr>
          <p:cNvSpPr>
            <a:spLocks noGrp="1"/>
          </p:cNvSpPr>
          <p:nvPr>
            <p:ph type="title"/>
          </p:nvPr>
        </p:nvSpPr>
        <p:spPr/>
        <p:txBody>
          <a:bodyPr/>
          <a:lstStyle/>
          <a:p>
            <a:r>
              <a:rPr lang="en-IN" dirty="0"/>
              <a:t>M</a:t>
            </a:r>
            <a:r>
              <a:rPr lang="en-US" dirty="0" err="1"/>
              <a:t>otivation</a:t>
            </a:r>
            <a:endParaRPr lang="en-IN" dirty="0"/>
          </a:p>
        </p:txBody>
      </p:sp>
      <p:sp>
        <p:nvSpPr>
          <p:cNvPr id="3" name="Content Placeholder 2">
            <a:extLst>
              <a:ext uri="{FF2B5EF4-FFF2-40B4-BE49-F238E27FC236}">
                <a16:creationId xmlns:a16="http://schemas.microsoft.com/office/drawing/2014/main" id="{7A54DB5E-1D82-92C9-0E40-A8EB37B98AD0}"/>
              </a:ext>
            </a:extLst>
          </p:cNvPr>
          <p:cNvSpPr>
            <a:spLocks noGrp="1"/>
          </p:cNvSpPr>
          <p:nvPr>
            <p:ph sz="quarter" idx="14"/>
          </p:nvPr>
        </p:nvSpPr>
        <p:spPr/>
        <p:txBody>
          <a:bodyPr>
            <a:normAutofit/>
          </a:bodyPr>
          <a:lstStyle/>
          <a:p>
            <a:pPr marL="0" indent="0">
              <a:buNone/>
            </a:pPr>
            <a:endParaRPr lang="en-US" b="1" i="0" dirty="0">
              <a:solidFill>
                <a:srgbClr val="374151"/>
              </a:solidFill>
              <a:effectLst/>
              <a:latin typeface="Söhne"/>
            </a:endParaRPr>
          </a:p>
          <a:p>
            <a:r>
              <a:rPr lang="en-US" sz="1800" i="0" dirty="0">
                <a:solidFill>
                  <a:srgbClr val="374151"/>
                </a:solidFill>
                <a:effectLst/>
                <a:latin typeface="Source Sans Pro"/>
              </a:rPr>
              <a:t>Scientific interest: Building a model that can predict their intensity can contribute to the scientific community's understanding of these events.</a:t>
            </a:r>
          </a:p>
          <a:p>
            <a:r>
              <a:rPr lang="en-US" sz="1800" i="0" dirty="0">
                <a:solidFill>
                  <a:srgbClr val="374151"/>
                </a:solidFill>
                <a:effectLst/>
                <a:latin typeface="Source Sans Pro"/>
              </a:rPr>
              <a:t>Disaster management: Predicting their intensity can help emergency responders and the general public prepare for and respond to these events more effectively.</a:t>
            </a:r>
          </a:p>
          <a:p>
            <a:r>
              <a:rPr lang="en-US" sz="1800" i="0" dirty="0">
                <a:solidFill>
                  <a:srgbClr val="374151"/>
                </a:solidFill>
                <a:effectLst/>
                <a:latin typeface="Source Sans Pro"/>
              </a:rPr>
              <a:t>Societal impact: By developing a model that can predict cyclone intensity, you can potentially provide useful information to help people prepare for the impacts of a cyclone and potentially save lives.</a:t>
            </a:r>
          </a:p>
        </p:txBody>
      </p:sp>
      <p:sp>
        <p:nvSpPr>
          <p:cNvPr id="4" name="Footer Placeholder 3">
            <a:extLst>
              <a:ext uri="{FF2B5EF4-FFF2-40B4-BE49-F238E27FC236}">
                <a16:creationId xmlns:a16="http://schemas.microsoft.com/office/drawing/2014/main" id="{7C29E7F8-55B9-3CBC-3563-5645BFCF22FB}"/>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D7952854-535F-3480-D16A-94C07FE3E5E7}"/>
              </a:ext>
            </a:extLst>
          </p:cNvPr>
          <p:cNvSpPr>
            <a:spLocks noGrp="1"/>
          </p:cNvSpPr>
          <p:nvPr>
            <p:ph type="sldNum" sz="quarter" idx="16"/>
          </p:nvPr>
        </p:nvSpPr>
        <p:spPr/>
        <p:txBody>
          <a:bodyPr/>
          <a:lstStyle/>
          <a:p>
            <a:pPr>
              <a:defRPr/>
            </a:pPr>
            <a:fld id="{0BA86F96-E4A6-43F3-AB42-B2F52D414C32}" type="slidenum">
              <a:rPr lang="en-IN" altLang="en-US" smtClean="0"/>
              <a:pPr>
                <a:defRPr/>
              </a:pPr>
              <a:t>4</a:t>
            </a:fld>
            <a:endParaRPr lang="en-IN" altLang="en-US"/>
          </a:p>
        </p:txBody>
      </p:sp>
    </p:spTree>
    <p:extLst>
      <p:ext uri="{BB962C8B-B14F-4D97-AF65-F5344CB8AC3E}">
        <p14:creationId xmlns:p14="http://schemas.microsoft.com/office/powerpoint/2010/main" val="114075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38AD-7310-FED0-ADA1-0F52B0341092}"/>
              </a:ext>
            </a:extLst>
          </p:cNvPr>
          <p:cNvSpPr>
            <a:spLocks noGrp="1"/>
          </p:cNvSpPr>
          <p:nvPr>
            <p:ph type="title"/>
          </p:nvPr>
        </p:nvSpPr>
        <p:spPr/>
        <p:txBody>
          <a:bodyPr/>
          <a:lstStyle/>
          <a:p>
            <a:r>
              <a:rPr lang="en-IN" dirty="0"/>
              <a:t>O</a:t>
            </a:r>
            <a:r>
              <a:rPr lang="en-US" dirty="0" err="1"/>
              <a:t>bjective</a:t>
            </a:r>
            <a:endParaRPr lang="en-IN" dirty="0"/>
          </a:p>
        </p:txBody>
      </p:sp>
      <p:sp>
        <p:nvSpPr>
          <p:cNvPr id="3" name="Content Placeholder 2">
            <a:extLst>
              <a:ext uri="{FF2B5EF4-FFF2-40B4-BE49-F238E27FC236}">
                <a16:creationId xmlns:a16="http://schemas.microsoft.com/office/drawing/2014/main" id="{D074A0FC-156F-85B2-7D28-7F7BAECAD88E}"/>
              </a:ext>
            </a:extLst>
          </p:cNvPr>
          <p:cNvSpPr>
            <a:spLocks noGrp="1"/>
          </p:cNvSpPr>
          <p:nvPr>
            <p:ph sz="quarter" idx="14"/>
          </p:nvPr>
        </p:nvSpPr>
        <p:spPr/>
        <p:txBody>
          <a:bodyPr>
            <a:normAutofit/>
          </a:bodyPr>
          <a:lstStyle/>
          <a:p>
            <a:r>
              <a:rPr lang="en-US" sz="1800" b="1" i="0" dirty="0">
                <a:solidFill>
                  <a:srgbClr val="374151"/>
                </a:solidFill>
                <a:effectLst/>
                <a:latin typeface="Source Sans Pro"/>
              </a:rPr>
              <a:t>Developing accurate prediction models: </a:t>
            </a:r>
            <a:r>
              <a:rPr lang="en-US" sz="1800" b="0" i="0" dirty="0">
                <a:solidFill>
                  <a:srgbClr val="374151"/>
                </a:solidFill>
                <a:effectLst/>
                <a:latin typeface="Source Sans Pro"/>
              </a:rPr>
              <a:t>The primary objective of a cyclone intensity prediction project is to develop accurate models that can forecast the intensity of cyclones with a high degree of precision.</a:t>
            </a:r>
          </a:p>
          <a:p>
            <a:r>
              <a:rPr lang="en-IN" sz="1800" b="1" i="0" dirty="0">
                <a:solidFill>
                  <a:srgbClr val="374151"/>
                </a:solidFill>
                <a:effectLst/>
                <a:latin typeface="Source Sans Pro"/>
              </a:rPr>
              <a:t>Improving emergency response: </a:t>
            </a:r>
            <a:r>
              <a:rPr lang="en-US" sz="1800" b="0" i="0" dirty="0">
                <a:solidFill>
                  <a:srgbClr val="374151"/>
                </a:solidFill>
                <a:effectLst/>
                <a:latin typeface="Source Sans Pro"/>
              </a:rPr>
              <a:t>By accurately predicting the intensity and trajectory of a storm, emergency responders can take proactive measures to evacuate affected areas, distribute necessary supplies, and provide aid to those in need.</a:t>
            </a:r>
          </a:p>
          <a:p>
            <a:r>
              <a:rPr lang="en-US" sz="1800" b="1" i="0" dirty="0">
                <a:solidFill>
                  <a:srgbClr val="374151"/>
                </a:solidFill>
                <a:effectLst/>
                <a:latin typeface="Source Sans Pro"/>
              </a:rPr>
              <a:t>Mitigating the impact of cyclones: </a:t>
            </a:r>
            <a:r>
              <a:rPr lang="en-US" sz="1800" b="0" i="0" dirty="0">
                <a:solidFill>
                  <a:srgbClr val="374151"/>
                </a:solidFill>
                <a:effectLst/>
                <a:latin typeface="Source Sans Pro"/>
              </a:rPr>
              <a:t>A cyclone intensity prediction project can also aim to reduce the impact of these storms by identifying areas that are particularly vulnerable to damage and taking steps to strengthen infrastructure and housing in those areas.</a:t>
            </a:r>
          </a:p>
          <a:p>
            <a:endParaRPr lang="en-US" sz="2000" b="0" i="0" dirty="0">
              <a:solidFill>
                <a:srgbClr val="374151"/>
              </a:solidFill>
              <a:effectLst/>
              <a:latin typeface="+mn-lt"/>
            </a:endParaRPr>
          </a:p>
          <a:p>
            <a:endParaRPr lang="en-IN" sz="1800" dirty="0">
              <a:latin typeface="+mn-lt"/>
            </a:endParaRPr>
          </a:p>
        </p:txBody>
      </p:sp>
      <p:sp>
        <p:nvSpPr>
          <p:cNvPr id="4" name="Footer Placeholder 3">
            <a:extLst>
              <a:ext uri="{FF2B5EF4-FFF2-40B4-BE49-F238E27FC236}">
                <a16:creationId xmlns:a16="http://schemas.microsoft.com/office/drawing/2014/main" id="{3AF64776-B804-F791-7D92-D79FB0B2087B}"/>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F2494C5A-CC5E-C55C-1305-CA24A66EF314}"/>
              </a:ext>
            </a:extLst>
          </p:cNvPr>
          <p:cNvSpPr>
            <a:spLocks noGrp="1"/>
          </p:cNvSpPr>
          <p:nvPr>
            <p:ph type="sldNum" sz="quarter" idx="16"/>
          </p:nvPr>
        </p:nvSpPr>
        <p:spPr/>
        <p:txBody>
          <a:bodyPr/>
          <a:lstStyle/>
          <a:p>
            <a:pPr>
              <a:defRPr/>
            </a:pPr>
            <a:fld id="{0BA86F96-E4A6-43F3-AB42-B2F52D414C32}" type="slidenum">
              <a:rPr lang="en-IN" altLang="en-US" smtClean="0"/>
              <a:pPr>
                <a:defRPr/>
              </a:pPr>
              <a:t>5</a:t>
            </a:fld>
            <a:endParaRPr lang="en-IN" altLang="en-US"/>
          </a:p>
        </p:txBody>
      </p:sp>
    </p:spTree>
    <p:extLst>
      <p:ext uri="{BB962C8B-B14F-4D97-AF65-F5344CB8AC3E}">
        <p14:creationId xmlns:p14="http://schemas.microsoft.com/office/powerpoint/2010/main" val="20751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7052-B7F9-1998-60E4-FE9829B66C72}"/>
              </a:ext>
            </a:extLst>
          </p:cNvPr>
          <p:cNvSpPr>
            <a:spLocks noGrp="1"/>
          </p:cNvSpPr>
          <p:nvPr>
            <p:ph type="title"/>
          </p:nvPr>
        </p:nvSpPr>
        <p:spPr/>
        <p:txBody>
          <a:bodyPr/>
          <a:lstStyle/>
          <a:p>
            <a:r>
              <a:rPr lang="en-IN" dirty="0"/>
              <a:t>O</a:t>
            </a:r>
            <a:r>
              <a:rPr lang="en-US" dirty="0" err="1"/>
              <a:t>bjective</a:t>
            </a:r>
            <a:endParaRPr lang="en-IN" dirty="0"/>
          </a:p>
        </p:txBody>
      </p:sp>
      <p:sp>
        <p:nvSpPr>
          <p:cNvPr id="3" name="Content Placeholder 2">
            <a:extLst>
              <a:ext uri="{FF2B5EF4-FFF2-40B4-BE49-F238E27FC236}">
                <a16:creationId xmlns:a16="http://schemas.microsoft.com/office/drawing/2014/main" id="{C9037BBD-1C8F-F59C-8801-819A53E75995}"/>
              </a:ext>
            </a:extLst>
          </p:cNvPr>
          <p:cNvSpPr>
            <a:spLocks noGrp="1"/>
          </p:cNvSpPr>
          <p:nvPr>
            <p:ph sz="quarter" idx="14"/>
          </p:nvPr>
        </p:nvSpPr>
        <p:spPr/>
        <p:txBody>
          <a:bodyPr>
            <a:normAutofit/>
          </a:bodyPr>
          <a:lstStyle/>
          <a:p>
            <a:r>
              <a:rPr lang="en-US" sz="1800" b="1" i="0" dirty="0">
                <a:solidFill>
                  <a:srgbClr val="374151"/>
                </a:solidFill>
                <a:effectLst/>
                <a:latin typeface="Source Sans Pro"/>
              </a:rPr>
              <a:t>Enhancing scientific understanding: </a:t>
            </a:r>
            <a:r>
              <a:rPr lang="en-US" sz="1800" b="0" i="0" dirty="0">
                <a:solidFill>
                  <a:srgbClr val="374151"/>
                </a:solidFill>
                <a:effectLst/>
                <a:latin typeface="Source Sans Pro"/>
              </a:rPr>
              <a:t>A cyclone intensity prediction project can contribute to our scientific understanding of these powerful natural phenomena.</a:t>
            </a:r>
          </a:p>
          <a:p>
            <a:r>
              <a:rPr lang="en-US" sz="1800" b="0" i="0" dirty="0">
                <a:solidFill>
                  <a:srgbClr val="374151"/>
                </a:solidFill>
                <a:effectLst/>
                <a:latin typeface="Source Sans Pro"/>
              </a:rPr>
              <a:t>Overall, the objectives of a cyclone intensity prediction project are to save lives, protect property, and reduce the economic and social impact of these devastating storms.</a:t>
            </a:r>
          </a:p>
          <a:p>
            <a:endParaRPr lang="en-US" sz="1800" b="0" i="0" dirty="0">
              <a:solidFill>
                <a:srgbClr val="374151"/>
              </a:solidFill>
              <a:effectLst/>
              <a:latin typeface="Source Sans Pro"/>
            </a:endParaRPr>
          </a:p>
          <a:p>
            <a:endParaRPr lang="en-IN" sz="1800" dirty="0">
              <a:latin typeface="Source Sans Pro"/>
            </a:endParaRPr>
          </a:p>
        </p:txBody>
      </p:sp>
      <p:sp>
        <p:nvSpPr>
          <p:cNvPr id="4" name="Footer Placeholder 3">
            <a:extLst>
              <a:ext uri="{FF2B5EF4-FFF2-40B4-BE49-F238E27FC236}">
                <a16:creationId xmlns:a16="http://schemas.microsoft.com/office/drawing/2014/main" id="{72704B97-0272-84CD-275F-4EB359531016}"/>
              </a:ext>
            </a:extLst>
          </p:cNvPr>
          <p:cNvSpPr>
            <a:spLocks noGrp="1"/>
          </p:cNvSpPr>
          <p:nvPr>
            <p:ph type="ftr" sz="quarter" idx="15"/>
          </p:nvPr>
        </p:nvSpPr>
        <p:spPr/>
        <p:txBody>
          <a:bodyPr/>
          <a:lstStyle/>
          <a:p>
            <a:pPr>
              <a:defRPr/>
            </a:pPr>
            <a:r>
              <a:rPr lang="en-US" dirty="0"/>
              <a:t>TE Mini Project Presentation</a:t>
            </a:r>
            <a:endParaRPr lang="en-IN" dirty="0"/>
          </a:p>
        </p:txBody>
      </p:sp>
      <p:sp>
        <p:nvSpPr>
          <p:cNvPr id="5" name="Slide Number Placeholder 4">
            <a:extLst>
              <a:ext uri="{FF2B5EF4-FFF2-40B4-BE49-F238E27FC236}">
                <a16:creationId xmlns:a16="http://schemas.microsoft.com/office/drawing/2014/main" id="{877B5AFF-664F-AE33-2EDD-E1AB9842CA28}"/>
              </a:ext>
            </a:extLst>
          </p:cNvPr>
          <p:cNvSpPr>
            <a:spLocks noGrp="1"/>
          </p:cNvSpPr>
          <p:nvPr>
            <p:ph type="sldNum" sz="quarter" idx="16"/>
          </p:nvPr>
        </p:nvSpPr>
        <p:spPr/>
        <p:txBody>
          <a:bodyPr/>
          <a:lstStyle/>
          <a:p>
            <a:pPr>
              <a:defRPr/>
            </a:pPr>
            <a:fld id="{0BA86F96-E4A6-43F3-AB42-B2F52D414C32}" type="slidenum">
              <a:rPr lang="en-IN" altLang="en-US" smtClean="0"/>
              <a:pPr>
                <a:defRPr/>
              </a:pPr>
              <a:t>6</a:t>
            </a:fld>
            <a:endParaRPr lang="en-IN" altLang="en-US"/>
          </a:p>
        </p:txBody>
      </p:sp>
      <p:pic>
        <p:nvPicPr>
          <p:cNvPr id="9" name="Picture 8">
            <a:extLst>
              <a:ext uri="{FF2B5EF4-FFF2-40B4-BE49-F238E27FC236}">
                <a16:creationId xmlns:a16="http://schemas.microsoft.com/office/drawing/2014/main" id="{2EEB012E-9A14-D476-D1D4-1A396523D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74" y="3500437"/>
            <a:ext cx="4032448" cy="2755117"/>
          </a:xfrm>
          <a:prstGeom prst="rect">
            <a:avLst/>
          </a:prstGeom>
        </p:spPr>
      </p:pic>
      <p:pic>
        <p:nvPicPr>
          <p:cNvPr id="11" name="Picture 10">
            <a:extLst>
              <a:ext uri="{FF2B5EF4-FFF2-40B4-BE49-F238E27FC236}">
                <a16:creationId xmlns:a16="http://schemas.microsoft.com/office/drawing/2014/main" id="{1A6D664A-2AEA-B742-E807-8581F7C59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189" y="3500437"/>
            <a:ext cx="4238426" cy="2755117"/>
          </a:xfrm>
          <a:prstGeom prst="rect">
            <a:avLst/>
          </a:prstGeom>
        </p:spPr>
      </p:pic>
    </p:spTree>
    <p:extLst>
      <p:ext uri="{BB962C8B-B14F-4D97-AF65-F5344CB8AC3E}">
        <p14:creationId xmlns:p14="http://schemas.microsoft.com/office/powerpoint/2010/main" val="138227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93D0D4-102A-1BEF-49DE-723EFC469B72}"/>
              </a:ext>
            </a:extLst>
          </p:cNvPr>
          <p:cNvSpPr>
            <a:spLocks noGrp="1"/>
          </p:cNvSpPr>
          <p:nvPr>
            <p:ph type="title"/>
          </p:nvPr>
        </p:nvSpPr>
        <p:spPr/>
        <p:txBody>
          <a:bodyPr/>
          <a:lstStyle/>
          <a:p>
            <a:r>
              <a:rPr lang="en-IN" altLang="en-US" dirty="0"/>
              <a:t>Literature Survey of the existing systems</a:t>
            </a:r>
            <a:endParaRPr lang="en-US" dirty="0"/>
          </a:p>
        </p:txBody>
      </p:sp>
      <p:sp>
        <p:nvSpPr>
          <p:cNvPr id="4" name="Footer Placeholder 3">
            <a:extLst>
              <a:ext uri="{FF2B5EF4-FFF2-40B4-BE49-F238E27FC236}">
                <a16:creationId xmlns:a16="http://schemas.microsoft.com/office/drawing/2014/main" id="{2356D084-26CE-D9A2-306F-5E1C40ECCED8}"/>
              </a:ext>
            </a:extLst>
          </p:cNvPr>
          <p:cNvSpPr>
            <a:spLocks noGrp="1"/>
          </p:cNvSpPr>
          <p:nvPr>
            <p:ph type="ftr" sz="quarter" idx="10"/>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706F05CB-C1A0-07D5-B50A-2D250A01BA2A}"/>
              </a:ext>
            </a:extLst>
          </p:cNvPr>
          <p:cNvSpPr>
            <a:spLocks noGrp="1"/>
          </p:cNvSpPr>
          <p:nvPr>
            <p:ph type="sldNum" sz="quarter" idx="11"/>
          </p:nvPr>
        </p:nvSpPr>
        <p:spPr/>
        <p:txBody>
          <a:bodyPr/>
          <a:lstStyle/>
          <a:p>
            <a:pPr>
              <a:defRPr/>
            </a:pPr>
            <a:fld id="{5C854B7F-B9D6-463E-9A06-3BAE09CEE9B5}" type="slidenum">
              <a:rPr lang="en-IN" altLang="en-US" smtClean="0"/>
              <a:pPr>
                <a:defRPr/>
              </a:pPr>
              <a:t>7</a:t>
            </a:fld>
            <a:endParaRPr lang="en-IN" altLang="en-US"/>
          </a:p>
        </p:txBody>
      </p:sp>
      <p:graphicFrame>
        <p:nvGraphicFramePr>
          <p:cNvPr id="6" name="Picture Placeholder 5">
            <a:extLst>
              <a:ext uri="{FF2B5EF4-FFF2-40B4-BE49-F238E27FC236}">
                <a16:creationId xmlns:a16="http://schemas.microsoft.com/office/drawing/2014/main" id="{E7BF9D64-2195-1225-5A20-C72AD0B7149E}"/>
              </a:ext>
            </a:extLst>
          </p:cNvPr>
          <p:cNvGraphicFramePr>
            <a:graphicFrameLocks noGrp="1"/>
          </p:cNvGraphicFramePr>
          <p:nvPr>
            <p:ph type="pic" idx="1"/>
            <p:extLst>
              <p:ext uri="{D42A27DB-BD31-4B8C-83A1-F6EECF244321}">
                <p14:modId xmlns:p14="http://schemas.microsoft.com/office/powerpoint/2010/main" val="5111190"/>
              </p:ext>
            </p:extLst>
          </p:nvPr>
        </p:nvGraphicFramePr>
        <p:xfrm>
          <a:off x="539551" y="1268760"/>
          <a:ext cx="8147249" cy="4945442"/>
        </p:xfrm>
        <a:graphic>
          <a:graphicData uri="http://schemas.openxmlformats.org/drawingml/2006/table">
            <a:tbl>
              <a:tblPr firstRow="1" bandRow="1">
                <a:tableStyleId>{8799B23B-EC83-4686-B30A-512413B5E67A}</a:tableStyleId>
              </a:tblPr>
              <a:tblGrid>
                <a:gridCol w="919851">
                  <a:extLst>
                    <a:ext uri="{9D8B030D-6E8A-4147-A177-3AD203B41FA5}">
                      <a16:colId xmlns:a16="http://schemas.microsoft.com/office/drawing/2014/main" val="149631618"/>
                    </a:ext>
                  </a:extLst>
                </a:gridCol>
                <a:gridCol w="3188005">
                  <a:extLst>
                    <a:ext uri="{9D8B030D-6E8A-4147-A177-3AD203B41FA5}">
                      <a16:colId xmlns:a16="http://schemas.microsoft.com/office/drawing/2014/main" val="4269367389"/>
                    </a:ext>
                  </a:extLst>
                </a:gridCol>
                <a:gridCol w="4039393">
                  <a:extLst>
                    <a:ext uri="{9D8B030D-6E8A-4147-A177-3AD203B41FA5}">
                      <a16:colId xmlns:a16="http://schemas.microsoft.com/office/drawing/2014/main" val="804615439"/>
                    </a:ext>
                  </a:extLst>
                </a:gridCol>
              </a:tblGrid>
              <a:tr h="625574">
                <a:tc>
                  <a:txBody>
                    <a:bodyPr/>
                    <a:lstStyle/>
                    <a:p>
                      <a:pPr algn="ctr"/>
                      <a:r>
                        <a:rPr lang="en-IN" baseline="0" dirty="0"/>
                        <a:t>S</a:t>
                      </a:r>
                      <a:r>
                        <a:rPr lang="en-US" baseline="0" dirty="0"/>
                        <a:t>r No</a:t>
                      </a:r>
                      <a:endParaRPr lang="en-IN" dirty="0"/>
                    </a:p>
                  </a:txBody>
                  <a:tcPr/>
                </a:tc>
                <a:tc>
                  <a:txBody>
                    <a:bodyPr/>
                    <a:lstStyle/>
                    <a:p>
                      <a:pPr algn="ctr"/>
                      <a:r>
                        <a:rPr lang="en-IN" dirty="0"/>
                        <a:t>N</a:t>
                      </a:r>
                      <a:r>
                        <a:rPr lang="en-US" dirty="0"/>
                        <a:t>AME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TECHNIQUES USED</a:t>
                      </a:r>
                      <a:endParaRPr lang="en-IN" dirty="0"/>
                    </a:p>
                    <a:p>
                      <a:pPr algn="ctr"/>
                      <a:endParaRPr lang="en-IN" dirty="0"/>
                    </a:p>
                  </a:txBody>
                  <a:tcPr/>
                </a:tc>
                <a:extLst>
                  <a:ext uri="{0D108BD9-81ED-4DB2-BD59-A6C34878D82A}">
                    <a16:rowId xmlns:a16="http://schemas.microsoft.com/office/drawing/2014/main" val="189888262"/>
                  </a:ext>
                </a:extLst>
              </a:tr>
              <a:tr h="1375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The ocean’s impact on hurricane intensity.</a:t>
                      </a:r>
                      <a:endParaRPr lang="en-IN" sz="16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CNN Model by using satellite imagery and other remote sensing data</a:t>
                      </a:r>
                      <a:endParaRPr lang="en-IN" sz="1600" b="0" dirty="0"/>
                    </a:p>
                  </a:txBody>
                  <a:tcPr/>
                </a:tc>
                <a:extLst>
                  <a:ext uri="{0D108BD9-81ED-4DB2-BD59-A6C34878D82A}">
                    <a16:rowId xmlns:a16="http://schemas.microsoft.com/office/drawing/2014/main" val="2102377261"/>
                  </a:ext>
                </a:extLst>
              </a:tr>
              <a:tr h="1375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Tropical Cyclone Intensity Estimation Using a Deep Convolutional Neural Network</a:t>
                      </a:r>
                      <a:endParaRPr lang="en-IN" sz="1600" b="1" dirty="0"/>
                    </a:p>
                    <a:p>
                      <a:endParaRPr lang="en-IN" sz="1600" dirty="0"/>
                    </a:p>
                  </a:txBody>
                  <a:tcPr/>
                </a:tc>
                <a:tc>
                  <a:txBody>
                    <a:bodyPr/>
                    <a:lstStyle/>
                    <a:p>
                      <a:r>
                        <a:rPr lang="en-US" sz="1600" b="0" dirty="0"/>
                        <a:t>The intensity of tropical cyclones using a deep convolutional neural network consisting of 5 convolutional layers and 3 fully connected layers</a:t>
                      </a:r>
                      <a:endParaRPr lang="en-IN" sz="1600" b="0" dirty="0"/>
                    </a:p>
                  </a:txBody>
                  <a:tcPr/>
                </a:tc>
                <a:extLst>
                  <a:ext uri="{0D108BD9-81ED-4DB2-BD59-A6C34878D82A}">
                    <a16:rowId xmlns:a16="http://schemas.microsoft.com/office/drawing/2014/main" val="158049538"/>
                  </a:ext>
                </a:extLst>
              </a:tr>
              <a:tr h="1519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Tropical Cyclone Intensity Estimation Using Multi-Dimensional Convolutional Neural Networks from Geostationary Satellite Data</a:t>
                      </a:r>
                      <a:endParaRPr lang="en-IN" sz="1600" dirty="0"/>
                    </a:p>
                    <a:p>
                      <a:endParaRPr lang="en-IN" sz="1600" dirty="0"/>
                    </a:p>
                  </a:txBody>
                  <a:tcPr/>
                </a:tc>
                <a:tc>
                  <a:txBody>
                    <a:bodyPr/>
                    <a:lstStyle/>
                    <a:p>
                      <a:r>
                        <a:rPr lang="en-US" sz="1600" dirty="0"/>
                        <a:t>It uses convolutional neural networks (CNNs) to estimate the intensity of tropical cyclones from multi-sensor based satellite images </a:t>
                      </a:r>
                      <a:endParaRPr lang="en-IN" sz="1600" dirty="0"/>
                    </a:p>
                  </a:txBody>
                  <a:tcPr/>
                </a:tc>
                <a:extLst>
                  <a:ext uri="{0D108BD9-81ED-4DB2-BD59-A6C34878D82A}">
                    <a16:rowId xmlns:a16="http://schemas.microsoft.com/office/drawing/2014/main" val="2260647942"/>
                  </a:ext>
                </a:extLst>
              </a:tr>
            </a:tbl>
          </a:graphicData>
        </a:graphic>
      </p:graphicFrame>
    </p:spTree>
    <p:extLst>
      <p:ext uri="{BB962C8B-B14F-4D97-AF65-F5344CB8AC3E}">
        <p14:creationId xmlns:p14="http://schemas.microsoft.com/office/powerpoint/2010/main" val="419074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12160D-58D3-F3E9-C1D4-9D165D426FC8}"/>
              </a:ext>
            </a:extLst>
          </p:cNvPr>
          <p:cNvSpPr>
            <a:spLocks noGrp="1"/>
          </p:cNvSpPr>
          <p:nvPr>
            <p:ph type="title"/>
          </p:nvPr>
        </p:nvSpPr>
        <p:spPr/>
        <p:txBody>
          <a:bodyPr/>
          <a:lstStyle/>
          <a:p>
            <a:r>
              <a:rPr lang="en-IN" altLang="en-US" dirty="0"/>
              <a:t>Literature Survey of the existing systems</a:t>
            </a:r>
            <a:endParaRPr lang="en-US" dirty="0"/>
          </a:p>
        </p:txBody>
      </p:sp>
      <p:sp>
        <p:nvSpPr>
          <p:cNvPr id="4" name="Footer Placeholder 3">
            <a:extLst>
              <a:ext uri="{FF2B5EF4-FFF2-40B4-BE49-F238E27FC236}">
                <a16:creationId xmlns:a16="http://schemas.microsoft.com/office/drawing/2014/main" id="{EA2B605A-E691-897C-93E3-4DB346ECE0A6}"/>
              </a:ext>
            </a:extLst>
          </p:cNvPr>
          <p:cNvSpPr>
            <a:spLocks noGrp="1"/>
          </p:cNvSpPr>
          <p:nvPr>
            <p:ph type="ftr" sz="quarter" idx="10"/>
          </p:nvPr>
        </p:nvSpPr>
        <p:spPr/>
        <p:txBody>
          <a:bodyPr/>
          <a:lstStyle/>
          <a:p>
            <a:pPr>
              <a:defRPr/>
            </a:pPr>
            <a:r>
              <a:rPr lang="en-US"/>
              <a:t>TE Mini Project Presentation</a:t>
            </a:r>
            <a:endParaRPr lang="en-IN" dirty="0"/>
          </a:p>
        </p:txBody>
      </p:sp>
      <p:sp>
        <p:nvSpPr>
          <p:cNvPr id="5" name="Slide Number Placeholder 4">
            <a:extLst>
              <a:ext uri="{FF2B5EF4-FFF2-40B4-BE49-F238E27FC236}">
                <a16:creationId xmlns:a16="http://schemas.microsoft.com/office/drawing/2014/main" id="{6A468FCB-1222-A613-AE94-DA4677E2BE18}"/>
              </a:ext>
            </a:extLst>
          </p:cNvPr>
          <p:cNvSpPr>
            <a:spLocks noGrp="1"/>
          </p:cNvSpPr>
          <p:nvPr>
            <p:ph type="sldNum" sz="quarter" idx="11"/>
          </p:nvPr>
        </p:nvSpPr>
        <p:spPr/>
        <p:txBody>
          <a:bodyPr/>
          <a:lstStyle/>
          <a:p>
            <a:pPr>
              <a:defRPr/>
            </a:pPr>
            <a:fld id="{5C854B7F-B9D6-463E-9A06-3BAE09CEE9B5}" type="slidenum">
              <a:rPr lang="en-IN" altLang="en-US" smtClean="0"/>
              <a:pPr>
                <a:defRPr/>
              </a:pPr>
              <a:t>8</a:t>
            </a:fld>
            <a:endParaRPr lang="en-IN" altLang="en-US"/>
          </a:p>
        </p:txBody>
      </p:sp>
      <p:graphicFrame>
        <p:nvGraphicFramePr>
          <p:cNvPr id="6" name="Picture Placeholder 5">
            <a:extLst>
              <a:ext uri="{FF2B5EF4-FFF2-40B4-BE49-F238E27FC236}">
                <a16:creationId xmlns:a16="http://schemas.microsoft.com/office/drawing/2014/main" id="{A697DCF6-E7B2-253A-B185-2A8A157B3D17}"/>
              </a:ext>
            </a:extLst>
          </p:cNvPr>
          <p:cNvGraphicFramePr>
            <a:graphicFrameLocks noGrp="1"/>
          </p:cNvGraphicFramePr>
          <p:nvPr>
            <p:ph type="pic" idx="1"/>
            <p:extLst>
              <p:ext uri="{D42A27DB-BD31-4B8C-83A1-F6EECF244321}">
                <p14:modId xmlns:p14="http://schemas.microsoft.com/office/powerpoint/2010/main" val="4120740056"/>
              </p:ext>
            </p:extLst>
          </p:nvPr>
        </p:nvGraphicFramePr>
        <p:xfrm>
          <a:off x="457200" y="1298338"/>
          <a:ext cx="8229599" cy="4943475"/>
        </p:xfrm>
        <a:graphic>
          <a:graphicData uri="http://schemas.openxmlformats.org/drawingml/2006/table">
            <a:tbl>
              <a:tblPr firstRow="1" bandRow="1">
                <a:tableStyleId>{8799B23B-EC83-4686-B30A-512413B5E67A}</a:tableStyleId>
              </a:tblPr>
              <a:tblGrid>
                <a:gridCol w="938463">
                  <a:extLst>
                    <a:ext uri="{9D8B030D-6E8A-4147-A177-3AD203B41FA5}">
                      <a16:colId xmlns:a16="http://schemas.microsoft.com/office/drawing/2014/main" val="149631618"/>
                    </a:ext>
                  </a:extLst>
                </a:gridCol>
                <a:gridCol w="3248526">
                  <a:extLst>
                    <a:ext uri="{9D8B030D-6E8A-4147-A177-3AD203B41FA5}">
                      <a16:colId xmlns:a16="http://schemas.microsoft.com/office/drawing/2014/main" val="4269367389"/>
                    </a:ext>
                  </a:extLst>
                </a:gridCol>
                <a:gridCol w="4042610">
                  <a:extLst>
                    <a:ext uri="{9D8B030D-6E8A-4147-A177-3AD203B41FA5}">
                      <a16:colId xmlns:a16="http://schemas.microsoft.com/office/drawing/2014/main" val="804615439"/>
                    </a:ext>
                  </a:extLst>
                </a:gridCol>
              </a:tblGrid>
              <a:tr h="449029">
                <a:tc>
                  <a:txBody>
                    <a:bodyPr/>
                    <a:lstStyle/>
                    <a:p>
                      <a:pPr algn="ctr"/>
                      <a:r>
                        <a:rPr lang="en-IN" dirty="0"/>
                        <a:t>S</a:t>
                      </a:r>
                      <a:r>
                        <a:rPr lang="en-US" dirty="0"/>
                        <a:t>r No</a:t>
                      </a:r>
                      <a:endParaRPr lang="en-IN" dirty="0"/>
                    </a:p>
                  </a:txBody>
                  <a:tcPr/>
                </a:tc>
                <a:tc>
                  <a:txBody>
                    <a:bodyPr/>
                    <a:lstStyle/>
                    <a:p>
                      <a:pPr algn="ctr"/>
                      <a:r>
                        <a:rPr lang="en-IN" dirty="0"/>
                        <a:t>N</a:t>
                      </a:r>
                      <a:r>
                        <a:rPr lang="en-US" dirty="0"/>
                        <a:t>AME</a:t>
                      </a:r>
                      <a:endParaRPr lang="en-IN" dirty="0"/>
                    </a:p>
                  </a:txBody>
                  <a:tcPr/>
                </a:tc>
                <a:tc>
                  <a:txBody>
                    <a:bodyPr/>
                    <a:lstStyle/>
                    <a:p>
                      <a:pPr algn="ctr"/>
                      <a:r>
                        <a:rPr lang="en-US" dirty="0"/>
                        <a:t>TECHNIQUES USED</a:t>
                      </a:r>
                      <a:endParaRPr lang="en-IN" dirty="0"/>
                    </a:p>
                  </a:txBody>
                  <a:tcPr/>
                </a:tc>
                <a:extLst>
                  <a:ext uri="{0D108BD9-81ED-4DB2-BD59-A6C34878D82A}">
                    <a16:rowId xmlns:a16="http://schemas.microsoft.com/office/drawing/2014/main" val="189888262"/>
                  </a:ext>
                </a:extLst>
              </a:tr>
              <a:tr h="1584114">
                <a:tc>
                  <a:txBody>
                    <a:bodyPr/>
                    <a:lstStyle/>
                    <a:p>
                      <a:r>
                        <a:rPr lang="en-IN" sz="1800" b="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Predicting Tropical Cyclone Intensity from Geosynchronous Satellite Images Using Deep Neural Networks</a:t>
                      </a:r>
                      <a:endParaRPr lang="en-IN" sz="1600" b="1" dirty="0"/>
                    </a:p>
                    <a:p>
                      <a:endParaRPr lang="en-IN" sz="1600" dirty="0"/>
                    </a:p>
                  </a:txBody>
                  <a:tcPr/>
                </a:tc>
                <a:tc>
                  <a:txBody>
                    <a:bodyPr/>
                    <a:lstStyle/>
                    <a:p>
                      <a:r>
                        <a:rPr lang="en-US" sz="1600" b="0" dirty="0"/>
                        <a:t>The model proposed five convolutional neural network models independently trained on data from each of the five channels of luminescence data</a:t>
                      </a:r>
                      <a:endParaRPr lang="en-IN" sz="1600" b="0" dirty="0"/>
                    </a:p>
                  </a:txBody>
                  <a:tcPr/>
                </a:tc>
                <a:extLst>
                  <a:ext uri="{0D108BD9-81ED-4DB2-BD59-A6C34878D82A}">
                    <a16:rowId xmlns:a16="http://schemas.microsoft.com/office/drawing/2014/main" val="2102377261"/>
                  </a:ext>
                </a:extLst>
              </a:tr>
              <a:tr h="1627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Tropical cyclone intensity detection by geometric features of cyclone images and multilayer perceptron</a:t>
                      </a:r>
                      <a:endParaRPr lang="en-IN" sz="1400" b="1" dirty="0"/>
                    </a:p>
                    <a:p>
                      <a:endParaRPr lang="en-IN" sz="1400" dirty="0"/>
                    </a:p>
                  </a:txBody>
                  <a:tcPr/>
                </a:tc>
                <a:tc>
                  <a:txBody>
                    <a:bodyPr/>
                    <a:lstStyle/>
                    <a:p>
                      <a:r>
                        <a:rPr lang="en-US" sz="1600" b="0" i="0" kern="1200" dirty="0">
                          <a:solidFill>
                            <a:schemeClr val="tx1"/>
                          </a:solidFill>
                          <a:effectLst/>
                          <a:latin typeface="+mn-lt"/>
                          <a:ea typeface="+mn-ea"/>
                          <a:cs typeface="+mn-cs"/>
                        </a:rPr>
                        <a:t>T</a:t>
                      </a:r>
                      <a:r>
                        <a:rPr lang="en-US" sz="1600" b="0" dirty="0"/>
                        <a:t>he Model proposed an image processing based method to estimate the tropical cyclone intensity from satellite images collected from Institute of Meteorological Satellite Studies and IMD.</a:t>
                      </a:r>
                      <a:endParaRPr lang="en-US" sz="1600" b="0" i="0" kern="1200" dirty="0">
                        <a:solidFill>
                          <a:schemeClr val="tx1"/>
                        </a:solidFill>
                        <a:effectLst/>
                        <a:latin typeface="+mn-lt"/>
                        <a:ea typeface="+mn-ea"/>
                        <a:cs typeface="+mn-cs"/>
                      </a:endParaRPr>
                    </a:p>
                  </a:txBody>
                  <a:tcPr/>
                </a:tc>
                <a:extLst>
                  <a:ext uri="{0D108BD9-81ED-4DB2-BD59-A6C34878D82A}">
                    <a16:rowId xmlns:a16="http://schemas.microsoft.com/office/drawing/2014/main" val="158049538"/>
                  </a:ext>
                </a:extLst>
              </a:tr>
              <a:tr h="1282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An effective tropical cyclone intensity estimation model using Convolutional Neural Networks</a:t>
                      </a:r>
                      <a:endParaRPr lang="en-IN" sz="1600" b="1" dirty="0"/>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It uses convolutional neural networks to suggest a model for calculating the strength of tropical cyclones</a:t>
                      </a:r>
                      <a:endParaRPr lang="en-IN" sz="1600" b="0" dirty="0"/>
                    </a:p>
                  </a:txBody>
                  <a:tcPr/>
                </a:tc>
                <a:extLst>
                  <a:ext uri="{0D108BD9-81ED-4DB2-BD59-A6C34878D82A}">
                    <a16:rowId xmlns:a16="http://schemas.microsoft.com/office/drawing/2014/main" val="2822526456"/>
                  </a:ext>
                </a:extLst>
              </a:tr>
            </a:tbl>
          </a:graphicData>
        </a:graphic>
      </p:graphicFrame>
    </p:spTree>
    <p:extLst>
      <p:ext uri="{BB962C8B-B14F-4D97-AF65-F5344CB8AC3E}">
        <p14:creationId xmlns:p14="http://schemas.microsoft.com/office/powerpoint/2010/main" val="224784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509FD3D-0FBB-4F69-974A-0EBE5DE5E661}"/>
              </a:ext>
            </a:extLst>
          </p:cNvPr>
          <p:cNvSpPr>
            <a:spLocks noGrp="1"/>
          </p:cNvSpPr>
          <p:nvPr>
            <p:ph type="title"/>
          </p:nvPr>
        </p:nvSpPr>
        <p:spPr>
          <a:xfrm>
            <a:off x="457200" y="274638"/>
            <a:ext cx="8229600" cy="850900"/>
          </a:xfrm>
        </p:spPr>
        <p:txBody>
          <a:bodyPr/>
          <a:lstStyle/>
          <a:p>
            <a:r>
              <a:rPr lang="en-IN" altLang="en-US"/>
              <a:t>Limitations of existing systems</a:t>
            </a:r>
            <a:endParaRPr lang="en-US" altLang="en-US"/>
          </a:p>
        </p:txBody>
      </p:sp>
      <p:sp>
        <p:nvSpPr>
          <p:cNvPr id="25603" name="Content Placeholder 2">
            <a:extLst>
              <a:ext uri="{FF2B5EF4-FFF2-40B4-BE49-F238E27FC236}">
                <a16:creationId xmlns:a16="http://schemas.microsoft.com/office/drawing/2014/main" id="{5A7BD26D-D26B-46DF-ABCA-18D2567FC6BC}"/>
              </a:ext>
            </a:extLst>
          </p:cNvPr>
          <p:cNvSpPr>
            <a:spLocks noGrp="1"/>
          </p:cNvSpPr>
          <p:nvPr>
            <p:ph sz="quarter" idx="14"/>
          </p:nvPr>
        </p:nvSpPr>
        <p:spPr/>
        <p:txBody>
          <a:bodyPr>
            <a:normAutofit/>
          </a:bodyPr>
          <a:lstStyle/>
          <a:p>
            <a:r>
              <a:rPr lang="en-US" sz="1800" b="1" i="0" dirty="0">
                <a:solidFill>
                  <a:srgbClr val="374151"/>
                </a:solidFill>
                <a:effectLst/>
                <a:latin typeface="Source Sans Pro"/>
              </a:rPr>
              <a:t>Limited coverage: </a:t>
            </a:r>
            <a:r>
              <a:rPr lang="en-US" sz="1800" b="0" i="0" dirty="0">
                <a:solidFill>
                  <a:srgbClr val="374151"/>
                </a:solidFill>
                <a:effectLst/>
                <a:latin typeface="Source Sans Pro"/>
              </a:rPr>
              <a:t>Existing methods for cyclone intensity estimation may be limited in their ability to provide accurate estimates for storms that occur in remote or poorly monitored regions.</a:t>
            </a:r>
          </a:p>
          <a:p>
            <a:r>
              <a:rPr lang="en-US" sz="1800" b="1" i="0" dirty="0">
                <a:solidFill>
                  <a:srgbClr val="374151"/>
                </a:solidFill>
                <a:effectLst/>
                <a:latin typeface="Source Sans Pro"/>
              </a:rPr>
              <a:t>Uncertainty and variability: </a:t>
            </a:r>
            <a:r>
              <a:rPr lang="en-US" sz="1800" b="0" i="0" dirty="0">
                <a:solidFill>
                  <a:srgbClr val="374151"/>
                </a:solidFill>
                <a:effectLst/>
                <a:latin typeface="Source Sans Pro"/>
              </a:rPr>
              <a:t>Like prediction models, existing methods for cyclone intensity estimation can be subject to uncertainty and variability. This can result in a range of potential intensity estimates, which may not always be accurate or reliable.</a:t>
            </a:r>
          </a:p>
          <a:p>
            <a:r>
              <a:rPr lang="en-US" sz="1800" b="1" i="0" dirty="0">
                <a:solidFill>
                  <a:srgbClr val="374151"/>
                </a:solidFill>
                <a:effectLst/>
                <a:latin typeface="Source Sans Pro"/>
              </a:rPr>
              <a:t>Limited ability to account for local factors: </a:t>
            </a:r>
            <a:r>
              <a:rPr lang="en-US" sz="1800" b="0" i="0" dirty="0">
                <a:solidFill>
                  <a:srgbClr val="374151"/>
                </a:solidFill>
                <a:effectLst/>
                <a:latin typeface="Source Sans Pro"/>
              </a:rPr>
              <a:t>Existing methods for cyclone intensity estimation may not always be able to account for local factors such as topography, which can influence the intensity of a storm in specific regions. This can result in inaccurate or incomplete intensity estimates for storms that affect these areas.</a:t>
            </a:r>
          </a:p>
          <a:p>
            <a:endParaRPr lang="en-US" sz="1800" b="0" i="0" dirty="0">
              <a:solidFill>
                <a:srgbClr val="374151"/>
              </a:solidFill>
              <a:effectLst/>
              <a:latin typeface="Source Sans Pro"/>
            </a:endParaRPr>
          </a:p>
          <a:p>
            <a:endParaRPr lang="en-US" sz="1800" b="0" i="0" dirty="0">
              <a:solidFill>
                <a:srgbClr val="374151"/>
              </a:solidFill>
              <a:effectLst/>
              <a:latin typeface="Source Sans Pro"/>
            </a:endParaRPr>
          </a:p>
          <a:p>
            <a:endParaRPr lang="en-US" altLang="en-US" sz="1800" dirty="0">
              <a:latin typeface="Source Sans Pro"/>
            </a:endParaRPr>
          </a:p>
        </p:txBody>
      </p:sp>
      <p:sp>
        <p:nvSpPr>
          <p:cNvPr id="25604" name="Slide Number Placeholder 4">
            <a:extLst>
              <a:ext uri="{FF2B5EF4-FFF2-40B4-BE49-F238E27FC236}">
                <a16:creationId xmlns:a16="http://schemas.microsoft.com/office/drawing/2014/main" id="{F233ED23-A2D2-4C42-818B-606455871344}"/>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C336D9-C984-4652-9C2D-33CC9D4D84B5}" type="slidenum">
              <a:rPr lang="en-IN" altLang="en-US" sz="1400">
                <a:solidFill>
                  <a:srgbClr val="404040"/>
                </a:solidFill>
                <a:latin typeface="Minion Pro" pitchFamily="18" charset="0"/>
              </a:rPr>
              <a:pPr>
                <a:spcBef>
                  <a:spcPct val="0"/>
                </a:spcBef>
                <a:buFontTx/>
                <a:buNone/>
              </a:pPr>
              <a:t>9</a:t>
            </a:fld>
            <a:endParaRPr lang="en-IN" altLang="en-US" sz="1400">
              <a:solidFill>
                <a:srgbClr val="404040"/>
              </a:solidFill>
              <a:latin typeface="Minion Pro" pitchFamily="18" charset="0"/>
            </a:endParaRPr>
          </a:p>
        </p:txBody>
      </p:sp>
      <p:sp>
        <p:nvSpPr>
          <p:cNvPr id="6" name="Footer Placeholder 5">
            <a:extLst>
              <a:ext uri="{FF2B5EF4-FFF2-40B4-BE49-F238E27FC236}">
                <a16:creationId xmlns:a16="http://schemas.microsoft.com/office/drawing/2014/main" id="{13FD6861-4389-432C-A21E-DCE8BA45C41F}"/>
              </a:ext>
            </a:extLst>
          </p:cNvPr>
          <p:cNvSpPr>
            <a:spLocks noGrp="1"/>
          </p:cNvSpPr>
          <p:nvPr>
            <p:ph type="ftr" sz="quarter" idx="15"/>
          </p:nvPr>
        </p:nvSpPr>
        <p:spPr/>
        <p:txBody>
          <a:bodyPr/>
          <a:lstStyle/>
          <a:p>
            <a:pPr>
              <a:defRPr/>
            </a:pPr>
            <a:r>
              <a:rPr lang="en-US" dirty="0"/>
              <a:t>TE Mini Project Presentation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1997</Words>
  <Application>Microsoft Office PowerPoint</Application>
  <PresentationFormat>On-screen Show (4:3)</PresentationFormat>
  <Paragraphs>198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Minion Pro</vt:lpstr>
      <vt:lpstr>Söhne</vt:lpstr>
      <vt:lpstr>Source Sans Pro</vt:lpstr>
      <vt:lpstr>Wingdings</vt:lpstr>
      <vt:lpstr>Office Theme</vt:lpstr>
      <vt:lpstr>PowerPoint Presentation</vt:lpstr>
      <vt:lpstr>Outline </vt:lpstr>
      <vt:lpstr>Introduction</vt:lpstr>
      <vt:lpstr>Motivation</vt:lpstr>
      <vt:lpstr>Objective</vt:lpstr>
      <vt:lpstr>Objective</vt:lpstr>
      <vt:lpstr>Literature Survey of the existing systems</vt:lpstr>
      <vt:lpstr>Literature Survey of the existing systems</vt:lpstr>
      <vt:lpstr>Limitations of existing systems</vt:lpstr>
      <vt:lpstr>Problem statement </vt:lpstr>
      <vt:lpstr>Proposed methodology /Techniques</vt:lpstr>
      <vt:lpstr>Proposed methodology /Techniques</vt:lpstr>
      <vt:lpstr>System Design</vt:lpstr>
      <vt:lpstr>System Design</vt:lpstr>
      <vt:lpstr>Details of Hardware and Software</vt:lpstr>
      <vt:lpstr>Result and Analysis</vt:lpstr>
      <vt:lpstr>Result and Analysis</vt:lpstr>
      <vt:lpstr>Result and Analysis</vt:lpstr>
      <vt:lpstr>Result and Analysis</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Sahil</cp:lastModifiedBy>
  <cp:revision>179</cp:revision>
  <cp:lastPrinted>2015-10-12T06:11:58Z</cp:lastPrinted>
  <dcterms:created xsi:type="dcterms:W3CDTF">2014-09-01T09:33:59Z</dcterms:created>
  <dcterms:modified xsi:type="dcterms:W3CDTF">2023-04-29T03:41:11Z</dcterms:modified>
</cp:coreProperties>
</file>