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64E0-28DB-E827-7DCA-603C628DC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1460C1-5DC0-F908-D0D9-1D1D2B738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FFA685-5E90-1AC6-EA03-78D232910C33}"/>
              </a:ext>
            </a:extLst>
          </p:cNvPr>
          <p:cNvSpPr>
            <a:spLocks noGrp="1"/>
          </p:cNvSpPr>
          <p:nvPr>
            <p:ph type="dt" sz="half" idx="10"/>
          </p:nvPr>
        </p:nvSpPr>
        <p:spPr/>
        <p:txBody>
          <a:bodyPr/>
          <a:lstStyle/>
          <a:p>
            <a:fld id="{C98DF366-28B0-4B21-B6D8-581842C68993}" type="datetimeFigureOut">
              <a:rPr lang="en-US" smtClean="0"/>
              <a:t>11/2/2022</a:t>
            </a:fld>
            <a:endParaRPr lang="en-US"/>
          </a:p>
        </p:txBody>
      </p:sp>
      <p:sp>
        <p:nvSpPr>
          <p:cNvPr id="5" name="Footer Placeholder 4">
            <a:extLst>
              <a:ext uri="{FF2B5EF4-FFF2-40B4-BE49-F238E27FC236}">
                <a16:creationId xmlns:a16="http://schemas.microsoft.com/office/drawing/2014/main" id="{34260CAC-BFE3-E883-6981-3F09E4E59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8050B-C786-F8A1-CBED-B04098444EFD}"/>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370359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9BAE-9982-991B-49B9-1763FF133F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04D77-4902-B07B-A2D6-088F5652AF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BECB2-90CB-4990-8708-204F9FC662C0}"/>
              </a:ext>
            </a:extLst>
          </p:cNvPr>
          <p:cNvSpPr>
            <a:spLocks noGrp="1"/>
          </p:cNvSpPr>
          <p:nvPr>
            <p:ph type="dt" sz="half" idx="10"/>
          </p:nvPr>
        </p:nvSpPr>
        <p:spPr/>
        <p:txBody>
          <a:bodyPr/>
          <a:lstStyle/>
          <a:p>
            <a:fld id="{C98DF366-28B0-4B21-B6D8-581842C68993}" type="datetimeFigureOut">
              <a:rPr lang="en-US" smtClean="0"/>
              <a:t>11/2/2022</a:t>
            </a:fld>
            <a:endParaRPr lang="en-US"/>
          </a:p>
        </p:txBody>
      </p:sp>
      <p:sp>
        <p:nvSpPr>
          <p:cNvPr id="5" name="Footer Placeholder 4">
            <a:extLst>
              <a:ext uri="{FF2B5EF4-FFF2-40B4-BE49-F238E27FC236}">
                <a16:creationId xmlns:a16="http://schemas.microsoft.com/office/drawing/2014/main" id="{CCC44FC4-1C9F-E6A2-A74C-CD42D81C2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ECFDD-CAFD-7AA6-0261-7FB4B848066F}"/>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130982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A9CF9-67CF-1036-CE62-0AE8C54E8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F4F91A-BF15-B1A1-869E-6421271F78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CD2E2-38D1-B90A-4084-D1A53F9F7915}"/>
              </a:ext>
            </a:extLst>
          </p:cNvPr>
          <p:cNvSpPr>
            <a:spLocks noGrp="1"/>
          </p:cNvSpPr>
          <p:nvPr>
            <p:ph type="dt" sz="half" idx="10"/>
          </p:nvPr>
        </p:nvSpPr>
        <p:spPr/>
        <p:txBody>
          <a:bodyPr/>
          <a:lstStyle/>
          <a:p>
            <a:fld id="{C98DF366-28B0-4B21-B6D8-581842C68993}" type="datetimeFigureOut">
              <a:rPr lang="en-US" smtClean="0"/>
              <a:t>11/2/2022</a:t>
            </a:fld>
            <a:endParaRPr lang="en-US"/>
          </a:p>
        </p:txBody>
      </p:sp>
      <p:sp>
        <p:nvSpPr>
          <p:cNvPr id="5" name="Footer Placeholder 4">
            <a:extLst>
              <a:ext uri="{FF2B5EF4-FFF2-40B4-BE49-F238E27FC236}">
                <a16:creationId xmlns:a16="http://schemas.microsoft.com/office/drawing/2014/main" id="{033516A8-9954-6178-0CBF-90E88BF37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5A4D0-A242-E621-EA20-F5753233EF78}"/>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266814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26AF-6626-50DE-490C-4DFFD80A5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19349-FC8D-7B0A-7059-BC251AED5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D2C8A-AA78-58F1-09D0-7231D365D160}"/>
              </a:ext>
            </a:extLst>
          </p:cNvPr>
          <p:cNvSpPr>
            <a:spLocks noGrp="1"/>
          </p:cNvSpPr>
          <p:nvPr>
            <p:ph type="dt" sz="half" idx="10"/>
          </p:nvPr>
        </p:nvSpPr>
        <p:spPr/>
        <p:txBody>
          <a:bodyPr/>
          <a:lstStyle/>
          <a:p>
            <a:fld id="{C98DF366-28B0-4B21-B6D8-581842C68993}" type="datetimeFigureOut">
              <a:rPr lang="en-US" smtClean="0"/>
              <a:t>11/2/2022</a:t>
            </a:fld>
            <a:endParaRPr lang="en-US"/>
          </a:p>
        </p:txBody>
      </p:sp>
      <p:sp>
        <p:nvSpPr>
          <p:cNvPr id="5" name="Footer Placeholder 4">
            <a:extLst>
              <a:ext uri="{FF2B5EF4-FFF2-40B4-BE49-F238E27FC236}">
                <a16:creationId xmlns:a16="http://schemas.microsoft.com/office/drawing/2014/main" id="{A20E57C4-9ED1-621E-BF6A-68C7D6BE4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73850-E17C-497E-1200-36FFE9A7CEB0}"/>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218087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E264-A2D0-9006-D148-FE4982DCE2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22B31F-9BC4-0C40-63D0-4C0D378DA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A911C2-8576-EA4F-1294-5334954012A4}"/>
              </a:ext>
            </a:extLst>
          </p:cNvPr>
          <p:cNvSpPr>
            <a:spLocks noGrp="1"/>
          </p:cNvSpPr>
          <p:nvPr>
            <p:ph type="dt" sz="half" idx="10"/>
          </p:nvPr>
        </p:nvSpPr>
        <p:spPr/>
        <p:txBody>
          <a:bodyPr/>
          <a:lstStyle/>
          <a:p>
            <a:fld id="{C98DF366-28B0-4B21-B6D8-581842C68993}" type="datetimeFigureOut">
              <a:rPr lang="en-US" smtClean="0"/>
              <a:t>11/2/2022</a:t>
            </a:fld>
            <a:endParaRPr lang="en-US"/>
          </a:p>
        </p:txBody>
      </p:sp>
      <p:sp>
        <p:nvSpPr>
          <p:cNvPr id="5" name="Footer Placeholder 4">
            <a:extLst>
              <a:ext uri="{FF2B5EF4-FFF2-40B4-BE49-F238E27FC236}">
                <a16:creationId xmlns:a16="http://schemas.microsoft.com/office/drawing/2014/main" id="{A4678C4B-1ABE-F2F3-AF06-46D7C1CFD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E589F-ADFD-1FDB-869A-A1B72D12EA68}"/>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188042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32F5-2948-9E2D-8FA6-AC67DB823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C35B46-3490-DDCA-8645-D87F2AE8A2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C84AFE-6C69-8851-0C5A-8B4852D03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397CB6-7EE8-E266-A0D7-17A670A05496}"/>
              </a:ext>
            </a:extLst>
          </p:cNvPr>
          <p:cNvSpPr>
            <a:spLocks noGrp="1"/>
          </p:cNvSpPr>
          <p:nvPr>
            <p:ph type="dt" sz="half" idx="10"/>
          </p:nvPr>
        </p:nvSpPr>
        <p:spPr/>
        <p:txBody>
          <a:bodyPr/>
          <a:lstStyle/>
          <a:p>
            <a:fld id="{C98DF366-28B0-4B21-B6D8-581842C68993}" type="datetimeFigureOut">
              <a:rPr lang="en-US" smtClean="0"/>
              <a:t>11/2/2022</a:t>
            </a:fld>
            <a:endParaRPr lang="en-US"/>
          </a:p>
        </p:txBody>
      </p:sp>
      <p:sp>
        <p:nvSpPr>
          <p:cNvPr id="6" name="Footer Placeholder 5">
            <a:extLst>
              <a:ext uri="{FF2B5EF4-FFF2-40B4-BE49-F238E27FC236}">
                <a16:creationId xmlns:a16="http://schemas.microsoft.com/office/drawing/2014/main" id="{3EE9E336-CAA0-2232-D3B7-2A34082A4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12AD5-6310-FB66-9A9C-A42A9BC2739D}"/>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280139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684B-E0BB-BA2C-6C73-9A1DB61169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2465ED-3F5A-0A3F-51AA-3467A659D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21CB83-914E-D94A-25AA-16E88550F2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0BDF1B-A043-7DD1-A84C-F774A9F9C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258BE4-2D21-161D-868F-6051DCDBCE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C06337-6DC5-59EE-C129-98140956D959}"/>
              </a:ext>
            </a:extLst>
          </p:cNvPr>
          <p:cNvSpPr>
            <a:spLocks noGrp="1"/>
          </p:cNvSpPr>
          <p:nvPr>
            <p:ph type="dt" sz="half" idx="10"/>
          </p:nvPr>
        </p:nvSpPr>
        <p:spPr/>
        <p:txBody>
          <a:bodyPr/>
          <a:lstStyle/>
          <a:p>
            <a:fld id="{C98DF366-28B0-4B21-B6D8-581842C68993}" type="datetimeFigureOut">
              <a:rPr lang="en-US" smtClean="0"/>
              <a:t>11/2/2022</a:t>
            </a:fld>
            <a:endParaRPr lang="en-US"/>
          </a:p>
        </p:txBody>
      </p:sp>
      <p:sp>
        <p:nvSpPr>
          <p:cNvPr id="8" name="Footer Placeholder 7">
            <a:extLst>
              <a:ext uri="{FF2B5EF4-FFF2-40B4-BE49-F238E27FC236}">
                <a16:creationId xmlns:a16="http://schemas.microsoft.com/office/drawing/2014/main" id="{66049946-1A06-DC0C-9824-4FF9FD4543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8467A6-E7EF-0FE4-AF7C-DB0DB9805A0A}"/>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283684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73D1-E1EF-A035-9F69-16A31722B5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4DE54E-E8B2-B261-435C-0908E2B3BEDB}"/>
              </a:ext>
            </a:extLst>
          </p:cNvPr>
          <p:cNvSpPr>
            <a:spLocks noGrp="1"/>
          </p:cNvSpPr>
          <p:nvPr>
            <p:ph type="dt" sz="half" idx="10"/>
          </p:nvPr>
        </p:nvSpPr>
        <p:spPr/>
        <p:txBody>
          <a:bodyPr/>
          <a:lstStyle/>
          <a:p>
            <a:fld id="{C98DF366-28B0-4B21-B6D8-581842C68993}" type="datetimeFigureOut">
              <a:rPr lang="en-US" smtClean="0"/>
              <a:t>11/2/2022</a:t>
            </a:fld>
            <a:endParaRPr lang="en-US"/>
          </a:p>
        </p:txBody>
      </p:sp>
      <p:sp>
        <p:nvSpPr>
          <p:cNvPr id="4" name="Footer Placeholder 3">
            <a:extLst>
              <a:ext uri="{FF2B5EF4-FFF2-40B4-BE49-F238E27FC236}">
                <a16:creationId xmlns:a16="http://schemas.microsoft.com/office/drawing/2014/main" id="{0080F3FC-7B63-29D2-C91E-69FC873EBF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CD35F-C48F-5C93-4A97-AD183E40FEF9}"/>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237462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F1991-86D7-4595-0320-5F0F5350F20C}"/>
              </a:ext>
            </a:extLst>
          </p:cNvPr>
          <p:cNvSpPr>
            <a:spLocks noGrp="1"/>
          </p:cNvSpPr>
          <p:nvPr>
            <p:ph type="dt" sz="half" idx="10"/>
          </p:nvPr>
        </p:nvSpPr>
        <p:spPr/>
        <p:txBody>
          <a:bodyPr/>
          <a:lstStyle/>
          <a:p>
            <a:fld id="{C98DF366-28B0-4B21-B6D8-581842C68993}" type="datetimeFigureOut">
              <a:rPr lang="en-US" smtClean="0"/>
              <a:t>11/2/2022</a:t>
            </a:fld>
            <a:endParaRPr lang="en-US"/>
          </a:p>
        </p:txBody>
      </p:sp>
      <p:sp>
        <p:nvSpPr>
          <p:cNvPr id="3" name="Footer Placeholder 2">
            <a:extLst>
              <a:ext uri="{FF2B5EF4-FFF2-40B4-BE49-F238E27FC236}">
                <a16:creationId xmlns:a16="http://schemas.microsoft.com/office/drawing/2014/main" id="{5DEAB450-EA35-1209-19CF-CDF121C3F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A940DA-2763-AF4F-A05F-E1F1DAE32F85}"/>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345827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E679-84C0-2E52-578A-9527F5765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A30B96-7750-44F0-E6EE-726361FE6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C4379B-75F6-B968-8939-12A183570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79BF4-CB67-A093-AD76-60745A27F1F3}"/>
              </a:ext>
            </a:extLst>
          </p:cNvPr>
          <p:cNvSpPr>
            <a:spLocks noGrp="1"/>
          </p:cNvSpPr>
          <p:nvPr>
            <p:ph type="dt" sz="half" idx="10"/>
          </p:nvPr>
        </p:nvSpPr>
        <p:spPr/>
        <p:txBody>
          <a:bodyPr/>
          <a:lstStyle/>
          <a:p>
            <a:fld id="{C98DF366-28B0-4B21-B6D8-581842C68993}" type="datetimeFigureOut">
              <a:rPr lang="en-US" smtClean="0"/>
              <a:t>11/2/2022</a:t>
            </a:fld>
            <a:endParaRPr lang="en-US"/>
          </a:p>
        </p:txBody>
      </p:sp>
      <p:sp>
        <p:nvSpPr>
          <p:cNvPr id="6" name="Footer Placeholder 5">
            <a:extLst>
              <a:ext uri="{FF2B5EF4-FFF2-40B4-BE49-F238E27FC236}">
                <a16:creationId xmlns:a16="http://schemas.microsoft.com/office/drawing/2014/main" id="{E275A131-0BBF-62C2-2AAB-D8C248A786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8E27E-034A-2014-8F33-8BCBC0104932}"/>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18943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E41B-AA69-E147-5AFF-CE53FFA0C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50F767-C389-D3D8-097D-8F86B3F6B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CF7E87-D1CA-CCA0-74EC-54F1CD3A6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C065C-059C-00B1-E84F-8F5D2AD7F265}"/>
              </a:ext>
            </a:extLst>
          </p:cNvPr>
          <p:cNvSpPr>
            <a:spLocks noGrp="1"/>
          </p:cNvSpPr>
          <p:nvPr>
            <p:ph type="dt" sz="half" idx="10"/>
          </p:nvPr>
        </p:nvSpPr>
        <p:spPr/>
        <p:txBody>
          <a:bodyPr/>
          <a:lstStyle/>
          <a:p>
            <a:fld id="{C98DF366-28B0-4B21-B6D8-581842C68993}" type="datetimeFigureOut">
              <a:rPr lang="en-US" smtClean="0"/>
              <a:t>11/2/2022</a:t>
            </a:fld>
            <a:endParaRPr lang="en-US"/>
          </a:p>
        </p:txBody>
      </p:sp>
      <p:sp>
        <p:nvSpPr>
          <p:cNvPr id="6" name="Footer Placeholder 5">
            <a:extLst>
              <a:ext uri="{FF2B5EF4-FFF2-40B4-BE49-F238E27FC236}">
                <a16:creationId xmlns:a16="http://schemas.microsoft.com/office/drawing/2014/main" id="{8F8A910F-F200-9FA3-7297-2E5E50A09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35656-7853-BE6E-1F82-F6385D0A2808}"/>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176885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CA979-BB65-B1A5-4FBC-EE5540C065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5B4F52-18D9-D358-BCBC-1ED33C152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1CDC2-4FA7-6628-FA09-C731D910C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DF366-28B0-4B21-B6D8-581842C68993}" type="datetimeFigureOut">
              <a:rPr lang="en-US" smtClean="0"/>
              <a:t>11/2/2022</a:t>
            </a:fld>
            <a:endParaRPr lang="en-US"/>
          </a:p>
        </p:txBody>
      </p:sp>
      <p:sp>
        <p:nvSpPr>
          <p:cNvPr id="5" name="Footer Placeholder 4">
            <a:extLst>
              <a:ext uri="{FF2B5EF4-FFF2-40B4-BE49-F238E27FC236}">
                <a16:creationId xmlns:a16="http://schemas.microsoft.com/office/drawing/2014/main" id="{343B5BCE-0713-B617-28C1-C0BB6E1030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03D376-D574-C520-5294-EF4EBD7D6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DEFB6-4746-4E0D-A1B8-408B0787F231}" type="slidenum">
              <a:rPr lang="en-US" smtClean="0"/>
              <a:t>‹#›</a:t>
            </a:fld>
            <a:endParaRPr lang="en-US"/>
          </a:p>
        </p:txBody>
      </p:sp>
    </p:spTree>
    <p:extLst>
      <p:ext uri="{BB962C8B-B14F-4D97-AF65-F5344CB8AC3E}">
        <p14:creationId xmlns:p14="http://schemas.microsoft.com/office/powerpoint/2010/main" val="3849864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9272-8D1B-7F01-A4EE-C2C0DFF16569}"/>
              </a:ext>
            </a:extLst>
          </p:cNvPr>
          <p:cNvSpPr>
            <a:spLocks noGrp="1"/>
          </p:cNvSpPr>
          <p:nvPr>
            <p:ph type="ctrTitle"/>
          </p:nvPr>
        </p:nvSpPr>
        <p:spPr/>
        <p:txBody>
          <a:bodyPr/>
          <a:lstStyle/>
          <a:p>
            <a:r>
              <a:rPr lang="en-US" dirty="0"/>
              <a:t>STA3180 After The Bell</a:t>
            </a:r>
            <a:br>
              <a:rPr lang="en-US" dirty="0"/>
            </a:br>
            <a:r>
              <a:rPr lang="en-US" dirty="0"/>
              <a:t>Progress Report</a:t>
            </a:r>
          </a:p>
        </p:txBody>
      </p:sp>
      <p:sp>
        <p:nvSpPr>
          <p:cNvPr id="3" name="Subtitle 2">
            <a:extLst>
              <a:ext uri="{FF2B5EF4-FFF2-40B4-BE49-F238E27FC236}">
                <a16:creationId xmlns:a16="http://schemas.microsoft.com/office/drawing/2014/main" id="{E773AB70-5FD0-1A20-4082-414B7F7125DD}"/>
              </a:ext>
            </a:extLst>
          </p:cNvPr>
          <p:cNvSpPr>
            <a:spLocks noGrp="1"/>
          </p:cNvSpPr>
          <p:nvPr>
            <p:ph type="subTitle" idx="1"/>
          </p:nvPr>
        </p:nvSpPr>
        <p:spPr/>
        <p:txBody>
          <a:bodyPr/>
          <a:lstStyle/>
          <a:p>
            <a:r>
              <a:rPr lang="en-US" dirty="0"/>
              <a:t>By: Anthony, Finn, Luke, and Zachary</a:t>
            </a:r>
          </a:p>
        </p:txBody>
      </p:sp>
    </p:spTree>
    <p:extLst>
      <p:ext uri="{BB962C8B-B14F-4D97-AF65-F5344CB8AC3E}">
        <p14:creationId xmlns:p14="http://schemas.microsoft.com/office/powerpoint/2010/main" val="2079312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916184-AB7E-C662-C1BB-8998CD3F0890}"/>
              </a:ext>
            </a:extLst>
          </p:cNvPr>
          <p:cNvPicPr>
            <a:picLocks noChangeAspect="1"/>
          </p:cNvPicPr>
          <p:nvPr/>
        </p:nvPicPr>
        <p:blipFill>
          <a:blip r:embed="rId2"/>
          <a:stretch>
            <a:fillRect/>
          </a:stretch>
        </p:blipFill>
        <p:spPr>
          <a:xfrm>
            <a:off x="971550" y="328612"/>
            <a:ext cx="10248900" cy="6200775"/>
          </a:xfrm>
          <a:prstGeom prst="rect">
            <a:avLst/>
          </a:prstGeom>
        </p:spPr>
      </p:pic>
    </p:spTree>
    <p:extLst>
      <p:ext uri="{BB962C8B-B14F-4D97-AF65-F5344CB8AC3E}">
        <p14:creationId xmlns:p14="http://schemas.microsoft.com/office/powerpoint/2010/main" val="142012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645F-6FFD-C8F1-F14B-59BEF9E2AF2C}"/>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A3186114-B1A8-848E-96F1-A9B8A837EC8A}"/>
              </a:ext>
            </a:extLst>
          </p:cNvPr>
          <p:cNvSpPr>
            <a:spLocks noGrp="1"/>
          </p:cNvSpPr>
          <p:nvPr>
            <p:ph idx="1"/>
          </p:nvPr>
        </p:nvSpPr>
        <p:spPr/>
        <p:txBody>
          <a:bodyPr/>
          <a:lstStyle/>
          <a:p>
            <a:r>
              <a:rPr lang="en-US" dirty="0"/>
              <a:t>Are there other potential predictors that better influence student performance?</a:t>
            </a:r>
          </a:p>
          <a:p>
            <a:r>
              <a:rPr lang="en-US" dirty="0"/>
              <a:t>Are there other potential response variables that would better correlate to parent involvement (student satisfaction)?</a:t>
            </a:r>
          </a:p>
          <a:p>
            <a:r>
              <a:rPr lang="en-US" dirty="0"/>
              <a:t>Is the Cumulative Logit Model the best model for our data?</a:t>
            </a:r>
          </a:p>
          <a:p>
            <a:endParaRPr lang="en-US" dirty="0"/>
          </a:p>
          <a:p>
            <a:r>
              <a:rPr lang="en-US" dirty="0"/>
              <a:t>Is summing the binary predictors incorrect?</a:t>
            </a:r>
          </a:p>
          <a:p>
            <a:r>
              <a:rPr lang="en-US" dirty="0"/>
              <a:t>Is data imbalance negatively impacting the model?</a:t>
            </a:r>
          </a:p>
          <a:p>
            <a:endParaRPr lang="en-US" dirty="0"/>
          </a:p>
          <a:p>
            <a:endParaRPr lang="en-US" dirty="0"/>
          </a:p>
        </p:txBody>
      </p:sp>
    </p:spTree>
    <p:extLst>
      <p:ext uri="{BB962C8B-B14F-4D97-AF65-F5344CB8AC3E}">
        <p14:creationId xmlns:p14="http://schemas.microsoft.com/office/powerpoint/2010/main" val="126690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B9D455-81B4-8659-CB77-85A066E15908}"/>
              </a:ext>
            </a:extLst>
          </p:cNvPr>
          <p:cNvPicPr>
            <a:picLocks noChangeAspect="1"/>
          </p:cNvPicPr>
          <p:nvPr/>
        </p:nvPicPr>
        <p:blipFill>
          <a:blip r:embed="rId2"/>
          <a:stretch>
            <a:fillRect/>
          </a:stretch>
        </p:blipFill>
        <p:spPr>
          <a:xfrm>
            <a:off x="938212" y="257175"/>
            <a:ext cx="10315575" cy="6343650"/>
          </a:xfrm>
          <a:prstGeom prst="rect">
            <a:avLst/>
          </a:prstGeom>
        </p:spPr>
      </p:pic>
    </p:spTree>
    <p:extLst>
      <p:ext uri="{BB962C8B-B14F-4D97-AF65-F5344CB8AC3E}">
        <p14:creationId xmlns:p14="http://schemas.microsoft.com/office/powerpoint/2010/main" val="400561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FC6B-6A4E-A3CB-30FE-EB5E7E89DC5F}"/>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C331B90F-BA02-7239-EF56-1E201A776193}"/>
              </a:ext>
            </a:extLst>
          </p:cNvPr>
          <p:cNvSpPr>
            <a:spLocks noGrp="1"/>
          </p:cNvSpPr>
          <p:nvPr>
            <p:ph idx="1"/>
          </p:nvPr>
        </p:nvSpPr>
        <p:spPr/>
        <p:txBody>
          <a:bodyPr/>
          <a:lstStyle/>
          <a:p>
            <a:r>
              <a:rPr lang="en-US" dirty="0"/>
              <a:t>“How does parental involvement in school and home activities impact student performance (grades)?”</a:t>
            </a:r>
          </a:p>
          <a:p>
            <a:r>
              <a:rPr lang="en-US" dirty="0"/>
              <a:t>“Is this impact different depending on school level (Elementary, Middle, or High School)?”</a:t>
            </a:r>
          </a:p>
          <a:p>
            <a:endParaRPr lang="en-US" dirty="0"/>
          </a:p>
          <a:p>
            <a:endParaRPr lang="en-US" dirty="0"/>
          </a:p>
          <a:p>
            <a:endParaRPr lang="en-US" dirty="0"/>
          </a:p>
          <a:p>
            <a:r>
              <a:rPr lang="en-US" sz="2400" dirty="0"/>
              <a:t>Note: Only the 2019 curated data is being considered.</a:t>
            </a:r>
          </a:p>
        </p:txBody>
      </p:sp>
    </p:spTree>
    <p:extLst>
      <p:ext uri="{BB962C8B-B14F-4D97-AF65-F5344CB8AC3E}">
        <p14:creationId xmlns:p14="http://schemas.microsoft.com/office/powerpoint/2010/main" val="424135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2546B1-DA20-EC24-8B4B-B764450C6368}"/>
              </a:ext>
            </a:extLst>
          </p:cNvPr>
          <p:cNvSpPr>
            <a:spLocks noGrp="1"/>
          </p:cNvSpPr>
          <p:nvPr>
            <p:ph type="title"/>
          </p:nvPr>
        </p:nvSpPr>
        <p:spPr>
          <a:xfrm>
            <a:off x="841248" y="5009083"/>
            <a:ext cx="2889504" cy="1345997"/>
          </a:xfrm>
        </p:spPr>
        <p:txBody>
          <a:bodyPr anchor="ctr">
            <a:normAutofit/>
          </a:bodyPr>
          <a:lstStyle/>
          <a:p>
            <a:r>
              <a:rPr lang="en-US" sz="2600" dirty="0">
                <a:solidFill>
                  <a:schemeClr val="bg1"/>
                </a:solidFill>
              </a:rPr>
              <a:t>Predictors</a:t>
            </a:r>
          </a:p>
        </p:txBody>
      </p:sp>
      <p:cxnSp>
        <p:nvCxnSpPr>
          <p:cNvPr id="14" name="Straight Connector 1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50A9CB-7337-616E-FCB1-06620CE9429B}"/>
              </a:ext>
            </a:extLst>
          </p:cNvPr>
          <p:cNvSpPr>
            <a:spLocks noGrp="1"/>
          </p:cNvSpPr>
          <p:nvPr>
            <p:ph idx="1"/>
          </p:nvPr>
        </p:nvSpPr>
        <p:spPr>
          <a:xfrm>
            <a:off x="4379976" y="5009083"/>
            <a:ext cx="6976872" cy="1345997"/>
          </a:xfrm>
        </p:spPr>
        <p:txBody>
          <a:bodyPr anchor="ctr">
            <a:normAutofit fontScale="92500"/>
          </a:bodyPr>
          <a:lstStyle/>
          <a:p>
            <a:r>
              <a:rPr lang="en-US" sz="1700" dirty="0">
                <a:solidFill>
                  <a:schemeClr val="bg1"/>
                </a:solidFill>
              </a:rPr>
              <a:t>We are using two sets of binary (yes/no) questions, each combined into a single numeric variable as our predictors.</a:t>
            </a:r>
          </a:p>
          <a:p>
            <a:r>
              <a:rPr lang="en-US" sz="1700" dirty="0">
                <a:solidFill>
                  <a:schemeClr val="bg1"/>
                </a:solidFill>
              </a:rPr>
              <a:t>The first set of questions describe “Adult at School” (AAS) involvement.</a:t>
            </a:r>
          </a:p>
          <a:p>
            <a:r>
              <a:rPr lang="en-US" sz="1700" dirty="0">
                <a:solidFill>
                  <a:schemeClr val="bg1"/>
                </a:solidFill>
              </a:rPr>
              <a:t>The number of </a:t>
            </a:r>
            <a:r>
              <a:rPr lang="en-US" sz="1700" b="1" u="sng" dirty="0">
                <a:solidFill>
                  <a:schemeClr val="bg1"/>
                </a:solidFill>
              </a:rPr>
              <a:t>Yes</a:t>
            </a:r>
            <a:r>
              <a:rPr lang="en-US" sz="1700" dirty="0">
                <a:solidFill>
                  <a:schemeClr val="bg1"/>
                </a:solidFill>
              </a:rPr>
              <a:t> responses to these questions (0-8) = </a:t>
            </a:r>
            <a:r>
              <a:rPr lang="en-US" sz="1700" dirty="0">
                <a:solidFill>
                  <a:schemeClr val="bg1"/>
                </a:solidFill>
                <a:latin typeface="Consolas" panose="020B0609020204030204" pitchFamily="49" charset="0"/>
              </a:rPr>
              <a:t>adultAtSchoolSum</a:t>
            </a:r>
          </a:p>
        </p:txBody>
      </p:sp>
      <p:pic>
        <p:nvPicPr>
          <p:cNvPr id="7" name="Picture 6">
            <a:extLst>
              <a:ext uri="{FF2B5EF4-FFF2-40B4-BE49-F238E27FC236}">
                <a16:creationId xmlns:a16="http://schemas.microsoft.com/office/drawing/2014/main" id="{3FF1F516-6E78-D176-B5D4-10579F74D484}"/>
              </a:ext>
            </a:extLst>
          </p:cNvPr>
          <p:cNvPicPr>
            <a:picLocks noChangeAspect="1"/>
          </p:cNvPicPr>
          <p:nvPr/>
        </p:nvPicPr>
        <p:blipFill>
          <a:blip r:embed="rId2"/>
          <a:stretch>
            <a:fillRect/>
          </a:stretch>
        </p:blipFill>
        <p:spPr>
          <a:xfrm>
            <a:off x="321563" y="180013"/>
            <a:ext cx="11548871" cy="4488913"/>
          </a:xfrm>
          <a:prstGeom prst="rect">
            <a:avLst/>
          </a:prstGeom>
        </p:spPr>
      </p:pic>
    </p:spTree>
    <p:extLst>
      <p:ext uri="{BB962C8B-B14F-4D97-AF65-F5344CB8AC3E}">
        <p14:creationId xmlns:p14="http://schemas.microsoft.com/office/powerpoint/2010/main" val="2969201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2546B1-DA20-EC24-8B4B-B764450C6368}"/>
              </a:ext>
            </a:extLst>
          </p:cNvPr>
          <p:cNvSpPr>
            <a:spLocks noGrp="1"/>
          </p:cNvSpPr>
          <p:nvPr>
            <p:ph type="title"/>
          </p:nvPr>
        </p:nvSpPr>
        <p:spPr>
          <a:xfrm>
            <a:off x="841248" y="5009083"/>
            <a:ext cx="2889504" cy="1345997"/>
          </a:xfrm>
        </p:spPr>
        <p:txBody>
          <a:bodyPr anchor="ctr">
            <a:normAutofit/>
          </a:bodyPr>
          <a:lstStyle/>
          <a:p>
            <a:r>
              <a:rPr lang="en-US" sz="2600" dirty="0">
                <a:solidFill>
                  <a:schemeClr val="bg1"/>
                </a:solidFill>
              </a:rPr>
              <a:t>Predictors</a:t>
            </a:r>
          </a:p>
        </p:txBody>
      </p:sp>
      <p:cxnSp>
        <p:nvCxnSpPr>
          <p:cNvPr id="14" name="Straight Connector 1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50A9CB-7337-616E-FCB1-06620CE9429B}"/>
              </a:ext>
            </a:extLst>
          </p:cNvPr>
          <p:cNvSpPr>
            <a:spLocks noGrp="1"/>
          </p:cNvSpPr>
          <p:nvPr>
            <p:ph idx="1"/>
          </p:nvPr>
        </p:nvSpPr>
        <p:spPr>
          <a:xfrm>
            <a:off x="4379975" y="5009083"/>
            <a:ext cx="7303035" cy="1345997"/>
          </a:xfrm>
        </p:spPr>
        <p:txBody>
          <a:bodyPr anchor="ctr">
            <a:normAutofit/>
          </a:bodyPr>
          <a:lstStyle/>
          <a:p>
            <a:r>
              <a:rPr lang="en-US" sz="1700" dirty="0">
                <a:solidFill>
                  <a:schemeClr val="bg1"/>
                </a:solidFill>
              </a:rPr>
              <a:t>Similarly, the second set of questions describe “Adult at Home” (AAH) involvement.</a:t>
            </a:r>
          </a:p>
          <a:p>
            <a:r>
              <a:rPr lang="en-US" sz="1700" dirty="0">
                <a:solidFill>
                  <a:schemeClr val="bg1"/>
                </a:solidFill>
              </a:rPr>
              <a:t>The number of </a:t>
            </a:r>
            <a:r>
              <a:rPr lang="en-US" sz="1700" b="1" u="sng" dirty="0">
                <a:solidFill>
                  <a:schemeClr val="bg1"/>
                </a:solidFill>
              </a:rPr>
              <a:t>Yes</a:t>
            </a:r>
            <a:r>
              <a:rPr lang="en-US" sz="1700" dirty="0">
                <a:solidFill>
                  <a:schemeClr val="bg1"/>
                </a:solidFill>
              </a:rPr>
              <a:t> responses to these questions (0-9) = </a:t>
            </a:r>
            <a:r>
              <a:rPr lang="en-US" sz="1700" dirty="0">
                <a:solidFill>
                  <a:schemeClr val="bg1"/>
                </a:solidFill>
                <a:latin typeface="Consolas" panose="020B0609020204030204" pitchFamily="49" charset="0"/>
              </a:rPr>
              <a:t>adultAtHomeSum</a:t>
            </a:r>
          </a:p>
        </p:txBody>
      </p:sp>
      <p:pic>
        <p:nvPicPr>
          <p:cNvPr id="8" name="Picture 7">
            <a:extLst>
              <a:ext uri="{FF2B5EF4-FFF2-40B4-BE49-F238E27FC236}">
                <a16:creationId xmlns:a16="http://schemas.microsoft.com/office/drawing/2014/main" id="{4C9A1E1E-DD1D-E90F-FDA8-E9140C765AF4}"/>
              </a:ext>
            </a:extLst>
          </p:cNvPr>
          <p:cNvPicPr>
            <a:picLocks noChangeAspect="1"/>
          </p:cNvPicPr>
          <p:nvPr/>
        </p:nvPicPr>
        <p:blipFill>
          <a:blip r:embed="rId2"/>
          <a:stretch>
            <a:fillRect/>
          </a:stretch>
        </p:blipFill>
        <p:spPr>
          <a:xfrm>
            <a:off x="321564" y="156487"/>
            <a:ext cx="11548872" cy="4467016"/>
          </a:xfrm>
          <a:prstGeom prst="rect">
            <a:avLst/>
          </a:prstGeom>
        </p:spPr>
      </p:pic>
    </p:spTree>
    <p:extLst>
      <p:ext uri="{BB962C8B-B14F-4D97-AF65-F5344CB8AC3E}">
        <p14:creationId xmlns:p14="http://schemas.microsoft.com/office/powerpoint/2010/main" val="6342616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308C95-0DF9-B90A-989C-E5F89291B13F}"/>
              </a:ext>
            </a:extLst>
          </p:cNvPr>
          <p:cNvSpPr>
            <a:spLocks noGrp="1"/>
          </p:cNvSpPr>
          <p:nvPr>
            <p:ph type="title"/>
          </p:nvPr>
        </p:nvSpPr>
        <p:spPr>
          <a:xfrm>
            <a:off x="643467" y="321734"/>
            <a:ext cx="10905066" cy="1135737"/>
          </a:xfrm>
        </p:spPr>
        <p:txBody>
          <a:bodyPr>
            <a:normAutofit/>
          </a:bodyPr>
          <a:lstStyle/>
          <a:p>
            <a:r>
              <a:rPr lang="en-US" sz="3600"/>
              <a:t>Response</a:t>
            </a:r>
          </a:p>
        </p:txBody>
      </p:sp>
      <p:sp>
        <p:nvSpPr>
          <p:cNvPr id="3" name="Content Placeholder 2">
            <a:extLst>
              <a:ext uri="{FF2B5EF4-FFF2-40B4-BE49-F238E27FC236}">
                <a16:creationId xmlns:a16="http://schemas.microsoft.com/office/drawing/2014/main" id="{E0EF12C6-3A44-CDE9-81B9-024F783B963C}"/>
              </a:ext>
            </a:extLst>
          </p:cNvPr>
          <p:cNvSpPr>
            <a:spLocks noGrp="1"/>
          </p:cNvSpPr>
          <p:nvPr>
            <p:ph idx="1"/>
          </p:nvPr>
        </p:nvSpPr>
        <p:spPr>
          <a:xfrm>
            <a:off x="643469" y="1782981"/>
            <a:ext cx="4008384" cy="4393982"/>
          </a:xfrm>
        </p:spPr>
        <p:txBody>
          <a:bodyPr>
            <a:normAutofit/>
          </a:bodyPr>
          <a:lstStyle/>
          <a:p>
            <a:r>
              <a:rPr lang="en-US" sz="2000"/>
              <a:t>We are trying to predict “SEGRADES”, a categorical variable with the following encodings for a given students’ grades:</a:t>
            </a:r>
          </a:p>
          <a:p>
            <a:pPr lvl="1"/>
            <a:r>
              <a:rPr lang="en-US" sz="2000"/>
              <a:t>1 = Mostly A’s</a:t>
            </a:r>
          </a:p>
          <a:p>
            <a:pPr lvl="1"/>
            <a:r>
              <a:rPr lang="en-US" sz="2000"/>
              <a:t>2 = Mostly B’s</a:t>
            </a:r>
          </a:p>
          <a:p>
            <a:pPr lvl="1"/>
            <a:r>
              <a:rPr lang="en-US" sz="2000"/>
              <a:t>3 = Mostly C’s</a:t>
            </a:r>
          </a:p>
          <a:p>
            <a:pPr lvl="1"/>
            <a:r>
              <a:rPr lang="en-US" sz="2000"/>
              <a:t>4 = Mostly D’s or lower</a:t>
            </a:r>
          </a:p>
          <a:p>
            <a:pPr lvl="1"/>
            <a:r>
              <a:rPr lang="en-US" sz="2000"/>
              <a:t>5 = School does not use this grading system</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C43ABE2-CE68-6F6F-62C5-156026CD7BD1}"/>
              </a:ext>
            </a:extLst>
          </p:cNvPr>
          <p:cNvPicPr>
            <a:picLocks noChangeAspect="1"/>
          </p:cNvPicPr>
          <p:nvPr/>
        </p:nvPicPr>
        <p:blipFill>
          <a:blip r:embed="rId2"/>
          <a:stretch>
            <a:fillRect/>
          </a:stretch>
        </p:blipFill>
        <p:spPr>
          <a:xfrm>
            <a:off x="4604912" y="1645092"/>
            <a:ext cx="6943620" cy="4218248"/>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7042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8C08-9094-DA6B-8047-E5CA32927BD8}"/>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E77AAFE2-4CD7-5C28-FC84-616B032DB4B0}"/>
              </a:ext>
            </a:extLst>
          </p:cNvPr>
          <p:cNvSpPr>
            <a:spLocks noGrp="1"/>
          </p:cNvSpPr>
          <p:nvPr>
            <p:ph idx="1"/>
          </p:nvPr>
        </p:nvSpPr>
        <p:spPr/>
        <p:txBody>
          <a:bodyPr/>
          <a:lstStyle/>
          <a:p>
            <a:r>
              <a:rPr lang="en-US" dirty="0"/>
              <a:t>Removed any rows with -1 as an observation (invalid data)</a:t>
            </a:r>
          </a:p>
          <a:p>
            <a:r>
              <a:rPr lang="en-US" dirty="0"/>
              <a:t>Encoded each observation based on school level </a:t>
            </a:r>
          </a:p>
          <a:p>
            <a:pPr lvl="1"/>
            <a:r>
              <a:rPr lang="en-US" dirty="0"/>
              <a:t>1 = Elementary, 2 = Middle, 3 = High</a:t>
            </a:r>
          </a:p>
          <a:p>
            <a:r>
              <a:rPr lang="en-US" dirty="0"/>
              <a:t>Removed any rows where </a:t>
            </a:r>
            <a:r>
              <a:rPr lang="en-US" dirty="0">
                <a:latin typeface="Consolas" panose="020B0609020204030204" pitchFamily="49" charset="0"/>
              </a:rPr>
              <a:t>SEGRADES=5</a:t>
            </a:r>
          </a:p>
          <a:p>
            <a:pPr lvl="1"/>
            <a:r>
              <a:rPr lang="en-US" dirty="0"/>
              <a:t>This removed approx. 2000 observations from Elementary level</a:t>
            </a:r>
          </a:p>
          <a:p>
            <a:r>
              <a:rPr lang="en-US" dirty="0"/>
              <a:t>Changed predictor encodings from (1/2) to (0/1)</a:t>
            </a:r>
          </a:p>
          <a:p>
            <a:r>
              <a:rPr lang="en-US" dirty="0"/>
              <a:t>Calculated </a:t>
            </a:r>
            <a:r>
              <a:rPr lang="en-US" dirty="0">
                <a:latin typeface="Consolas" panose="020B0609020204030204" pitchFamily="49" charset="0"/>
              </a:rPr>
              <a:t>adultAtHomeSum</a:t>
            </a:r>
            <a:r>
              <a:rPr lang="en-US" dirty="0"/>
              <a:t> and </a:t>
            </a:r>
            <a:r>
              <a:rPr lang="en-US" dirty="0">
                <a:latin typeface="Consolas" panose="020B0609020204030204" pitchFamily="49" charset="0"/>
              </a:rPr>
              <a:t>adultAtSchoolSum</a:t>
            </a:r>
          </a:p>
          <a:p>
            <a:endParaRPr lang="en-US" dirty="0"/>
          </a:p>
          <a:p>
            <a:pPr marL="457200" lvl="1" indent="0">
              <a:buNone/>
            </a:pPr>
            <a:endParaRPr lang="en-US" dirty="0"/>
          </a:p>
        </p:txBody>
      </p:sp>
    </p:spTree>
    <p:extLst>
      <p:ext uri="{BB962C8B-B14F-4D97-AF65-F5344CB8AC3E}">
        <p14:creationId xmlns:p14="http://schemas.microsoft.com/office/powerpoint/2010/main" val="428980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0C3C-467F-28CC-A9B4-87BB706FBB5A}"/>
              </a:ext>
            </a:extLst>
          </p:cNvPr>
          <p:cNvSpPr>
            <a:spLocks noGrp="1"/>
          </p:cNvSpPr>
          <p:nvPr>
            <p:ph type="title"/>
          </p:nvPr>
        </p:nvSpPr>
        <p:spPr/>
        <p:txBody>
          <a:bodyPr/>
          <a:lstStyle/>
          <a:p>
            <a:r>
              <a:rPr lang="en-US" dirty="0"/>
              <a:t>Model Setup</a:t>
            </a:r>
          </a:p>
        </p:txBody>
      </p:sp>
      <p:sp>
        <p:nvSpPr>
          <p:cNvPr id="3" name="Content Placeholder 2">
            <a:extLst>
              <a:ext uri="{FF2B5EF4-FFF2-40B4-BE49-F238E27FC236}">
                <a16:creationId xmlns:a16="http://schemas.microsoft.com/office/drawing/2014/main" id="{757CDB5D-3E24-C2A0-0AF9-200DD5551D8B}"/>
              </a:ext>
            </a:extLst>
          </p:cNvPr>
          <p:cNvSpPr>
            <a:spLocks noGrp="1"/>
          </p:cNvSpPr>
          <p:nvPr>
            <p:ph idx="1"/>
          </p:nvPr>
        </p:nvSpPr>
        <p:spPr>
          <a:xfrm>
            <a:off x="838200" y="1825625"/>
            <a:ext cx="10515600" cy="926453"/>
          </a:xfrm>
        </p:spPr>
        <p:txBody>
          <a:bodyPr/>
          <a:lstStyle/>
          <a:p>
            <a:r>
              <a:rPr lang="en-US" dirty="0"/>
              <a:t>We decided to test a Cumulative Logit Model with Proportional Odds on our data due to the categorical response variable</a:t>
            </a:r>
          </a:p>
          <a:p>
            <a:pPr marL="0" indent="0">
              <a:buNone/>
            </a:pP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5B14A6-F2DF-A9ED-3A22-D19F353E8414}"/>
                  </a:ext>
                </a:extLst>
              </p:cNvPr>
              <p:cNvSpPr txBox="1"/>
              <p:nvPr/>
            </p:nvSpPr>
            <p:spPr>
              <a:xfrm>
                <a:off x="485682" y="2967912"/>
                <a:ext cx="11220635"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𝑙𝑜𝑔</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num>
                            <m:den>
                              <m:r>
                                <a:rPr lang="en-US" sz="2400" b="0" i="1" smtClean="0">
                                  <a:latin typeface="Cambria Math" panose="02040503050406030204" pitchFamily="18" charset="0"/>
                                </a:rPr>
                                <m:t>1−</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den>
                          </m:f>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𝑎𝑑𝑢𝑙𝑡𝐴𝑡𝑆𝑐h𝑜𝑜𝑙𝑆𝑢𝑚</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𝑎𝑑𝑢𝑙𝑡𝐴𝑡𝐻𝑜𝑚𝑒𝑆𝑢𝑚</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6E5B14A6-F2DF-A9ED-3A22-D19F353E8414}"/>
                  </a:ext>
                </a:extLst>
              </p:cNvPr>
              <p:cNvSpPr txBox="1">
                <a:spLocks noRot="1" noChangeAspect="1" noMove="1" noResize="1" noEditPoints="1" noAdjustHandles="1" noChangeArrowheads="1" noChangeShapeType="1" noTextEdit="1"/>
              </p:cNvSpPr>
              <p:nvPr/>
            </p:nvSpPr>
            <p:spPr>
              <a:xfrm>
                <a:off x="485682" y="2967912"/>
                <a:ext cx="11220635" cy="9221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55E98DA-7D91-C00D-E5DA-5805270FC99C}"/>
                  </a:ext>
                </a:extLst>
              </p:cNvPr>
              <p:cNvSpPr txBox="1"/>
              <p:nvPr/>
            </p:nvSpPr>
            <p:spPr>
              <a:xfrm flipH="1">
                <a:off x="838199" y="4105922"/>
                <a:ext cx="10868117" cy="2308324"/>
              </a:xfrm>
              <a:prstGeom prst="rect">
                <a:avLst/>
              </a:prstGeom>
              <a:noFill/>
            </p:spPr>
            <p:txBody>
              <a:bodyPr wrap="square" rtlCol="0">
                <a:spAutoFit/>
              </a:bodyPr>
              <a:lstStyle/>
              <a:p>
                <a:r>
                  <a:rPr lang="en-US" sz="2400" dirty="0"/>
                  <a:t>Where </a:t>
                </a:r>
                <a14:m>
                  <m:oMath xmlns:m="http://schemas.openxmlformats.org/officeDocument/2006/math">
                    <m:r>
                      <a:rPr lang="en-US" sz="2400" b="0" i="1" smtClean="0">
                        <a:latin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1,2,3</m:t>
                        </m:r>
                      </m:e>
                    </m:d>
                    <m:r>
                      <a:rPr lang="en-US" sz="2400" b="0" i="0" smtClean="0">
                        <a:latin typeface="Cambria Math" panose="02040503050406030204" pitchFamily="18" charset="0"/>
                        <a:ea typeface="Cambria Math" panose="02040503050406030204" pitchFamily="18" charset="0"/>
                      </a:rPr>
                      <m:t> </m:t>
                    </m:r>
                  </m:oMath>
                </a14:m>
                <a:r>
                  <a:rPr lang="en-US" sz="2400" dirty="0"/>
                  <a:t>and corresponds to the response category. The 4</a:t>
                </a:r>
                <a:r>
                  <a:rPr lang="en-US" sz="2400" baseline="30000" dirty="0"/>
                  <a:t>th</a:t>
                </a:r>
                <a:r>
                  <a:rPr lang="en-US" sz="2400" dirty="0"/>
                  <a:t> category (Mostly D’s or lower) is not included since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≤4</m:t>
                        </m:r>
                      </m:e>
                    </m:d>
                    <m:r>
                      <a:rPr lang="en-US" sz="2400" b="0" i="1" smtClean="0">
                        <a:latin typeface="Cambria Math" panose="02040503050406030204" pitchFamily="18" charset="0"/>
                      </a:rPr>
                      <m:t>=1</m:t>
                    </m:r>
                  </m:oMath>
                </a14:m>
                <a:r>
                  <a:rPr lang="en-US" sz="2400" dirty="0"/>
                  <a:t> </a:t>
                </a:r>
              </a:p>
              <a:p>
                <a:endParaRPr lang="en-US" sz="2400" dirty="0"/>
              </a:p>
              <a:p>
                <a:r>
                  <a:rPr lang="en-US" sz="2400" dirty="0"/>
                  <a:t>There are 5 coefficients that will be estimated per model.</a:t>
                </a:r>
              </a:p>
              <a:p>
                <a:endParaRPr lang="en-US" sz="2400" dirty="0"/>
              </a:p>
              <a:p>
                <a:r>
                  <a:rPr lang="en-US" sz="2400" dirty="0"/>
                  <a:t>3 models will be tested, one for each school level.</a:t>
                </a:r>
              </a:p>
            </p:txBody>
          </p:sp>
        </mc:Choice>
        <mc:Fallback xmlns="">
          <p:sp>
            <p:nvSpPr>
              <p:cNvPr id="7" name="TextBox 6">
                <a:extLst>
                  <a:ext uri="{FF2B5EF4-FFF2-40B4-BE49-F238E27FC236}">
                    <a16:creationId xmlns:a16="http://schemas.microsoft.com/office/drawing/2014/main" id="{855E98DA-7D91-C00D-E5DA-5805270FC99C}"/>
                  </a:ext>
                </a:extLst>
              </p:cNvPr>
              <p:cNvSpPr txBox="1">
                <a:spLocks noRot="1" noChangeAspect="1" noMove="1" noResize="1" noEditPoints="1" noAdjustHandles="1" noChangeArrowheads="1" noChangeShapeType="1" noTextEdit="1"/>
              </p:cNvSpPr>
              <p:nvPr/>
            </p:nvSpPr>
            <p:spPr>
              <a:xfrm flipH="1">
                <a:off x="838199" y="4105922"/>
                <a:ext cx="10868117" cy="2308324"/>
              </a:xfrm>
              <a:prstGeom prst="rect">
                <a:avLst/>
              </a:prstGeom>
              <a:blipFill>
                <a:blip r:embed="rId3"/>
                <a:stretch>
                  <a:fillRect l="-841" t="-2116" r="-897" b="-5291"/>
                </a:stretch>
              </a:blipFill>
            </p:spPr>
            <p:txBody>
              <a:bodyPr/>
              <a:lstStyle/>
              <a:p>
                <a:r>
                  <a:rPr lang="en-US">
                    <a:noFill/>
                  </a:rPr>
                  <a:t> </a:t>
                </a:r>
              </a:p>
            </p:txBody>
          </p:sp>
        </mc:Fallback>
      </mc:AlternateContent>
    </p:spTree>
    <p:extLst>
      <p:ext uri="{BB962C8B-B14F-4D97-AF65-F5344CB8AC3E}">
        <p14:creationId xmlns:p14="http://schemas.microsoft.com/office/powerpoint/2010/main" val="88082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DB31-2B9A-0BD7-BDD0-8BF6E450FBAD}"/>
              </a:ext>
            </a:extLst>
          </p:cNvPr>
          <p:cNvSpPr>
            <a:spLocks noGrp="1"/>
          </p:cNvSpPr>
          <p:nvPr>
            <p:ph type="title"/>
          </p:nvPr>
        </p:nvSpPr>
        <p:spPr/>
        <p:txBody>
          <a:bodyPr/>
          <a:lstStyle/>
          <a:p>
            <a:r>
              <a:rPr lang="en-US" dirty="0"/>
              <a:t>Unexpected Results</a:t>
            </a:r>
          </a:p>
        </p:txBody>
      </p:sp>
      <p:sp>
        <p:nvSpPr>
          <p:cNvPr id="3" name="Content Placeholder 2">
            <a:extLst>
              <a:ext uri="{FF2B5EF4-FFF2-40B4-BE49-F238E27FC236}">
                <a16:creationId xmlns:a16="http://schemas.microsoft.com/office/drawing/2014/main" id="{12C7EF79-9847-F161-1248-50DF595DD241}"/>
              </a:ext>
            </a:extLst>
          </p:cNvPr>
          <p:cNvSpPr>
            <a:spLocks noGrp="1"/>
          </p:cNvSpPr>
          <p:nvPr>
            <p:ph idx="1"/>
          </p:nvPr>
        </p:nvSpPr>
        <p:spPr/>
        <p:txBody>
          <a:bodyPr/>
          <a:lstStyle/>
          <a:p>
            <a:r>
              <a:rPr lang="en-US" dirty="0"/>
              <a:t>The Elementary model output suggests that for any fixed </a:t>
            </a:r>
            <a:r>
              <a:rPr lang="en-US" i="1" dirty="0"/>
              <a:t>j</a:t>
            </a:r>
            <a:r>
              <a:rPr lang="en-US" dirty="0"/>
              <a:t>, the odds that a 1-unit increase in “parent involvement” results in a student having good grades is about 0.9 times that of the student having poor grades. This is true for both AAS and AAH predictors, and the odds only increase by about 0.05-0.07 at the Middle and High School levels</a:t>
            </a:r>
          </a:p>
          <a:p>
            <a:r>
              <a:rPr lang="en-US" dirty="0"/>
              <a:t>In other words, the probability that a student has grades above a certain level marginally </a:t>
            </a:r>
            <a:r>
              <a:rPr lang="en-US" u="sng" dirty="0"/>
              <a:t>decreases</a:t>
            </a:r>
            <a:r>
              <a:rPr lang="en-US" dirty="0"/>
              <a:t> as the amount of parent involvement increases.</a:t>
            </a:r>
          </a:p>
          <a:p>
            <a:r>
              <a:rPr lang="en-US" dirty="0"/>
              <a:t> This is the opposite of what we might expect, but why are we getting these result?</a:t>
            </a:r>
          </a:p>
        </p:txBody>
      </p:sp>
    </p:spTree>
    <p:extLst>
      <p:ext uri="{BB962C8B-B14F-4D97-AF65-F5344CB8AC3E}">
        <p14:creationId xmlns:p14="http://schemas.microsoft.com/office/powerpoint/2010/main" val="143811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DE72CA7-67C2-959C-535A-CC28B7C67D79}"/>
              </a:ext>
            </a:extLst>
          </p:cNvPr>
          <p:cNvPicPr>
            <a:picLocks noChangeAspect="1"/>
          </p:cNvPicPr>
          <p:nvPr/>
        </p:nvPicPr>
        <p:blipFill>
          <a:blip r:embed="rId2"/>
          <a:stretch>
            <a:fillRect/>
          </a:stretch>
        </p:blipFill>
        <p:spPr>
          <a:xfrm>
            <a:off x="976312" y="280987"/>
            <a:ext cx="10239375" cy="6296025"/>
          </a:xfrm>
          <a:prstGeom prst="rect">
            <a:avLst/>
          </a:prstGeom>
        </p:spPr>
      </p:pic>
    </p:spTree>
    <p:extLst>
      <p:ext uri="{BB962C8B-B14F-4D97-AF65-F5344CB8AC3E}">
        <p14:creationId xmlns:p14="http://schemas.microsoft.com/office/powerpoint/2010/main" val="3432542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519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Consolas</vt:lpstr>
      <vt:lpstr>Office Theme</vt:lpstr>
      <vt:lpstr>STA3180 After The Bell Progress Report</vt:lpstr>
      <vt:lpstr>Research Question</vt:lpstr>
      <vt:lpstr>Predictors</vt:lpstr>
      <vt:lpstr>Predictors</vt:lpstr>
      <vt:lpstr>Response</vt:lpstr>
      <vt:lpstr>Data Cleaning</vt:lpstr>
      <vt:lpstr>Model Setup</vt:lpstr>
      <vt:lpstr>Unexpected Results</vt:lpstr>
      <vt:lpstr>PowerPoint Presentation</vt:lpstr>
      <vt:lpstr>PowerPoint Presentation</vt:lpstr>
      <vt:lpstr>What’s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STA3180 After The Bell Progress Report</dc:title>
  <dc:creator>Zack A</dc:creator>
  <cp:lastModifiedBy>Zack A</cp:lastModifiedBy>
  <cp:revision>3</cp:revision>
  <dcterms:created xsi:type="dcterms:W3CDTF">2022-10-31T02:11:11Z</dcterms:created>
  <dcterms:modified xsi:type="dcterms:W3CDTF">2022-11-02T12:55:14Z</dcterms:modified>
</cp:coreProperties>
</file>