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4"/>
  </p:sldMasterIdLst>
  <p:sldIdLst>
    <p:sldId id="256" r:id="rId5"/>
    <p:sldId id="258" r:id="rId6"/>
    <p:sldId id="268" r:id="rId7"/>
    <p:sldId id="259" r:id="rId8"/>
    <p:sldId id="269" r:id="rId9"/>
    <p:sldId id="270" r:id="rId10"/>
    <p:sldId id="274" r:id="rId11"/>
    <p:sldId id="275" r:id="rId12"/>
    <p:sldId id="271" r:id="rId13"/>
    <p:sldId id="272" r:id="rId14"/>
    <p:sldId id="278" r:id="rId15"/>
    <p:sldId id="279" r:id="rId16"/>
    <p:sldId id="273" r:id="rId17"/>
    <p:sldId id="276" r:id="rId18"/>
    <p:sldId id="261" r:id="rId19"/>
    <p:sldId id="262" r:id="rId20"/>
    <p:sldId id="277" r:id="rId21"/>
    <p:sldId id="263" r:id="rId22"/>
    <p:sldId id="264" r:id="rId23"/>
    <p:sldId id="280" r:id="rId24"/>
    <p:sldId id="281" r:id="rId25"/>
    <p:sldId id="265" r:id="rId26"/>
    <p:sldId id="26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FFEBF4-D650-439A-8EF9-23F248C11AF0}" v="2612" dt="2022-12-07T02:45:58.947"/>
    <p1510:client id="{833B05CA-7678-41A2-9317-C8E8C714BFD9}" v="523" dt="2022-12-06T20:22:23.927"/>
    <p1510:client id="{F9E45729-1BE9-379E-F6D3-40BE0B264E6D}" v="1614" dt="2022-12-07T00:01:50.5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127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6AA4820-D3FF-4EE9-B951-E01D927AB587}" type="doc">
      <dgm:prSet loTypeId="urn:microsoft.com/office/officeart/2005/8/layout/process1" loCatId="process" qsTypeId="urn:microsoft.com/office/officeart/2005/8/quickstyle/simple1" qsCatId="simple" csTypeId="urn:microsoft.com/office/officeart/2005/8/colors/accent0_2" csCatId="mainScheme" phldr="1"/>
      <dgm:spPr/>
    </dgm:pt>
    <dgm:pt modelId="{5AEBC146-034F-4768-A542-8817C4649471}">
      <dgm:prSet phldrT="[Text]" custT="1"/>
      <dgm:spPr/>
      <dgm:t>
        <a:bodyPr/>
        <a:lstStyle/>
        <a:p>
          <a:r>
            <a:rPr lang="en-US" sz="3000" dirty="0">
              <a:solidFill>
                <a:srgbClr val="FF0000"/>
              </a:solidFill>
              <a:latin typeface="Bierstadt"/>
            </a:rPr>
            <a:t>6.40%</a:t>
          </a:r>
          <a:endParaRPr lang="en-US" sz="3000" dirty="0">
            <a:solidFill>
              <a:srgbClr val="FF0000"/>
            </a:solidFill>
          </a:endParaRPr>
        </a:p>
        <a:p>
          <a:r>
            <a:rPr lang="en-US" sz="1800" dirty="0"/>
            <a:t>of students in Elementary School</a:t>
          </a:r>
        </a:p>
      </dgm:t>
    </dgm:pt>
    <dgm:pt modelId="{6D74E412-2C60-4B55-A128-185343B0D484}" type="parTrans" cxnId="{76F074A7-B7F8-4C78-BBC3-02667BE3B8D8}">
      <dgm:prSet/>
      <dgm:spPr/>
      <dgm:t>
        <a:bodyPr/>
        <a:lstStyle/>
        <a:p>
          <a:endParaRPr lang="en-US"/>
        </a:p>
      </dgm:t>
    </dgm:pt>
    <dgm:pt modelId="{9726AD42-FACC-412F-BA36-823A246B3298}" type="sibTrans" cxnId="{76F074A7-B7F8-4C78-BBC3-02667BE3B8D8}">
      <dgm:prSet/>
      <dgm:spPr/>
      <dgm:t>
        <a:bodyPr/>
        <a:lstStyle/>
        <a:p>
          <a:endParaRPr lang="en-US"/>
        </a:p>
      </dgm:t>
    </dgm:pt>
    <dgm:pt modelId="{D4A57FD7-C458-4D6F-8E07-506A594DF014}">
      <dgm:prSet phldrT="[Text]" custT="1"/>
      <dgm:spPr/>
      <dgm:t>
        <a:bodyPr/>
        <a:lstStyle/>
        <a:p>
          <a:r>
            <a:rPr lang="en-US" sz="3000" dirty="0">
              <a:solidFill>
                <a:srgbClr val="FF0000"/>
              </a:solidFill>
              <a:latin typeface="Bierstadt"/>
            </a:rPr>
            <a:t>11.86</a:t>
          </a:r>
          <a:r>
            <a:rPr lang="en-US" sz="3000" dirty="0">
              <a:solidFill>
                <a:srgbClr val="FF0000"/>
              </a:solidFill>
            </a:rPr>
            <a:t>%</a:t>
          </a:r>
          <a:endParaRPr lang="en-US" sz="1800" dirty="0"/>
        </a:p>
        <a:p>
          <a:pPr rtl="0"/>
          <a:r>
            <a:rPr lang="en-US" sz="1800" dirty="0">
              <a:latin typeface="Bierstadt"/>
            </a:rPr>
            <a:t> </a:t>
          </a:r>
          <a:r>
            <a:rPr lang="en-US" sz="1800" dirty="0"/>
            <a:t>of students in Middle School</a:t>
          </a:r>
        </a:p>
      </dgm:t>
    </dgm:pt>
    <dgm:pt modelId="{627FCA5A-2419-4857-96BC-9F9FE3FA25E3}" type="parTrans" cxnId="{C723D7C5-5E8D-4652-98AC-E71701F16F35}">
      <dgm:prSet/>
      <dgm:spPr/>
      <dgm:t>
        <a:bodyPr/>
        <a:lstStyle/>
        <a:p>
          <a:endParaRPr lang="en-US"/>
        </a:p>
      </dgm:t>
    </dgm:pt>
    <dgm:pt modelId="{EE817442-6E08-44D8-92B2-4E11AA2086B5}" type="sibTrans" cxnId="{C723D7C5-5E8D-4652-98AC-E71701F16F35}">
      <dgm:prSet/>
      <dgm:spPr/>
      <dgm:t>
        <a:bodyPr/>
        <a:lstStyle/>
        <a:p>
          <a:endParaRPr lang="en-US"/>
        </a:p>
      </dgm:t>
    </dgm:pt>
    <dgm:pt modelId="{0D264CB1-1BA5-4025-B677-612813B2A2FA}">
      <dgm:prSet phldrT="[Text]" custT="1"/>
      <dgm:spPr/>
      <dgm:t>
        <a:bodyPr/>
        <a:lstStyle/>
        <a:p>
          <a:r>
            <a:rPr lang="en-US" sz="3000" dirty="0">
              <a:solidFill>
                <a:srgbClr val="FF0000"/>
              </a:solidFill>
              <a:latin typeface="Bierstadt"/>
            </a:rPr>
            <a:t>15.99</a:t>
          </a:r>
          <a:r>
            <a:rPr lang="en-US" sz="3000" dirty="0">
              <a:solidFill>
                <a:srgbClr val="FF0000"/>
              </a:solidFill>
            </a:rPr>
            <a:t>%</a:t>
          </a:r>
        </a:p>
        <a:p>
          <a:r>
            <a:rPr lang="en-US" sz="1800" dirty="0"/>
            <a:t>of students in            in High School</a:t>
          </a:r>
        </a:p>
      </dgm:t>
    </dgm:pt>
    <dgm:pt modelId="{6314EE37-363C-4FB6-A076-46C7FA56DDCB}" type="parTrans" cxnId="{5B25D6B6-BFBF-4751-AD8D-EB060D3B5E32}">
      <dgm:prSet/>
      <dgm:spPr/>
      <dgm:t>
        <a:bodyPr/>
        <a:lstStyle/>
        <a:p>
          <a:endParaRPr lang="en-US"/>
        </a:p>
      </dgm:t>
    </dgm:pt>
    <dgm:pt modelId="{32D0E45F-CAD5-4116-AFE4-014AF5BB750E}" type="sibTrans" cxnId="{5B25D6B6-BFBF-4751-AD8D-EB060D3B5E32}">
      <dgm:prSet/>
      <dgm:spPr/>
      <dgm:t>
        <a:bodyPr/>
        <a:lstStyle/>
        <a:p>
          <a:endParaRPr lang="en-US"/>
        </a:p>
      </dgm:t>
    </dgm:pt>
    <dgm:pt modelId="{F2750E06-94CE-43E1-8EEF-72F520DC659A}" type="pres">
      <dgm:prSet presAssocID="{66AA4820-D3FF-4EE9-B951-E01D927AB587}" presName="Name0" presStyleCnt="0">
        <dgm:presLayoutVars>
          <dgm:dir/>
          <dgm:resizeHandles val="exact"/>
        </dgm:presLayoutVars>
      </dgm:prSet>
      <dgm:spPr/>
    </dgm:pt>
    <dgm:pt modelId="{69F61055-95E4-4002-AB77-D1EE4EDB24BB}" type="pres">
      <dgm:prSet presAssocID="{5AEBC146-034F-4768-A542-8817C4649471}" presName="node" presStyleLbl="node1" presStyleIdx="0" presStyleCnt="3">
        <dgm:presLayoutVars>
          <dgm:bulletEnabled val="1"/>
        </dgm:presLayoutVars>
      </dgm:prSet>
      <dgm:spPr/>
    </dgm:pt>
    <dgm:pt modelId="{8A842784-A48C-485A-B1A0-CE46B1764261}" type="pres">
      <dgm:prSet presAssocID="{9726AD42-FACC-412F-BA36-823A246B3298}" presName="sibTrans" presStyleLbl="sibTrans2D1" presStyleIdx="0" presStyleCnt="2"/>
      <dgm:spPr/>
    </dgm:pt>
    <dgm:pt modelId="{96022055-4A63-481C-AEF1-2925CB250FB8}" type="pres">
      <dgm:prSet presAssocID="{9726AD42-FACC-412F-BA36-823A246B3298}" presName="connectorText" presStyleLbl="sibTrans2D1" presStyleIdx="0" presStyleCnt="2"/>
      <dgm:spPr/>
    </dgm:pt>
    <dgm:pt modelId="{FE0E6CB7-B3CE-45A9-9310-EB87E16A0491}" type="pres">
      <dgm:prSet presAssocID="{D4A57FD7-C458-4D6F-8E07-506A594DF014}" presName="node" presStyleLbl="node1" presStyleIdx="1" presStyleCnt="3">
        <dgm:presLayoutVars>
          <dgm:bulletEnabled val="1"/>
        </dgm:presLayoutVars>
      </dgm:prSet>
      <dgm:spPr/>
    </dgm:pt>
    <dgm:pt modelId="{34ED85E3-E984-4FEC-86F6-83287D7AA6F7}" type="pres">
      <dgm:prSet presAssocID="{EE817442-6E08-44D8-92B2-4E11AA2086B5}" presName="sibTrans" presStyleLbl="sibTrans2D1" presStyleIdx="1" presStyleCnt="2"/>
      <dgm:spPr/>
    </dgm:pt>
    <dgm:pt modelId="{DB15531E-8719-46C6-8A4D-34140E9F839C}" type="pres">
      <dgm:prSet presAssocID="{EE817442-6E08-44D8-92B2-4E11AA2086B5}" presName="connectorText" presStyleLbl="sibTrans2D1" presStyleIdx="1" presStyleCnt="2"/>
      <dgm:spPr/>
    </dgm:pt>
    <dgm:pt modelId="{E00CC12C-D798-4B3B-B201-245E3900DEEC}" type="pres">
      <dgm:prSet presAssocID="{0D264CB1-1BA5-4025-B677-612813B2A2FA}" presName="node" presStyleLbl="node1" presStyleIdx="2" presStyleCnt="3">
        <dgm:presLayoutVars>
          <dgm:bulletEnabled val="1"/>
        </dgm:presLayoutVars>
      </dgm:prSet>
      <dgm:spPr/>
    </dgm:pt>
  </dgm:ptLst>
  <dgm:cxnLst>
    <dgm:cxn modelId="{DA31E20D-4340-4328-B5BA-21B84DF33EAB}" type="presOf" srcId="{66AA4820-D3FF-4EE9-B951-E01D927AB587}" destId="{F2750E06-94CE-43E1-8EEF-72F520DC659A}" srcOrd="0" destOrd="0" presId="urn:microsoft.com/office/officeart/2005/8/layout/process1"/>
    <dgm:cxn modelId="{A4542614-578D-4B8A-A1E3-4EA72857358C}" type="presOf" srcId="{EE817442-6E08-44D8-92B2-4E11AA2086B5}" destId="{34ED85E3-E984-4FEC-86F6-83287D7AA6F7}" srcOrd="0" destOrd="0" presId="urn:microsoft.com/office/officeart/2005/8/layout/process1"/>
    <dgm:cxn modelId="{029C9031-921C-419B-84B2-947A55ACB652}" type="presOf" srcId="{D4A57FD7-C458-4D6F-8E07-506A594DF014}" destId="{FE0E6CB7-B3CE-45A9-9310-EB87E16A0491}" srcOrd="0" destOrd="0" presId="urn:microsoft.com/office/officeart/2005/8/layout/process1"/>
    <dgm:cxn modelId="{1340CF9D-D971-4548-AEDB-44B86795260F}" type="presOf" srcId="{EE817442-6E08-44D8-92B2-4E11AA2086B5}" destId="{DB15531E-8719-46C6-8A4D-34140E9F839C}" srcOrd="1" destOrd="0" presId="urn:microsoft.com/office/officeart/2005/8/layout/process1"/>
    <dgm:cxn modelId="{76F074A7-B7F8-4C78-BBC3-02667BE3B8D8}" srcId="{66AA4820-D3FF-4EE9-B951-E01D927AB587}" destId="{5AEBC146-034F-4768-A542-8817C4649471}" srcOrd="0" destOrd="0" parTransId="{6D74E412-2C60-4B55-A128-185343B0D484}" sibTransId="{9726AD42-FACC-412F-BA36-823A246B3298}"/>
    <dgm:cxn modelId="{5B25D6B6-BFBF-4751-AD8D-EB060D3B5E32}" srcId="{66AA4820-D3FF-4EE9-B951-E01D927AB587}" destId="{0D264CB1-1BA5-4025-B677-612813B2A2FA}" srcOrd="2" destOrd="0" parTransId="{6314EE37-363C-4FB6-A076-46C7FA56DDCB}" sibTransId="{32D0E45F-CAD5-4116-AFE4-014AF5BB750E}"/>
    <dgm:cxn modelId="{C723D7C5-5E8D-4652-98AC-E71701F16F35}" srcId="{66AA4820-D3FF-4EE9-B951-E01D927AB587}" destId="{D4A57FD7-C458-4D6F-8E07-506A594DF014}" srcOrd="1" destOrd="0" parTransId="{627FCA5A-2419-4857-96BC-9F9FE3FA25E3}" sibTransId="{EE817442-6E08-44D8-92B2-4E11AA2086B5}"/>
    <dgm:cxn modelId="{DA2DC5C8-2BBC-4499-AA4B-3B5135714715}" type="presOf" srcId="{9726AD42-FACC-412F-BA36-823A246B3298}" destId="{8A842784-A48C-485A-B1A0-CE46B1764261}" srcOrd="0" destOrd="0" presId="urn:microsoft.com/office/officeart/2005/8/layout/process1"/>
    <dgm:cxn modelId="{D38EA3E2-1C8D-4915-A05C-13D6EE39333B}" type="presOf" srcId="{5AEBC146-034F-4768-A542-8817C4649471}" destId="{69F61055-95E4-4002-AB77-D1EE4EDB24BB}" srcOrd="0" destOrd="0" presId="urn:microsoft.com/office/officeart/2005/8/layout/process1"/>
    <dgm:cxn modelId="{B7B0D8EC-60B9-4C12-B4EB-25AB08BBED16}" type="presOf" srcId="{0D264CB1-1BA5-4025-B677-612813B2A2FA}" destId="{E00CC12C-D798-4B3B-B201-245E3900DEEC}" srcOrd="0" destOrd="0" presId="urn:microsoft.com/office/officeart/2005/8/layout/process1"/>
    <dgm:cxn modelId="{9DC816F0-353E-4005-B759-43618B0EBF4C}" type="presOf" srcId="{9726AD42-FACC-412F-BA36-823A246B3298}" destId="{96022055-4A63-481C-AEF1-2925CB250FB8}" srcOrd="1" destOrd="0" presId="urn:microsoft.com/office/officeart/2005/8/layout/process1"/>
    <dgm:cxn modelId="{9A471442-CCFF-4A97-B83A-BE2606EE23BC}" type="presParOf" srcId="{F2750E06-94CE-43E1-8EEF-72F520DC659A}" destId="{69F61055-95E4-4002-AB77-D1EE4EDB24BB}" srcOrd="0" destOrd="0" presId="urn:microsoft.com/office/officeart/2005/8/layout/process1"/>
    <dgm:cxn modelId="{822BD78C-CDD0-45E3-AD1C-C64654D236B6}" type="presParOf" srcId="{F2750E06-94CE-43E1-8EEF-72F520DC659A}" destId="{8A842784-A48C-485A-B1A0-CE46B1764261}" srcOrd="1" destOrd="0" presId="urn:microsoft.com/office/officeart/2005/8/layout/process1"/>
    <dgm:cxn modelId="{2ED70FDF-842A-4CE1-BFE1-0FF51DCF8609}" type="presParOf" srcId="{8A842784-A48C-485A-B1A0-CE46B1764261}" destId="{96022055-4A63-481C-AEF1-2925CB250FB8}" srcOrd="0" destOrd="0" presId="urn:microsoft.com/office/officeart/2005/8/layout/process1"/>
    <dgm:cxn modelId="{E6114C8A-CCEC-43EE-9512-1954D6EABDF8}" type="presParOf" srcId="{F2750E06-94CE-43E1-8EEF-72F520DC659A}" destId="{FE0E6CB7-B3CE-45A9-9310-EB87E16A0491}" srcOrd="2" destOrd="0" presId="urn:microsoft.com/office/officeart/2005/8/layout/process1"/>
    <dgm:cxn modelId="{4DCD21F0-82C4-42E2-B737-01F2C8C5211C}" type="presParOf" srcId="{F2750E06-94CE-43E1-8EEF-72F520DC659A}" destId="{34ED85E3-E984-4FEC-86F6-83287D7AA6F7}" srcOrd="3" destOrd="0" presId="urn:microsoft.com/office/officeart/2005/8/layout/process1"/>
    <dgm:cxn modelId="{818C8B75-A9FC-4ABB-A563-3AB2D1351CAD}" type="presParOf" srcId="{34ED85E3-E984-4FEC-86F6-83287D7AA6F7}" destId="{DB15531E-8719-46C6-8A4D-34140E9F839C}" srcOrd="0" destOrd="0" presId="urn:microsoft.com/office/officeart/2005/8/layout/process1"/>
    <dgm:cxn modelId="{6AF0195B-8C5D-4DF9-8261-30725F893936}" type="presParOf" srcId="{F2750E06-94CE-43E1-8EEF-72F520DC659A}" destId="{E00CC12C-D798-4B3B-B201-245E3900DEEC}"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6AA4820-D3FF-4EE9-B951-E01D927AB587}" type="doc">
      <dgm:prSet loTypeId="urn:microsoft.com/office/officeart/2005/8/layout/process1" loCatId="process" qsTypeId="urn:microsoft.com/office/officeart/2005/8/quickstyle/simple1" qsCatId="simple" csTypeId="urn:microsoft.com/office/officeart/2005/8/colors/accent0_2" csCatId="mainScheme" phldr="1"/>
      <dgm:spPr/>
    </dgm:pt>
    <dgm:pt modelId="{5AEBC146-034F-4768-A542-8817C4649471}">
      <dgm:prSet phldrT="[Text]" custT="1"/>
      <dgm:spPr/>
      <dgm:t>
        <a:bodyPr/>
        <a:lstStyle/>
        <a:p>
          <a:r>
            <a:rPr lang="en-US" sz="3000" dirty="0">
              <a:solidFill>
                <a:srgbClr val="FF0000"/>
              </a:solidFill>
            </a:rPr>
            <a:t>7.31%</a:t>
          </a:r>
        </a:p>
        <a:p>
          <a:r>
            <a:rPr lang="en-US" sz="1800" dirty="0"/>
            <a:t>of students in Elementary School</a:t>
          </a:r>
        </a:p>
      </dgm:t>
    </dgm:pt>
    <dgm:pt modelId="{6D74E412-2C60-4B55-A128-185343B0D484}" type="parTrans" cxnId="{76F074A7-B7F8-4C78-BBC3-02667BE3B8D8}">
      <dgm:prSet/>
      <dgm:spPr/>
      <dgm:t>
        <a:bodyPr/>
        <a:lstStyle/>
        <a:p>
          <a:endParaRPr lang="en-US"/>
        </a:p>
      </dgm:t>
    </dgm:pt>
    <dgm:pt modelId="{9726AD42-FACC-412F-BA36-823A246B3298}" type="sibTrans" cxnId="{76F074A7-B7F8-4C78-BBC3-02667BE3B8D8}">
      <dgm:prSet/>
      <dgm:spPr/>
      <dgm:t>
        <a:bodyPr/>
        <a:lstStyle/>
        <a:p>
          <a:endParaRPr lang="en-US"/>
        </a:p>
      </dgm:t>
    </dgm:pt>
    <dgm:pt modelId="{D4A57FD7-C458-4D6F-8E07-506A594DF014}">
      <dgm:prSet phldrT="[Text]" custT="1"/>
      <dgm:spPr/>
      <dgm:t>
        <a:bodyPr/>
        <a:lstStyle/>
        <a:p>
          <a:r>
            <a:rPr lang="en-US" sz="3000">
              <a:solidFill>
                <a:srgbClr val="FF0000"/>
              </a:solidFill>
            </a:rPr>
            <a:t>11.51%</a:t>
          </a:r>
        </a:p>
        <a:p>
          <a:r>
            <a:rPr lang="en-US" sz="1800"/>
            <a:t> of students in Middle School</a:t>
          </a:r>
        </a:p>
      </dgm:t>
    </dgm:pt>
    <dgm:pt modelId="{627FCA5A-2419-4857-96BC-9F9FE3FA25E3}" type="parTrans" cxnId="{C723D7C5-5E8D-4652-98AC-E71701F16F35}">
      <dgm:prSet/>
      <dgm:spPr/>
      <dgm:t>
        <a:bodyPr/>
        <a:lstStyle/>
        <a:p>
          <a:endParaRPr lang="en-US"/>
        </a:p>
      </dgm:t>
    </dgm:pt>
    <dgm:pt modelId="{EE817442-6E08-44D8-92B2-4E11AA2086B5}" type="sibTrans" cxnId="{C723D7C5-5E8D-4652-98AC-E71701F16F35}">
      <dgm:prSet/>
      <dgm:spPr/>
      <dgm:t>
        <a:bodyPr/>
        <a:lstStyle/>
        <a:p>
          <a:endParaRPr lang="en-US"/>
        </a:p>
      </dgm:t>
    </dgm:pt>
    <dgm:pt modelId="{0D264CB1-1BA5-4025-B677-612813B2A2FA}">
      <dgm:prSet phldrT="[Text]" custT="1"/>
      <dgm:spPr/>
      <dgm:t>
        <a:bodyPr/>
        <a:lstStyle/>
        <a:p>
          <a:r>
            <a:rPr lang="en-US" sz="3000">
              <a:solidFill>
                <a:srgbClr val="FF0000"/>
              </a:solidFill>
            </a:rPr>
            <a:t>14.16%</a:t>
          </a:r>
        </a:p>
        <a:p>
          <a:r>
            <a:rPr lang="en-US" sz="1800"/>
            <a:t>of students in     High School</a:t>
          </a:r>
        </a:p>
      </dgm:t>
    </dgm:pt>
    <dgm:pt modelId="{6314EE37-363C-4FB6-A076-46C7FA56DDCB}" type="parTrans" cxnId="{5B25D6B6-BFBF-4751-AD8D-EB060D3B5E32}">
      <dgm:prSet/>
      <dgm:spPr/>
      <dgm:t>
        <a:bodyPr/>
        <a:lstStyle/>
        <a:p>
          <a:endParaRPr lang="en-US"/>
        </a:p>
      </dgm:t>
    </dgm:pt>
    <dgm:pt modelId="{32D0E45F-CAD5-4116-AFE4-014AF5BB750E}" type="sibTrans" cxnId="{5B25D6B6-BFBF-4751-AD8D-EB060D3B5E32}">
      <dgm:prSet/>
      <dgm:spPr/>
      <dgm:t>
        <a:bodyPr/>
        <a:lstStyle/>
        <a:p>
          <a:endParaRPr lang="en-US"/>
        </a:p>
      </dgm:t>
    </dgm:pt>
    <dgm:pt modelId="{F2750E06-94CE-43E1-8EEF-72F520DC659A}" type="pres">
      <dgm:prSet presAssocID="{66AA4820-D3FF-4EE9-B951-E01D927AB587}" presName="Name0" presStyleCnt="0">
        <dgm:presLayoutVars>
          <dgm:dir/>
          <dgm:resizeHandles val="exact"/>
        </dgm:presLayoutVars>
      </dgm:prSet>
      <dgm:spPr/>
    </dgm:pt>
    <dgm:pt modelId="{69F61055-95E4-4002-AB77-D1EE4EDB24BB}" type="pres">
      <dgm:prSet presAssocID="{5AEBC146-034F-4768-A542-8817C4649471}" presName="node" presStyleLbl="node1" presStyleIdx="0" presStyleCnt="3">
        <dgm:presLayoutVars>
          <dgm:bulletEnabled val="1"/>
        </dgm:presLayoutVars>
      </dgm:prSet>
      <dgm:spPr/>
    </dgm:pt>
    <dgm:pt modelId="{8A842784-A48C-485A-B1A0-CE46B1764261}" type="pres">
      <dgm:prSet presAssocID="{9726AD42-FACC-412F-BA36-823A246B3298}" presName="sibTrans" presStyleLbl="sibTrans2D1" presStyleIdx="0" presStyleCnt="2"/>
      <dgm:spPr/>
    </dgm:pt>
    <dgm:pt modelId="{96022055-4A63-481C-AEF1-2925CB250FB8}" type="pres">
      <dgm:prSet presAssocID="{9726AD42-FACC-412F-BA36-823A246B3298}" presName="connectorText" presStyleLbl="sibTrans2D1" presStyleIdx="0" presStyleCnt="2"/>
      <dgm:spPr/>
    </dgm:pt>
    <dgm:pt modelId="{FE0E6CB7-B3CE-45A9-9310-EB87E16A0491}" type="pres">
      <dgm:prSet presAssocID="{D4A57FD7-C458-4D6F-8E07-506A594DF014}" presName="node" presStyleLbl="node1" presStyleIdx="1" presStyleCnt="3">
        <dgm:presLayoutVars>
          <dgm:bulletEnabled val="1"/>
        </dgm:presLayoutVars>
      </dgm:prSet>
      <dgm:spPr/>
    </dgm:pt>
    <dgm:pt modelId="{34ED85E3-E984-4FEC-86F6-83287D7AA6F7}" type="pres">
      <dgm:prSet presAssocID="{EE817442-6E08-44D8-92B2-4E11AA2086B5}" presName="sibTrans" presStyleLbl="sibTrans2D1" presStyleIdx="1" presStyleCnt="2"/>
      <dgm:spPr/>
    </dgm:pt>
    <dgm:pt modelId="{DB15531E-8719-46C6-8A4D-34140E9F839C}" type="pres">
      <dgm:prSet presAssocID="{EE817442-6E08-44D8-92B2-4E11AA2086B5}" presName="connectorText" presStyleLbl="sibTrans2D1" presStyleIdx="1" presStyleCnt="2"/>
      <dgm:spPr/>
    </dgm:pt>
    <dgm:pt modelId="{E00CC12C-D798-4B3B-B201-245E3900DEEC}" type="pres">
      <dgm:prSet presAssocID="{0D264CB1-1BA5-4025-B677-612813B2A2FA}" presName="node" presStyleLbl="node1" presStyleIdx="2" presStyleCnt="3">
        <dgm:presLayoutVars>
          <dgm:bulletEnabled val="1"/>
        </dgm:presLayoutVars>
      </dgm:prSet>
      <dgm:spPr/>
    </dgm:pt>
  </dgm:ptLst>
  <dgm:cxnLst>
    <dgm:cxn modelId="{DA31E20D-4340-4328-B5BA-21B84DF33EAB}" type="presOf" srcId="{66AA4820-D3FF-4EE9-B951-E01D927AB587}" destId="{F2750E06-94CE-43E1-8EEF-72F520DC659A}" srcOrd="0" destOrd="0" presId="urn:microsoft.com/office/officeart/2005/8/layout/process1"/>
    <dgm:cxn modelId="{A4542614-578D-4B8A-A1E3-4EA72857358C}" type="presOf" srcId="{EE817442-6E08-44D8-92B2-4E11AA2086B5}" destId="{34ED85E3-E984-4FEC-86F6-83287D7AA6F7}" srcOrd="0" destOrd="0" presId="urn:microsoft.com/office/officeart/2005/8/layout/process1"/>
    <dgm:cxn modelId="{029C9031-921C-419B-84B2-947A55ACB652}" type="presOf" srcId="{D4A57FD7-C458-4D6F-8E07-506A594DF014}" destId="{FE0E6CB7-B3CE-45A9-9310-EB87E16A0491}" srcOrd="0" destOrd="0" presId="urn:microsoft.com/office/officeart/2005/8/layout/process1"/>
    <dgm:cxn modelId="{1340CF9D-D971-4548-AEDB-44B86795260F}" type="presOf" srcId="{EE817442-6E08-44D8-92B2-4E11AA2086B5}" destId="{DB15531E-8719-46C6-8A4D-34140E9F839C}" srcOrd="1" destOrd="0" presId="urn:microsoft.com/office/officeart/2005/8/layout/process1"/>
    <dgm:cxn modelId="{76F074A7-B7F8-4C78-BBC3-02667BE3B8D8}" srcId="{66AA4820-D3FF-4EE9-B951-E01D927AB587}" destId="{5AEBC146-034F-4768-A542-8817C4649471}" srcOrd="0" destOrd="0" parTransId="{6D74E412-2C60-4B55-A128-185343B0D484}" sibTransId="{9726AD42-FACC-412F-BA36-823A246B3298}"/>
    <dgm:cxn modelId="{5B25D6B6-BFBF-4751-AD8D-EB060D3B5E32}" srcId="{66AA4820-D3FF-4EE9-B951-E01D927AB587}" destId="{0D264CB1-1BA5-4025-B677-612813B2A2FA}" srcOrd="2" destOrd="0" parTransId="{6314EE37-363C-4FB6-A076-46C7FA56DDCB}" sibTransId="{32D0E45F-CAD5-4116-AFE4-014AF5BB750E}"/>
    <dgm:cxn modelId="{C723D7C5-5E8D-4652-98AC-E71701F16F35}" srcId="{66AA4820-D3FF-4EE9-B951-E01D927AB587}" destId="{D4A57FD7-C458-4D6F-8E07-506A594DF014}" srcOrd="1" destOrd="0" parTransId="{627FCA5A-2419-4857-96BC-9F9FE3FA25E3}" sibTransId="{EE817442-6E08-44D8-92B2-4E11AA2086B5}"/>
    <dgm:cxn modelId="{DA2DC5C8-2BBC-4499-AA4B-3B5135714715}" type="presOf" srcId="{9726AD42-FACC-412F-BA36-823A246B3298}" destId="{8A842784-A48C-485A-B1A0-CE46B1764261}" srcOrd="0" destOrd="0" presId="urn:microsoft.com/office/officeart/2005/8/layout/process1"/>
    <dgm:cxn modelId="{D38EA3E2-1C8D-4915-A05C-13D6EE39333B}" type="presOf" srcId="{5AEBC146-034F-4768-A542-8817C4649471}" destId="{69F61055-95E4-4002-AB77-D1EE4EDB24BB}" srcOrd="0" destOrd="0" presId="urn:microsoft.com/office/officeart/2005/8/layout/process1"/>
    <dgm:cxn modelId="{B7B0D8EC-60B9-4C12-B4EB-25AB08BBED16}" type="presOf" srcId="{0D264CB1-1BA5-4025-B677-612813B2A2FA}" destId="{E00CC12C-D798-4B3B-B201-245E3900DEEC}" srcOrd="0" destOrd="0" presId="urn:microsoft.com/office/officeart/2005/8/layout/process1"/>
    <dgm:cxn modelId="{9DC816F0-353E-4005-B759-43618B0EBF4C}" type="presOf" srcId="{9726AD42-FACC-412F-BA36-823A246B3298}" destId="{96022055-4A63-481C-AEF1-2925CB250FB8}" srcOrd="1" destOrd="0" presId="urn:microsoft.com/office/officeart/2005/8/layout/process1"/>
    <dgm:cxn modelId="{9A471442-CCFF-4A97-B83A-BE2606EE23BC}" type="presParOf" srcId="{F2750E06-94CE-43E1-8EEF-72F520DC659A}" destId="{69F61055-95E4-4002-AB77-D1EE4EDB24BB}" srcOrd="0" destOrd="0" presId="urn:microsoft.com/office/officeart/2005/8/layout/process1"/>
    <dgm:cxn modelId="{822BD78C-CDD0-45E3-AD1C-C64654D236B6}" type="presParOf" srcId="{F2750E06-94CE-43E1-8EEF-72F520DC659A}" destId="{8A842784-A48C-485A-B1A0-CE46B1764261}" srcOrd="1" destOrd="0" presId="urn:microsoft.com/office/officeart/2005/8/layout/process1"/>
    <dgm:cxn modelId="{2ED70FDF-842A-4CE1-BFE1-0FF51DCF8609}" type="presParOf" srcId="{8A842784-A48C-485A-B1A0-CE46B1764261}" destId="{96022055-4A63-481C-AEF1-2925CB250FB8}" srcOrd="0" destOrd="0" presId="urn:microsoft.com/office/officeart/2005/8/layout/process1"/>
    <dgm:cxn modelId="{E6114C8A-CCEC-43EE-9512-1954D6EABDF8}" type="presParOf" srcId="{F2750E06-94CE-43E1-8EEF-72F520DC659A}" destId="{FE0E6CB7-B3CE-45A9-9310-EB87E16A0491}" srcOrd="2" destOrd="0" presId="urn:microsoft.com/office/officeart/2005/8/layout/process1"/>
    <dgm:cxn modelId="{4DCD21F0-82C4-42E2-B737-01F2C8C5211C}" type="presParOf" srcId="{F2750E06-94CE-43E1-8EEF-72F520DC659A}" destId="{34ED85E3-E984-4FEC-86F6-83287D7AA6F7}" srcOrd="3" destOrd="0" presId="urn:microsoft.com/office/officeart/2005/8/layout/process1"/>
    <dgm:cxn modelId="{818C8B75-A9FC-4ABB-A563-3AB2D1351CAD}" type="presParOf" srcId="{34ED85E3-E984-4FEC-86F6-83287D7AA6F7}" destId="{DB15531E-8719-46C6-8A4D-34140E9F839C}" srcOrd="0" destOrd="0" presId="urn:microsoft.com/office/officeart/2005/8/layout/process1"/>
    <dgm:cxn modelId="{6AF0195B-8C5D-4DF9-8261-30725F893936}" type="presParOf" srcId="{F2750E06-94CE-43E1-8EEF-72F520DC659A}" destId="{E00CC12C-D798-4B3B-B201-245E3900DEEC}" srcOrd="4"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F61055-95E4-4002-AB77-D1EE4EDB24BB}">
      <dsp:nvSpPr>
        <dsp:cNvPr id="0" name=""/>
        <dsp:cNvSpPr/>
      </dsp:nvSpPr>
      <dsp:spPr>
        <a:xfrm>
          <a:off x="12233" y="0"/>
          <a:ext cx="2349745" cy="1299091"/>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solidFill>
                <a:srgbClr val="FF0000"/>
              </a:solidFill>
              <a:latin typeface="Bierstadt"/>
            </a:rPr>
            <a:t>6.40%</a:t>
          </a:r>
          <a:endParaRPr lang="en-US" sz="3000" kern="1200" dirty="0">
            <a:solidFill>
              <a:srgbClr val="FF0000"/>
            </a:solidFill>
          </a:endParaRPr>
        </a:p>
        <a:p>
          <a:pPr marL="0" lvl="0" indent="0" algn="ctr" defTabSz="1333500">
            <a:lnSpc>
              <a:spcPct val="90000"/>
            </a:lnSpc>
            <a:spcBef>
              <a:spcPct val="0"/>
            </a:spcBef>
            <a:spcAft>
              <a:spcPct val="35000"/>
            </a:spcAft>
            <a:buNone/>
          </a:pPr>
          <a:r>
            <a:rPr lang="en-US" sz="1800" kern="1200" dirty="0"/>
            <a:t>of students in Elementary School</a:t>
          </a:r>
        </a:p>
      </dsp:txBody>
      <dsp:txXfrm>
        <a:off x="50282" y="38049"/>
        <a:ext cx="2273647" cy="1222993"/>
      </dsp:txXfrm>
    </dsp:sp>
    <dsp:sp modelId="{8A842784-A48C-485A-B1A0-CE46B1764261}">
      <dsp:nvSpPr>
        <dsp:cNvPr id="0" name=""/>
        <dsp:cNvSpPr/>
      </dsp:nvSpPr>
      <dsp:spPr>
        <a:xfrm>
          <a:off x="2596953" y="358177"/>
          <a:ext cx="498146" cy="582736"/>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2596953" y="474724"/>
        <a:ext cx="348702" cy="349642"/>
      </dsp:txXfrm>
    </dsp:sp>
    <dsp:sp modelId="{FE0E6CB7-B3CE-45A9-9310-EB87E16A0491}">
      <dsp:nvSpPr>
        <dsp:cNvPr id="0" name=""/>
        <dsp:cNvSpPr/>
      </dsp:nvSpPr>
      <dsp:spPr>
        <a:xfrm>
          <a:off x="3301877" y="0"/>
          <a:ext cx="2349745" cy="1299091"/>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solidFill>
                <a:srgbClr val="FF0000"/>
              </a:solidFill>
              <a:latin typeface="Bierstadt"/>
            </a:rPr>
            <a:t>11.86</a:t>
          </a:r>
          <a:r>
            <a:rPr lang="en-US" sz="3000" kern="1200" dirty="0">
              <a:solidFill>
                <a:srgbClr val="FF0000"/>
              </a:solidFill>
            </a:rPr>
            <a:t>%</a:t>
          </a:r>
          <a:endParaRPr lang="en-US" sz="1800" kern="1200" dirty="0"/>
        </a:p>
        <a:p>
          <a:pPr marL="0" lvl="0" indent="0" algn="ctr" defTabSz="1333500" rtl="0">
            <a:lnSpc>
              <a:spcPct val="90000"/>
            </a:lnSpc>
            <a:spcBef>
              <a:spcPct val="0"/>
            </a:spcBef>
            <a:spcAft>
              <a:spcPct val="35000"/>
            </a:spcAft>
            <a:buNone/>
          </a:pPr>
          <a:r>
            <a:rPr lang="en-US" sz="1800" kern="1200" dirty="0">
              <a:latin typeface="Bierstadt"/>
            </a:rPr>
            <a:t> </a:t>
          </a:r>
          <a:r>
            <a:rPr lang="en-US" sz="1800" kern="1200" dirty="0"/>
            <a:t>of students in Middle School</a:t>
          </a:r>
        </a:p>
      </dsp:txBody>
      <dsp:txXfrm>
        <a:off x="3339926" y="38049"/>
        <a:ext cx="2273647" cy="1222993"/>
      </dsp:txXfrm>
    </dsp:sp>
    <dsp:sp modelId="{34ED85E3-E984-4FEC-86F6-83287D7AA6F7}">
      <dsp:nvSpPr>
        <dsp:cNvPr id="0" name=""/>
        <dsp:cNvSpPr/>
      </dsp:nvSpPr>
      <dsp:spPr>
        <a:xfrm>
          <a:off x="5886597" y="358177"/>
          <a:ext cx="498146" cy="582736"/>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5886597" y="474724"/>
        <a:ext cx="348702" cy="349642"/>
      </dsp:txXfrm>
    </dsp:sp>
    <dsp:sp modelId="{E00CC12C-D798-4B3B-B201-245E3900DEEC}">
      <dsp:nvSpPr>
        <dsp:cNvPr id="0" name=""/>
        <dsp:cNvSpPr/>
      </dsp:nvSpPr>
      <dsp:spPr>
        <a:xfrm>
          <a:off x="6591521" y="0"/>
          <a:ext cx="2349745" cy="1299091"/>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solidFill>
                <a:srgbClr val="FF0000"/>
              </a:solidFill>
              <a:latin typeface="Bierstadt"/>
            </a:rPr>
            <a:t>15.99</a:t>
          </a:r>
          <a:r>
            <a:rPr lang="en-US" sz="3000" kern="1200" dirty="0">
              <a:solidFill>
                <a:srgbClr val="FF0000"/>
              </a:solidFill>
            </a:rPr>
            <a:t>%</a:t>
          </a:r>
        </a:p>
        <a:p>
          <a:pPr marL="0" lvl="0" indent="0" algn="ctr" defTabSz="1333500">
            <a:lnSpc>
              <a:spcPct val="90000"/>
            </a:lnSpc>
            <a:spcBef>
              <a:spcPct val="0"/>
            </a:spcBef>
            <a:spcAft>
              <a:spcPct val="35000"/>
            </a:spcAft>
            <a:buNone/>
          </a:pPr>
          <a:r>
            <a:rPr lang="en-US" sz="1800" kern="1200" dirty="0"/>
            <a:t>of students in            in High School</a:t>
          </a:r>
        </a:p>
      </dsp:txBody>
      <dsp:txXfrm>
        <a:off x="6629570" y="38049"/>
        <a:ext cx="2273647" cy="12229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F61055-95E4-4002-AB77-D1EE4EDB24BB}">
      <dsp:nvSpPr>
        <dsp:cNvPr id="0" name=""/>
        <dsp:cNvSpPr/>
      </dsp:nvSpPr>
      <dsp:spPr>
        <a:xfrm>
          <a:off x="12233" y="0"/>
          <a:ext cx="2349745" cy="1299091"/>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solidFill>
                <a:srgbClr val="FF0000"/>
              </a:solidFill>
            </a:rPr>
            <a:t>7.31%</a:t>
          </a:r>
        </a:p>
        <a:p>
          <a:pPr marL="0" lvl="0" indent="0" algn="ctr" defTabSz="1333500">
            <a:lnSpc>
              <a:spcPct val="90000"/>
            </a:lnSpc>
            <a:spcBef>
              <a:spcPct val="0"/>
            </a:spcBef>
            <a:spcAft>
              <a:spcPct val="35000"/>
            </a:spcAft>
            <a:buNone/>
          </a:pPr>
          <a:r>
            <a:rPr lang="en-US" sz="1800" kern="1200" dirty="0"/>
            <a:t>of students in Elementary School</a:t>
          </a:r>
        </a:p>
      </dsp:txBody>
      <dsp:txXfrm>
        <a:off x="50282" y="38049"/>
        <a:ext cx="2273647" cy="1222993"/>
      </dsp:txXfrm>
    </dsp:sp>
    <dsp:sp modelId="{8A842784-A48C-485A-B1A0-CE46B1764261}">
      <dsp:nvSpPr>
        <dsp:cNvPr id="0" name=""/>
        <dsp:cNvSpPr/>
      </dsp:nvSpPr>
      <dsp:spPr>
        <a:xfrm>
          <a:off x="2596953" y="358177"/>
          <a:ext cx="498146" cy="582736"/>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2596953" y="474724"/>
        <a:ext cx="348702" cy="349642"/>
      </dsp:txXfrm>
    </dsp:sp>
    <dsp:sp modelId="{FE0E6CB7-B3CE-45A9-9310-EB87E16A0491}">
      <dsp:nvSpPr>
        <dsp:cNvPr id="0" name=""/>
        <dsp:cNvSpPr/>
      </dsp:nvSpPr>
      <dsp:spPr>
        <a:xfrm>
          <a:off x="3301877" y="0"/>
          <a:ext cx="2349745" cy="1299091"/>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solidFill>
                <a:srgbClr val="FF0000"/>
              </a:solidFill>
            </a:rPr>
            <a:t>11.51%</a:t>
          </a:r>
        </a:p>
        <a:p>
          <a:pPr marL="0" lvl="0" indent="0" algn="ctr" defTabSz="1333500">
            <a:lnSpc>
              <a:spcPct val="90000"/>
            </a:lnSpc>
            <a:spcBef>
              <a:spcPct val="0"/>
            </a:spcBef>
            <a:spcAft>
              <a:spcPct val="35000"/>
            </a:spcAft>
            <a:buNone/>
          </a:pPr>
          <a:r>
            <a:rPr lang="en-US" sz="1800" kern="1200"/>
            <a:t> of students in Middle School</a:t>
          </a:r>
        </a:p>
      </dsp:txBody>
      <dsp:txXfrm>
        <a:off x="3339926" y="38049"/>
        <a:ext cx="2273647" cy="1222993"/>
      </dsp:txXfrm>
    </dsp:sp>
    <dsp:sp modelId="{34ED85E3-E984-4FEC-86F6-83287D7AA6F7}">
      <dsp:nvSpPr>
        <dsp:cNvPr id="0" name=""/>
        <dsp:cNvSpPr/>
      </dsp:nvSpPr>
      <dsp:spPr>
        <a:xfrm>
          <a:off x="5886597" y="358177"/>
          <a:ext cx="498146" cy="582736"/>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5886597" y="474724"/>
        <a:ext cx="348702" cy="349642"/>
      </dsp:txXfrm>
    </dsp:sp>
    <dsp:sp modelId="{E00CC12C-D798-4B3B-B201-245E3900DEEC}">
      <dsp:nvSpPr>
        <dsp:cNvPr id="0" name=""/>
        <dsp:cNvSpPr/>
      </dsp:nvSpPr>
      <dsp:spPr>
        <a:xfrm>
          <a:off x="6591521" y="0"/>
          <a:ext cx="2349745" cy="1299091"/>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solidFill>
                <a:srgbClr val="FF0000"/>
              </a:solidFill>
            </a:rPr>
            <a:t>14.16%</a:t>
          </a:r>
        </a:p>
        <a:p>
          <a:pPr marL="0" lvl="0" indent="0" algn="ctr" defTabSz="1333500">
            <a:lnSpc>
              <a:spcPct val="90000"/>
            </a:lnSpc>
            <a:spcBef>
              <a:spcPct val="0"/>
            </a:spcBef>
            <a:spcAft>
              <a:spcPct val="35000"/>
            </a:spcAft>
            <a:buNone/>
          </a:pPr>
          <a:r>
            <a:rPr lang="en-US" sz="1800" kern="1200"/>
            <a:t>of students in     High School</a:t>
          </a:r>
        </a:p>
      </dsp:txBody>
      <dsp:txXfrm>
        <a:off x="6629570" y="38049"/>
        <a:ext cx="2273647" cy="1222993"/>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b">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5E7AA473-D82F-4EFF-9DF7-AE6D83C51288}" type="datetime1">
              <a:rPr lang="en-US" smtClean="0"/>
              <a:t>12/6/2022</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9508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1E12F1F0-FE2D-4C1C-B320-8CB9BE735F0F}" type="datetime1">
              <a:rPr lang="en-US" smtClean="0"/>
              <a:t>12/6/2022</a:t>
            </a:fld>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992306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7BD47B-C187-494C-812F-46BE0040B915}"/>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2CF1B96C-10FD-4EBC-9029-9652B7535D02}" type="datetime1">
              <a:rPr lang="en-US" smtClean="0"/>
              <a:t>12/6/2022</a:t>
            </a:fld>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937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14878474-CC00-4A95-9D50-A41C12D1EEC4}" type="datetime1">
              <a:rPr lang="en-US" smtClean="0"/>
              <a:t>12/6/2022</a:t>
            </a:fld>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984556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7F38C8B4-7FBB-408F-BDB9-F0496874AFB2}" type="datetime1">
              <a:rPr lang="en-US" smtClean="0"/>
              <a:t>12/6/2022</a:t>
            </a:fld>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557282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2BB8EE20-A5E2-47D3-8F6D-A2BA7AB2E093}" type="datetime1">
              <a:rPr lang="en-US" smtClean="0"/>
              <a:t>12/6/2022</a:t>
            </a:fld>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172109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F4AA536-072F-4374-926E-17E038EC7E98}"/>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3382CF99-132F-413F-B7EF-71A5C33F2ED6}" type="datetime1">
              <a:rPr lang="en-US" smtClean="0"/>
              <a:t>12/6/2022</a:t>
            </a:fld>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956431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1F17AE06-98E0-4D9F-A059-92C3548821BB}" type="datetime1">
              <a:rPr lang="en-US" smtClean="0"/>
              <a:t>12/6/2022</a:t>
            </a:fld>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414669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FFBA00CA-3DDC-4705-B840-978EF5EA0707}" type="datetime1">
              <a:rPr lang="en-US" smtClean="0"/>
              <a:t>12/6/2022</a:t>
            </a:fld>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381916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FC366D49-0BBA-4C5A-AD96-6448CA63451A}" type="datetime1">
              <a:rPr lang="en-US" smtClean="0"/>
              <a:t>12/6/2022</a:t>
            </a:fld>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063970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4F4EB293-A316-472D-A8B4-6947CF1A12B7}" type="datetime1">
              <a:rPr lang="en-US" smtClean="0"/>
              <a:t>12/6/2022</a:t>
            </a:fld>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a:t>
            </a:fld>
            <a:endParaRPr lang="en-US"/>
          </a:p>
        </p:txBody>
      </p:sp>
      <p:cxnSp>
        <p:nvCxnSpPr>
          <p:cNvPr id="9" name="Straight Connector 8">
            <a:extLst>
              <a:ext uri="{FF2B5EF4-FFF2-40B4-BE49-F238E27FC236}">
                <a16:creationId xmlns:a16="http://schemas.microsoft.com/office/drawing/2014/main" id="{E51E4AC6-B446-4768-97EF-CA4B8261433B}"/>
              </a:ext>
            </a:extLst>
          </p:cNvPr>
          <p:cNvCxnSpPr>
            <a:cxnSpLocks/>
          </p:cNvCxnSpPr>
          <p:nvPr/>
        </p:nvCxnSpPr>
        <p:spPr>
          <a:xfrm>
            <a:off x="11689174" y="2172428"/>
            <a:ext cx="0" cy="335474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0118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734BCCD4-CEB1-405B-A443-DD9CBCBEA552}" type="datetime1">
              <a:rPr lang="en-US" smtClean="0"/>
              <a:t>12/6/2022</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a:t>
            </a:fld>
            <a:endParaRPr lang="en-US"/>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0293798"/>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hf sldNum="0"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www.ruraledu.org/WhyRuralMatters.pdf" TargetMode="External"/><Relationship Id="rId2" Type="http://schemas.openxmlformats.org/officeDocument/2006/relationships/hyperlink" Target="https://www.oregon.gov/ode/educator-resources/Documents/6typesj.epstien.pdf" TargetMode="External"/><Relationship Id="rId1" Type="http://schemas.openxmlformats.org/officeDocument/2006/relationships/slideLayout" Target="../slideLayouts/slideLayout7.xml"/><Relationship Id="rId5" Type="http://schemas.openxmlformats.org/officeDocument/2006/relationships/hyperlink" Target="https://eric.ed.gov/?id=EJ1290737" TargetMode="External"/><Relationship Id="rId4" Type="http://schemas.openxmlformats.org/officeDocument/2006/relationships/hyperlink" Target="https://www.adi.org/journal/ss01/chapters/chapter16-hara&amp;burke.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BEC44CD-E290-4D60-A056-5BA05B182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34971DB-32F8-0524-8464-24E081148685}"/>
              </a:ext>
            </a:extLst>
          </p:cNvPr>
          <p:cNvPicPr>
            <a:picLocks noChangeAspect="1"/>
          </p:cNvPicPr>
          <p:nvPr/>
        </p:nvPicPr>
        <p:blipFill rotWithShape="1">
          <a:blip r:embed="rId2">
            <a:alphaModFix amt="40000"/>
          </a:blip>
          <a:srcRect t="14428" b="22013"/>
          <a:stretch/>
        </p:blipFill>
        <p:spPr>
          <a:xfrm>
            <a:off x="-2" y="-4"/>
            <a:ext cx="12192001" cy="6858001"/>
          </a:xfrm>
          <a:prstGeom prst="rect">
            <a:avLst/>
          </a:prstGeom>
        </p:spPr>
      </p:pic>
      <p:sp>
        <p:nvSpPr>
          <p:cNvPr id="2" name="Title 1">
            <a:extLst>
              <a:ext uri="{FF2B5EF4-FFF2-40B4-BE49-F238E27FC236}">
                <a16:creationId xmlns:a16="http://schemas.microsoft.com/office/drawing/2014/main" id="{14CD6DFA-700E-2D80-B767-EA16E269E74B}"/>
              </a:ext>
            </a:extLst>
          </p:cNvPr>
          <p:cNvSpPr>
            <a:spLocks noGrp="1"/>
          </p:cNvSpPr>
          <p:nvPr>
            <p:ph type="ctrTitle"/>
          </p:nvPr>
        </p:nvSpPr>
        <p:spPr>
          <a:xfrm>
            <a:off x="517870" y="978408"/>
            <a:ext cx="5021182" cy="2334248"/>
          </a:xfrm>
        </p:spPr>
        <p:txBody>
          <a:bodyPr anchor="t">
            <a:normAutofit fontScale="90000"/>
          </a:bodyPr>
          <a:lstStyle/>
          <a:p>
            <a:pPr>
              <a:lnSpc>
                <a:spcPct val="90000"/>
              </a:lnSpc>
            </a:pPr>
            <a:r>
              <a:rPr lang="en-US" sz="3800" dirty="0">
                <a:solidFill>
                  <a:srgbClr val="FFFFFF"/>
                </a:solidFill>
              </a:rPr>
              <a:t>Improving Student Performance through Parent Involvement at Different School Levels</a:t>
            </a:r>
            <a:br>
              <a:rPr lang="en-US" sz="3800" dirty="0">
                <a:solidFill>
                  <a:srgbClr val="FFFFFF"/>
                </a:solidFill>
              </a:rPr>
            </a:br>
            <a:r>
              <a:rPr lang="en-US" sz="3800" dirty="0">
                <a:solidFill>
                  <a:srgbClr val="FFFFFF"/>
                </a:solidFill>
              </a:rPr>
              <a:t>and Locations</a:t>
            </a:r>
          </a:p>
        </p:txBody>
      </p:sp>
      <p:sp>
        <p:nvSpPr>
          <p:cNvPr id="3" name="Subtitle 2">
            <a:extLst>
              <a:ext uri="{FF2B5EF4-FFF2-40B4-BE49-F238E27FC236}">
                <a16:creationId xmlns:a16="http://schemas.microsoft.com/office/drawing/2014/main" id="{0ADD75DF-F6D4-D87B-7AC1-4C89CF827E50}"/>
              </a:ext>
            </a:extLst>
          </p:cNvPr>
          <p:cNvSpPr>
            <a:spLocks noGrp="1"/>
          </p:cNvSpPr>
          <p:nvPr>
            <p:ph type="subTitle" idx="1"/>
          </p:nvPr>
        </p:nvSpPr>
        <p:spPr>
          <a:xfrm>
            <a:off x="6652366" y="4017818"/>
            <a:ext cx="5040785" cy="1828799"/>
          </a:xfrm>
        </p:spPr>
        <p:txBody>
          <a:bodyPr anchor="b">
            <a:normAutofit/>
          </a:bodyPr>
          <a:lstStyle/>
          <a:p>
            <a:r>
              <a:rPr lang="en-US">
                <a:solidFill>
                  <a:srgbClr val="FFFFFF"/>
                </a:solidFill>
              </a:rPr>
              <a:t>Gators: Zachary Allen, Luke Androski, Anthony Hernandez, and Finian Hanley</a:t>
            </a:r>
          </a:p>
          <a:p>
            <a:r>
              <a:rPr lang="en-US">
                <a:solidFill>
                  <a:srgbClr val="FFFFFF"/>
                </a:solidFill>
              </a:rPr>
              <a:t>Advisor: Professor Elizabeth Johnson</a:t>
            </a:r>
          </a:p>
        </p:txBody>
      </p:sp>
      <p:sp>
        <p:nvSpPr>
          <p:cNvPr id="13" name="Rectangle 12">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1189494-2B67-46D2-93D6-A122A09BF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0BE4A43-BB4D-E6BE-0363-E0C72D5E7A68}"/>
              </a:ext>
            </a:extLst>
          </p:cNvPr>
          <p:cNvSpPr txBox="1"/>
          <p:nvPr/>
        </p:nvSpPr>
        <p:spPr>
          <a:xfrm>
            <a:off x="9481690" y="6372154"/>
            <a:ext cx="2201661" cy="369332"/>
          </a:xfrm>
          <a:prstGeom prst="rect">
            <a:avLst/>
          </a:prstGeom>
          <a:noFill/>
        </p:spPr>
        <p:txBody>
          <a:bodyPr wrap="square" rtlCol="0">
            <a:spAutoFit/>
          </a:bodyPr>
          <a:lstStyle/>
          <a:p>
            <a:pPr algn="r"/>
            <a:r>
              <a:rPr lang="en-US">
                <a:solidFill>
                  <a:schemeClr val="bg1"/>
                </a:solidFill>
              </a:rPr>
              <a:t>University of Florida</a:t>
            </a:r>
          </a:p>
        </p:txBody>
      </p:sp>
    </p:spTree>
    <p:extLst>
      <p:ext uri="{BB962C8B-B14F-4D97-AF65-F5344CB8AC3E}">
        <p14:creationId xmlns:p14="http://schemas.microsoft.com/office/powerpoint/2010/main" val="35167887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245C04-8260-A19E-13AE-50E71479005D}"/>
              </a:ext>
            </a:extLst>
          </p:cNvPr>
          <p:cNvSpPr txBox="1"/>
          <p:nvPr/>
        </p:nvSpPr>
        <p:spPr>
          <a:xfrm flipH="1">
            <a:off x="312049" y="266330"/>
            <a:ext cx="8738817" cy="615553"/>
          </a:xfrm>
          <a:prstGeom prst="rect">
            <a:avLst/>
          </a:prstGeom>
          <a:noFill/>
        </p:spPr>
        <p:txBody>
          <a:bodyPr wrap="square" lIns="91440" tIns="45720" rIns="91440" bIns="45720" rtlCol="0" anchor="t">
            <a:spAutoFit/>
          </a:bodyPr>
          <a:lstStyle/>
          <a:p>
            <a:r>
              <a:rPr lang="en-US" sz="3400" b="1" dirty="0">
                <a:ea typeface="+mn-lt"/>
                <a:cs typeface="+mn-lt"/>
              </a:rPr>
              <a:t>Anthony’s Methods (contd.) </a:t>
            </a:r>
            <a:endParaRPr lang="en-US" dirty="0"/>
          </a:p>
        </p:txBody>
      </p:sp>
      <p:pic>
        <p:nvPicPr>
          <p:cNvPr id="2" name="Picture 3" descr="Text&#10;&#10;Description automatically generated">
            <a:extLst>
              <a:ext uri="{FF2B5EF4-FFF2-40B4-BE49-F238E27FC236}">
                <a16:creationId xmlns:a16="http://schemas.microsoft.com/office/drawing/2014/main" id="{CE01A5C0-F560-C13D-44B3-BA8FC3596AB1}"/>
              </a:ext>
            </a:extLst>
          </p:cNvPr>
          <p:cNvPicPr>
            <a:picLocks noChangeAspect="1"/>
          </p:cNvPicPr>
          <p:nvPr/>
        </p:nvPicPr>
        <p:blipFill>
          <a:blip r:embed="rId2"/>
          <a:stretch>
            <a:fillRect/>
          </a:stretch>
        </p:blipFill>
        <p:spPr>
          <a:xfrm>
            <a:off x="6743700" y="138747"/>
            <a:ext cx="5227320" cy="2394585"/>
          </a:xfrm>
          <a:prstGeom prst="rect">
            <a:avLst/>
          </a:prstGeom>
        </p:spPr>
      </p:pic>
      <p:pic>
        <p:nvPicPr>
          <p:cNvPr id="4" name="Picture 4" descr="Text&#10;&#10;Description automatically generated">
            <a:extLst>
              <a:ext uri="{FF2B5EF4-FFF2-40B4-BE49-F238E27FC236}">
                <a16:creationId xmlns:a16="http://schemas.microsoft.com/office/drawing/2014/main" id="{C17D7C04-C33D-DF69-3E67-0F2803B164FC}"/>
              </a:ext>
            </a:extLst>
          </p:cNvPr>
          <p:cNvPicPr>
            <a:picLocks noChangeAspect="1"/>
          </p:cNvPicPr>
          <p:nvPr/>
        </p:nvPicPr>
        <p:blipFill>
          <a:blip r:embed="rId3"/>
          <a:stretch>
            <a:fillRect/>
          </a:stretch>
        </p:blipFill>
        <p:spPr>
          <a:xfrm>
            <a:off x="6070600" y="2624772"/>
            <a:ext cx="5943600" cy="4067175"/>
          </a:xfrm>
          <a:prstGeom prst="rect">
            <a:avLst/>
          </a:prstGeom>
        </p:spPr>
      </p:pic>
      <p:sp>
        <p:nvSpPr>
          <p:cNvPr id="5" name="TextBox 4">
            <a:extLst>
              <a:ext uri="{FF2B5EF4-FFF2-40B4-BE49-F238E27FC236}">
                <a16:creationId xmlns:a16="http://schemas.microsoft.com/office/drawing/2014/main" id="{79990CEC-F9E6-24DA-98E3-9B932D38D22D}"/>
              </a:ext>
            </a:extLst>
          </p:cNvPr>
          <p:cNvSpPr txBox="1"/>
          <p:nvPr/>
        </p:nvSpPr>
        <p:spPr>
          <a:xfrm>
            <a:off x="313689" y="1009650"/>
            <a:ext cx="5575935" cy="58015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a:ea typeface="+mn-lt"/>
                <a:cs typeface="+mn-lt"/>
              </a:rPr>
              <a:t>Due to the last result and finding the majority of the model above to have low correlation, I used ANOVA to test to see if there was any significant interaction between FSATCNFN and SPUBCHOIX.</a:t>
            </a:r>
          </a:p>
          <a:p>
            <a:endParaRPr lang="en-US" sz="1500"/>
          </a:p>
          <a:p>
            <a:r>
              <a:rPr lang="en-US" sz="1500">
                <a:ea typeface="+mn-lt"/>
                <a:cs typeface="+mn-lt"/>
              </a:rPr>
              <a:t>Ho: There is no interaction between the FSATCNFN and SPUBCHOIX</a:t>
            </a:r>
            <a:endParaRPr lang="en-US" sz="1500"/>
          </a:p>
          <a:p>
            <a:r>
              <a:rPr lang="en-US" sz="1500">
                <a:ea typeface="+mn-lt"/>
                <a:cs typeface="+mn-lt"/>
              </a:rPr>
              <a:t>Ha: There is an interaction between the FSATCNFN and SPUBCHOIX</a:t>
            </a:r>
            <a:br>
              <a:rPr lang="en-US" sz="1500"/>
            </a:br>
            <a:r>
              <a:rPr lang="en-US" sz="1500">
                <a:ea typeface="+mn-lt"/>
                <a:cs typeface="+mn-lt"/>
              </a:rPr>
              <a:t>Conclusion: Do not reject the null hypothesis.</a:t>
            </a:r>
          </a:p>
          <a:p>
            <a:endParaRPr lang="en-US" sz="1500"/>
          </a:p>
          <a:p>
            <a:endParaRPr lang="en-US" sz="1500"/>
          </a:p>
          <a:p>
            <a:r>
              <a:rPr lang="en-US" sz="1500">
                <a:ea typeface="+mn-lt"/>
                <a:cs typeface="+mn-lt"/>
              </a:rPr>
              <a:t>Next, I tested the full interaction model to see if any interaction between the predictors may be significant and after sifting through, I found the model with the highest adjusted R-squared in which SEFUTURE had a significant interaction with SPUBCHOIX.</a:t>
            </a:r>
            <a:endParaRPr lang="en-US" sz="1500"/>
          </a:p>
          <a:p>
            <a:endParaRPr lang="en-US" sz="1500"/>
          </a:p>
          <a:p>
            <a:r>
              <a:rPr lang="en-US" sz="1500">
                <a:ea typeface="+mn-lt"/>
                <a:cs typeface="+mn-lt"/>
              </a:rPr>
              <a:t>Ho: There is no interaction between the SEFUTUREX and SPUBCHOIX</a:t>
            </a:r>
          </a:p>
          <a:p>
            <a:r>
              <a:rPr lang="en-US" sz="1500">
                <a:ea typeface="+mn-lt"/>
                <a:cs typeface="+mn-lt"/>
              </a:rPr>
              <a:t>Ha: There is an interaction between the SEFUTUREX and SPUBCHOIX</a:t>
            </a:r>
            <a:br>
              <a:rPr lang="en-US" sz="1500">
                <a:ea typeface="+mn-lt"/>
                <a:cs typeface="+mn-lt"/>
              </a:rPr>
            </a:br>
            <a:r>
              <a:rPr lang="en-US" sz="1500">
                <a:ea typeface="+mn-lt"/>
                <a:cs typeface="+mn-lt"/>
              </a:rPr>
              <a:t>Conclusion: Reject the null hypothesis.</a:t>
            </a:r>
            <a:endParaRPr lang="en-US"/>
          </a:p>
          <a:p>
            <a:endParaRPr lang="en-US" sz="1400"/>
          </a:p>
          <a:p>
            <a:r>
              <a:rPr lang="en-US" sz="1400"/>
              <a:t>This interaction makes sense because if a parent has expectations for their child's success, they are likely to proactively choose the school their child will attend.</a:t>
            </a:r>
          </a:p>
        </p:txBody>
      </p:sp>
    </p:spTree>
    <p:extLst>
      <p:ext uri="{BB962C8B-B14F-4D97-AF65-F5344CB8AC3E}">
        <p14:creationId xmlns:p14="http://schemas.microsoft.com/office/powerpoint/2010/main" val="2329803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245C04-8260-A19E-13AE-50E71479005D}"/>
              </a:ext>
            </a:extLst>
          </p:cNvPr>
          <p:cNvSpPr txBox="1"/>
          <p:nvPr/>
        </p:nvSpPr>
        <p:spPr>
          <a:xfrm flipH="1">
            <a:off x="312049" y="266330"/>
            <a:ext cx="8738817" cy="615553"/>
          </a:xfrm>
          <a:prstGeom prst="rect">
            <a:avLst/>
          </a:prstGeom>
          <a:noFill/>
        </p:spPr>
        <p:txBody>
          <a:bodyPr wrap="square" lIns="91440" tIns="45720" rIns="91440" bIns="45720" rtlCol="0" anchor="t">
            <a:spAutoFit/>
          </a:bodyPr>
          <a:lstStyle/>
          <a:p>
            <a:r>
              <a:rPr lang="en-US" sz="3400" b="1" dirty="0">
                <a:ea typeface="+mn-lt"/>
                <a:cs typeface="+mn-lt"/>
              </a:rPr>
              <a:t>Anthony’s Methods (contd.) </a:t>
            </a:r>
            <a:endParaRPr lang="en-US" dirty="0"/>
          </a:p>
        </p:txBody>
      </p:sp>
      <p:pic>
        <p:nvPicPr>
          <p:cNvPr id="2" name="Picture 3" descr="Text&#10;&#10;Description automatically generated">
            <a:extLst>
              <a:ext uri="{FF2B5EF4-FFF2-40B4-BE49-F238E27FC236}">
                <a16:creationId xmlns:a16="http://schemas.microsoft.com/office/drawing/2014/main" id="{561CBB79-7A7B-CEFC-471B-219841984F80}"/>
              </a:ext>
            </a:extLst>
          </p:cNvPr>
          <p:cNvPicPr>
            <a:picLocks noChangeAspect="1"/>
          </p:cNvPicPr>
          <p:nvPr/>
        </p:nvPicPr>
        <p:blipFill>
          <a:blip r:embed="rId2"/>
          <a:stretch>
            <a:fillRect/>
          </a:stretch>
        </p:blipFill>
        <p:spPr>
          <a:xfrm>
            <a:off x="6080760" y="54292"/>
            <a:ext cx="5943600" cy="4067175"/>
          </a:xfrm>
          <a:prstGeom prst="rect">
            <a:avLst/>
          </a:prstGeom>
        </p:spPr>
      </p:pic>
      <p:pic>
        <p:nvPicPr>
          <p:cNvPr id="4" name="Picture 4" descr="Chart&#10;&#10;Description automatically generated">
            <a:extLst>
              <a:ext uri="{FF2B5EF4-FFF2-40B4-BE49-F238E27FC236}">
                <a16:creationId xmlns:a16="http://schemas.microsoft.com/office/drawing/2014/main" id="{227E4404-194D-E297-4540-B9C2A36D2C06}"/>
              </a:ext>
            </a:extLst>
          </p:cNvPr>
          <p:cNvPicPr>
            <a:picLocks noChangeAspect="1"/>
          </p:cNvPicPr>
          <p:nvPr/>
        </p:nvPicPr>
        <p:blipFill>
          <a:blip r:embed="rId3"/>
          <a:stretch>
            <a:fillRect/>
          </a:stretch>
        </p:blipFill>
        <p:spPr>
          <a:xfrm>
            <a:off x="4800600" y="4184332"/>
            <a:ext cx="7274560" cy="2553335"/>
          </a:xfrm>
          <a:prstGeom prst="rect">
            <a:avLst/>
          </a:prstGeom>
        </p:spPr>
      </p:pic>
      <p:sp>
        <p:nvSpPr>
          <p:cNvPr id="5" name="TextBox 4">
            <a:extLst>
              <a:ext uri="{FF2B5EF4-FFF2-40B4-BE49-F238E27FC236}">
                <a16:creationId xmlns:a16="http://schemas.microsoft.com/office/drawing/2014/main" id="{29856C52-99B7-5651-07D2-6031A79698F3}"/>
              </a:ext>
            </a:extLst>
          </p:cNvPr>
          <p:cNvSpPr txBox="1"/>
          <p:nvPr/>
        </p:nvSpPr>
        <p:spPr>
          <a:xfrm>
            <a:off x="190499" y="1266825"/>
            <a:ext cx="180975" cy="3619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6" name="TextBox 5">
            <a:extLst>
              <a:ext uri="{FF2B5EF4-FFF2-40B4-BE49-F238E27FC236}">
                <a16:creationId xmlns:a16="http://schemas.microsoft.com/office/drawing/2014/main" id="{ED15C0E8-0DC8-2149-78FB-D425ADF81234}"/>
              </a:ext>
            </a:extLst>
          </p:cNvPr>
          <p:cNvSpPr txBox="1"/>
          <p:nvPr/>
        </p:nvSpPr>
        <p:spPr>
          <a:xfrm>
            <a:off x="57149" y="960755"/>
            <a:ext cx="4844415" cy="59093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We also conducted an F-test to determine the overall significance of the model.</a:t>
            </a:r>
          </a:p>
          <a:p>
            <a:r>
              <a:rPr lang="en-US"/>
              <a:t>Ho: All of the predictors’ means are equal</a:t>
            </a:r>
          </a:p>
          <a:p>
            <a:r>
              <a:rPr lang="en-US"/>
              <a:t>Ha: The means are not all equal</a:t>
            </a:r>
          </a:p>
          <a:p>
            <a:br>
              <a:rPr lang="en-US"/>
            </a:br>
            <a:r>
              <a:rPr lang="en-US"/>
              <a:t>Conclusion: Reject the null hypothesis</a:t>
            </a:r>
          </a:p>
          <a:p>
            <a:endParaRPr lang="en-US"/>
          </a:p>
          <a:p>
            <a:endParaRPr lang="en-US"/>
          </a:p>
          <a:p>
            <a:r>
              <a:rPr lang="en-US"/>
              <a:t>Upon further analysis of this model, we see that the Adjusted R-squared is still only 0.07373 so this model may not be the best fit for our data.</a:t>
            </a:r>
          </a:p>
          <a:p>
            <a:endParaRPr lang="en-US"/>
          </a:p>
          <a:p>
            <a:r>
              <a:rPr lang="en-US">
                <a:ea typeface="+mn-lt"/>
                <a:cs typeface="+mn-lt"/>
              </a:rPr>
              <a:t>Because of the U-shape in the Residuals vs Fitted plot, this might not be the best fit for our data and some type of transformation might fit the data better. The Normal QQ plot shows that near 2 standard deviations above the mean, the data is highly above the normal values, showing that this model does not appear to be normal.</a:t>
            </a:r>
            <a:endParaRPr lang="en-US"/>
          </a:p>
        </p:txBody>
      </p:sp>
    </p:spTree>
    <p:extLst>
      <p:ext uri="{BB962C8B-B14F-4D97-AF65-F5344CB8AC3E}">
        <p14:creationId xmlns:p14="http://schemas.microsoft.com/office/powerpoint/2010/main" val="1698768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32FCA8-E8A6-ABEB-B87A-2A83131F956B}"/>
              </a:ext>
            </a:extLst>
          </p:cNvPr>
          <p:cNvSpPr txBox="1"/>
          <p:nvPr/>
        </p:nvSpPr>
        <p:spPr>
          <a:xfrm flipH="1">
            <a:off x="300326" y="137376"/>
            <a:ext cx="8738817" cy="615553"/>
          </a:xfrm>
          <a:prstGeom prst="rect">
            <a:avLst/>
          </a:prstGeom>
          <a:noFill/>
        </p:spPr>
        <p:txBody>
          <a:bodyPr wrap="square" lIns="91440" tIns="45720" rIns="91440" bIns="45720" rtlCol="0" anchor="t">
            <a:spAutoFit/>
          </a:bodyPr>
          <a:lstStyle/>
          <a:p>
            <a:r>
              <a:rPr lang="en-US" sz="3400" b="1">
                <a:ea typeface="+mn-lt"/>
                <a:cs typeface="+mn-lt"/>
              </a:rPr>
              <a:t>Anthony’s Methods (contd.) </a:t>
            </a:r>
            <a:endParaRPr lang="en-US"/>
          </a:p>
        </p:txBody>
      </p:sp>
      <p:pic>
        <p:nvPicPr>
          <p:cNvPr id="4" name="Picture 4" descr="Chart, box and whisker chart&#10;&#10;Description automatically generated">
            <a:extLst>
              <a:ext uri="{FF2B5EF4-FFF2-40B4-BE49-F238E27FC236}">
                <a16:creationId xmlns:a16="http://schemas.microsoft.com/office/drawing/2014/main" id="{97D95D4C-D126-49B1-7C92-DBF7DA62EFCB}"/>
              </a:ext>
            </a:extLst>
          </p:cNvPr>
          <p:cNvPicPr>
            <a:picLocks noChangeAspect="1"/>
          </p:cNvPicPr>
          <p:nvPr/>
        </p:nvPicPr>
        <p:blipFill>
          <a:blip r:embed="rId2"/>
          <a:stretch>
            <a:fillRect/>
          </a:stretch>
        </p:blipFill>
        <p:spPr>
          <a:xfrm>
            <a:off x="4983480" y="838200"/>
            <a:ext cx="7040880" cy="5049520"/>
          </a:xfrm>
          <a:prstGeom prst="rect">
            <a:avLst/>
          </a:prstGeom>
        </p:spPr>
      </p:pic>
      <p:pic>
        <p:nvPicPr>
          <p:cNvPr id="5" name="Picture 5" descr="A picture containing chart&#10;&#10;Description automatically generated">
            <a:extLst>
              <a:ext uri="{FF2B5EF4-FFF2-40B4-BE49-F238E27FC236}">
                <a16:creationId xmlns:a16="http://schemas.microsoft.com/office/drawing/2014/main" id="{D1934F36-8CA6-B674-DC6E-A2FD570DE232}"/>
              </a:ext>
            </a:extLst>
          </p:cNvPr>
          <p:cNvPicPr>
            <a:picLocks noChangeAspect="1"/>
          </p:cNvPicPr>
          <p:nvPr/>
        </p:nvPicPr>
        <p:blipFill>
          <a:blip r:embed="rId3"/>
          <a:stretch>
            <a:fillRect/>
          </a:stretch>
        </p:blipFill>
        <p:spPr>
          <a:xfrm>
            <a:off x="116840" y="749300"/>
            <a:ext cx="4744720" cy="2504440"/>
          </a:xfrm>
          <a:prstGeom prst="rect">
            <a:avLst/>
          </a:prstGeom>
        </p:spPr>
      </p:pic>
      <p:sp>
        <p:nvSpPr>
          <p:cNvPr id="6" name="TextBox 5">
            <a:extLst>
              <a:ext uri="{FF2B5EF4-FFF2-40B4-BE49-F238E27FC236}">
                <a16:creationId xmlns:a16="http://schemas.microsoft.com/office/drawing/2014/main" id="{6DCE6556-6E20-020F-0BA4-0C8A1F574B56}"/>
              </a:ext>
            </a:extLst>
          </p:cNvPr>
          <p:cNvSpPr txBox="1"/>
          <p:nvPr/>
        </p:nvSpPr>
        <p:spPr>
          <a:xfrm>
            <a:off x="27939" y="3479165"/>
            <a:ext cx="4834255" cy="30931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300">
                <a:ea typeface="+mn-lt"/>
                <a:cs typeface="+mn-lt"/>
              </a:rPr>
              <a:t>Aside from the faulty model, I do believe that there is useful data showing that parent involvement has a significant effect on the mean of grades.</a:t>
            </a:r>
          </a:p>
          <a:p>
            <a:r>
              <a:rPr lang="en-US" sz="1300">
                <a:ea typeface="+mn-lt"/>
                <a:cs typeface="+mn-lt"/>
              </a:rPr>
              <a:t>The Factor level means plot shows that as parents are more involved and have higher expectations for their children, the mean level of grades is higher. The only difference is in parent-teacher conferences, but those generally involve a student getting into trouble and receiving disciplinary action, so not attending those conferences could be perceived as a positive reflection of the student’s behavior.</a:t>
            </a:r>
            <a:endParaRPr lang="en-US" sz="1300"/>
          </a:p>
          <a:p>
            <a:r>
              <a:rPr lang="en-US" sz="1300">
                <a:ea typeface="+mn-lt"/>
                <a:cs typeface="+mn-lt"/>
              </a:rPr>
              <a:t>The plot of the frequency of events attended by Parent vs their Child’s grades does not show that it has much of an effect on grades at all, meaning that the quantity of events attended more than likely has no interpretable significance on a student’s grades.</a:t>
            </a:r>
            <a:endParaRPr lang="en-US" sz="1300"/>
          </a:p>
        </p:txBody>
      </p:sp>
      <p:sp>
        <p:nvSpPr>
          <p:cNvPr id="7" name="TextBox 6">
            <a:extLst>
              <a:ext uri="{FF2B5EF4-FFF2-40B4-BE49-F238E27FC236}">
                <a16:creationId xmlns:a16="http://schemas.microsoft.com/office/drawing/2014/main" id="{5FA6635A-5751-6EAD-49A0-F1C75936CA58}"/>
              </a:ext>
            </a:extLst>
          </p:cNvPr>
          <p:cNvSpPr txBox="1"/>
          <p:nvPr/>
        </p:nvSpPr>
        <p:spPr>
          <a:xfrm>
            <a:off x="5227319" y="5875460"/>
            <a:ext cx="6673215"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a:ea typeface="+mn-lt"/>
                <a:cs typeface="+mn-lt"/>
              </a:rPr>
              <a:t>Conclusion: It seems that further analysis on this data may be necessary to find a model that can portray the effects of these graphed differences. It is possible that we either need to find external data to help support our theses or further group our data in a way that shows significance. </a:t>
            </a:r>
            <a:endParaRPr lang="en-US" sz="1400"/>
          </a:p>
        </p:txBody>
      </p:sp>
    </p:spTree>
    <p:extLst>
      <p:ext uri="{BB962C8B-B14F-4D97-AF65-F5344CB8AC3E}">
        <p14:creationId xmlns:p14="http://schemas.microsoft.com/office/powerpoint/2010/main" val="605573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245C04-8260-A19E-13AE-50E71479005D}"/>
              </a:ext>
            </a:extLst>
          </p:cNvPr>
          <p:cNvSpPr txBox="1"/>
          <p:nvPr/>
        </p:nvSpPr>
        <p:spPr>
          <a:xfrm flipH="1">
            <a:off x="312049" y="266330"/>
            <a:ext cx="8738817" cy="615553"/>
          </a:xfrm>
          <a:prstGeom prst="rect">
            <a:avLst/>
          </a:prstGeom>
          <a:noFill/>
        </p:spPr>
        <p:txBody>
          <a:bodyPr wrap="square" lIns="91440" tIns="45720" rIns="91440" bIns="45720" rtlCol="0" anchor="t">
            <a:spAutoFit/>
          </a:bodyPr>
          <a:lstStyle/>
          <a:p>
            <a:r>
              <a:rPr lang="en-US" sz="3400" b="1" dirty="0">
                <a:ea typeface="+mn-lt"/>
                <a:cs typeface="+mn-lt"/>
              </a:rPr>
              <a:t>Zack’s Methods: Variable Selection</a:t>
            </a:r>
            <a:endParaRPr lang="en-US" dirty="0"/>
          </a:p>
        </p:txBody>
      </p:sp>
      <p:sp>
        <p:nvSpPr>
          <p:cNvPr id="5" name="TextBox 4">
            <a:extLst>
              <a:ext uri="{FF2B5EF4-FFF2-40B4-BE49-F238E27FC236}">
                <a16:creationId xmlns:a16="http://schemas.microsoft.com/office/drawing/2014/main" id="{97E54AC8-9CBE-4964-B6F2-0813A109562D}"/>
              </a:ext>
            </a:extLst>
          </p:cNvPr>
          <p:cNvSpPr txBox="1"/>
          <p:nvPr/>
        </p:nvSpPr>
        <p:spPr>
          <a:xfrm>
            <a:off x="312049" y="881882"/>
            <a:ext cx="10161218" cy="646331"/>
          </a:xfrm>
          <a:prstGeom prst="rect">
            <a:avLst/>
          </a:prstGeom>
          <a:noFill/>
        </p:spPr>
        <p:txBody>
          <a:bodyPr wrap="square" rtlCol="0">
            <a:spAutoFit/>
          </a:bodyPr>
          <a:lstStyle/>
          <a:p>
            <a:r>
              <a:rPr lang="en-US" dirty="0"/>
              <a:t>16 binary variables (yes/no survey questions) were used and grouped based on which type of Parent Involvement the question covers. The sum of Yes responses for each group were used as predictors.    </a:t>
            </a:r>
          </a:p>
        </p:txBody>
      </p:sp>
      <p:graphicFrame>
        <p:nvGraphicFramePr>
          <p:cNvPr id="6" name="Table 6">
            <a:extLst>
              <a:ext uri="{FF2B5EF4-FFF2-40B4-BE49-F238E27FC236}">
                <a16:creationId xmlns:a16="http://schemas.microsoft.com/office/drawing/2014/main" id="{7314A599-704D-40AC-913C-FB2A5E51D13E}"/>
              </a:ext>
            </a:extLst>
          </p:cNvPr>
          <p:cNvGraphicFramePr>
            <a:graphicFrameLocks noGrp="1"/>
          </p:cNvGraphicFramePr>
          <p:nvPr>
            <p:extLst>
              <p:ext uri="{D42A27DB-BD31-4B8C-83A1-F6EECF244321}">
                <p14:modId xmlns:p14="http://schemas.microsoft.com/office/powerpoint/2010/main" val="2041113013"/>
              </p:ext>
            </p:extLst>
          </p:nvPr>
        </p:nvGraphicFramePr>
        <p:xfrm>
          <a:off x="414258" y="1528213"/>
          <a:ext cx="10161217" cy="5394960"/>
        </p:xfrm>
        <a:graphic>
          <a:graphicData uri="http://schemas.openxmlformats.org/drawingml/2006/table">
            <a:tbl>
              <a:tblPr firstRow="1" bandRow="1">
                <a:tableStyleId>{0E3FDE45-AF77-4B5C-9715-49D594BDF05E}</a:tableStyleId>
              </a:tblPr>
              <a:tblGrid>
                <a:gridCol w="1457294">
                  <a:extLst>
                    <a:ext uri="{9D8B030D-6E8A-4147-A177-3AD203B41FA5}">
                      <a16:colId xmlns:a16="http://schemas.microsoft.com/office/drawing/2014/main" val="1840503570"/>
                    </a:ext>
                  </a:extLst>
                </a:gridCol>
                <a:gridCol w="1946915">
                  <a:extLst>
                    <a:ext uri="{9D8B030D-6E8A-4147-A177-3AD203B41FA5}">
                      <a16:colId xmlns:a16="http://schemas.microsoft.com/office/drawing/2014/main" val="1521932127"/>
                    </a:ext>
                  </a:extLst>
                </a:gridCol>
                <a:gridCol w="6757008">
                  <a:extLst>
                    <a:ext uri="{9D8B030D-6E8A-4147-A177-3AD203B41FA5}">
                      <a16:colId xmlns:a16="http://schemas.microsoft.com/office/drawing/2014/main" val="2304555576"/>
                    </a:ext>
                  </a:extLst>
                </a:gridCol>
              </a:tblGrid>
              <a:tr h="274320">
                <a:tc>
                  <a:txBody>
                    <a:bodyPr/>
                    <a:lstStyle/>
                    <a:p>
                      <a:r>
                        <a:rPr lang="en-US" sz="1200" b="1" dirty="0"/>
                        <a:t>Variable Name</a:t>
                      </a:r>
                    </a:p>
                  </a:txBody>
                  <a:tcPr/>
                </a:tc>
                <a:tc>
                  <a:txBody>
                    <a:bodyPr/>
                    <a:lstStyle/>
                    <a:p>
                      <a:r>
                        <a:rPr lang="en-US" sz="1200" dirty="0"/>
                        <a:t>Parent Involvement Type</a:t>
                      </a:r>
                    </a:p>
                  </a:txBody>
                  <a:tcPr/>
                </a:tc>
                <a:tc>
                  <a:txBody>
                    <a:bodyPr/>
                    <a:lstStyle/>
                    <a:p>
                      <a:r>
                        <a:rPr lang="en-US" sz="1200" dirty="0"/>
                        <a:t>Question</a:t>
                      </a:r>
                    </a:p>
                  </a:txBody>
                  <a:tcPr/>
                </a:tc>
                <a:extLst>
                  <a:ext uri="{0D108BD9-81ED-4DB2-BD59-A6C34878D82A}">
                    <a16:rowId xmlns:a16="http://schemas.microsoft.com/office/drawing/2014/main" val="3168660733"/>
                  </a:ext>
                </a:extLst>
              </a:tr>
              <a:tr h="125486">
                <a:tc>
                  <a:txBody>
                    <a:bodyPr/>
                    <a:lstStyle/>
                    <a:p>
                      <a:r>
                        <a:rPr lang="en-US" sz="1200" dirty="0"/>
                        <a:t>SEFUTUREX</a:t>
                      </a:r>
                    </a:p>
                  </a:txBody>
                  <a:tcPr/>
                </a:tc>
                <a:tc>
                  <a:txBody>
                    <a:bodyPr/>
                    <a:lstStyle/>
                    <a:p>
                      <a:r>
                        <a:rPr lang="en-US" sz="1200" dirty="0"/>
                        <a:t>Parenting (P)</a:t>
                      </a:r>
                    </a:p>
                  </a:txBody>
                  <a:tcPr/>
                </a:tc>
                <a:tc>
                  <a:txBody>
                    <a:bodyPr/>
                    <a:lstStyle/>
                    <a:p>
                      <a:r>
                        <a:rPr lang="en-US" sz="1200" dirty="0"/>
                        <a:t>Do you expect your child to earn a Bachelor’s Degree or higher?</a:t>
                      </a:r>
                    </a:p>
                  </a:txBody>
                  <a:tcPr/>
                </a:tc>
                <a:extLst>
                  <a:ext uri="{0D108BD9-81ED-4DB2-BD59-A6C34878D82A}">
                    <a16:rowId xmlns:a16="http://schemas.microsoft.com/office/drawing/2014/main" val="2671030849"/>
                  </a:ext>
                </a:extLst>
              </a:tr>
              <a:tr h="274320">
                <a:tc>
                  <a:txBody>
                    <a:bodyPr/>
                    <a:lstStyle/>
                    <a:p>
                      <a:r>
                        <a:rPr lang="en-US" sz="1200" dirty="0"/>
                        <a:t>SCCHOICE</a:t>
                      </a:r>
                    </a:p>
                  </a:txBody>
                  <a:tcPr/>
                </a:tc>
                <a:tc>
                  <a:txBody>
                    <a:bodyPr/>
                    <a:lstStyle/>
                    <a:p>
                      <a:r>
                        <a:rPr lang="en-US" sz="1200" dirty="0"/>
                        <a:t>Parenting (P)</a:t>
                      </a:r>
                    </a:p>
                  </a:txBody>
                  <a:tcPr/>
                </a:tc>
                <a:tc>
                  <a:txBody>
                    <a:bodyPr/>
                    <a:lstStyle/>
                    <a:p>
                      <a:r>
                        <a:rPr lang="en-US" sz="1200" dirty="0"/>
                        <a:t>Did you feel that you had a choice in what school this child attends?</a:t>
                      </a:r>
                    </a:p>
                  </a:txBody>
                  <a:tcPr/>
                </a:tc>
                <a:extLst>
                  <a:ext uri="{0D108BD9-81ED-4DB2-BD59-A6C34878D82A}">
                    <a16:rowId xmlns:a16="http://schemas.microsoft.com/office/drawing/2014/main" val="1882293810"/>
                  </a:ext>
                </a:extLst>
              </a:tr>
              <a:tr h="274320">
                <a:tc>
                  <a:txBody>
                    <a:bodyPr/>
                    <a:lstStyle/>
                    <a:p>
                      <a:r>
                        <a:rPr lang="en-US" sz="1200" dirty="0"/>
                        <a:t>FSATCNFN</a:t>
                      </a:r>
                    </a:p>
                  </a:txBody>
                  <a:tcPr/>
                </a:tc>
                <a:tc>
                  <a:txBody>
                    <a:bodyPr/>
                    <a:lstStyle/>
                    <a:p>
                      <a:r>
                        <a:rPr lang="en-US" sz="1200" dirty="0"/>
                        <a:t>Communicating (C)</a:t>
                      </a:r>
                    </a:p>
                  </a:txBody>
                  <a:tcPr/>
                </a:tc>
                <a:tc>
                  <a:txBody>
                    <a:bodyPr/>
                    <a:lstStyle/>
                    <a:p>
                      <a:r>
                        <a:rPr lang="en-US" sz="1200" dirty="0"/>
                        <a:t>This school year, has any adult in this child’s household gone to a regularly scheduled parent-teacher conference with this child's teacher?</a:t>
                      </a:r>
                    </a:p>
                  </a:txBody>
                  <a:tcPr/>
                </a:tc>
                <a:extLst>
                  <a:ext uri="{0D108BD9-81ED-4DB2-BD59-A6C34878D82A}">
                    <a16:rowId xmlns:a16="http://schemas.microsoft.com/office/drawing/2014/main" val="2897882896"/>
                  </a:ext>
                </a:extLst>
              </a:tr>
              <a:tr h="274320">
                <a:tc>
                  <a:txBody>
                    <a:bodyPr/>
                    <a:lstStyle/>
                    <a:p>
                      <a:r>
                        <a:rPr lang="en-US" sz="1200" dirty="0"/>
                        <a:t>FSCOUNSLR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Communicating (C)</a:t>
                      </a:r>
                    </a:p>
                  </a:txBody>
                  <a:tcPr/>
                </a:tc>
                <a:tc>
                  <a:txBody>
                    <a:bodyPr/>
                    <a:lstStyle/>
                    <a:p>
                      <a:r>
                        <a:rPr lang="en-US" sz="1200" dirty="0"/>
                        <a:t>This school year, has any adult in this child’s household met with a guidance counselor in person?</a:t>
                      </a:r>
                    </a:p>
                  </a:txBody>
                  <a:tcPr/>
                </a:tc>
                <a:extLst>
                  <a:ext uri="{0D108BD9-81ED-4DB2-BD59-A6C34878D82A}">
                    <a16:rowId xmlns:a16="http://schemas.microsoft.com/office/drawing/2014/main" val="4057173486"/>
                  </a:ext>
                </a:extLst>
              </a:tr>
              <a:tr h="274320">
                <a:tc>
                  <a:txBody>
                    <a:bodyPr/>
                    <a:lstStyle/>
                    <a:p>
                      <a:r>
                        <a:rPr lang="en-US" sz="1200" dirty="0"/>
                        <a:t>FSMTNG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Communicating (C)</a:t>
                      </a:r>
                    </a:p>
                  </a:txBody>
                  <a:tcPr/>
                </a:tc>
                <a:tc>
                  <a:txBody>
                    <a:bodyPr/>
                    <a:lstStyle/>
                    <a:p>
                      <a:r>
                        <a:rPr lang="en-US" sz="1200" dirty="0"/>
                        <a:t>This school year, has any adult in this child’s household attended a general school meeting?</a:t>
                      </a:r>
                    </a:p>
                  </a:txBody>
                  <a:tcPr/>
                </a:tc>
                <a:extLst>
                  <a:ext uri="{0D108BD9-81ED-4DB2-BD59-A6C34878D82A}">
                    <a16:rowId xmlns:a16="http://schemas.microsoft.com/office/drawing/2014/main" val="3792494209"/>
                  </a:ext>
                </a:extLst>
              </a:tr>
              <a:tr h="274320">
                <a:tc>
                  <a:txBody>
                    <a:bodyPr/>
                    <a:lstStyle/>
                    <a:p>
                      <a:r>
                        <a:rPr lang="en-US" sz="1200" dirty="0"/>
                        <a:t>FSVOL</a:t>
                      </a:r>
                    </a:p>
                  </a:txBody>
                  <a:tcPr/>
                </a:tc>
                <a:tc>
                  <a:txBody>
                    <a:bodyPr/>
                    <a:lstStyle/>
                    <a:p>
                      <a:r>
                        <a:rPr lang="en-US" sz="1200" dirty="0"/>
                        <a:t>Volunteering (V)</a:t>
                      </a:r>
                    </a:p>
                  </a:txBody>
                  <a:tcPr/>
                </a:tc>
                <a:tc>
                  <a:txBody>
                    <a:bodyPr/>
                    <a:lstStyle/>
                    <a:p>
                      <a:r>
                        <a:rPr lang="en-US" sz="1200" dirty="0"/>
                        <a:t>This school year, has any adult in this child’s household served as a volunteer in this child’s classroom or elsewhere in the school?</a:t>
                      </a:r>
                    </a:p>
                  </a:txBody>
                  <a:tcPr/>
                </a:tc>
                <a:extLst>
                  <a:ext uri="{0D108BD9-81ED-4DB2-BD59-A6C34878D82A}">
                    <a16:rowId xmlns:a16="http://schemas.microsoft.com/office/drawing/2014/main" val="3794100289"/>
                  </a:ext>
                </a:extLst>
              </a:tr>
              <a:tr h="274320">
                <a:tc>
                  <a:txBody>
                    <a:bodyPr/>
                    <a:lstStyle/>
                    <a:p>
                      <a:r>
                        <a:rPr lang="en-US" sz="1200" dirty="0"/>
                        <a:t>FSFUNDRS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Volunteering (V)</a:t>
                      </a:r>
                    </a:p>
                  </a:txBody>
                  <a:tcPr/>
                </a:tc>
                <a:tc>
                  <a:txBody>
                    <a:bodyPr/>
                    <a:lstStyle/>
                    <a:p>
                      <a:r>
                        <a:rPr lang="en-US" sz="1200" dirty="0"/>
                        <a:t>This school year, has any adult in this child’s household participated in fundraising for the school?</a:t>
                      </a:r>
                    </a:p>
                  </a:txBody>
                  <a:tcPr/>
                </a:tc>
                <a:extLst>
                  <a:ext uri="{0D108BD9-81ED-4DB2-BD59-A6C34878D82A}">
                    <a16:rowId xmlns:a16="http://schemas.microsoft.com/office/drawing/2014/main" val="2781557975"/>
                  </a:ext>
                </a:extLst>
              </a:tr>
              <a:tr h="274320">
                <a:tc>
                  <a:txBody>
                    <a:bodyPr/>
                    <a:lstStyle/>
                    <a:p>
                      <a:r>
                        <a:rPr lang="en-US" sz="1200" dirty="0"/>
                        <a:t>FSPTMTNG</a:t>
                      </a:r>
                    </a:p>
                  </a:txBody>
                  <a:tcPr/>
                </a:tc>
                <a:tc>
                  <a:txBody>
                    <a:bodyPr/>
                    <a:lstStyle/>
                    <a:p>
                      <a:r>
                        <a:rPr lang="en-US" sz="1200" dirty="0"/>
                        <a:t>Decision Making (DM)</a:t>
                      </a:r>
                    </a:p>
                  </a:txBody>
                  <a:tcPr/>
                </a:tc>
                <a:tc>
                  <a:txBody>
                    <a:bodyPr/>
                    <a:lstStyle/>
                    <a:p>
                      <a:r>
                        <a:rPr lang="en-US" sz="1200" dirty="0"/>
                        <a:t>This school year, has any adult in this child’s household attended a meeting of the parent-teacher organization or association?</a:t>
                      </a:r>
                    </a:p>
                  </a:txBody>
                  <a:tcPr/>
                </a:tc>
                <a:extLst>
                  <a:ext uri="{0D108BD9-81ED-4DB2-BD59-A6C34878D82A}">
                    <a16:rowId xmlns:a16="http://schemas.microsoft.com/office/drawing/2014/main" val="3502539535"/>
                  </a:ext>
                </a:extLst>
              </a:tr>
              <a:tr h="274320">
                <a:tc>
                  <a:txBody>
                    <a:bodyPr/>
                    <a:lstStyle/>
                    <a:p>
                      <a:r>
                        <a:rPr lang="en-US" sz="1200" dirty="0"/>
                        <a:t>FSCOMMTE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Decision Making (DM)</a:t>
                      </a:r>
                    </a:p>
                  </a:txBody>
                  <a:tcPr/>
                </a:tc>
                <a:tc>
                  <a:txBody>
                    <a:bodyPr/>
                    <a:lstStyle/>
                    <a:p>
                      <a:r>
                        <a:rPr lang="en-US" sz="1200" dirty="0"/>
                        <a:t>This school year, has any adult in this child’s household served on a school committee?</a:t>
                      </a:r>
                    </a:p>
                  </a:txBody>
                  <a:tcPr/>
                </a:tc>
                <a:extLst>
                  <a:ext uri="{0D108BD9-81ED-4DB2-BD59-A6C34878D82A}">
                    <a16:rowId xmlns:a16="http://schemas.microsoft.com/office/drawing/2014/main" val="1788674469"/>
                  </a:ext>
                </a:extLst>
              </a:tr>
              <a:tr h="274320">
                <a:tc>
                  <a:txBody>
                    <a:bodyPr/>
                    <a:lstStyle/>
                    <a:p>
                      <a:r>
                        <a:rPr lang="en-US" sz="1200" dirty="0"/>
                        <a:t>FSSPORTX</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Collab w Community (CC)</a:t>
                      </a:r>
                    </a:p>
                  </a:txBody>
                  <a:tcPr/>
                </a:tc>
                <a:tc>
                  <a:txBody>
                    <a:bodyPr/>
                    <a:lstStyle/>
                    <a:p>
                      <a:r>
                        <a:rPr lang="en-US" sz="1200" dirty="0"/>
                        <a:t>This school year, has any adult in this child’s household attended a school or class event?</a:t>
                      </a:r>
                    </a:p>
                  </a:txBody>
                  <a:tcPr/>
                </a:tc>
                <a:extLst>
                  <a:ext uri="{0D108BD9-81ED-4DB2-BD59-A6C34878D82A}">
                    <a16:rowId xmlns:a16="http://schemas.microsoft.com/office/drawing/2014/main" val="3071239308"/>
                  </a:ext>
                </a:extLst>
              </a:tr>
              <a:tr h="274320">
                <a:tc>
                  <a:txBody>
                    <a:bodyPr/>
                    <a:lstStyle/>
                    <a:p>
                      <a:r>
                        <a:rPr lang="en-US" sz="1200" dirty="0"/>
                        <a:t>FOCRAFTS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Collab w Community (CC)</a:t>
                      </a:r>
                    </a:p>
                  </a:txBody>
                  <a:tcPr/>
                </a:tc>
                <a:tc>
                  <a:txBody>
                    <a:bodyPr/>
                    <a:lstStyle/>
                    <a:p>
                      <a:r>
                        <a:rPr lang="en-US" sz="1200" dirty="0"/>
                        <a:t>In the past week, has anyone in your family done activities like arts and crafts?</a:t>
                      </a:r>
                    </a:p>
                  </a:txBody>
                  <a:tcPr/>
                </a:tc>
                <a:extLst>
                  <a:ext uri="{0D108BD9-81ED-4DB2-BD59-A6C34878D82A}">
                    <a16:rowId xmlns:a16="http://schemas.microsoft.com/office/drawing/2014/main" val="595065009"/>
                  </a:ext>
                </a:extLst>
              </a:tr>
              <a:tr h="274320">
                <a:tc>
                  <a:txBody>
                    <a:bodyPr/>
                    <a:lstStyle/>
                    <a:p>
                      <a:r>
                        <a:rPr lang="en-US" sz="1200" dirty="0"/>
                        <a:t>FOGAMES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Collab w Community (CC)</a:t>
                      </a:r>
                    </a:p>
                  </a:txBody>
                  <a:tcPr/>
                </a:tc>
                <a:tc>
                  <a:txBody>
                    <a:bodyPr/>
                    <a:lstStyle/>
                    <a:p>
                      <a:r>
                        <a:rPr lang="en-US" sz="1200" dirty="0"/>
                        <a:t>In the past week, has anyone in your family played board games or did puzzles with him or her?</a:t>
                      </a:r>
                    </a:p>
                  </a:txBody>
                  <a:tcPr/>
                </a:tc>
                <a:extLst>
                  <a:ext uri="{0D108BD9-81ED-4DB2-BD59-A6C34878D82A}">
                    <a16:rowId xmlns:a16="http://schemas.microsoft.com/office/drawing/2014/main" val="2233526951"/>
                  </a:ext>
                </a:extLst>
              </a:tr>
              <a:tr h="274320">
                <a:tc>
                  <a:txBody>
                    <a:bodyPr/>
                    <a:lstStyle/>
                    <a:p>
                      <a:r>
                        <a:rPr lang="en-US" sz="1200" dirty="0"/>
                        <a:t>FOBUILDX</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Collab w Community (CC)</a:t>
                      </a:r>
                    </a:p>
                  </a:txBody>
                  <a:tcPr/>
                </a:tc>
                <a:tc>
                  <a:txBody>
                    <a:bodyPr/>
                    <a:lstStyle/>
                    <a:p>
                      <a:r>
                        <a:rPr lang="en-US" sz="1200" dirty="0"/>
                        <a:t>In the past week, has anyone in your family worked on a project like building/fixing something?</a:t>
                      </a:r>
                    </a:p>
                  </a:txBody>
                  <a:tcPr/>
                </a:tc>
                <a:extLst>
                  <a:ext uri="{0D108BD9-81ED-4DB2-BD59-A6C34878D82A}">
                    <a16:rowId xmlns:a16="http://schemas.microsoft.com/office/drawing/2014/main" val="4236658061"/>
                  </a:ext>
                </a:extLst>
              </a:tr>
              <a:tr h="274320">
                <a:tc>
                  <a:txBody>
                    <a:bodyPr/>
                    <a:lstStyle/>
                    <a:p>
                      <a:r>
                        <a:rPr lang="en-US" sz="1200" dirty="0"/>
                        <a:t>FOSPORT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Collab w Community (CC)</a:t>
                      </a:r>
                    </a:p>
                  </a:txBody>
                  <a:tcPr/>
                </a:tc>
                <a:tc>
                  <a:txBody>
                    <a:bodyPr/>
                    <a:lstStyle/>
                    <a:p>
                      <a:r>
                        <a:rPr lang="en-US" sz="1200" dirty="0"/>
                        <a:t>In the past week, has anyone in your family played sports, active games, or exercised together?</a:t>
                      </a:r>
                    </a:p>
                  </a:txBody>
                  <a:tcPr/>
                </a:tc>
                <a:extLst>
                  <a:ext uri="{0D108BD9-81ED-4DB2-BD59-A6C34878D82A}">
                    <a16:rowId xmlns:a16="http://schemas.microsoft.com/office/drawing/2014/main" val="3218548628"/>
                  </a:ext>
                </a:extLst>
              </a:tr>
              <a:tr h="274320">
                <a:tc>
                  <a:txBody>
                    <a:bodyPr/>
                    <a:lstStyle/>
                    <a:p>
                      <a:r>
                        <a:rPr lang="en-US" sz="1200" dirty="0"/>
                        <a:t>FOLIBRAYX</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Collab w Community (CC)</a:t>
                      </a:r>
                    </a:p>
                  </a:txBody>
                  <a:tcPr/>
                </a:tc>
                <a:tc>
                  <a:txBody>
                    <a:bodyPr/>
                    <a:lstStyle/>
                    <a:p>
                      <a:r>
                        <a:rPr lang="en-US" sz="1200" dirty="0"/>
                        <a:t>In the past month, has anyone in your family visited a library with this child?</a:t>
                      </a:r>
                    </a:p>
                  </a:txBody>
                  <a:tcPr/>
                </a:tc>
                <a:extLst>
                  <a:ext uri="{0D108BD9-81ED-4DB2-BD59-A6C34878D82A}">
                    <a16:rowId xmlns:a16="http://schemas.microsoft.com/office/drawing/2014/main" val="3122715313"/>
                  </a:ext>
                </a:extLst>
              </a:tr>
              <a:tr h="274320">
                <a:tc>
                  <a:txBody>
                    <a:bodyPr/>
                    <a:lstStyle/>
                    <a:p>
                      <a:r>
                        <a:rPr lang="en-US" sz="1200" dirty="0"/>
                        <a:t>FOBOOKSTX</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Collab w Community (CC)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In the past month, has anyone in your family visited a bookstore with this child?</a:t>
                      </a:r>
                    </a:p>
                    <a:p>
                      <a:endParaRPr lang="en-US" sz="1200" dirty="0"/>
                    </a:p>
                  </a:txBody>
                  <a:tcPr/>
                </a:tc>
                <a:extLst>
                  <a:ext uri="{0D108BD9-81ED-4DB2-BD59-A6C34878D82A}">
                    <a16:rowId xmlns:a16="http://schemas.microsoft.com/office/drawing/2014/main" val="3761516494"/>
                  </a:ext>
                </a:extLst>
              </a:tr>
            </a:tbl>
          </a:graphicData>
        </a:graphic>
      </p:graphicFrame>
      <p:sp>
        <p:nvSpPr>
          <p:cNvPr id="17" name="Right Brace 16">
            <a:extLst>
              <a:ext uri="{FF2B5EF4-FFF2-40B4-BE49-F238E27FC236}">
                <a16:creationId xmlns:a16="http://schemas.microsoft.com/office/drawing/2014/main" id="{4B494033-4EF0-46C7-A0B8-8C3EF528A9CD}"/>
              </a:ext>
            </a:extLst>
          </p:cNvPr>
          <p:cNvSpPr/>
          <p:nvPr/>
        </p:nvSpPr>
        <p:spPr>
          <a:xfrm>
            <a:off x="10761132" y="3501770"/>
            <a:ext cx="270934" cy="486658"/>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Right Brace 17">
            <a:extLst>
              <a:ext uri="{FF2B5EF4-FFF2-40B4-BE49-F238E27FC236}">
                <a16:creationId xmlns:a16="http://schemas.microsoft.com/office/drawing/2014/main" id="{0D6F7AD1-3C4F-4FC1-83BE-10579183A8EE}"/>
              </a:ext>
            </a:extLst>
          </p:cNvPr>
          <p:cNvSpPr/>
          <p:nvPr/>
        </p:nvSpPr>
        <p:spPr>
          <a:xfrm>
            <a:off x="10761132" y="2526723"/>
            <a:ext cx="270934" cy="676711"/>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Right Brace 18">
            <a:extLst>
              <a:ext uri="{FF2B5EF4-FFF2-40B4-BE49-F238E27FC236}">
                <a16:creationId xmlns:a16="http://schemas.microsoft.com/office/drawing/2014/main" id="{52F4FD65-BDD0-4A70-BDAC-82FBE7254D5A}"/>
              </a:ext>
            </a:extLst>
          </p:cNvPr>
          <p:cNvSpPr/>
          <p:nvPr/>
        </p:nvSpPr>
        <p:spPr>
          <a:xfrm>
            <a:off x="10777646" y="4969931"/>
            <a:ext cx="270934" cy="1625545"/>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Right Brace 20">
            <a:extLst>
              <a:ext uri="{FF2B5EF4-FFF2-40B4-BE49-F238E27FC236}">
                <a16:creationId xmlns:a16="http://schemas.microsoft.com/office/drawing/2014/main" id="{D067FEF6-BAC0-4C2F-A172-3FF9F7A7BE1E}"/>
              </a:ext>
            </a:extLst>
          </p:cNvPr>
          <p:cNvSpPr/>
          <p:nvPr/>
        </p:nvSpPr>
        <p:spPr>
          <a:xfrm>
            <a:off x="10761132" y="1918101"/>
            <a:ext cx="270934" cy="344615"/>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2" name="TextBox 21">
            <a:extLst>
              <a:ext uri="{FF2B5EF4-FFF2-40B4-BE49-F238E27FC236}">
                <a16:creationId xmlns:a16="http://schemas.microsoft.com/office/drawing/2014/main" id="{EAAC3419-FD3F-4F84-B38C-BB0D1B0C26BF}"/>
              </a:ext>
            </a:extLst>
          </p:cNvPr>
          <p:cNvSpPr txBox="1"/>
          <p:nvPr/>
        </p:nvSpPr>
        <p:spPr>
          <a:xfrm>
            <a:off x="11032066" y="1883375"/>
            <a:ext cx="1103572" cy="338554"/>
          </a:xfrm>
          <a:prstGeom prst="rect">
            <a:avLst/>
          </a:prstGeom>
          <a:noFill/>
        </p:spPr>
        <p:txBody>
          <a:bodyPr wrap="none" rtlCol="0">
            <a:spAutoFit/>
          </a:bodyPr>
          <a:lstStyle/>
          <a:p>
            <a:r>
              <a:rPr lang="en-US" sz="1600" dirty="0">
                <a:latin typeface="Consolas" panose="020B0609020204030204" pitchFamily="49" charset="0"/>
              </a:rPr>
              <a:t>parenSum</a:t>
            </a:r>
          </a:p>
        </p:txBody>
      </p:sp>
      <p:sp>
        <p:nvSpPr>
          <p:cNvPr id="24" name="TextBox 23">
            <a:extLst>
              <a:ext uri="{FF2B5EF4-FFF2-40B4-BE49-F238E27FC236}">
                <a16:creationId xmlns:a16="http://schemas.microsoft.com/office/drawing/2014/main" id="{BEB217B5-89B1-43D5-9A67-70CB34285652}"/>
              </a:ext>
            </a:extLst>
          </p:cNvPr>
          <p:cNvSpPr txBox="1"/>
          <p:nvPr/>
        </p:nvSpPr>
        <p:spPr>
          <a:xfrm>
            <a:off x="11023599" y="2689658"/>
            <a:ext cx="970137" cy="338554"/>
          </a:xfrm>
          <a:prstGeom prst="rect">
            <a:avLst/>
          </a:prstGeom>
          <a:noFill/>
        </p:spPr>
        <p:txBody>
          <a:bodyPr wrap="none" rtlCol="0">
            <a:spAutoFit/>
          </a:bodyPr>
          <a:lstStyle/>
          <a:p>
            <a:r>
              <a:rPr lang="en-US" sz="1600" dirty="0">
                <a:latin typeface="Consolas" panose="020B0609020204030204" pitchFamily="49" charset="0"/>
              </a:rPr>
              <a:t>commSum</a:t>
            </a:r>
          </a:p>
        </p:txBody>
      </p:sp>
      <p:sp>
        <p:nvSpPr>
          <p:cNvPr id="25" name="TextBox 24">
            <a:extLst>
              <a:ext uri="{FF2B5EF4-FFF2-40B4-BE49-F238E27FC236}">
                <a16:creationId xmlns:a16="http://schemas.microsoft.com/office/drawing/2014/main" id="{42231011-4A82-4BA6-AA4B-E4DBA5F0D3CC}"/>
              </a:ext>
            </a:extLst>
          </p:cNvPr>
          <p:cNvSpPr txBox="1"/>
          <p:nvPr/>
        </p:nvSpPr>
        <p:spPr>
          <a:xfrm>
            <a:off x="11032066" y="3568942"/>
            <a:ext cx="857927" cy="338554"/>
          </a:xfrm>
          <a:prstGeom prst="rect">
            <a:avLst/>
          </a:prstGeom>
          <a:noFill/>
        </p:spPr>
        <p:txBody>
          <a:bodyPr wrap="none" rtlCol="0">
            <a:spAutoFit/>
          </a:bodyPr>
          <a:lstStyle/>
          <a:p>
            <a:r>
              <a:rPr lang="en-US" sz="1600" dirty="0">
                <a:latin typeface="Consolas" panose="020B0609020204030204" pitchFamily="49" charset="0"/>
              </a:rPr>
              <a:t>volSum</a:t>
            </a:r>
          </a:p>
        </p:txBody>
      </p:sp>
      <p:sp>
        <p:nvSpPr>
          <p:cNvPr id="26" name="Right Brace 25">
            <a:extLst>
              <a:ext uri="{FF2B5EF4-FFF2-40B4-BE49-F238E27FC236}">
                <a16:creationId xmlns:a16="http://schemas.microsoft.com/office/drawing/2014/main" id="{74163C6B-6B99-465F-930B-12C1C49B396E}"/>
              </a:ext>
            </a:extLst>
          </p:cNvPr>
          <p:cNvSpPr/>
          <p:nvPr/>
        </p:nvSpPr>
        <p:spPr>
          <a:xfrm>
            <a:off x="10777646" y="4313882"/>
            <a:ext cx="270934" cy="344615"/>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a:extLst>
              <a:ext uri="{FF2B5EF4-FFF2-40B4-BE49-F238E27FC236}">
                <a16:creationId xmlns:a16="http://schemas.microsoft.com/office/drawing/2014/main" id="{BA3C852B-4D45-4C67-B60F-13B74C5CC650}"/>
              </a:ext>
            </a:extLst>
          </p:cNvPr>
          <p:cNvSpPr txBox="1"/>
          <p:nvPr/>
        </p:nvSpPr>
        <p:spPr>
          <a:xfrm>
            <a:off x="11048580" y="4319943"/>
            <a:ext cx="745717" cy="338554"/>
          </a:xfrm>
          <a:prstGeom prst="rect">
            <a:avLst/>
          </a:prstGeom>
          <a:noFill/>
        </p:spPr>
        <p:txBody>
          <a:bodyPr wrap="none" rtlCol="0">
            <a:spAutoFit/>
          </a:bodyPr>
          <a:lstStyle/>
          <a:p>
            <a:r>
              <a:rPr lang="en-US" sz="1600" dirty="0">
                <a:latin typeface="Consolas" panose="020B0609020204030204" pitchFamily="49" charset="0"/>
              </a:rPr>
              <a:t>dmSum</a:t>
            </a:r>
          </a:p>
        </p:txBody>
      </p:sp>
      <p:sp>
        <p:nvSpPr>
          <p:cNvPr id="28" name="TextBox 27">
            <a:extLst>
              <a:ext uri="{FF2B5EF4-FFF2-40B4-BE49-F238E27FC236}">
                <a16:creationId xmlns:a16="http://schemas.microsoft.com/office/drawing/2014/main" id="{502D5456-ACFE-4219-B36C-09BE12BEA19D}"/>
              </a:ext>
            </a:extLst>
          </p:cNvPr>
          <p:cNvSpPr txBox="1"/>
          <p:nvPr/>
        </p:nvSpPr>
        <p:spPr>
          <a:xfrm>
            <a:off x="10986573" y="5444150"/>
            <a:ext cx="1194558" cy="338554"/>
          </a:xfrm>
          <a:prstGeom prst="rect">
            <a:avLst/>
          </a:prstGeom>
          <a:noFill/>
        </p:spPr>
        <p:txBody>
          <a:bodyPr wrap="none" rtlCol="0">
            <a:spAutoFit/>
          </a:bodyPr>
          <a:lstStyle/>
          <a:p>
            <a:r>
              <a:rPr lang="en-US" sz="1600" dirty="0">
                <a:latin typeface="Consolas" panose="020B0609020204030204" pitchFamily="49" charset="0"/>
              </a:rPr>
              <a:t>collabSum</a:t>
            </a:r>
          </a:p>
        </p:txBody>
      </p:sp>
    </p:spTree>
    <p:extLst>
      <p:ext uri="{BB962C8B-B14F-4D97-AF65-F5344CB8AC3E}">
        <p14:creationId xmlns:p14="http://schemas.microsoft.com/office/powerpoint/2010/main" val="174724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245C04-8260-A19E-13AE-50E71479005D}"/>
              </a:ext>
            </a:extLst>
          </p:cNvPr>
          <p:cNvSpPr txBox="1"/>
          <p:nvPr/>
        </p:nvSpPr>
        <p:spPr>
          <a:xfrm flipH="1">
            <a:off x="312049" y="266330"/>
            <a:ext cx="8738817" cy="615553"/>
          </a:xfrm>
          <a:prstGeom prst="rect">
            <a:avLst/>
          </a:prstGeom>
          <a:noFill/>
        </p:spPr>
        <p:txBody>
          <a:bodyPr wrap="square" lIns="91440" tIns="45720" rIns="91440" bIns="45720" rtlCol="0" anchor="t">
            <a:spAutoFit/>
          </a:bodyPr>
          <a:lstStyle/>
          <a:p>
            <a:r>
              <a:rPr lang="en-US" sz="3400" b="1" dirty="0">
                <a:ea typeface="+mn-lt"/>
                <a:cs typeface="+mn-lt"/>
              </a:rPr>
              <a:t>Zack’s Methods: Cumulative Logit Model</a:t>
            </a:r>
            <a:endParaRPr lang="en-US" dirty="0"/>
          </a:p>
        </p:txBody>
      </p:sp>
      <p:sp>
        <p:nvSpPr>
          <p:cNvPr id="2" name="TextBox 1">
            <a:extLst>
              <a:ext uri="{FF2B5EF4-FFF2-40B4-BE49-F238E27FC236}">
                <a16:creationId xmlns:a16="http://schemas.microsoft.com/office/drawing/2014/main" id="{AC863513-0BD9-4F77-B17E-5D4E5F78F838}"/>
              </a:ext>
            </a:extLst>
          </p:cNvPr>
          <p:cNvSpPr txBox="1"/>
          <p:nvPr/>
        </p:nvSpPr>
        <p:spPr>
          <a:xfrm>
            <a:off x="312049" y="1027555"/>
            <a:ext cx="7915180" cy="461665"/>
          </a:xfrm>
          <a:prstGeom prst="rect">
            <a:avLst/>
          </a:prstGeom>
          <a:noFill/>
        </p:spPr>
        <p:txBody>
          <a:bodyPr wrap="none" rtlCol="0">
            <a:spAutoFit/>
          </a:bodyPr>
          <a:lstStyle/>
          <a:p>
            <a:r>
              <a:rPr lang="en-US" sz="2400" dirty="0"/>
              <a:t>Cumulative Logit Model with Proportional Odds Definition:</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9995AB7A-4117-47D4-A90A-3A5A5C4B6525}"/>
                  </a:ext>
                </a:extLst>
              </p:cNvPr>
              <p:cNvSpPr txBox="1"/>
              <p:nvPr/>
            </p:nvSpPr>
            <p:spPr>
              <a:xfrm>
                <a:off x="422115" y="1634892"/>
                <a:ext cx="11016352" cy="591187"/>
              </a:xfrm>
              <a:prstGeom prst="rect">
                <a:avLst/>
              </a:prstGeom>
              <a:noFill/>
            </p:spPr>
            <p:txBody>
              <a:bodyPr wrap="square" lIns="0" tIns="0" rIns="0" bIns="0" rtlCol="0">
                <a:spAutoFit/>
              </a:bodyPr>
              <a:lstStyle/>
              <a:p>
                <a14:m>
                  <m:oMath xmlns:m="http://schemas.openxmlformats.org/officeDocument/2006/math">
                    <m:r>
                      <a:rPr lang="en-US" sz="2400" i="1" smtClean="0">
                        <a:latin typeface="Cambria Math" panose="02040503050406030204" pitchFamily="18" charset="0"/>
                      </a:rPr>
                      <m:t>𝑙𝑜𝑔</m:t>
                    </m:r>
                    <m:d>
                      <m:dPr>
                        <m:ctrlPr>
                          <a:rPr lang="en-US" sz="2400" i="1">
                            <a:latin typeface="Cambria Math" panose="02040503050406030204" pitchFamily="18" charset="0"/>
                          </a:rPr>
                        </m:ctrlPr>
                      </m:dPr>
                      <m:e>
                        <m:f>
                          <m:fPr>
                            <m:ctrlPr>
                              <a:rPr lang="en-US" sz="2400" i="1">
                                <a:latin typeface="Cambria Math" panose="02040503050406030204" pitchFamily="18" charset="0"/>
                              </a:rPr>
                            </m:ctrlPr>
                          </m:fPr>
                          <m:num>
                            <m:r>
                              <a:rPr lang="en-US" sz="2400" i="1">
                                <a:latin typeface="Cambria Math" panose="02040503050406030204" pitchFamily="18" charset="0"/>
                              </a:rPr>
                              <m:t>𝑃</m:t>
                            </m:r>
                            <m:r>
                              <a:rPr lang="en-US" sz="2400" i="1">
                                <a:latin typeface="Cambria Math" panose="02040503050406030204" pitchFamily="18" charset="0"/>
                              </a:rPr>
                              <m:t>(</m:t>
                            </m:r>
                            <m:r>
                              <a:rPr lang="en-US" sz="2400" i="1">
                                <a:latin typeface="Cambria Math" panose="02040503050406030204" pitchFamily="18" charset="0"/>
                              </a:rPr>
                              <m:t>𝑌</m:t>
                            </m:r>
                            <m:r>
                              <a:rPr lang="en-US" sz="2400" i="1">
                                <a:latin typeface="Cambria Math" panose="02040503050406030204" pitchFamily="18" charset="0"/>
                              </a:rPr>
                              <m:t>≤</m:t>
                            </m:r>
                            <m:r>
                              <a:rPr lang="en-US" sz="2400" i="1">
                                <a:latin typeface="Cambria Math" panose="02040503050406030204" pitchFamily="18" charset="0"/>
                              </a:rPr>
                              <m:t>𝑗</m:t>
                            </m:r>
                            <m:r>
                              <a:rPr lang="en-US" sz="2400" i="1">
                                <a:latin typeface="Cambria Math" panose="02040503050406030204" pitchFamily="18" charset="0"/>
                              </a:rPr>
                              <m:t>)</m:t>
                            </m:r>
                          </m:num>
                          <m:den>
                            <m:r>
                              <a:rPr lang="en-US" sz="2400" i="1">
                                <a:latin typeface="Cambria Math" panose="02040503050406030204" pitchFamily="18" charset="0"/>
                              </a:rPr>
                              <m:t>1−</m:t>
                            </m:r>
                            <m:r>
                              <a:rPr lang="en-US" sz="2400" i="1">
                                <a:latin typeface="Cambria Math" panose="02040503050406030204" pitchFamily="18" charset="0"/>
                              </a:rPr>
                              <m:t>𝑃</m:t>
                            </m:r>
                            <m:r>
                              <a:rPr lang="en-US" sz="2400" i="1">
                                <a:latin typeface="Cambria Math" panose="02040503050406030204" pitchFamily="18" charset="0"/>
                              </a:rPr>
                              <m:t>(</m:t>
                            </m:r>
                            <m:r>
                              <a:rPr lang="en-US" sz="2400" i="1">
                                <a:latin typeface="Cambria Math" panose="02040503050406030204" pitchFamily="18" charset="0"/>
                              </a:rPr>
                              <m:t>𝑌</m:t>
                            </m:r>
                            <m:r>
                              <a:rPr lang="en-US" sz="2400" i="1">
                                <a:latin typeface="Cambria Math" panose="02040503050406030204" pitchFamily="18" charset="0"/>
                              </a:rPr>
                              <m:t>≤</m:t>
                            </m:r>
                            <m:r>
                              <a:rPr lang="en-US" sz="2400" i="1">
                                <a:latin typeface="Cambria Math" panose="02040503050406030204" pitchFamily="18" charset="0"/>
                              </a:rPr>
                              <m:t>𝑗</m:t>
                            </m:r>
                            <m:r>
                              <a:rPr lang="en-US" sz="2400" i="1">
                                <a:latin typeface="Cambria Math" panose="02040503050406030204" pitchFamily="18" charset="0"/>
                              </a:rPr>
                              <m:t>)</m:t>
                            </m:r>
                          </m:den>
                        </m:f>
                      </m:e>
                    </m:d>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𝛼</m:t>
                        </m:r>
                      </m:e>
                      <m:sub>
                        <m:r>
                          <a:rPr lang="en-US" sz="2400" i="1">
                            <a:latin typeface="Cambria Math" panose="02040503050406030204" pitchFamily="18" charset="0"/>
                          </a:rPr>
                          <m:t>𝑗</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rPr>
                          <m:t>1</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rPr>
                          <m:t>2</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𝛽</m:t>
                        </m:r>
                      </m:e>
                      <m:sub>
                        <m:r>
                          <a:rPr lang="en-US" sz="2400" b="0" i="1" smtClean="0">
                            <a:latin typeface="Cambria Math" panose="02040503050406030204" pitchFamily="18" charset="0"/>
                          </a:rPr>
                          <m:t>3</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3</m:t>
                        </m:r>
                      </m:sub>
                    </m:sSub>
                    <m:r>
                      <a:rPr lang="en-US" sz="2400" b="0" i="1" smtClean="0">
                        <a:latin typeface="Cambria Math" panose="02040503050406030204" pitchFamily="18" charset="0"/>
                      </a:rPr>
                      <m:t>+</m:t>
                    </m:r>
                  </m:oMath>
                </a14:m>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b="0" i="1" smtClean="0">
                            <a:latin typeface="Cambria Math" panose="02040503050406030204" pitchFamily="18" charset="0"/>
                            <a:ea typeface="Cambria Math" panose="02040503050406030204" pitchFamily="18" charset="0"/>
                          </a:rPr>
                          <m:t>4</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4</m:t>
                        </m:r>
                      </m:sub>
                    </m:sSub>
                  </m:oMath>
                </a14:m>
                <a:r>
                  <a:rPr lang="en-US" sz="2400" dirty="0"/>
                  <a:t> </a:t>
                </a:r>
                <a14:m>
                  <m:oMath xmlns:m="http://schemas.openxmlformats.org/officeDocument/2006/math">
                    <m:r>
                      <a:rPr lang="en-US" sz="2400" i="1">
                        <a:latin typeface="Cambria Math" panose="02040503050406030204" pitchFamily="18" charset="0"/>
                      </a:rPr>
                      <m:t>+</m:t>
                    </m:r>
                  </m:oMath>
                </a14:m>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b="0" i="1" smtClean="0">
                            <a:latin typeface="Cambria Math" panose="02040503050406030204" pitchFamily="18" charset="0"/>
                            <a:ea typeface="Cambria Math" panose="02040503050406030204" pitchFamily="18" charset="0"/>
                          </a:rPr>
                          <m:t>5</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5</m:t>
                        </m:r>
                      </m:sub>
                    </m:sSub>
                  </m:oMath>
                </a14:m>
                <a:endParaRPr lang="en-US" sz="2400" dirty="0"/>
              </a:p>
            </p:txBody>
          </p:sp>
        </mc:Choice>
        <mc:Fallback>
          <p:sp>
            <p:nvSpPr>
              <p:cNvPr id="4" name="TextBox 3">
                <a:extLst>
                  <a:ext uri="{FF2B5EF4-FFF2-40B4-BE49-F238E27FC236}">
                    <a16:creationId xmlns:a16="http://schemas.microsoft.com/office/drawing/2014/main" id="{9995AB7A-4117-47D4-A90A-3A5A5C4B6525}"/>
                  </a:ext>
                </a:extLst>
              </p:cNvPr>
              <p:cNvSpPr txBox="1">
                <a:spLocks noRot="1" noChangeAspect="1" noMove="1" noResize="1" noEditPoints="1" noAdjustHandles="1" noChangeArrowheads="1" noChangeShapeType="1" noTextEdit="1"/>
              </p:cNvSpPr>
              <p:nvPr/>
            </p:nvSpPr>
            <p:spPr>
              <a:xfrm>
                <a:off x="422115" y="1634892"/>
                <a:ext cx="11016352" cy="59118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26CA30E8-9134-454C-A2DC-133303533E16}"/>
                  </a:ext>
                </a:extLst>
              </p:cNvPr>
              <p:cNvSpPr txBox="1"/>
              <p:nvPr/>
            </p:nvSpPr>
            <p:spPr>
              <a:xfrm>
                <a:off x="312047" y="2371753"/>
                <a:ext cx="9712485" cy="3258905"/>
              </a:xfrm>
              <a:prstGeom prst="rect">
                <a:avLst/>
              </a:prstGeom>
              <a:noFill/>
            </p:spPr>
            <p:txBody>
              <a:bodyPr wrap="square" rtlCol="0">
                <a:spAutoFit/>
              </a:bodyPr>
              <a:lstStyle/>
              <a:p>
                <a:r>
                  <a:rPr lang="en-US" sz="2000" dirty="0"/>
                  <a:t>Where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r>
                      <a:rPr lang="en-US" sz="2000" b="0" i="1" smtClean="0">
                        <a:latin typeface="Cambria Math" panose="02040503050406030204" pitchFamily="18" charset="0"/>
                      </a:rPr>
                      <m:t>𝑝𝑎𝑟𝑒𝑛</m:t>
                    </m:r>
                    <m:r>
                      <a:rPr lang="en-US" sz="2000" b="0" i="1" smtClean="0">
                        <a:latin typeface="Cambria Math" panose="02040503050406030204" pitchFamily="18" charset="0"/>
                      </a:rPr>
                      <m:t>𝑆𝑢𝑚</m:t>
                    </m:r>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r>
                      <a:rPr lang="en-US" sz="2000" b="0" i="1" smtClean="0">
                        <a:latin typeface="Cambria Math" panose="02040503050406030204" pitchFamily="18" charset="0"/>
                      </a:rPr>
                      <m:t>𝑐𝑜𝑚𝑚𝑆𝑢𝑚</m:t>
                    </m:r>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b="0" i="1" smtClean="0">
                            <a:latin typeface="Cambria Math" panose="02040503050406030204" pitchFamily="18" charset="0"/>
                          </a:rPr>
                          <m:t>3</m:t>
                        </m:r>
                      </m:sub>
                    </m:sSub>
                    <m:r>
                      <a:rPr lang="en-US" sz="2000" b="0" i="1" smtClean="0">
                        <a:latin typeface="Cambria Math" panose="02040503050406030204" pitchFamily="18" charset="0"/>
                      </a:rPr>
                      <m:t>=</m:t>
                    </m:r>
                    <m:r>
                      <a:rPr lang="en-US" sz="2000" b="0" i="1" smtClean="0">
                        <a:latin typeface="Cambria Math" panose="02040503050406030204" pitchFamily="18" charset="0"/>
                      </a:rPr>
                      <m:t>𝑣𝑜𝑙𝑆𝑢𝑚</m:t>
                    </m:r>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b="0" i="1" smtClean="0">
                            <a:latin typeface="Cambria Math" panose="02040503050406030204" pitchFamily="18" charset="0"/>
                          </a:rPr>
                          <m:t>4</m:t>
                        </m:r>
                      </m:sub>
                    </m:sSub>
                    <m:r>
                      <a:rPr lang="en-US" sz="2000" b="0" i="1" smtClean="0">
                        <a:latin typeface="Cambria Math" panose="02040503050406030204" pitchFamily="18" charset="0"/>
                      </a:rPr>
                      <m:t>=</m:t>
                    </m:r>
                    <m:r>
                      <a:rPr lang="en-US" sz="2000" b="0" i="1" smtClean="0">
                        <a:latin typeface="Cambria Math" panose="02040503050406030204" pitchFamily="18" charset="0"/>
                      </a:rPr>
                      <m:t>𝑑𝑚𝑆𝑢𝑚</m:t>
                    </m:r>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b="0" i="1" smtClean="0">
                            <a:latin typeface="Cambria Math" panose="02040503050406030204" pitchFamily="18" charset="0"/>
                          </a:rPr>
                          <m:t>5</m:t>
                        </m:r>
                      </m:sub>
                    </m:sSub>
                    <m:r>
                      <a:rPr lang="en-US" sz="2000" i="1">
                        <a:latin typeface="Cambria Math" panose="02040503050406030204" pitchFamily="18" charset="0"/>
                      </a:rPr>
                      <m:t>=</m:t>
                    </m:r>
                    <m:r>
                      <a:rPr lang="en-US" sz="2000" b="0" i="1" smtClean="0">
                        <a:latin typeface="Cambria Math" panose="02040503050406030204" pitchFamily="18" charset="0"/>
                      </a:rPr>
                      <m:t>𝑐𝑜𝑙𝑙𝑎𝑏𝑆𝑢𝑏</m:t>
                    </m:r>
                  </m:oMath>
                </a14:m>
                <a:endParaRPr lang="en-US" sz="2000" dirty="0"/>
              </a:p>
              <a:p>
                <a:r>
                  <a:rPr lang="en-US" sz="2000" dirty="0"/>
                  <a:t>and </a:t>
                </a:r>
                <a14:m>
                  <m:oMath xmlns:m="http://schemas.openxmlformats.org/officeDocument/2006/math">
                    <m:r>
                      <a:rPr lang="en-US" sz="2000" b="0" i="1" smtClean="0">
                        <a:latin typeface="Cambria Math" panose="02040503050406030204" pitchFamily="18" charset="0"/>
                      </a:rPr>
                      <m:t>𝑗</m:t>
                    </m:r>
                    <m:r>
                      <a:rPr lang="en-US" sz="2000" b="0" i="1" smtClean="0">
                        <a:latin typeface="Cambria Math" panose="02040503050406030204" pitchFamily="18" charset="0"/>
                        <a:ea typeface="Cambria Math" panose="02040503050406030204" pitchFamily="18" charset="0"/>
                      </a:rPr>
                      <m:t>∈[1,2,3]</m:t>
                    </m:r>
                  </m:oMath>
                </a14:m>
                <a:r>
                  <a:rPr lang="en-US" sz="2000" dirty="0"/>
                  <a:t> and corresponds to response category.</a:t>
                </a:r>
              </a:p>
              <a:p>
                <a:endParaRPr lang="en-US" sz="2000" dirty="0"/>
              </a:p>
              <a:p>
                <a:r>
                  <a:rPr lang="en-US" sz="2000" u="sng" dirty="0"/>
                  <a:t>General Description:</a:t>
                </a:r>
                <a:endParaRPr lang="en-US" sz="2000" dirty="0"/>
              </a:p>
              <a:p>
                <a:pPr marL="342900" indent="-342900">
                  <a:buFont typeface="Arial" panose="020B0604020202020204" pitchFamily="34" charset="0"/>
                  <a:buChar char="•"/>
                </a:pPr>
                <a:r>
                  <a:rPr lang="en-US" sz="2000" dirty="0"/>
                  <a:t>Log odds that the predicted category is less than or equal to </a:t>
                </a:r>
                <a14:m>
                  <m:oMath xmlns:m="http://schemas.openxmlformats.org/officeDocument/2006/math">
                    <m:r>
                      <a:rPr lang="en-US" sz="2000" b="0" i="1" smtClean="0">
                        <a:latin typeface="Cambria Math" panose="02040503050406030204" pitchFamily="18" charset="0"/>
                      </a:rPr>
                      <m:t>𝑗</m:t>
                    </m:r>
                  </m:oMath>
                </a14:m>
                <a:endParaRPr lang="en-US" sz="2000" b="0" dirty="0"/>
              </a:p>
              <a:p>
                <a:pPr marL="800100" lvl="1" indent="-342900">
                  <a:buFont typeface="Arial" panose="020B0604020202020204" pitchFamily="34" charset="0"/>
                  <a:buChar char="•"/>
                </a:pPr>
                <a:r>
                  <a:rPr lang="en-US" sz="2000" dirty="0"/>
                  <a:t>Student’s grades are above a certain level</a:t>
                </a:r>
              </a:p>
              <a:p>
                <a:pPr marL="342900" indent="-342900">
                  <a:buFont typeface="Arial" panose="020B0604020202020204" pitchFamily="34" charset="0"/>
                  <a:buChar char="•"/>
                </a:pPr>
                <a:r>
                  <a:rPr lang="en-US" sz="2000" dirty="0"/>
                  <a:t>The odds of a response below a particular category (grades above certain level) multiply by </a:t>
                </a:r>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𝑒</m:t>
                        </m:r>
                      </m:e>
                      <m:sup>
                        <m:sSub>
                          <m:sSubPr>
                            <m:ctrlPr>
                              <a:rPr lang="en-US" sz="2000" i="1" smtClean="0">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𝛽</m:t>
                            </m:r>
                          </m:e>
                          <m:sub>
                            <m:r>
                              <a:rPr lang="en-US" sz="2000" b="0" i="1" smtClean="0">
                                <a:latin typeface="Cambria Math" panose="02040503050406030204" pitchFamily="18" charset="0"/>
                              </a:rPr>
                              <m:t>𝑖</m:t>
                            </m:r>
                          </m:sub>
                        </m:sSub>
                      </m:sup>
                    </m:sSup>
                  </m:oMath>
                </a14:m>
                <a:r>
                  <a:rPr lang="en-US" sz="2000" dirty="0"/>
                  <a:t> for each 1-unit increase in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b="0" i="1" smtClean="0">
                            <a:latin typeface="Cambria Math" panose="02040503050406030204" pitchFamily="18" charset="0"/>
                          </a:rPr>
                          <m:t>𝑖</m:t>
                        </m:r>
                      </m:sub>
                    </m:sSub>
                  </m:oMath>
                </a14:m>
                <a:endParaRPr lang="en-US" sz="2000" dirty="0"/>
              </a:p>
              <a:p>
                <a:pPr marL="800100" lvl="1" indent="-342900">
                  <a:buFont typeface="Arial" panose="020B0604020202020204" pitchFamily="34" charset="0"/>
                  <a:buChar char="•"/>
                </a:pPr>
                <a:r>
                  <a:rPr lang="en-US" sz="2000" b="1" dirty="0"/>
                  <a:t>Significantly positive values of </a:t>
                </a:r>
                <a14:m>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ea typeface="Cambria Math" panose="02040503050406030204" pitchFamily="18" charset="0"/>
                          </a:rPr>
                          <m:t>𝜷</m:t>
                        </m:r>
                      </m:e>
                      <m:sub>
                        <m:r>
                          <a:rPr lang="en-US" sz="2000" b="1" i="1" smtClean="0">
                            <a:latin typeface="Cambria Math" panose="02040503050406030204" pitchFamily="18" charset="0"/>
                          </a:rPr>
                          <m:t>𝒊</m:t>
                        </m:r>
                      </m:sub>
                    </m:sSub>
                  </m:oMath>
                </a14:m>
                <a:r>
                  <a:rPr lang="en-US" sz="2000" b="1" dirty="0"/>
                  <a:t> indicate that the </a:t>
                </a:r>
                <a14:m>
                  <m:oMath xmlns:m="http://schemas.openxmlformats.org/officeDocument/2006/math">
                    <m:sSup>
                      <m:sSupPr>
                        <m:ctrlPr>
                          <a:rPr lang="en-US" sz="2000" b="1" i="1" smtClean="0">
                            <a:latin typeface="Cambria Math" panose="02040503050406030204" pitchFamily="18" charset="0"/>
                          </a:rPr>
                        </m:ctrlPr>
                      </m:sSupPr>
                      <m:e>
                        <m:r>
                          <a:rPr lang="en-US" sz="2000" b="1" i="1" smtClean="0">
                            <a:latin typeface="Cambria Math" panose="02040503050406030204" pitchFamily="18" charset="0"/>
                          </a:rPr>
                          <m:t>𝒊</m:t>
                        </m:r>
                      </m:e>
                      <m:sup>
                        <m:r>
                          <a:rPr lang="en-US" sz="2000" b="1" i="1" smtClean="0">
                            <a:latin typeface="Cambria Math" panose="02040503050406030204" pitchFamily="18" charset="0"/>
                          </a:rPr>
                          <m:t>𝒕𝒉</m:t>
                        </m:r>
                      </m:sup>
                    </m:sSup>
                  </m:oMath>
                </a14:m>
                <a:r>
                  <a:rPr lang="en-US" sz="2000" b="1" dirty="0"/>
                  <a:t> type of Parent Involvement has a positive influence on predicting grades</a:t>
                </a:r>
              </a:p>
            </p:txBody>
          </p:sp>
        </mc:Choice>
        <mc:Fallback>
          <p:sp>
            <p:nvSpPr>
              <p:cNvPr id="5" name="TextBox 4">
                <a:extLst>
                  <a:ext uri="{FF2B5EF4-FFF2-40B4-BE49-F238E27FC236}">
                    <a16:creationId xmlns:a16="http://schemas.microsoft.com/office/drawing/2014/main" id="{26CA30E8-9134-454C-A2DC-133303533E16}"/>
                  </a:ext>
                </a:extLst>
              </p:cNvPr>
              <p:cNvSpPr txBox="1">
                <a:spLocks noRot="1" noChangeAspect="1" noMove="1" noResize="1" noEditPoints="1" noAdjustHandles="1" noChangeArrowheads="1" noChangeShapeType="1" noTextEdit="1"/>
              </p:cNvSpPr>
              <p:nvPr/>
            </p:nvSpPr>
            <p:spPr>
              <a:xfrm>
                <a:off x="312047" y="2371753"/>
                <a:ext cx="9712485" cy="3258905"/>
              </a:xfrm>
              <a:prstGeom prst="rect">
                <a:avLst/>
              </a:prstGeom>
              <a:blipFill>
                <a:blip r:embed="rId3"/>
                <a:stretch>
                  <a:fillRect l="-628" t="-935" b="-374"/>
                </a:stretch>
              </a:blipFill>
            </p:spPr>
            <p:txBody>
              <a:bodyPr/>
              <a:lstStyle/>
              <a:p>
                <a:r>
                  <a:rPr lang="en-US">
                    <a:noFill/>
                  </a:rPr>
                  <a:t> </a:t>
                </a:r>
              </a:p>
            </p:txBody>
          </p:sp>
        </mc:Fallback>
      </mc:AlternateContent>
    </p:spTree>
    <p:extLst>
      <p:ext uri="{BB962C8B-B14F-4D97-AF65-F5344CB8AC3E}">
        <p14:creationId xmlns:p14="http://schemas.microsoft.com/office/powerpoint/2010/main" val="24312887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245C04-8260-A19E-13AE-50E71479005D}"/>
              </a:ext>
            </a:extLst>
          </p:cNvPr>
          <p:cNvSpPr txBox="1"/>
          <p:nvPr/>
        </p:nvSpPr>
        <p:spPr>
          <a:xfrm flipH="1">
            <a:off x="312049" y="266330"/>
            <a:ext cx="10618417" cy="615553"/>
          </a:xfrm>
          <a:prstGeom prst="rect">
            <a:avLst/>
          </a:prstGeom>
          <a:noFill/>
        </p:spPr>
        <p:txBody>
          <a:bodyPr wrap="square" lIns="91440" tIns="45720" rIns="91440" bIns="45720" rtlCol="0" anchor="t">
            <a:spAutoFit/>
          </a:bodyPr>
          <a:lstStyle/>
          <a:p>
            <a:r>
              <a:rPr lang="en-US" sz="3400" b="1" dirty="0">
                <a:ea typeface="+mn-lt"/>
                <a:cs typeface="+mn-lt"/>
              </a:rPr>
              <a:t>Zack’s Methods: CLM Results</a:t>
            </a:r>
            <a:endParaRPr lang="en-US" sz="3600" dirty="0"/>
          </a:p>
        </p:txBody>
      </p:sp>
      <p:graphicFrame>
        <p:nvGraphicFramePr>
          <p:cNvPr id="2" name="Table 3">
            <a:extLst>
              <a:ext uri="{FF2B5EF4-FFF2-40B4-BE49-F238E27FC236}">
                <a16:creationId xmlns:a16="http://schemas.microsoft.com/office/drawing/2014/main" id="{D14BA863-CE3D-4EA2-9168-9DBADC0868AF}"/>
              </a:ext>
            </a:extLst>
          </p:cNvPr>
          <p:cNvGraphicFramePr>
            <a:graphicFrameLocks noGrp="1"/>
          </p:cNvGraphicFramePr>
          <p:nvPr>
            <p:extLst>
              <p:ext uri="{D42A27DB-BD31-4B8C-83A1-F6EECF244321}">
                <p14:modId xmlns:p14="http://schemas.microsoft.com/office/powerpoint/2010/main" val="802524512"/>
              </p:ext>
            </p:extLst>
          </p:nvPr>
        </p:nvGraphicFramePr>
        <p:xfrm>
          <a:off x="2696020" y="881883"/>
          <a:ext cx="5715003" cy="1859280"/>
        </p:xfrm>
        <a:graphic>
          <a:graphicData uri="http://schemas.openxmlformats.org/drawingml/2006/table">
            <a:tbl>
              <a:tblPr firstRow="1" bandRow="1">
                <a:tableStyleId>{00A15C55-8517-42AA-B614-E9B94910E393}</a:tableStyleId>
              </a:tblPr>
              <a:tblGrid>
                <a:gridCol w="1279772">
                  <a:extLst>
                    <a:ext uri="{9D8B030D-6E8A-4147-A177-3AD203B41FA5}">
                      <a16:colId xmlns:a16="http://schemas.microsoft.com/office/drawing/2014/main" val="3058347449"/>
                    </a:ext>
                  </a:extLst>
                </a:gridCol>
                <a:gridCol w="1158631">
                  <a:extLst>
                    <a:ext uri="{9D8B030D-6E8A-4147-A177-3AD203B41FA5}">
                      <a16:colId xmlns:a16="http://schemas.microsoft.com/office/drawing/2014/main" val="998132423"/>
                    </a:ext>
                  </a:extLst>
                </a:gridCol>
                <a:gridCol w="1676400">
                  <a:extLst>
                    <a:ext uri="{9D8B030D-6E8A-4147-A177-3AD203B41FA5}">
                      <a16:colId xmlns:a16="http://schemas.microsoft.com/office/drawing/2014/main" val="2312581733"/>
                    </a:ext>
                  </a:extLst>
                </a:gridCol>
                <a:gridCol w="1600200">
                  <a:extLst>
                    <a:ext uri="{9D8B030D-6E8A-4147-A177-3AD203B41FA5}">
                      <a16:colId xmlns:a16="http://schemas.microsoft.com/office/drawing/2014/main" val="3481815463"/>
                    </a:ext>
                  </a:extLst>
                </a:gridCol>
              </a:tblGrid>
              <a:tr h="297219">
                <a:tc>
                  <a:txBody>
                    <a:bodyPr/>
                    <a:lstStyle/>
                    <a:p>
                      <a:r>
                        <a:rPr lang="en-US" sz="1600" dirty="0"/>
                        <a:t>Variable</a:t>
                      </a:r>
                    </a:p>
                  </a:txBody>
                  <a:tcPr/>
                </a:tc>
                <a:tc>
                  <a:txBody>
                    <a:bodyPr/>
                    <a:lstStyle/>
                    <a:p>
                      <a:r>
                        <a:rPr lang="en-US" sz="1600" dirty="0"/>
                        <a:t>Estimate</a:t>
                      </a:r>
                    </a:p>
                  </a:txBody>
                  <a:tcPr/>
                </a:tc>
                <a:tc>
                  <a:txBody>
                    <a:bodyPr/>
                    <a:lstStyle/>
                    <a:p>
                      <a:r>
                        <a:rPr lang="en-US" sz="1600" dirty="0"/>
                        <a:t>exp(Estimate)</a:t>
                      </a:r>
                    </a:p>
                  </a:txBody>
                  <a:tcPr/>
                </a:tc>
                <a:tc>
                  <a:txBody>
                    <a:bodyPr/>
                    <a:lstStyle/>
                    <a:p>
                      <a:r>
                        <a:rPr lang="en-US" sz="1600" dirty="0"/>
                        <a:t>P-value</a:t>
                      </a:r>
                    </a:p>
                  </a:txBody>
                  <a:tcPr/>
                </a:tc>
                <a:extLst>
                  <a:ext uri="{0D108BD9-81ED-4DB2-BD59-A6C34878D82A}">
                    <a16:rowId xmlns:a16="http://schemas.microsoft.com/office/drawing/2014/main" val="1013995982"/>
                  </a:ext>
                </a:extLst>
              </a:tr>
              <a:tr h="247683">
                <a:tc>
                  <a:txBody>
                    <a:bodyPr/>
                    <a:lstStyle/>
                    <a:p>
                      <a:r>
                        <a:rPr lang="en-US" sz="1400" dirty="0"/>
                        <a:t>parenSum</a:t>
                      </a:r>
                    </a:p>
                  </a:txBody>
                  <a:tcPr/>
                </a:tc>
                <a:tc>
                  <a:txBody>
                    <a:bodyPr/>
                    <a:lstStyle/>
                    <a:p>
                      <a:r>
                        <a:rPr lang="en-US" sz="1400" dirty="0"/>
                        <a:t>0.31205</a:t>
                      </a:r>
                    </a:p>
                  </a:txBody>
                  <a:tcPr/>
                </a:tc>
                <a:tc>
                  <a:txBody>
                    <a:bodyPr/>
                    <a:lstStyle/>
                    <a:p>
                      <a:r>
                        <a:rPr lang="en-US" sz="1400" dirty="0">
                          <a:highlight>
                            <a:srgbClr val="00FF00"/>
                          </a:highlight>
                        </a:rPr>
                        <a:t>1.366225</a:t>
                      </a:r>
                    </a:p>
                  </a:txBody>
                  <a:tcPr/>
                </a:tc>
                <a:tc>
                  <a:txBody>
                    <a:bodyPr/>
                    <a:lstStyle/>
                    <a:p>
                      <a:r>
                        <a:rPr lang="en-US" sz="1400" dirty="0"/>
                        <a:t>1.50e-09</a:t>
                      </a:r>
                    </a:p>
                  </a:txBody>
                  <a:tcPr/>
                </a:tc>
                <a:extLst>
                  <a:ext uri="{0D108BD9-81ED-4DB2-BD59-A6C34878D82A}">
                    <a16:rowId xmlns:a16="http://schemas.microsoft.com/office/drawing/2014/main" val="2369303752"/>
                  </a:ext>
                </a:extLst>
              </a:tr>
              <a:tr h="247683">
                <a:tc>
                  <a:txBody>
                    <a:bodyPr/>
                    <a:lstStyle/>
                    <a:p>
                      <a:r>
                        <a:rPr lang="en-US" sz="1400" dirty="0"/>
                        <a:t>commSum</a:t>
                      </a:r>
                    </a:p>
                  </a:txBody>
                  <a:tcPr/>
                </a:tc>
                <a:tc>
                  <a:txBody>
                    <a:bodyPr/>
                    <a:lstStyle/>
                    <a:p>
                      <a:r>
                        <a:rPr lang="en-US" sz="1400" dirty="0"/>
                        <a:t>0.37387</a:t>
                      </a:r>
                    </a:p>
                  </a:txBody>
                  <a:tcPr/>
                </a:tc>
                <a:tc>
                  <a:txBody>
                    <a:bodyPr/>
                    <a:lstStyle/>
                    <a:p>
                      <a:r>
                        <a:rPr lang="en-US" sz="1400" dirty="0">
                          <a:highlight>
                            <a:srgbClr val="00FF00"/>
                          </a:highlight>
                        </a:rPr>
                        <a:t>1.453344</a:t>
                      </a:r>
                      <a:r>
                        <a:rPr lang="en-US" sz="1400" dirty="0"/>
                        <a:t> </a:t>
                      </a:r>
                      <a:endParaRPr lang="en-US" sz="1400" dirty="0">
                        <a:highlight>
                          <a:srgbClr val="00FF00"/>
                        </a:highlight>
                      </a:endParaRPr>
                    </a:p>
                  </a:txBody>
                  <a:tcPr/>
                </a:tc>
                <a:tc>
                  <a:txBody>
                    <a:bodyPr/>
                    <a:lstStyle/>
                    <a:p>
                      <a:r>
                        <a:rPr lang="en-US" sz="1400" dirty="0"/>
                        <a:t>1.16e-13</a:t>
                      </a:r>
                    </a:p>
                  </a:txBody>
                  <a:tcPr/>
                </a:tc>
                <a:extLst>
                  <a:ext uri="{0D108BD9-81ED-4DB2-BD59-A6C34878D82A}">
                    <a16:rowId xmlns:a16="http://schemas.microsoft.com/office/drawing/2014/main" val="2929017383"/>
                  </a:ext>
                </a:extLst>
              </a:tr>
              <a:tr h="247683">
                <a:tc>
                  <a:txBody>
                    <a:bodyPr/>
                    <a:lstStyle/>
                    <a:p>
                      <a:r>
                        <a:rPr lang="en-US" sz="1400" dirty="0"/>
                        <a:t>volSum</a:t>
                      </a:r>
                    </a:p>
                  </a:txBody>
                  <a:tcPr/>
                </a:tc>
                <a:tc>
                  <a:txBody>
                    <a:bodyPr/>
                    <a:lstStyle/>
                    <a:p>
                      <a:r>
                        <a:rPr lang="en-US" sz="1400" dirty="0"/>
                        <a:t>-0.47882</a:t>
                      </a:r>
                    </a:p>
                  </a:txBody>
                  <a:tcPr/>
                </a:tc>
                <a:tc>
                  <a:txBody>
                    <a:bodyPr/>
                    <a:lstStyle/>
                    <a:p>
                      <a:r>
                        <a:rPr lang="en-US" sz="1400" dirty="0"/>
                        <a:t>0.619512</a:t>
                      </a:r>
                      <a:endParaRPr lang="en-US" sz="1400" dirty="0">
                        <a:highlight>
                          <a:srgbClr val="FF0000"/>
                        </a:highlight>
                      </a:endParaRPr>
                    </a:p>
                  </a:txBody>
                  <a:tcPr/>
                </a:tc>
                <a:tc>
                  <a:txBody>
                    <a:bodyPr/>
                    <a:lstStyle/>
                    <a:p>
                      <a:r>
                        <a:rPr lang="en-US" sz="1400" dirty="0"/>
                        <a:t>&lt; 2e-16</a:t>
                      </a:r>
                    </a:p>
                  </a:txBody>
                  <a:tcPr/>
                </a:tc>
                <a:extLst>
                  <a:ext uri="{0D108BD9-81ED-4DB2-BD59-A6C34878D82A}">
                    <a16:rowId xmlns:a16="http://schemas.microsoft.com/office/drawing/2014/main" val="2532652111"/>
                  </a:ext>
                </a:extLst>
              </a:tr>
              <a:tr h="247683">
                <a:tc>
                  <a:txBody>
                    <a:bodyPr/>
                    <a:lstStyle/>
                    <a:p>
                      <a:r>
                        <a:rPr lang="en-US" sz="1400" dirty="0"/>
                        <a:t>dmSum</a:t>
                      </a:r>
                    </a:p>
                  </a:txBody>
                  <a:tcPr/>
                </a:tc>
                <a:tc>
                  <a:txBody>
                    <a:bodyPr/>
                    <a:lstStyle/>
                    <a:p>
                      <a:r>
                        <a:rPr lang="en-US" sz="1400" dirty="0"/>
                        <a:t>0.06721</a:t>
                      </a:r>
                    </a:p>
                  </a:txBody>
                  <a:tcPr/>
                </a:tc>
                <a:tc>
                  <a:txBody>
                    <a:bodyPr/>
                    <a:lstStyle/>
                    <a:p>
                      <a:r>
                        <a:rPr lang="en-US" sz="1400" dirty="0"/>
                        <a:t>1.069524</a:t>
                      </a:r>
                    </a:p>
                  </a:txBody>
                  <a:tcPr/>
                </a:tc>
                <a:tc>
                  <a:txBody>
                    <a:bodyPr/>
                    <a:lstStyle/>
                    <a:p>
                      <a:r>
                        <a:rPr lang="en-US" sz="1400" dirty="0"/>
                        <a:t>0.207</a:t>
                      </a:r>
                    </a:p>
                  </a:txBody>
                  <a:tcPr/>
                </a:tc>
                <a:extLst>
                  <a:ext uri="{0D108BD9-81ED-4DB2-BD59-A6C34878D82A}">
                    <a16:rowId xmlns:a16="http://schemas.microsoft.com/office/drawing/2014/main" val="2228030531"/>
                  </a:ext>
                </a:extLst>
              </a:tr>
              <a:tr h="247683">
                <a:tc>
                  <a:txBody>
                    <a:bodyPr/>
                    <a:lstStyle/>
                    <a:p>
                      <a:r>
                        <a:rPr lang="en-US" sz="1400" dirty="0"/>
                        <a:t>collabSum</a:t>
                      </a:r>
                    </a:p>
                  </a:txBody>
                  <a:tcPr/>
                </a:tc>
                <a:tc>
                  <a:txBody>
                    <a:bodyPr/>
                    <a:lstStyle/>
                    <a:p>
                      <a:r>
                        <a:rPr lang="en-US" sz="1400" dirty="0"/>
                        <a:t>-0.16106</a:t>
                      </a:r>
                    </a:p>
                  </a:txBody>
                  <a:tcPr/>
                </a:tc>
                <a:tc>
                  <a:txBody>
                    <a:bodyPr/>
                    <a:lstStyle/>
                    <a:p>
                      <a:r>
                        <a:rPr lang="en-US" sz="1400" dirty="0"/>
                        <a:t>0.851243</a:t>
                      </a:r>
                    </a:p>
                  </a:txBody>
                  <a:tcPr/>
                </a:tc>
                <a:tc>
                  <a:txBody>
                    <a:bodyPr/>
                    <a:lstStyle/>
                    <a:p>
                      <a:r>
                        <a:rPr lang="en-US" sz="1400" dirty="0"/>
                        <a:t>1.42e-13</a:t>
                      </a:r>
                    </a:p>
                  </a:txBody>
                  <a:tcPr/>
                </a:tc>
                <a:extLst>
                  <a:ext uri="{0D108BD9-81ED-4DB2-BD59-A6C34878D82A}">
                    <a16:rowId xmlns:a16="http://schemas.microsoft.com/office/drawing/2014/main" val="1087608611"/>
                  </a:ext>
                </a:extLst>
              </a:tr>
            </a:tbl>
          </a:graphicData>
        </a:graphic>
      </p:graphicFrame>
      <p:sp>
        <p:nvSpPr>
          <p:cNvPr id="31" name="TextBox 30">
            <a:extLst>
              <a:ext uri="{FF2B5EF4-FFF2-40B4-BE49-F238E27FC236}">
                <a16:creationId xmlns:a16="http://schemas.microsoft.com/office/drawing/2014/main" id="{F0166E73-238E-4C32-8DA3-1BD599C2E59B}"/>
              </a:ext>
            </a:extLst>
          </p:cNvPr>
          <p:cNvSpPr txBox="1"/>
          <p:nvPr/>
        </p:nvSpPr>
        <p:spPr>
          <a:xfrm>
            <a:off x="389467" y="947160"/>
            <a:ext cx="2002151" cy="369332"/>
          </a:xfrm>
          <a:prstGeom prst="rect">
            <a:avLst/>
          </a:prstGeom>
          <a:noFill/>
        </p:spPr>
        <p:txBody>
          <a:bodyPr wrap="none" rtlCol="0">
            <a:spAutoFit/>
          </a:bodyPr>
          <a:lstStyle/>
          <a:p>
            <a:r>
              <a:rPr lang="en-US" dirty="0"/>
              <a:t>Elementary Model</a:t>
            </a:r>
          </a:p>
        </p:txBody>
      </p:sp>
      <p:sp>
        <p:nvSpPr>
          <p:cNvPr id="35" name="TextBox 34">
            <a:extLst>
              <a:ext uri="{FF2B5EF4-FFF2-40B4-BE49-F238E27FC236}">
                <a16:creationId xmlns:a16="http://schemas.microsoft.com/office/drawing/2014/main" id="{E854280E-4BF2-4761-9F9A-A49900593728}"/>
              </a:ext>
            </a:extLst>
          </p:cNvPr>
          <p:cNvSpPr txBox="1"/>
          <p:nvPr/>
        </p:nvSpPr>
        <p:spPr>
          <a:xfrm>
            <a:off x="389465" y="2974668"/>
            <a:ext cx="2108199" cy="369332"/>
          </a:xfrm>
          <a:prstGeom prst="rect">
            <a:avLst/>
          </a:prstGeom>
          <a:noFill/>
        </p:spPr>
        <p:txBody>
          <a:bodyPr wrap="square">
            <a:spAutoFit/>
          </a:bodyPr>
          <a:lstStyle/>
          <a:p>
            <a:r>
              <a:rPr lang="en-US" dirty="0"/>
              <a:t>Middle Model</a:t>
            </a:r>
          </a:p>
        </p:txBody>
      </p:sp>
      <p:sp>
        <p:nvSpPr>
          <p:cNvPr id="36" name="TextBox 35">
            <a:extLst>
              <a:ext uri="{FF2B5EF4-FFF2-40B4-BE49-F238E27FC236}">
                <a16:creationId xmlns:a16="http://schemas.microsoft.com/office/drawing/2014/main" id="{07440E62-3F30-4CE2-9BC3-3BB69DDFD58D}"/>
              </a:ext>
            </a:extLst>
          </p:cNvPr>
          <p:cNvSpPr txBox="1"/>
          <p:nvPr/>
        </p:nvSpPr>
        <p:spPr>
          <a:xfrm>
            <a:off x="389466" y="5010509"/>
            <a:ext cx="2108199" cy="369332"/>
          </a:xfrm>
          <a:prstGeom prst="rect">
            <a:avLst/>
          </a:prstGeom>
          <a:noFill/>
        </p:spPr>
        <p:txBody>
          <a:bodyPr wrap="square">
            <a:spAutoFit/>
          </a:bodyPr>
          <a:lstStyle/>
          <a:p>
            <a:r>
              <a:rPr lang="en-US" dirty="0"/>
              <a:t>High Model</a:t>
            </a:r>
          </a:p>
        </p:txBody>
      </p:sp>
      <p:graphicFrame>
        <p:nvGraphicFramePr>
          <p:cNvPr id="38" name="Table 3">
            <a:extLst>
              <a:ext uri="{FF2B5EF4-FFF2-40B4-BE49-F238E27FC236}">
                <a16:creationId xmlns:a16="http://schemas.microsoft.com/office/drawing/2014/main" id="{2626A0AA-03ED-41E9-903B-6A257F7D5A5A}"/>
              </a:ext>
            </a:extLst>
          </p:cNvPr>
          <p:cNvGraphicFramePr>
            <a:graphicFrameLocks noGrp="1"/>
          </p:cNvGraphicFramePr>
          <p:nvPr>
            <p:extLst>
              <p:ext uri="{D42A27DB-BD31-4B8C-83A1-F6EECF244321}">
                <p14:modId xmlns:p14="http://schemas.microsoft.com/office/powerpoint/2010/main" val="1250902001"/>
              </p:ext>
            </p:extLst>
          </p:nvPr>
        </p:nvGraphicFramePr>
        <p:xfrm>
          <a:off x="2696018" y="2939083"/>
          <a:ext cx="5715003" cy="1859280"/>
        </p:xfrm>
        <a:graphic>
          <a:graphicData uri="http://schemas.openxmlformats.org/drawingml/2006/table">
            <a:tbl>
              <a:tblPr firstRow="1" bandRow="1">
                <a:tableStyleId>{00A15C55-8517-42AA-B614-E9B94910E393}</a:tableStyleId>
              </a:tblPr>
              <a:tblGrid>
                <a:gridCol w="1279772">
                  <a:extLst>
                    <a:ext uri="{9D8B030D-6E8A-4147-A177-3AD203B41FA5}">
                      <a16:colId xmlns:a16="http://schemas.microsoft.com/office/drawing/2014/main" val="3058347449"/>
                    </a:ext>
                  </a:extLst>
                </a:gridCol>
                <a:gridCol w="1158631">
                  <a:extLst>
                    <a:ext uri="{9D8B030D-6E8A-4147-A177-3AD203B41FA5}">
                      <a16:colId xmlns:a16="http://schemas.microsoft.com/office/drawing/2014/main" val="998132423"/>
                    </a:ext>
                  </a:extLst>
                </a:gridCol>
                <a:gridCol w="1676400">
                  <a:extLst>
                    <a:ext uri="{9D8B030D-6E8A-4147-A177-3AD203B41FA5}">
                      <a16:colId xmlns:a16="http://schemas.microsoft.com/office/drawing/2014/main" val="2312581733"/>
                    </a:ext>
                  </a:extLst>
                </a:gridCol>
                <a:gridCol w="1600200">
                  <a:extLst>
                    <a:ext uri="{9D8B030D-6E8A-4147-A177-3AD203B41FA5}">
                      <a16:colId xmlns:a16="http://schemas.microsoft.com/office/drawing/2014/main" val="3481815463"/>
                    </a:ext>
                  </a:extLst>
                </a:gridCol>
              </a:tblGrid>
              <a:tr h="297219">
                <a:tc>
                  <a:txBody>
                    <a:bodyPr/>
                    <a:lstStyle/>
                    <a:p>
                      <a:r>
                        <a:rPr lang="en-US" sz="1600" dirty="0"/>
                        <a:t>Variable</a:t>
                      </a:r>
                    </a:p>
                  </a:txBody>
                  <a:tcPr/>
                </a:tc>
                <a:tc>
                  <a:txBody>
                    <a:bodyPr/>
                    <a:lstStyle/>
                    <a:p>
                      <a:r>
                        <a:rPr lang="en-US" sz="1600" dirty="0"/>
                        <a:t>Estimate</a:t>
                      </a:r>
                    </a:p>
                  </a:txBody>
                  <a:tcPr/>
                </a:tc>
                <a:tc>
                  <a:txBody>
                    <a:bodyPr/>
                    <a:lstStyle/>
                    <a:p>
                      <a:r>
                        <a:rPr lang="en-US" sz="1600" dirty="0"/>
                        <a:t>exp(Estimate)</a:t>
                      </a:r>
                    </a:p>
                  </a:txBody>
                  <a:tcPr/>
                </a:tc>
                <a:tc>
                  <a:txBody>
                    <a:bodyPr/>
                    <a:lstStyle/>
                    <a:p>
                      <a:r>
                        <a:rPr lang="en-US" sz="1600" dirty="0"/>
                        <a:t>P-value</a:t>
                      </a:r>
                    </a:p>
                  </a:txBody>
                  <a:tcPr/>
                </a:tc>
                <a:extLst>
                  <a:ext uri="{0D108BD9-81ED-4DB2-BD59-A6C34878D82A}">
                    <a16:rowId xmlns:a16="http://schemas.microsoft.com/office/drawing/2014/main" val="1013995982"/>
                  </a:ext>
                </a:extLst>
              </a:tr>
              <a:tr h="247683">
                <a:tc>
                  <a:txBody>
                    <a:bodyPr/>
                    <a:lstStyle/>
                    <a:p>
                      <a:r>
                        <a:rPr lang="en-US" sz="1400" dirty="0"/>
                        <a:t>parenSum</a:t>
                      </a:r>
                    </a:p>
                  </a:txBody>
                  <a:tcPr/>
                </a:tc>
                <a:tc>
                  <a:txBody>
                    <a:bodyPr/>
                    <a:lstStyle/>
                    <a:p>
                      <a:r>
                        <a:rPr lang="en-US" sz="1400" dirty="0"/>
                        <a:t>0.56025</a:t>
                      </a:r>
                    </a:p>
                  </a:txBody>
                  <a:tcPr/>
                </a:tc>
                <a:tc>
                  <a:txBody>
                    <a:bodyPr/>
                    <a:lstStyle/>
                    <a:p>
                      <a:r>
                        <a:rPr lang="en-US" sz="1400" dirty="0">
                          <a:highlight>
                            <a:srgbClr val="00FF00"/>
                          </a:highlight>
                        </a:rPr>
                        <a:t>1.7511165</a:t>
                      </a:r>
                    </a:p>
                  </a:txBody>
                  <a:tcPr/>
                </a:tc>
                <a:tc>
                  <a:txBody>
                    <a:bodyPr/>
                    <a:lstStyle/>
                    <a:p>
                      <a:r>
                        <a:rPr lang="en-US" sz="1400" dirty="0"/>
                        <a:t>&lt; 2e-16</a:t>
                      </a:r>
                    </a:p>
                  </a:txBody>
                  <a:tcPr/>
                </a:tc>
                <a:extLst>
                  <a:ext uri="{0D108BD9-81ED-4DB2-BD59-A6C34878D82A}">
                    <a16:rowId xmlns:a16="http://schemas.microsoft.com/office/drawing/2014/main" val="2369303752"/>
                  </a:ext>
                </a:extLst>
              </a:tr>
              <a:tr h="247683">
                <a:tc>
                  <a:txBody>
                    <a:bodyPr/>
                    <a:lstStyle/>
                    <a:p>
                      <a:r>
                        <a:rPr lang="en-US" sz="1400" dirty="0"/>
                        <a:t>commSum</a:t>
                      </a:r>
                    </a:p>
                  </a:txBody>
                  <a:tcPr/>
                </a:tc>
                <a:tc>
                  <a:txBody>
                    <a:bodyPr/>
                    <a:lstStyle/>
                    <a:p>
                      <a:r>
                        <a:rPr lang="en-US" sz="1400" dirty="0"/>
                        <a:t>0.42594</a:t>
                      </a:r>
                    </a:p>
                  </a:txBody>
                  <a:tcPr/>
                </a:tc>
                <a:tc>
                  <a:txBody>
                    <a:bodyPr/>
                    <a:lstStyle/>
                    <a:p>
                      <a:r>
                        <a:rPr lang="en-US" sz="1400" dirty="0">
                          <a:highlight>
                            <a:srgbClr val="00FF00"/>
                          </a:highlight>
                        </a:rPr>
                        <a:t>1.5310248</a:t>
                      </a:r>
                    </a:p>
                  </a:txBody>
                  <a:tcPr/>
                </a:tc>
                <a:tc>
                  <a:txBody>
                    <a:bodyPr/>
                    <a:lstStyle/>
                    <a:p>
                      <a:r>
                        <a:rPr lang="en-US" sz="1400" dirty="0"/>
                        <a:t>&lt; 2e-16</a:t>
                      </a:r>
                    </a:p>
                  </a:txBody>
                  <a:tcPr/>
                </a:tc>
                <a:extLst>
                  <a:ext uri="{0D108BD9-81ED-4DB2-BD59-A6C34878D82A}">
                    <a16:rowId xmlns:a16="http://schemas.microsoft.com/office/drawing/2014/main" val="2929017383"/>
                  </a:ext>
                </a:extLst>
              </a:tr>
              <a:tr h="247683">
                <a:tc>
                  <a:txBody>
                    <a:bodyPr/>
                    <a:lstStyle/>
                    <a:p>
                      <a:r>
                        <a:rPr lang="en-US" sz="1400" dirty="0"/>
                        <a:t>volSum</a:t>
                      </a:r>
                    </a:p>
                  </a:txBody>
                  <a:tcPr/>
                </a:tc>
                <a:tc>
                  <a:txBody>
                    <a:bodyPr/>
                    <a:lstStyle/>
                    <a:p>
                      <a:r>
                        <a:rPr lang="en-US" sz="1400" dirty="0"/>
                        <a:t>-0.48858</a:t>
                      </a:r>
                    </a:p>
                  </a:txBody>
                  <a:tcPr/>
                </a:tc>
                <a:tc>
                  <a:txBody>
                    <a:bodyPr/>
                    <a:lstStyle/>
                    <a:p>
                      <a:r>
                        <a:rPr lang="en-US" sz="1400" dirty="0"/>
                        <a:t>0.6134993</a:t>
                      </a:r>
                      <a:endParaRPr lang="en-US" sz="1400" dirty="0">
                        <a:highlight>
                          <a:srgbClr val="FF0000"/>
                        </a:highlight>
                      </a:endParaRPr>
                    </a:p>
                  </a:txBody>
                  <a:tcPr/>
                </a:tc>
                <a:tc>
                  <a:txBody>
                    <a:bodyPr/>
                    <a:lstStyle/>
                    <a:p>
                      <a:r>
                        <a:rPr lang="en-US" sz="1400" dirty="0"/>
                        <a:t>&lt; 2e-16</a:t>
                      </a:r>
                    </a:p>
                  </a:txBody>
                  <a:tcPr/>
                </a:tc>
                <a:extLst>
                  <a:ext uri="{0D108BD9-81ED-4DB2-BD59-A6C34878D82A}">
                    <a16:rowId xmlns:a16="http://schemas.microsoft.com/office/drawing/2014/main" val="2532652111"/>
                  </a:ext>
                </a:extLst>
              </a:tr>
              <a:tr h="247683">
                <a:tc>
                  <a:txBody>
                    <a:bodyPr/>
                    <a:lstStyle/>
                    <a:p>
                      <a:r>
                        <a:rPr lang="en-US" sz="1400" dirty="0"/>
                        <a:t>dmSum</a:t>
                      </a:r>
                    </a:p>
                  </a:txBody>
                  <a:tcPr/>
                </a:tc>
                <a:tc>
                  <a:txBody>
                    <a:bodyPr/>
                    <a:lstStyle/>
                    <a:p>
                      <a:r>
                        <a:rPr lang="en-US" sz="1400" dirty="0"/>
                        <a:t>-0.07200</a:t>
                      </a:r>
                    </a:p>
                  </a:txBody>
                  <a:tcPr/>
                </a:tc>
                <a:tc>
                  <a:txBody>
                    <a:bodyPr/>
                    <a:lstStyle/>
                    <a:p>
                      <a:r>
                        <a:rPr lang="en-US" sz="1400" dirty="0"/>
                        <a:t>0.9305285</a:t>
                      </a:r>
                    </a:p>
                  </a:txBody>
                  <a:tcPr/>
                </a:tc>
                <a:tc>
                  <a:txBody>
                    <a:bodyPr/>
                    <a:lstStyle/>
                    <a:p>
                      <a:r>
                        <a:rPr lang="en-US" sz="1400" dirty="0"/>
                        <a:t>0.226</a:t>
                      </a:r>
                    </a:p>
                  </a:txBody>
                  <a:tcPr/>
                </a:tc>
                <a:extLst>
                  <a:ext uri="{0D108BD9-81ED-4DB2-BD59-A6C34878D82A}">
                    <a16:rowId xmlns:a16="http://schemas.microsoft.com/office/drawing/2014/main" val="2228030531"/>
                  </a:ext>
                </a:extLst>
              </a:tr>
              <a:tr h="247683">
                <a:tc>
                  <a:txBody>
                    <a:bodyPr/>
                    <a:lstStyle/>
                    <a:p>
                      <a:r>
                        <a:rPr lang="en-US" sz="1400" dirty="0"/>
                        <a:t>collabSum</a:t>
                      </a:r>
                    </a:p>
                  </a:txBody>
                  <a:tcPr/>
                </a:tc>
                <a:tc>
                  <a:txBody>
                    <a:bodyPr/>
                    <a:lstStyle/>
                    <a:p>
                      <a:r>
                        <a:rPr lang="en-US" sz="1400" dirty="0"/>
                        <a:t>-0.10859</a:t>
                      </a:r>
                    </a:p>
                  </a:txBody>
                  <a:tcPr/>
                </a:tc>
                <a:tc>
                  <a:txBody>
                    <a:bodyPr/>
                    <a:lstStyle/>
                    <a:p>
                      <a:r>
                        <a:rPr lang="en-US" sz="1400" dirty="0"/>
                        <a:t>0.8971025 </a:t>
                      </a:r>
                    </a:p>
                  </a:txBody>
                  <a:tcPr/>
                </a:tc>
                <a:tc>
                  <a:txBody>
                    <a:bodyPr/>
                    <a:lstStyle/>
                    <a:p>
                      <a:r>
                        <a:rPr lang="en-US" sz="1400" dirty="0"/>
                        <a:t>5.68e-07</a:t>
                      </a:r>
                    </a:p>
                  </a:txBody>
                  <a:tcPr/>
                </a:tc>
                <a:extLst>
                  <a:ext uri="{0D108BD9-81ED-4DB2-BD59-A6C34878D82A}">
                    <a16:rowId xmlns:a16="http://schemas.microsoft.com/office/drawing/2014/main" val="1087608611"/>
                  </a:ext>
                </a:extLst>
              </a:tr>
            </a:tbl>
          </a:graphicData>
        </a:graphic>
      </p:graphicFrame>
      <p:graphicFrame>
        <p:nvGraphicFramePr>
          <p:cNvPr id="39" name="Table 3">
            <a:extLst>
              <a:ext uri="{FF2B5EF4-FFF2-40B4-BE49-F238E27FC236}">
                <a16:creationId xmlns:a16="http://schemas.microsoft.com/office/drawing/2014/main" id="{407142FD-7086-463C-A9F3-75EDBDFAD2A6}"/>
              </a:ext>
            </a:extLst>
          </p:cNvPr>
          <p:cNvGraphicFramePr>
            <a:graphicFrameLocks noGrp="1"/>
          </p:cNvGraphicFramePr>
          <p:nvPr>
            <p:extLst>
              <p:ext uri="{D42A27DB-BD31-4B8C-83A1-F6EECF244321}">
                <p14:modId xmlns:p14="http://schemas.microsoft.com/office/powerpoint/2010/main" val="1077671036"/>
              </p:ext>
            </p:extLst>
          </p:nvPr>
        </p:nvGraphicFramePr>
        <p:xfrm>
          <a:off x="2696019" y="4998720"/>
          <a:ext cx="5715003" cy="1859280"/>
        </p:xfrm>
        <a:graphic>
          <a:graphicData uri="http://schemas.openxmlformats.org/drawingml/2006/table">
            <a:tbl>
              <a:tblPr firstRow="1" bandRow="1">
                <a:tableStyleId>{00A15C55-8517-42AA-B614-E9B94910E393}</a:tableStyleId>
              </a:tblPr>
              <a:tblGrid>
                <a:gridCol w="1279772">
                  <a:extLst>
                    <a:ext uri="{9D8B030D-6E8A-4147-A177-3AD203B41FA5}">
                      <a16:colId xmlns:a16="http://schemas.microsoft.com/office/drawing/2014/main" val="3058347449"/>
                    </a:ext>
                  </a:extLst>
                </a:gridCol>
                <a:gridCol w="1158631">
                  <a:extLst>
                    <a:ext uri="{9D8B030D-6E8A-4147-A177-3AD203B41FA5}">
                      <a16:colId xmlns:a16="http://schemas.microsoft.com/office/drawing/2014/main" val="998132423"/>
                    </a:ext>
                  </a:extLst>
                </a:gridCol>
                <a:gridCol w="1676400">
                  <a:extLst>
                    <a:ext uri="{9D8B030D-6E8A-4147-A177-3AD203B41FA5}">
                      <a16:colId xmlns:a16="http://schemas.microsoft.com/office/drawing/2014/main" val="2312581733"/>
                    </a:ext>
                  </a:extLst>
                </a:gridCol>
                <a:gridCol w="1600200">
                  <a:extLst>
                    <a:ext uri="{9D8B030D-6E8A-4147-A177-3AD203B41FA5}">
                      <a16:colId xmlns:a16="http://schemas.microsoft.com/office/drawing/2014/main" val="3481815463"/>
                    </a:ext>
                  </a:extLst>
                </a:gridCol>
              </a:tblGrid>
              <a:tr h="297219">
                <a:tc>
                  <a:txBody>
                    <a:bodyPr/>
                    <a:lstStyle/>
                    <a:p>
                      <a:r>
                        <a:rPr lang="en-US" sz="1600" dirty="0"/>
                        <a:t>Variable</a:t>
                      </a:r>
                    </a:p>
                  </a:txBody>
                  <a:tcPr/>
                </a:tc>
                <a:tc>
                  <a:txBody>
                    <a:bodyPr/>
                    <a:lstStyle/>
                    <a:p>
                      <a:r>
                        <a:rPr lang="en-US" sz="1600" dirty="0"/>
                        <a:t>Estimate</a:t>
                      </a:r>
                    </a:p>
                  </a:txBody>
                  <a:tcPr/>
                </a:tc>
                <a:tc>
                  <a:txBody>
                    <a:bodyPr/>
                    <a:lstStyle/>
                    <a:p>
                      <a:r>
                        <a:rPr lang="en-US" sz="1600" dirty="0"/>
                        <a:t>exp(Estimate)</a:t>
                      </a:r>
                    </a:p>
                  </a:txBody>
                  <a:tcPr/>
                </a:tc>
                <a:tc>
                  <a:txBody>
                    <a:bodyPr/>
                    <a:lstStyle/>
                    <a:p>
                      <a:r>
                        <a:rPr lang="en-US" sz="1600" dirty="0"/>
                        <a:t>P-value</a:t>
                      </a:r>
                    </a:p>
                  </a:txBody>
                  <a:tcPr/>
                </a:tc>
                <a:extLst>
                  <a:ext uri="{0D108BD9-81ED-4DB2-BD59-A6C34878D82A}">
                    <a16:rowId xmlns:a16="http://schemas.microsoft.com/office/drawing/2014/main" val="1013995982"/>
                  </a:ext>
                </a:extLst>
              </a:tr>
              <a:tr h="247683">
                <a:tc>
                  <a:txBody>
                    <a:bodyPr/>
                    <a:lstStyle/>
                    <a:p>
                      <a:r>
                        <a:rPr lang="en-US" sz="1400" dirty="0"/>
                        <a:t>parenSum</a:t>
                      </a:r>
                    </a:p>
                  </a:txBody>
                  <a:tcPr/>
                </a:tc>
                <a:tc>
                  <a:txBody>
                    <a:bodyPr/>
                    <a:lstStyle/>
                    <a:p>
                      <a:r>
                        <a:rPr lang="en-US" sz="1400" dirty="0"/>
                        <a:t>0.657659</a:t>
                      </a:r>
                    </a:p>
                  </a:txBody>
                  <a:tcPr/>
                </a:tc>
                <a:tc>
                  <a:txBody>
                    <a:bodyPr/>
                    <a:lstStyle/>
                    <a:p>
                      <a:r>
                        <a:rPr lang="en-US" sz="1400" dirty="0">
                          <a:highlight>
                            <a:srgbClr val="00FF00"/>
                          </a:highlight>
                        </a:rPr>
                        <a:t>1.9302688</a:t>
                      </a:r>
                    </a:p>
                  </a:txBody>
                  <a:tcPr/>
                </a:tc>
                <a:tc>
                  <a:txBody>
                    <a:bodyPr/>
                    <a:lstStyle/>
                    <a:p>
                      <a:r>
                        <a:rPr lang="en-US" sz="1400" dirty="0"/>
                        <a:t>&lt; 2e-16</a:t>
                      </a:r>
                    </a:p>
                  </a:txBody>
                  <a:tcPr/>
                </a:tc>
                <a:extLst>
                  <a:ext uri="{0D108BD9-81ED-4DB2-BD59-A6C34878D82A}">
                    <a16:rowId xmlns:a16="http://schemas.microsoft.com/office/drawing/2014/main" val="2369303752"/>
                  </a:ext>
                </a:extLst>
              </a:tr>
              <a:tr h="247683">
                <a:tc>
                  <a:txBody>
                    <a:bodyPr/>
                    <a:lstStyle/>
                    <a:p>
                      <a:r>
                        <a:rPr lang="en-US" sz="1400" dirty="0"/>
                        <a:t>commSum</a:t>
                      </a:r>
                    </a:p>
                  </a:txBody>
                  <a:tcPr/>
                </a:tc>
                <a:tc>
                  <a:txBody>
                    <a:bodyPr/>
                    <a:lstStyle/>
                    <a:p>
                      <a:r>
                        <a:rPr lang="en-US" sz="1400" dirty="0"/>
                        <a:t>0.227761</a:t>
                      </a:r>
                    </a:p>
                  </a:txBody>
                  <a:tcPr/>
                </a:tc>
                <a:tc>
                  <a:txBody>
                    <a:bodyPr/>
                    <a:lstStyle/>
                    <a:p>
                      <a:r>
                        <a:rPr lang="en-US" sz="1400" dirty="0">
                          <a:highlight>
                            <a:srgbClr val="00FF00"/>
                          </a:highlight>
                        </a:rPr>
                        <a:t>1.2557854</a:t>
                      </a:r>
                    </a:p>
                  </a:txBody>
                  <a:tcPr/>
                </a:tc>
                <a:tc>
                  <a:txBody>
                    <a:bodyPr/>
                    <a:lstStyle/>
                    <a:p>
                      <a:r>
                        <a:rPr lang="en-US" sz="1400" dirty="0"/>
                        <a:t>3.24e-15</a:t>
                      </a:r>
                    </a:p>
                  </a:txBody>
                  <a:tcPr/>
                </a:tc>
                <a:extLst>
                  <a:ext uri="{0D108BD9-81ED-4DB2-BD59-A6C34878D82A}">
                    <a16:rowId xmlns:a16="http://schemas.microsoft.com/office/drawing/2014/main" val="2929017383"/>
                  </a:ext>
                </a:extLst>
              </a:tr>
              <a:tr h="247683">
                <a:tc>
                  <a:txBody>
                    <a:bodyPr/>
                    <a:lstStyle/>
                    <a:p>
                      <a:r>
                        <a:rPr lang="en-US" sz="1400" dirty="0"/>
                        <a:t>volSum</a:t>
                      </a:r>
                    </a:p>
                  </a:txBody>
                  <a:tcPr/>
                </a:tc>
                <a:tc>
                  <a:txBody>
                    <a:bodyPr/>
                    <a:lstStyle/>
                    <a:p>
                      <a:r>
                        <a:rPr lang="en-US" sz="1400" dirty="0"/>
                        <a:t>-0.465061</a:t>
                      </a:r>
                    </a:p>
                  </a:txBody>
                  <a:tcPr/>
                </a:tc>
                <a:tc>
                  <a:txBody>
                    <a:bodyPr/>
                    <a:lstStyle/>
                    <a:p>
                      <a:r>
                        <a:rPr lang="en-US" sz="1400" dirty="0"/>
                        <a:t>0.6280969</a:t>
                      </a:r>
                      <a:endParaRPr lang="en-US" sz="1400" dirty="0">
                        <a:highlight>
                          <a:srgbClr val="FF0000"/>
                        </a:highlight>
                      </a:endParaRPr>
                    </a:p>
                  </a:txBody>
                  <a:tcPr/>
                </a:tc>
                <a:tc>
                  <a:txBody>
                    <a:bodyPr/>
                    <a:lstStyle/>
                    <a:p>
                      <a:r>
                        <a:rPr lang="en-US" sz="1400" dirty="0"/>
                        <a:t>&lt; 2e-16</a:t>
                      </a:r>
                    </a:p>
                  </a:txBody>
                  <a:tcPr/>
                </a:tc>
                <a:extLst>
                  <a:ext uri="{0D108BD9-81ED-4DB2-BD59-A6C34878D82A}">
                    <a16:rowId xmlns:a16="http://schemas.microsoft.com/office/drawing/2014/main" val="2532652111"/>
                  </a:ext>
                </a:extLst>
              </a:tr>
              <a:tr h="247683">
                <a:tc>
                  <a:txBody>
                    <a:bodyPr/>
                    <a:lstStyle/>
                    <a:p>
                      <a:r>
                        <a:rPr lang="en-US" sz="1400" dirty="0"/>
                        <a:t>dmSum</a:t>
                      </a:r>
                    </a:p>
                  </a:txBody>
                  <a:tcPr/>
                </a:tc>
                <a:tc>
                  <a:txBody>
                    <a:bodyPr/>
                    <a:lstStyle/>
                    <a:p>
                      <a:r>
                        <a:rPr lang="en-US" sz="1400" dirty="0"/>
                        <a:t>-0.003942</a:t>
                      </a:r>
                    </a:p>
                  </a:txBody>
                  <a:tcPr/>
                </a:tc>
                <a:tc>
                  <a:txBody>
                    <a:bodyPr/>
                    <a:lstStyle/>
                    <a:p>
                      <a:r>
                        <a:rPr lang="en-US" sz="1400" dirty="0"/>
                        <a:t>0.9960661</a:t>
                      </a:r>
                    </a:p>
                  </a:txBody>
                  <a:tcPr/>
                </a:tc>
                <a:tc>
                  <a:txBody>
                    <a:bodyPr/>
                    <a:lstStyle/>
                    <a:p>
                      <a:r>
                        <a:rPr lang="en-US" sz="1400" dirty="0"/>
                        <a:t>0.932</a:t>
                      </a:r>
                    </a:p>
                  </a:txBody>
                  <a:tcPr/>
                </a:tc>
                <a:extLst>
                  <a:ext uri="{0D108BD9-81ED-4DB2-BD59-A6C34878D82A}">
                    <a16:rowId xmlns:a16="http://schemas.microsoft.com/office/drawing/2014/main" val="2228030531"/>
                  </a:ext>
                </a:extLst>
              </a:tr>
              <a:tr h="247683">
                <a:tc>
                  <a:txBody>
                    <a:bodyPr/>
                    <a:lstStyle/>
                    <a:p>
                      <a:r>
                        <a:rPr lang="en-US" sz="1400" dirty="0"/>
                        <a:t>collabSum</a:t>
                      </a:r>
                    </a:p>
                  </a:txBody>
                  <a:tcPr/>
                </a:tc>
                <a:tc>
                  <a:txBody>
                    <a:bodyPr/>
                    <a:lstStyle/>
                    <a:p>
                      <a:r>
                        <a:rPr lang="en-US" sz="1400" dirty="0"/>
                        <a:t>-0.132991</a:t>
                      </a:r>
                    </a:p>
                  </a:txBody>
                  <a:tcPr/>
                </a:tc>
                <a:tc>
                  <a:txBody>
                    <a:bodyPr/>
                    <a:lstStyle/>
                    <a:p>
                      <a:r>
                        <a:rPr lang="en-US" sz="1400" dirty="0"/>
                        <a:t>0.8754730</a:t>
                      </a:r>
                    </a:p>
                  </a:txBody>
                  <a:tcPr/>
                </a:tc>
                <a:tc>
                  <a:txBody>
                    <a:bodyPr/>
                    <a:lstStyle/>
                    <a:p>
                      <a:r>
                        <a:rPr lang="en-US" sz="1400" dirty="0"/>
                        <a:t>8.81e-15</a:t>
                      </a:r>
                    </a:p>
                  </a:txBody>
                  <a:tcPr/>
                </a:tc>
                <a:extLst>
                  <a:ext uri="{0D108BD9-81ED-4DB2-BD59-A6C34878D82A}">
                    <a16:rowId xmlns:a16="http://schemas.microsoft.com/office/drawing/2014/main" val="1087608611"/>
                  </a:ext>
                </a:extLst>
              </a:tr>
            </a:tbl>
          </a:graphicData>
        </a:graphic>
      </p:graphicFrame>
    </p:spTree>
    <p:extLst>
      <p:ext uri="{BB962C8B-B14F-4D97-AF65-F5344CB8AC3E}">
        <p14:creationId xmlns:p14="http://schemas.microsoft.com/office/powerpoint/2010/main" val="31363131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245C04-8260-A19E-13AE-50E71479005D}"/>
              </a:ext>
            </a:extLst>
          </p:cNvPr>
          <p:cNvSpPr txBox="1"/>
          <p:nvPr/>
        </p:nvSpPr>
        <p:spPr>
          <a:xfrm flipH="1">
            <a:off x="312049" y="266330"/>
            <a:ext cx="9339950" cy="615553"/>
          </a:xfrm>
          <a:prstGeom prst="rect">
            <a:avLst/>
          </a:prstGeom>
          <a:noFill/>
        </p:spPr>
        <p:txBody>
          <a:bodyPr wrap="square" lIns="91440" tIns="45720" rIns="91440" bIns="45720" rtlCol="0" anchor="t">
            <a:spAutoFit/>
          </a:bodyPr>
          <a:lstStyle/>
          <a:p>
            <a:r>
              <a:rPr lang="en-US" sz="3400" b="1" dirty="0">
                <a:ea typeface="+mn-lt"/>
                <a:cs typeface="+mn-lt"/>
              </a:rPr>
              <a:t>Zack’s Methods: Multiple Logistic Regression</a:t>
            </a:r>
            <a:endParaRPr lang="en-US" b="1" dirty="0">
              <a:ea typeface="+mn-lt"/>
              <a:cs typeface="+mn-lt"/>
            </a:endParaRP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AD1DFE85-7A76-4F98-9346-66D0211BE125}"/>
                  </a:ext>
                </a:extLst>
              </p:cNvPr>
              <p:cNvSpPr txBox="1"/>
              <p:nvPr/>
            </p:nvSpPr>
            <p:spPr>
              <a:xfrm>
                <a:off x="312048" y="1678670"/>
                <a:ext cx="7663551" cy="683520"/>
              </a:xfrm>
              <a:prstGeom prst="rect">
                <a:avLst/>
              </a:prstGeom>
              <a:noFill/>
            </p:spPr>
            <p:txBody>
              <a:bodyPr wrap="square">
                <a:spAutoFit/>
              </a:bodyPr>
              <a:lstStyle/>
              <a:p>
                <a14:m>
                  <m:oMath xmlns:m="http://schemas.openxmlformats.org/officeDocument/2006/math">
                    <m:r>
                      <a:rPr lang="en-US" sz="2400" i="1" smtClean="0">
                        <a:latin typeface="Cambria Math" panose="02040503050406030204" pitchFamily="18" charset="0"/>
                      </a:rPr>
                      <m:t>𝑙𝑜𝑔</m:t>
                    </m:r>
                    <m:d>
                      <m:dPr>
                        <m:ctrlPr>
                          <a:rPr lang="en-US" sz="2400" i="1">
                            <a:latin typeface="Cambria Math" panose="02040503050406030204" pitchFamily="18" charset="0"/>
                          </a:rPr>
                        </m:ctrlPr>
                      </m:dPr>
                      <m:e>
                        <m:f>
                          <m:fPr>
                            <m:ctrlPr>
                              <a:rPr lang="en-US" sz="2400" i="1">
                                <a:latin typeface="Cambria Math" panose="02040503050406030204" pitchFamily="18" charset="0"/>
                              </a:rPr>
                            </m:ctrlPr>
                          </m:fPr>
                          <m:num>
                            <m:r>
                              <a:rPr lang="en-US" sz="2400" i="1">
                                <a:latin typeface="Cambria Math" panose="02040503050406030204" pitchFamily="18" charset="0"/>
                              </a:rPr>
                              <m:t>𝑃</m:t>
                            </m:r>
                            <m:r>
                              <a:rPr lang="en-US" sz="2400" i="1">
                                <a:latin typeface="Cambria Math" panose="02040503050406030204" pitchFamily="18" charset="0"/>
                              </a:rPr>
                              <m:t>(</m:t>
                            </m:r>
                            <m:r>
                              <a:rPr lang="en-US" sz="2400" i="1">
                                <a:latin typeface="Cambria Math" panose="02040503050406030204" pitchFamily="18" charset="0"/>
                              </a:rPr>
                              <m:t>𝑌</m:t>
                            </m:r>
                            <m:r>
                              <a:rPr lang="en-US" sz="2400" b="0" i="1" smtClean="0">
                                <a:latin typeface="Cambria Math" panose="02040503050406030204" pitchFamily="18" charset="0"/>
                              </a:rPr>
                              <m:t>=1</m:t>
                            </m:r>
                            <m:r>
                              <a:rPr lang="en-US" sz="2400" i="1">
                                <a:latin typeface="Cambria Math" panose="02040503050406030204" pitchFamily="18" charset="0"/>
                              </a:rPr>
                              <m:t>)</m:t>
                            </m:r>
                          </m:num>
                          <m:den>
                            <m:r>
                              <a:rPr lang="en-US" sz="2400" i="1">
                                <a:latin typeface="Cambria Math" panose="02040503050406030204" pitchFamily="18" charset="0"/>
                              </a:rPr>
                              <m:t>1−</m:t>
                            </m:r>
                            <m:r>
                              <a:rPr lang="en-US" sz="2400" i="1">
                                <a:latin typeface="Cambria Math" panose="02040503050406030204" pitchFamily="18" charset="0"/>
                              </a:rPr>
                              <m:t>𝑃</m:t>
                            </m:r>
                            <m:r>
                              <a:rPr lang="en-US" sz="2400" i="1">
                                <a:latin typeface="Cambria Math" panose="02040503050406030204" pitchFamily="18" charset="0"/>
                              </a:rPr>
                              <m:t>(</m:t>
                            </m:r>
                            <m:r>
                              <a:rPr lang="en-US" sz="2400" i="1">
                                <a:latin typeface="Cambria Math" panose="02040503050406030204" pitchFamily="18" charset="0"/>
                              </a:rPr>
                              <m:t>𝑌</m:t>
                            </m:r>
                            <m:r>
                              <a:rPr lang="en-US" sz="2400" b="0" i="1" smtClean="0">
                                <a:latin typeface="Cambria Math" panose="02040503050406030204" pitchFamily="18" charset="0"/>
                              </a:rPr>
                              <m:t>=1</m:t>
                            </m:r>
                            <m:r>
                              <a:rPr lang="en-US" sz="2400" i="1">
                                <a:latin typeface="Cambria Math" panose="02040503050406030204" pitchFamily="18" charset="0"/>
                              </a:rPr>
                              <m:t>)</m:t>
                            </m:r>
                          </m:den>
                        </m:f>
                      </m:e>
                    </m:d>
                    <m:r>
                      <a:rPr lang="en-US" sz="2400" i="1">
                        <a:latin typeface="Cambria Math" panose="02040503050406030204" pitchFamily="18" charset="0"/>
                      </a:rPr>
                      <m:t>=</m:t>
                    </m:r>
                    <m:r>
                      <a:rPr lang="en-US" sz="2400" i="1" smtClean="0">
                        <a:latin typeface="Cambria Math" panose="02040503050406030204" pitchFamily="18" charset="0"/>
                        <a:ea typeface="Cambria Math" panose="02040503050406030204" pitchFamily="18" charset="0"/>
                      </a:rPr>
                      <m:t>𝛼</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rPr>
                          <m:t>1</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rPr>
                          <m:t>2</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𝛽</m:t>
                        </m:r>
                      </m:e>
                      <m:sub>
                        <m:r>
                          <a:rPr lang="en-US" sz="2400" b="0" i="1" smtClean="0">
                            <a:latin typeface="Cambria Math" panose="02040503050406030204" pitchFamily="18" charset="0"/>
                          </a:rPr>
                          <m:t>3</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3</m:t>
                        </m:r>
                      </m:sub>
                    </m:sSub>
                    <m:r>
                      <a:rPr lang="en-US" sz="2400" b="0" i="1" smtClean="0">
                        <a:latin typeface="Cambria Math" panose="02040503050406030204" pitchFamily="18" charset="0"/>
                      </a:rPr>
                      <m:t>+</m:t>
                    </m:r>
                  </m:oMath>
                </a14:m>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b="0" i="1" smtClean="0">
                            <a:latin typeface="Cambria Math" panose="02040503050406030204" pitchFamily="18" charset="0"/>
                            <a:ea typeface="Cambria Math" panose="02040503050406030204" pitchFamily="18" charset="0"/>
                          </a:rPr>
                          <m:t>4</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4</m:t>
                        </m:r>
                      </m:sub>
                    </m:sSub>
                    <m:r>
                      <a:rPr lang="en-US" sz="2400" i="1">
                        <a:latin typeface="Cambria Math" panose="02040503050406030204" pitchFamily="18" charset="0"/>
                      </a:rPr>
                      <m:t>+</m:t>
                    </m:r>
                    <m:r>
                      <m:rPr>
                        <m:nor/>
                      </m:rPr>
                      <a:rPr lang="en-US" sz="2400" dirty="0"/>
                      <m:t> </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b="0" i="1" smtClean="0">
                            <a:latin typeface="Cambria Math" panose="02040503050406030204" pitchFamily="18" charset="0"/>
                            <a:ea typeface="Cambria Math" panose="02040503050406030204" pitchFamily="18" charset="0"/>
                          </a:rPr>
                          <m:t>5</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5</m:t>
                        </m:r>
                      </m:sub>
                    </m:sSub>
                  </m:oMath>
                </a14:m>
                <a:endParaRPr lang="en-US" sz="2400" dirty="0"/>
              </a:p>
            </p:txBody>
          </p:sp>
        </mc:Choice>
        <mc:Fallback>
          <p:sp>
            <p:nvSpPr>
              <p:cNvPr id="4" name="TextBox 3">
                <a:extLst>
                  <a:ext uri="{FF2B5EF4-FFF2-40B4-BE49-F238E27FC236}">
                    <a16:creationId xmlns:a16="http://schemas.microsoft.com/office/drawing/2014/main" id="{AD1DFE85-7A76-4F98-9346-66D0211BE125}"/>
                  </a:ext>
                </a:extLst>
              </p:cNvPr>
              <p:cNvSpPr txBox="1">
                <a:spLocks noRot="1" noChangeAspect="1" noMove="1" noResize="1" noEditPoints="1" noAdjustHandles="1" noChangeArrowheads="1" noChangeShapeType="1" noTextEdit="1"/>
              </p:cNvSpPr>
              <p:nvPr/>
            </p:nvSpPr>
            <p:spPr>
              <a:xfrm>
                <a:off x="312048" y="1678670"/>
                <a:ext cx="7663551" cy="683520"/>
              </a:xfrm>
              <a:prstGeom prst="rect">
                <a:avLst/>
              </a:prstGeom>
              <a:blipFill>
                <a:blip r:embed="rId2"/>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00157EAD-B7FD-4783-9B3E-FF65F7DCD959}"/>
              </a:ext>
            </a:extLst>
          </p:cNvPr>
          <p:cNvSpPr txBox="1"/>
          <p:nvPr/>
        </p:nvSpPr>
        <p:spPr>
          <a:xfrm>
            <a:off x="312049" y="1049444"/>
            <a:ext cx="9145218" cy="461665"/>
          </a:xfrm>
          <a:prstGeom prst="rect">
            <a:avLst/>
          </a:prstGeom>
          <a:noFill/>
        </p:spPr>
        <p:txBody>
          <a:bodyPr wrap="square">
            <a:spAutoFit/>
          </a:bodyPr>
          <a:lstStyle/>
          <a:p>
            <a:r>
              <a:rPr lang="en-US" sz="2400" dirty="0"/>
              <a:t>Multiple Logistic Regression Definition:</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F622A500-F976-451A-8DA5-1D4EF3EF1802}"/>
                  </a:ext>
                </a:extLst>
              </p:cNvPr>
              <p:cNvSpPr txBox="1"/>
              <p:nvPr/>
            </p:nvSpPr>
            <p:spPr>
              <a:xfrm>
                <a:off x="312047" y="2599267"/>
                <a:ext cx="9754820" cy="4384918"/>
              </a:xfrm>
              <a:prstGeom prst="rect">
                <a:avLst/>
              </a:prstGeom>
              <a:noFill/>
            </p:spPr>
            <p:txBody>
              <a:bodyPr wrap="square" rtlCol="0">
                <a:spAutoFit/>
              </a:bodyPr>
              <a:lstStyle/>
              <a:p>
                <a:r>
                  <a:rPr lang="en-US" sz="2000" dirty="0"/>
                  <a:t>Where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r>
                      <a:rPr lang="en-US" sz="2000" i="1">
                        <a:latin typeface="Cambria Math" panose="02040503050406030204" pitchFamily="18" charset="0"/>
                      </a:rPr>
                      <m:t>=</m:t>
                    </m:r>
                    <m:r>
                      <a:rPr lang="en-US" sz="2000" i="1">
                        <a:latin typeface="Cambria Math" panose="02040503050406030204" pitchFamily="18" charset="0"/>
                      </a:rPr>
                      <m:t>𝑝𝑎𝑟𝑒𝑛𝑆𝑢𝑚</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i="1">
                        <a:latin typeface="Cambria Math" panose="02040503050406030204" pitchFamily="18" charset="0"/>
                      </a:rPr>
                      <m:t>𝑐𝑜𝑚𝑚𝑆𝑢𝑚</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3</m:t>
                        </m:r>
                      </m:sub>
                    </m:sSub>
                    <m:r>
                      <a:rPr lang="en-US" sz="2000" i="1">
                        <a:latin typeface="Cambria Math" panose="02040503050406030204" pitchFamily="18" charset="0"/>
                      </a:rPr>
                      <m:t>=</m:t>
                    </m:r>
                    <m:r>
                      <a:rPr lang="en-US" sz="2000" i="1">
                        <a:latin typeface="Cambria Math" panose="02040503050406030204" pitchFamily="18" charset="0"/>
                      </a:rPr>
                      <m:t>𝑣𝑜𝑙𝑆𝑢𝑚</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4</m:t>
                        </m:r>
                      </m:sub>
                    </m:sSub>
                    <m:r>
                      <a:rPr lang="en-US" sz="2000" i="1">
                        <a:latin typeface="Cambria Math" panose="02040503050406030204" pitchFamily="18" charset="0"/>
                      </a:rPr>
                      <m:t>=</m:t>
                    </m:r>
                    <m:r>
                      <a:rPr lang="en-US" sz="2000" i="1">
                        <a:latin typeface="Cambria Math" panose="02040503050406030204" pitchFamily="18" charset="0"/>
                      </a:rPr>
                      <m:t>𝑑𝑚𝑆𝑢𝑚</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5</m:t>
                        </m:r>
                      </m:sub>
                    </m:sSub>
                    <m:r>
                      <a:rPr lang="en-US" sz="2000" i="1">
                        <a:latin typeface="Cambria Math" panose="02040503050406030204" pitchFamily="18" charset="0"/>
                      </a:rPr>
                      <m:t>=</m:t>
                    </m:r>
                    <m:r>
                      <a:rPr lang="en-US" sz="2000" i="1">
                        <a:latin typeface="Cambria Math" panose="02040503050406030204" pitchFamily="18" charset="0"/>
                      </a:rPr>
                      <m:t>𝑐𝑜𝑙𝑙𝑎𝑏𝑆𝑢𝑏</m:t>
                    </m:r>
                  </m:oMath>
                </a14:m>
                <a:endParaRPr lang="en-US" sz="2000" dirty="0"/>
              </a:p>
              <a:p>
                <a14:m>
                  <m:oMath xmlns:m="http://schemas.openxmlformats.org/officeDocument/2006/math">
                    <m:r>
                      <a:rPr lang="en-US" sz="2000" b="0" i="1" smtClean="0">
                        <a:latin typeface="Cambria Math" panose="02040503050406030204" pitchFamily="18" charset="0"/>
                      </a:rPr>
                      <m:t>𝑌</m:t>
                    </m:r>
                    <m:r>
                      <a:rPr lang="en-US" sz="2000" b="0" i="1" smtClean="0">
                        <a:latin typeface="Cambria Math" panose="02040503050406030204" pitchFamily="18" charset="0"/>
                      </a:rPr>
                      <m:t>=1</m:t>
                    </m:r>
                  </m:oMath>
                </a14:m>
                <a:r>
                  <a:rPr lang="en-US" sz="2000" dirty="0"/>
                  <a:t> indicates Mostly A’s and/or B’s</a:t>
                </a:r>
              </a:p>
              <a:p>
                <a14:m>
                  <m:oMath xmlns:m="http://schemas.openxmlformats.org/officeDocument/2006/math">
                    <m:r>
                      <a:rPr lang="en-US" sz="2000" b="0" i="1" smtClean="0">
                        <a:latin typeface="Cambria Math" panose="02040503050406030204" pitchFamily="18" charset="0"/>
                      </a:rPr>
                      <m:t>𝑌</m:t>
                    </m:r>
                    <m:r>
                      <a:rPr lang="en-US" sz="2000" b="0" i="1" smtClean="0">
                        <a:latin typeface="Cambria Math" panose="02040503050406030204" pitchFamily="18" charset="0"/>
                      </a:rPr>
                      <m:t>=0</m:t>
                    </m:r>
                  </m:oMath>
                </a14:m>
                <a:r>
                  <a:rPr lang="en-US" sz="2000" dirty="0"/>
                  <a:t> indicates Mostly C’s and/or D’s</a:t>
                </a:r>
              </a:p>
              <a:p>
                <a:endParaRPr lang="en-US" sz="2000" dirty="0"/>
              </a:p>
              <a:p>
                <a:r>
                  <a:rPr lang="en-US" sz="2000" u="sng" dirty="0"/>
                  <a:t>General Description:</a:t>
                </a:r>
                <a:endParaRPr lang="en-US" sz="2000" dirty="0"/>
              </a:p>
              <a:p>
                <a:pPr marL="342900" indent="-342900">
                  <a:buFont typeface="Arial" panose="020B0604020202020204" pitchFamily="34" charset="0"/>
                  <a:buChar char="•"/>
                </a:pPr>
                <a:r>
                  <a:rPr lang="en-US" sz="2000" dirty="0"/>
                  <a:t>Log odds of </a:t>
                </a:r>
                <a14:m>
                  <m:oMath xmlns:m="http://schemas.openxmlformats.org/officeDocument/2006/math">
                    <m:r>
                      <a:rPr lang="en-US" sz="2000" b="0" i="1" smtClean="0">
                        <a:latin typeface="Cambria Math" panose="02040503050406030204" pitchFamily="18" charset="0"/>
                      </a:rPr>
                      <m:t>𝑌</m:t>
                    </m:r>
                    <m:r>
                      <a:rPr lang="en-US" sz="2000" b="0" i="1" smtClean="0">
                        <a:latin typeface="Cambria Math" panose="02040503050406030204" pitchFamily="18" charset="0"/>
                      </a:rPr>
                      <m:t>=1</m:t>
                    </m:r>
                  </m:oMath>
                </a14:m>
                <a:r>
                  <a:rPr lang="en-US" sz="2000" dirty="0"/>
                  <a:t> occuring</a:t>
                </a:r>
              </a:p>
              <a:p>
                <a:pPr marL="800100" lvl="1" indent="-342900">
                  <a:buFont typeface="Arial" panose="020B0604020202020204" pitchFamily="34" charset="0"/>
                  <a:buChar char="•"/>
                </a:pPr>
                <a:r>
                  <a:rPr lang="en-US" sz="2000" dirty="0"/>
                  <a:t>Student’s grades are Mostly A’s/B’s</a:t>
                </a:r>
              </a:p>
              <a:p>
                <a:pPr marL="342900" indent="-342900">
                  <a:buFont typeface="Arial" panose="020B0604020202020204" pitchFamily="34" charset="0"/>
                  <a:buChar char="•"/>
                </a:pPr>
                <a:r>
                  <a:rPr lang="en-US" sz="2000" dirty="0"/>
                  <a:t>Each 1-unit increase in </a:t>
                </a:r>
                <a14:m>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𝑥</m:t>
                        </m:r>
                      </m:e>
                      <m:sub>
                        <m:r>
                          <a:rPr lang="en-US" sz="2000" b="0" i="1" smtClean="0">
                            <a:latin typeface="Cambria Math" panose="02040503050406030204" pitchFamily="18" charset="0"/>
                          </a:rPr>
                          <m:t>𝑖</m:t>
                        </m:r>
                      </m:sub>
                    </m:sSub>
                  </m:oMath>
                </a14:m>
                <a:r>
                  <a:rPr lang="en-US" sz="2000" dirty="0"/>
                  <a:t> results in a multiplicative effect of </a:t>
                </a:r>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𝑒</m:t>
                        </m:r>
                      </m:e>
                      <m:sup>
                        <m:sSub>
                          <m:sSubPr>
                            <m:ctrlPr>
                              <a:rPr lang="en-US" sz="2000" i="1" smtClean="0">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𝛽</m:t>
                            </m:r>
                          </m:e>
                          <m:sub>
                            <m:r>
                              <a:rPr lang="en-US" sz="2000" b="0" i="1" smtClean="0">
                                <a:latin typeface="Cambria Math" panose="02040503050406030204" pitchFamily="18" charset="0"/>
                              </a:rPr>
                              <m:t>𝑖</m:t>
                            </m:r>
                          </m:sub>
                        </m:sSub>
                      </m:sup>
                    </m:sSup>
                  </m:oMath>
                </a14:m>
                <a:r>
                  <a:rPr lang="en-US" sz="2000" dirty="0"/>
                  <a:t> on the odds that </a:t>
                </a:r>
                <a14:m>
                  <m:oMath xmlns:m="http://schemas.openxmlformats.org/officeDocument/2006/math">
                    <m:r>
                      <a:rPr lang="en-US" sz="2000" i="1">
                        <a:latin typeface="Cambria Math" panose="02040503050406030204" pitchFamily="18" charset="0"/>
                      </a:rPr>
                      <m:t>𝑌</m:t>
                    </m:r>
                    <m:r>
                      <a:rPr lang="en-US" sz="2000" i="1">
                        <a:latin typeface="Cambria Math" panose="02040503050406030204" pitchFamily="18" charset="0"/>
                      </a:rPr>
                      <m:t>=1</m:t>
                    </m:r>
                  </m:oMath>
                </a14:m>
                <a:r>
                  <a:rPr lang="en-US" sz="2000" dirty="0"/>
                  <a:t>, holding all other variables constant.</a:t>
                </a:r>
              </a:p>
              <a:p>
                <a:pPr marL="800100" lvl="1" indent="-342900">
                  <a:buFont typeface="Arial" panose="020B0604020202020204" pitchFamily="34" charset="0"/>
                  <a:buChar char="•"/>
                </a:pPr>
                <a:r>
                  <a:rPr lang="en-US" sz="2000" b="1" dirty="0"/>
                  <a:t>Significantly positive values of </a:t>
                </a:r>
                <a14:m>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ea typeface="Cambria Math" panose="02040503050406030204" pitchFamily="18" charset="0"/>
                          </a:rPr>
                          <m:t>𝜷</m:t>
                        </m:r>
                      </m:e>
                      <m:sub>
                        <m:r>
                          <a:rPr lang="en-US" sz="2000" b="1" i="1" smtClean="0">
                            <a:latin typeface="Cambria Math" panose="02040503050406030204" pitchFamily="18" charset="0"/>
                          </a:rPr>
                          <m:t>𝒊</m:t>
                        </m:r>
                      </m:sub>
                    </m:sSub>
                  </m:oMath>
                </a14:m>
                <a:r>
                  <a:rPr lang="en-US" sz="2000" b="1" dirty="0"/>
                  <a:t> indicate that the </a:t>
                </a:r>
                <a14:m>
                  <m:oMath xmlns:m="http://schemas.openxmlformats.org/officeDocument/2006/math">
                    <m:sSup>
                      <m:sSupPr>
                        <m:ctrlPr>
                          <a:rPr lang="en-US" sz="2000" b="1" i="1">
                            <a:latin typeface="Cambria Math" panose="02040503050406030204" pitchFamily="18" charset="0"/>
                          </a:rPr>
                        </m:ctrlPr>
                      </m:sSupPr>
                      <m:e>
                        <m:r>
                          <a:rPr lang="en-US" sz="2000" b="1" i="1">
                            <a:latin typeface="Cambria Math" panose="02040503050406030204" pitchFamily="18" charset="0"/>
                          </a:rPr>
                          <m:t>𝒊</m:t>
                        </m:r>
                      </m:e>
                      <m:sup>
                        <m:r>
                          <a:rPr lang="en-US" sz="2000" b="1" i="1">
                            <a:latin typeface="Cambria Math" panose="02040503050406030204" pitchFamily="18" charset="0"/>
                          </a:rPr>
                          <m:t>𝒕𝒉</m:t>
                        </m:r>
                      </m:sup>
                    </m:sSup>
                  </m:oMath>
                </a14:m>
                <a:r>
                  <a:rPr lang="en-US" sz="2000" b="1" dirty="0"/>
                  <a:t> type of Parent Involvement has a positive influence on predicting grades</a:t>
                </a:r>
              </a:p>
              <a:p>
                <a:endParaRPr lang="en-US" sz="2000" dirty="0"/>
              </a:p>
              <a:p>
                <a:endParaRPr lang="en-US" sz="2000" dirty="0"/>
              </a:p>
              <a:p>
                <a:endParaRPr lang="en-US" dirty="0"/>
              </a:p>
            </p:txBody>
          </p:sp>
        </mc:Choice>
        <mc:Fallback>
          <p:sp>
            <p:nvSpPr>
              <p:cNvPr id="8" name="TextBox 7">
                <a:extLst>
                  <a:ext uri="{FF2B5EF4-FFF2-40B4-BE49-F238E27FC236}">
                    <a16:creationId xmlns:a16="http://schemas.microsoft.com/office/drawing/2014/main" id="{F622A500-F976-451A-8DA5-1D4EF3EF1802}"/>
                  </a:ext>
                </a:extLst>
              </p:cNvPr>
              <p:cNvSpPr txBox="1">
                <a:spLocks noRot="1" noChangeAspect="1" noMove="1" noResize="1" noEditPoints="1" noAdjustHandles="1" noChangeArrowheads="1" noChangeShapeType="1" noTextEdit="1"/>
              </p:cNvSpPr>
              <p:nvPr/>
            </p:nvSpPr>
            <p:spPr>
              <a:xfrm>
                <a:off x="312047" y="2599267"/>
                <a:ext cx="9754820" cy="4384918"/>
              </a:xfrm>
              <a:prstGeom prst="rect">
                <a:avLst/>
              </a:prstGeom>
              <a:blipFill>
                <a:blip r:embed="rId3"/>
                <a:stretch>
                  <a:fillRect l="-625" t="-694"/>
                </a:stretch>
              </a:blipFill>
            </p:spPr>
            <p:txBody>
              <a:bodyPr/>
              <a:lstStyle/>
              <a:p>
                <a:r>
                  <a:rPr lang="en-US">
                    <a:noFill/>
                  </a:rPr>
                  <a:t> </a:t>
                </a:r>
              </a:p>
            </p:txBody>
          </p:sp>
        </mc:Fallback>
      </mc:AlternateContent>
    </p:spTree>
    <p:extLst>
      <p:ext uri="{BB962C8B-B14F-4D97-AF65-F5344CB8AC3E}">
        <p14:creationId xmlns:p14="http://schemas.microsoft.com/office/powerpoint/2010/main" val="40146686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245C04-8260-A19E-13AE-50E71479005D}"/>
              </a:ext>
            </a:extLst>
          </p:cNvPr>
          <p:cNvSpPr txBox="1"/>
          <p:nvPr/>
        </p:nvSpPr>
        <p:spPr>
          <a:xfrm flipH="1">
            <a:off x="312049" y="266330"/>
            <a:ext cx="10618417" cy="615553"/>
          </a:xfrm>
          <a:prstGeom prst="rect">
            <a:avLst/>
          </a:prstGeom>
          <a:noFill/>
        </p:spPr>
        <p:txBody>
          <a:bodyPr wrap="square" lIns="91440" tIns="45720" rIns="91440" bIns="45720" rtlCol="0" anchor="t">
            <a:spAutoFit/>
          </a:bodyPr>
          <a:lstStyle/>
          <a:p>
            <a:r>
              <a:rPr lang="en-US" sz="3400" b="1" dirty="0">
                <a:ea typeface="+mn-lt"/>
                <a:cs typeface="+mn-lt"/>
              </a:rPr>
              <a:t>Zack’s Methods: MLR Results</a:t>
            </a:r>
            <a:endParaRPr lang="en-US" sz="3600" dirty="0"/>
          </a:p>
        </p:txBody>
      </p:sp>
      <p:sp>
        <p:nvSpPr>
          <p:cNvPr id="31" name="TextBox 30">
            <a:extLst>
              <a:ext uri="{FF2B5EF4-FFF2-40B4-BE49-F238E27FC236}">
                <a16:creationId xmlns:a16="http://schemas.microsoft.com/office/drawing/2014/main" id="{F0166E73-238E-4C32-8DA3-1BD599C2E59B}"/>
              </a:ext>
            </a:extLst>
          </p:cNvPr>
          <p:cNvSpPr txBox="1"/>
          <p:nvPr/>
        </p:nvSpPr>
        <p:spPr>
          <a:xfrm>
            <a:off x="389467" y="947160"/>
            <a:ext cx="2002151" cy="369332"/>
          </a:xfrm>
          <a:prstGeom prst="rect">
            <a:avLst/>
          </a:prstGeom>
          <a:noFill/>
        </p:spPr>
        <p:txBody>
          <a:bodyPr wrap="none" rtlCol="0">
            <a:spAutoFit/>
          </a:bodyPr>
          <a:lstStyle/>
          <a:p>
            <a:r>
              <a:rPr lang="en-US" dirty="0"/>
              <a:t>Elementary Model</a:t>
            </a:r>
          </a:p>
        </p:txBody>
      </p:sp>
      <p:sp>
        <p:nvSpPr>
          <p:cNvPr id="35" name="TextBox 34">
            <a:extLst>
              <a:ext uri="{FF2B5EF4-FFF2-40B4-BE49-F238E27FC236}">
                <a16:creationId xmlns:a16="http://schemas.microsoft.com/office/drawing/2014/main" id="{E854280E-4BF2-4761-9F9A-A49900593728}"/>
              </a:ext>
            </a:extLst>
          </p:cNvPr>
          <p:cNvSpPr txBox="1"/>
          <p:nvPr/>
        </p:nvSpPr>
        <p:spPr>
          <a:xfrm>
            <a:off x="389467" y="2939083"/>
            <a:ext cx="2108199" cy="369332"/>
          </a:xfrm>
          <a:prstGeom prst="rect">
            <a:avLst/>
          </a:prstGeom>
          <a:noFill/>
        </p:spPr>
        <p:txBody>
          <a:bodyPr wrap="square">
            <a:spAutoFit/>
          </a:bodyPr>
          <a:lstStyle/>
          <a:p>
            <a:r>
              <a:rPr lang="en-US" dirty="0"/>
              <a:t>Middle Model</a:t>
            </a:r>
          </a:p>
        </p:txBody>
      </p:sp>
      <p:sp>
        <p:nvSpPr>
          <p:cNvPr id="36" name="TextBox 35">
            <a:extLst>
              <a:ext uri="{FF2B5EF4-FFF2-40B4-BE49-F238E27FC236}">
                <a16:creationId xmlns:a16="http://schemas.microsoft.com/office/drawing/2014/main" id="{07440E62-3F30-4CE2-9BC3-3BB69DDFD58D}"/>
              </a:ext>
            </a:extLst>
          </p:cNvPr>
          <p:cNvSpPr txBox="1"/>
          <p:nvPr/>
        </p:nvSpPr>
        <p:spPr>
          <a:xfrm>
            <a:off x="389466" y="5010509"/>
            <a:ext cx="2108199" cy="369332"/>
          </a:xfrm>
          <a:prstGeom prst="rect">
            <a:avLst/>
          </a:prstGeom>
          <a:noFill/>
        </p:spPr>
        <p:txBody>
          <a:bodyPr wrap="square">
            <a:spAutoFit/>
          </a:bodyPr>
          <a:lstStyle/>
          <a:p>
            <a:r>
              <a:rPr lang="en-US" dirty="0"/>
              <a:t>High Model</a:t>
            </a:r>
          </a:p>
        </p:txBody>
      </p:sp>
      <p:graphicFrame>
        <p:nvGraphicFramePr>
          <p:cNvPr id="10" name="Table 3">
            <a:extLst>
              <a:ext uri="{FF2B5EF4-FFF2-40B4-BE49-F238E27FC236}">
                <a16:creationId xmlns:a16="http://schemas.microsoft.com/office/drawing/2014/main" id="{B42DAF00-7EF2-4E1D-878B-F69C6F21D0A3}"/>
              </a:ext>
            </a:extLst>
          </p:cNvPr>
          <p:cNvGraphicFramePr>
            <a:graphicFrameLocks noGrp="1"/>
          </p:cNvGraphicFramePr>
          <p:nvPr>
            <p:extLst>
              <p:ext uri="{D42A27DB-BD31-4B8C-83A1-F6EECF244321}">
                <p14:modId xmlns:p14="http://schemas.microsoft.com/office/powerpoint/2010/main" val="3201498575"/>
              </p:ext>
            </p:extLst>
          </p:nvPr>
        </p:nvGraphicFramePr>
        <p:xfrm>
          <a:off x="2763754" y="980843"/>
          <a:ext cx="5715003" cy="1859280"/>
        </p:xfrm>
        <a:graphic>
          <a:graphicData uri="http://schemas.openxmlformats.org/drawingml/2006/table">
            <a:tbl>
              <a:tblPr firstRow="1" bandRow="1">
                <a:tableStyleId>{21E4AEA4-8DFA-4A89-87EB-49C32662AFE0}</a:tableStyleId>
              </a:tblPr>
              <a:tblGrid>
                <a:gridCol w="1279772">
                  <a:extLst>
                    <a:ext uri="{9D8B030D-6E8A-4147-A177-3AD203B41FA5}">
                      <a16:colId xmlns:a16="http://schemas.microsoft.com/office/drawing/2014/main" val="3058347449"/>
                    </a:ext>
                  </a:extLst>
                </a:gridCol>
                <a:gridCol w="1158631">
                  <a:extLst>
                    <a:ext uri="{9D8B030D-6E8A-4147-A177-3AD203B41FA5}">
                      <a16:colId xmlns:a16="http://schemas.microsoft.com/office/drawing/2014/main" val="998132423"/>
                    </a:ext>
                  </a:extLst>
                </a:gridCol>
                <a:gridCol w="1676400">
                  <a:extLst>
                    <a:ext uri="{9D8B030D-6E8A-4147-A177-3AD203B41FA5}">
                      <a16:colId xmlns:a16="http://schemas.microsoft.com/office/drawing/2014/main" val="2312581733"/>
                    </a:ext>
                  </a:extLst>
                </a:gridCol>
                <a:gridCol w="1600200">
                  <a:extLst>
                    <a:ext uri="{9D8B030D-6E8A-4147-A177-3AD203B41FA5}">
                      <a16:colId xmlns:a16="http://schemas.microsoft.com/office/drawing/2014/main" val="3481815463"/>
                    </a:ext>
                  </a:extLst>
                </a:gridCol>
              </a:tblGrid>
              <a:tr h="297219">
                <a:tc>
                  <a:txBody>
                    <a:bodyPr/>
                    <a:lstStyle/>
                    <a:p>
                      <a:r>
                        <a:rPr lang="en-US" sz="1600" dirty="0"/>
                        <a:t>Variable</a:t>
                      </a:r>
                    </a:p>
                  </a:txBody>
                  <a:tcPr/>
                </a:tc>
                <a:tc>
                  <a:txBody>
                    <a:bodyPr/>
                    <a:lstStyle/>
                    <a:p>
                      <a:r>
                        <a:rPr lang="en-US" sz="1600" dirty="0"/>
                        <a:t>Estimate</a:t>
                      </a:r>
                    </a:p>
                  </a:txBody>
                  <a:tcPr/>
                </a:tc>
                <a:tc>
                  <a:txBody>
                    <a:bodyPr/>
                    <a:lstStyle/>
                    <a:p>
                      <a:r>
                        <a:rPr lang="en-US" sz="1600" dirty="0"/>
                        <a:t>exp(Estimate)</a:t>
                      </a:r>
                    </a:p>
                  </a:txBody>
                  <a:tcPr/>
                </a:tc>
                <a:tc>
                  <a:txBody>
                    <a:bodyPr/>
                    <a:lstStyle/>
                    <a:p>
                      <a:r>
                        <a:rPr lang="en-US" sz="1600" dirty="0"/>
                        <a:t>P-value</a:t>
                      </a:r>
                    </a:p>
                  </a:txBody>
                  <a:tcPr/>
                </a:tc>
                <a:extLst>
                  <a:ext uri="{0D108BD9-81ED-4DB2-BD59-A6C34878D82A}">
                    <a16:rowId xmlns:a16="http://schemas.microsoft.com/office/drawing/2014/main" val="1013995982"/>
                  </a:ext>
                </a:extLst>
              </a:tr>
              <a:tr h="247683">
                <a:tc>
                  <a:txBody>
                    <a:bodyPr/>
                    <a:lstStyle/>
                    <a:p>
                      <a:r>
                        <a:rPr lang="en-US" sz="1400" dirty="0"/>
                        <a:t>parenSum</a:t>
                      </a:r>
                    </a:p>
                  </a:txBody>
                  <a:tcPr/>
                </a:tc>
                <a:tc>
                  <a:txBody>
                    <a:bodyPr/>
                    <a:lstStyle/>
                    <a:p>
                      <a:r>
                        <a:rPr lang="en-US" sz="1400" dirty="0"/>
                        <a:t>0.38066</a:t>
                      </a:r>
                    </a:p>
                  </a:txBody>
                  <a:tcPr/>
                </a:tc>
                <a:tc>
                  <a:txBody>
                    <a:bodyPr/>
                    <a:lstStyle/>
                    <a:p>
                      <a:pPr algn="l" fontAlgn="b"/>
                      <a:r>
                        <a:rPr lang="en-US" sz="1400" b="0" i="0" u="none" strike="noStrike">
                          <a:solidFill>
                            <a:srgbClr val="000000"/>
                          </a:solidFill>
                          <a:effectLst/>
                          <a:highlight>
                            <a:srgbClr val="00FF00"/>
                          </a:highlight>
                          <a:latin typeface="+mn-lt"/>
                        </a:rPr>
                        <a:t>1.46325</a:t>
                      </a:r>
                    </a:p>
                  </a:txBody>
                  <a:tcPr marL="7620" marR="7620" marT="7620" marB="0" anchor="ctr"/>
                </a:tc>
                <a:tc>
                  <a:txBody>
                    <a:bodyPr/>
                    <a:lstStyle/>
                    <a:p>
                      <a:r>
                        <a:rPr lang="en-US" sz="1400" dirty="0"/>
                        <a:t>5.29e-05</a:t>
                      </a:r>
                    </a:p>
                  </a:txBody>
                  <a:tcPr/>
                </a:tc>
                <a:extLst>
                  <a:ext uri="{0D108BD9-81ED-4DB2-BD59-A6C34878D82A}">
                    <a16:rowId xmlns:a16="http://schemas.microsoft.com/office/drawing/2014/main" val="2369303752"/>
                  </a:ext>
                </a:extLst>
              </a:tr>
              <a:tr h="247683">
                <a:tc>
                  <a:txBody>
                    <a:bodyPr/>
                    <a:lstStyle/>
                    <a:p>
                      <a:r>
                        <a:rPr lang="en-US" sz="1400" dirty="0"/>
                        <a:t>commSum</a:t>
                      </a:r>
                    </a:p>
                  </a:txBody>
                  <a:tcPr/>
                </a:tc>
                <a:tc>
                  <a:txBody>
                    <a:bodyPr/>
                    <a:lstStyle/>
                    <a:p>
                      <a:r>
                        <a:rPr lang="en-US" sz="1400" dirty="0"/>
                        <a:t>0.59820</a:t>
                      </a:r>
                    </a:p>
                  </a:txBody>
                  <a:tcPr/>
                </a:tc>
                <a:tc>
                  <a:txBody>
                    <a:bodyPr/>
                    <a:lstStyle/>
                    <a:p>
                      <a:pPr algn="l" fontAlgn="b"/>
                      <a:r>
                        <a:rPr lang="en-US" sz="1400" b="0" i="0" u="none" strike="noStrike">
                          <a:solidFill>
                            <a:srgbClr val="000000"/>
                          </a:solidFill>
                          <a:effectLst/>
                          <a:highlight>
                            <a:srgbClr val="00FF00"/>
                          </a:highlight>
                          <a:latin typeface="+mn-lt"/>
                        </a:rPr>
                        <a:t>1.81884</a:t>
                      </a:r>
                    </a:p>
                  </a:txBody>
                  <a:tcPr marL="7620" marR="7620" marT="7620" marB="0" anchor="ctr"/>
                </a:tc>
                <a:tc>
                  <a:txBody>
                    <a:bodyPr/>
                    <a:lstStyle/>
                    <a:p>
                      <a:r>
                        <a:rPr lang="en-US" sz="1400" dirty="0"/>
                        <a:t>4.25e-10</a:t>
                      </a:r>
                    </a:p>
                  </a:txBody>
                  <a:tcPr/>
                </a:tc>
                <a:extLst>
                  <a:ext uri="{0D108BD9-81ED-4DB2-BD59-A6C34878D82A}">
                    <a16:rowId xmlns:a16="http://schemas.microsoft.com/office/drawing/2014/main" val="2929017383"/>
                  </a:ext>
                </a:extLst>
              </a:tr>
              <a:tr h="247683">
                <a:tc>
                  <a:txBody>
                    <a:bodyPr/>
                    <a:lstStyle/>
                    <a:p>
                      <a:r>
                        <a:rPr lang="en-US" sz="1400" dirty="0"/>
                        <a:t>volSum</a:t>
                      </a:r>
                    </a:p>
                  </a:txBody>
                  <a:tcPr/>
                </a:tc>
                <a:tc>
                  <a:txBody>
                    <a:bodyPr/>
                    <a:lstStyle/>
                    <a:p>
                      <a:r>
                        <a:rPr lang="en-US" sz="1400" dirty="0"/>
                        <a:t>-0.60929</a:t>
                      </a:r>
                    </a:p>
                  </a:txBody>
                  <a:tcPr/>
                </a:tc>
                <a:tc>
                  <a:txBody>
                    <a:bodyPr/>
                    <a:lstStyle/>
                    <a:p>
                      <a:pPr algn="l" fontAlgn="b"/>
                      <a:r>
                        <a:rPr lang="en-US" sz="1400" b="0" i="0" u="none" strike="noStrike">
                          <a:solidFill>
                            <a:srgbClr val="000000"/>
                          </a:solidFill>
                          <a:effectLst/>
                          <a:latin typeface="+mn-lt"/>
                        </a:rPr>
                        <a:t>0.54374</a:t>
                      </a:r>
                    </a:p>
                  </a:txBody>
                  <a:tcPr marL="7620" marR="7620" marT="7620" marB="0" anchor="ctr"/>
                </a:tc>
                <a:tc>
                  <a:txBody>
                    <a:bodyPr/>
                    <a:lstStyle/>
                    <a:p>
                      <a:r>
                        <a:rPr lang="en-US" sz="1400" dirty="0"/>
                        <a:t>1.46e-12</a:t>
                      </a:r>
                    </a:p>
                  </a:txBody>
                  <a:tcPr/>
                </a:tc>
                <a:extLst>
                  <a:ext uri="{0D108BD9-81ED-4DB2-BD59-A6C34878D82A}">
                    <a16:rowId xmlns:a16="http://schemas.microsoft.com/office/drawing/2014/main" val="2532652111"/>
                  </a:ext>
                </a:extLst>
              </a:tr>
              <a:tr h="247683">
                <a:tc>
                  <a:txBody>
                    <a:bodyPr/>
                    <a:lstStyle/>
                    <a:p>
                      <a:r>
                        <a:rPr lang="en-US" sz="1400" dirty="0"/>
                        <a:t>dmSum</a:t>
                      </a:r>
                    </a:p>
                  </a:txBody>
                  <a:tcPr/>
                </a:tc>
                <a:tc>
                  <a:txBody>
                    <a:bodyPr/>
                    <a:lstStyle/>
                    <a:p>
                      <a:r>
                        <a:rPr lang="en-US" sz="1400" dirty="0"/>
                        <a:t>0.07853</a:t>
                      </a:r>
                    </a:p>
                  </a:txBody>
                  <a:tcPr/>
                </a:tc>
                <a:tc>
                  <a:txBody>
                    <a:bodyPr/>
                    <a:lstStyle/>
                    <a:p>
                      <a:pPr algn="l" fontAlgn="b"/>
                      <a:r>
                        <a:rPr lang="en-US" sz="1400" b="0" i="0" u="none" strike="noStrike">
                          <a:solidFill>
                            <a:srgbClr val="000000"/>
                          </a:solidFill>
                          <a:effectLst/>
                          <a:latin typeface="+mn-lt"/>
                        </a:rPr>
                        <a:t>1.0817</a:t>
                      </a:r>
                    </a:p>
                  </a:txBody>
                  <a:tcPr marL="7620" marR="7620" marT="7620" marB="0" anchor="ctr"/>
                </a:tc>
                <a:tc>
                  <a:txBody>
                    <a:bodyPr/>
                    <a:lstStyle/>
                    <a:p>
                      <a:r>
                        <a:rPr lang="en-US" sz="1400" dirty="0"/>
                        <a:t>0.451 </a:t>
                      </a:r>
                    </a:p>
                  </a:txBody>
                  <a:tcPr/>
                </a:tc>
                <a:extLst>
                  <a:ext uri="{0D108BD9-81ED-4DB2-BD59-A6C34878D82A}">
                    <a16:rowId xmlns:a16="http://schemas.microsoft.com/office/drawing/2014/main" val="2228030531"/>
                  </a:ext>
                </a:extLst>
              </a:tr>
              <a:tr h="247683">
                <a:tc>
                  <a:txBody>
                    <a:bodyPr/>
                    <a:lstStyle/>
                    <a:p>
                      <a:r>
                        <a:rPr lang="en-US" sz="1400" dirty="0"/>
                        <a:t>collabSum</a:t>
                      </a:r>
                    </a:p>
                  </a:txBody>
                  <a:tcPr/>
                </a:tc>
                <a:tc>
                  <a:txBody>
                    <a:bodyPr/>
                    <a:lstStyle/>
                    <a:p>
                      <a:r>
                        <a:rPr lang="en-US" sz="1400" dirty="0"/>
                        <a:t>-0.21754</a:t>
                      </a:r>
                    </a:p>
                  </a:txBody>
                  <a:tcPr/>
                </a:tc>
                <a:tc>
                  <a:txBody>
                    <a:bodyPr/>
                    <a:lstStyle/>
                    <a:p>
                      <a:pPr algn="l" fontAlgn="b"/>
                      <a:r>
                        <a:rPr lang="en-US" sz="1400" b="0" i="0" u="none" strike="noStrike">
                          <a:solidFill>
                            <a:srgbClr val="000000"/>
                          </a:solidFill>
                          <a:effectLst/>
                          <a:latin typeface="+mn-lt"/>
                        </a:rPr>
                        <a:t>0.8045</a:t>
                      </a:r>
                    </a:p>
                  </a:txBody>
                  <a:tcPr marL="7620" marR="7620" marT="7620" marB="0" anchor="ctr"/>
                </a:tc>
                <a:tc>
                  <a:txBody>
                    <a:bodyPr/>
                    <a:lstStyle/>
                    <a:p>
                      <a:r>
                        <a:rPr lang="en-US" sz="1400" dirty="0"/>
                        <a:t>4.04e-08</a:t>
                      </a:r>
                    </a:p>
                  </a:txBody>
                  <a:tcPr/>
                </a:tc>
                <a:extLst>
                  <a:ext uri="{0D108BD9-81ED-4DB2-BD59-A6C34878D82A}">
                    <a16:rowId xmlns:a16="http://schemas.microsoft.com/office/drawing/2014/main" val="1087608611"/>
                  </a:ext>
                </a:extLst>
              </a:tr>
            </a:tbl>
          </a:graphicData>
        </a:graphic>
      </p:graphicFrame>
      <p:graphicFrame>
        <p:nvGraphicFramePr>
          <p:cNvPr id="11" name="Table 3">
            <a:extLst>
              <a:ext uri="{FF2B5EF4-FFF2-40B4-BE49-F238E27FC236}">
                <a16:creationId xmlns:a16="http://schemas.microsoft.com/office/drawing/2014/main" id="{B1949B4D-10AF-44DA-B270-0A96EBB4086B}"/>
              </a:ext>
            </a:extLst>
          </p:cNvPr>
          <p:cNvGraphicFramePr>
            <a:graphicFrameLocks noGrp="1"/>
          </p:cNvGraphicFramePr>
          <p:nvPr>
            <p:extLst>
              <p:ext uri="{D42A27DB-BD31-4B8C-83A1-F6EECF244321}">
                <p14:modId xmlns:p14="http://schemas.microsoft.com/office/powerpoint/2010/main" val="4143288881"/>
              </p:ext>
            </p:extLst>
          </p:nvPr>
        </p:nvGraphicFramePr>
        <p:xfrm>
          <a:off x="2763753" y="2939083"/>
          <a:ext cx="5715003" cy="1859280"/>
        </p:xfrm>
        <a:graphic>
          <a:graphicData uri="http://schemas.openxmlformats.org/drawingml/2006/table">
            <a:tbl>
              <a:tblPr firstRow="1" bandRow="1">
                <a:tableStyleId>{21E4AEA4-8DFA-4A89-87EB-49C32662AFE0}</a:tableStyleId>
              </a:tblPr>
              <a:tblGrid>
                <a:gridCol w="1279772">
                  <a:extLst>
                    <a:ext uri="{9D8B030D-6E8A-4147-A177-3AD203B41FA5}">
                      <a16:colId xmlns:a16="http://schemas.microsoft.com/office/drawing/2014/main" val="3058347449"/>
                    </a:ext>
                  </a:extLst>
                </a:gridCol>
                <a:gridCol w="1158631">
                  <a:extLst>
                    <a:ext uri="{9D8B030D-6E8A-4147-A177-3AD203B41FA5}">
                      <a16:colId xmlns:a16="http://schemas.microsoft.com/office/drawing/2014/main" val="998132423"/>
                    </a:ext>
                  </a:extLst>
                </a:gridCol>
                <a:gridCol w="1676400">
                  <a:extLst>
                    <a:ext uri="{9D8B030D-6E8A-4147-A177-3AD203B41FA5}">
                      <a16:colId xmlns:a16="http://schemas.microsoft.com/office/drawing/2014/main" val="2312581733"/>
                    </a:ext>
                  </a:extLst>
                </a:gridCol>
                <a:gridCol w="1600200">
                  <a:extLst>
                    <a:ext uri="{9D8B030D-6E8A-4147-A177-3AD203B41FA5}">
                      <a16:colId xmlns:a16="http://schemas.microsoft.com/office/drawing/2014/main" val="3481815463"/>
                    </a:ext>
                  </a:extLst>
                </a:gridCol>
              </a:tblGrid>
              <a:tr h="297219">
                <a:tc>
                  <a:txBody>
                    <a:bodyPr/>
                    <a:lstStyle/>
                    <a:p>
                      <a:r>
                        <a:rPr lang="en-US" sz="1600" dirty="0"/>
                        <a:t>Variable</a:t>
                      </a:r>
                    </a:p>
                  </a:txBody>
                  <a:tcPr/>
                </a:tc>
                <a:tc>
                  <a:txBody>
                    <a:bodyPr/>
                    <a:lstStyle/>
                    <a:p>
                      <a:r>
                        <a:rPr lang="en-US" sz="1600" dirty="0"/>
                        <a:t>Estimate</a:t>
                      </a:r>
                    </a:p>
                  </a:txBody>
                  <a:tcPr/>
                </a:tc>
                <a:tc>
                  <a:txBody>
                    <a:bodyPr/>
                    <a:lstStyle/>
                    <a:p>
                      <a:r>
                        <a:rPr lang="en-US" sz="1600" dirty="0"/>
                        <a:t>exp(Estimate)</a:t>
                      </a:r>
                    </a:p>
                  </a:txBody>
                  <a:tcPr/>
                </a:tc>
                <a:tc>
                  <a:txBody>
                    <a:bodyPr/>
                    <a:lstStyle/>
                    <a:p>
                      <a:r>
                        <a:rPr lang="en-US" sz="1600" dirty="0"/>
                        <a:t>P-value</a:t>
                      </a:r>
                    </a:p>
                  </a:txBody>
                  <a:tcPr/>
                </a:tc>
                <a:extLst>
                  <a:ext uri="{0D108BD9-81ED-4DB2-BD59-A6C34878D82A}">
                    <a16:rowId xmlns:a16="http://schemas.microsoft.com/office/drawing/2014/main" val="1013995982"/>
                  </a:ext>
                </a:extLst>
              </a:tr>
              <a:tr h="247683">
                <a:tc>
                  <a:txBody>
                    <a:bodyPr/>
                    <a:lstStyle/>
                    <a:p>
                      <a:r>
                        <a:rPr lang="en-US" sz="1400" dirty="0"/>
                        <a:t>parenSum</a:t>
                      </a:r>
                    </a:p>
                  </a:txBody>
                  <a:tcPr/>
                </a:tc>
                <a:tc>
                  <a:txBody>
                    <a:bodyPr/>
                    <a:lstStyle/>
                    <a:p>
                      <a:r>
                        <a:rPr lang="en-US" sz="1400" dirty="0"/>
                        <a:t>0.77923</a:t>
                      </a:r>
                    </a:p>
                  </a:txBody>
                  <a:tcPr/>
                </a:tc>
                <a:tc>
                  <a:txBody>
                    <a:bodyPr/>
                    <a:lstStyle/>
                    <a:p>
                      <a:pPr algn="l" fontAlgn="b"/>
                      <a:r>
                        <a:rPr lang="en-US" sz="1400" b="0" i="0" u="none" strike="noStrike">
                          <a:solidFill>
                            <a:srgbClr val="000000"/>
                          </a:solidFill>
                          <a:effectLst/>
                          <a:highlight>
                            <a:srgbClr val="00FF00"/>
                          </a:highlight>
                          <a:latin typeface="+mn-lt"/>
                        </a:rPr>
                        <a:t>2.17979</a:t>
                      </a:r>
                    </a:p>
                  </a:txBody>
                  <a:tcPr marL="7620" marR="7620" marT="7620" marB="0" anchor="ctr"/>
                </a:tc>
                <a:tc>
                  <a:txBody>
                    <a:bodyPr/>
                    <a:lstStyle/>
                    <a:p>
                      <a:r>
                        <a:rPr lang="en-US" sz="1400" dirty="0"/>
                        <a:t>&lt; 2e-16</a:t>
                      </a:r>
                    </a:p>
                  </a:txBody>
                  <a:tcPr/>
                </a:tc>
                <a:extLst>
                  <a:ext uri="{0D108BD9-81ED-4DB2-BD59-A6C34878D82A}">
                    <a16:rowId xmlns:a16="http://schemas.microsoft.com/office/drawing/2014/main" val="2369303752"/>
                  </a:ext>
                </a:extLst>
              </a:tr>
              <a:tr h="247683">
                <a:tc>
                  <a:txBody>
                    <a:bodyPr/>
                    <a:lstStyle/>
                    <a:p>
                      <a:r>
                        <a:rPr lang="en-US" sz="1400" dirty="0"/>
                        <a:t>commSum</a:t>
                      </a:r>
                    </a:p>
                  </a:txBody>
                  <a:tcPr/>
                </a:tc>
                <a:tc>
                  <a:txBody>
                    <a:bodyPr/>
                    <a:lstStyle/>
                    <a:p>
                      <a:r>
                        <a:rPr lang="en-US" sz="1400" dirty="0"/>
                        <a:t>0.52047</a:t>
                      </a:r>
                    </a:p>
                  </a:txBody>
                  <a:tcPr/>
                </a:tc>
                <a:tc>
                  <a:txBody>
                    <a:bodyPr/>
                    <a:lstStyle/>
                    <a:p>
                      <a:pPr algn="l" fontAlgn="b"/>
                      <a:r>
                        <a:rPr lang="en-US" sz="1400" b="0" i="0" u="none" strike="noStrike">
                          <a:solidFill>
                            <a:srgbClr val="000000"/>
                          </a:solidFill>
                          <a:effectLst/>
                          <a:highlight>
                            <a:srgbClr val="00FF00"/>
                          </a:highlight>
                          <a:latin typeface="+mn-lt"/>
                        </a:rPr>
                        <a:t>1.68282</a:t>
                      </a:r>
                    </a:p>
                  </a:txBody>
                  <a:tcPr marL="7620" marR="7620" marT="7620" marB="0" anchor="ctr"/>
                </a:tc>
                <a:tc>
                  <a:txBody>
                    <a:bodyPr/>
                    <a:lstStyle/>
                    <a:p>
                      <a:r>
                        <a:rPr lang="en-US" sz="1400" dirty="0"/>
                        <a:t>5.25e-13</a:t>
                      </a:r>
                    </a:p>
                  </a:txBody>
                  <a:tcPr/>
                </a:tc>
                <a:extLst>
                  <a:ext uri="{0D108BD9-81ED-4DB2-BD59-A6C34878D82A}">
                    <a16:rowId xmlns:a16="http://schemas.microsoft.com/office/drawing/2014/main" val="2929017383"/>
                  </a:ext>
                </a:extLst>
              </a:tr>
              <a:tr h="247683">
                <a:tc>
                  <a:txBody>
                    <a:bodyPr/>
                    <a:lstStyle/>
                    <a:p>
                      <a:r>
                        <a:rPr lang="en-US" sz="1400" dirty="0"/>
                        <a:t>volSum</a:t>
                      </a:r>
                    </a:p>
                  </a:txBody>
                  <a:tcPr/>
                </a:tc>
                <a:tc>
                  <a:txBody>
                    <a:bodyPr/>
                    <a:lstStyle/>
                    <a:p>
                      <a:r>
                        <a:rPr lang="en-US" sz="1400" dirty="0"/>
                        <a:t>-0.68904</a:t>
                      </a:r>
                    </a:p>
                  </a:txBody>
                  <a:tcPr/>
                </a:tc>
                <a:tc>
                  <a:txBody>
                    <a:bodyPr/>
                    <a:lstStyle/>
                    <a:p>
                      <a:pPr algn="l" fontAlgn="b"/>
                      <a:r>
                        <a:rPr lang="en-US" sz="1400" b="0" i="0" u="none" strike="noStrike">
                          <a:solidFill>
                            <a:srgbClr val="000000"/>
                          </a:solidFill>
                          <a:effectLst/>
                          <a:latin typeface="+mn-lt"/>
                        </a:rPr>
                        <a:t>0.50206</a:t>
                      </a:r>
                    </a:p>
                  </a:txBody>
                  <a:tcPr marL="7620" marR="7620" marT="7620" marB="0" anchor="ctr"/>
                </a:tc>
                <a:tc>
                  <a:txBody>
                    <a:bodyPr/>
                    <a:lstStyle/>
                    <a:p>
                      <a:r>
                        <a:rPr lang="en-US" sz="1400" dirty="0"/>
                        <a:t>&lt; 2e-16</a:t>
                      </a:r>
                    </a:p>
                  </a:txBody>
                  <a:tcPr/>
                </a:tc>
                <a:extLst>
                  <a:ext uri="{0D108BD9-81ED-4DB2-BD59-A6C34878D82A}">
                    <a16:rowId xmlns:a16="http://schemas.microsoft.com/office/drawing/2014/main" val="2532652111"/>
                  </a:ext>
                </a:extLst>
              </a:tr>
              <a:tr h="247683">
                <a:tc>
                  <a:txBody>
                    <a:bodyPr/>
                    <a:lstStyle/>
                    <a:p>
                      <a:r>
                        <a:rPr lang="en-US" sz="1400" dirty="0"/>
                        <a:t>dmSum</a:t>
                      </a:r>
                    </a:p>
                  </a:txBody>
                  <a:tcPr/>
                </a:tc>
                <a:tc>
                  <a:txBody>
                    <a:bodyPr/>
                    <a:lstStyle/>
                    <a:p>
                      <a:r>
                        <a:rPr lang="en-US" sz="1400" dirty="0"/>
                        <a:t>-0.03212</a:t>
                      </a:r>
                    </a:p>
                  </a:txBody>
                  <a:tcPr/>
                </a:tc>
                <a:tc>
                  <a:txBody>
                    <a:bodyPr/>
                    <a:lstStyle/>
                    <a:p>
                      <a:pPr algn="l" fontAlgn="b"/>
                      <a:r>
                        <a:rPr lang="en-US" sz="1400" b="0" i="0" u="none" strike="noStrike">
                          <a:solidFill>
                            <a:srgbClr val="000000"/>
                          </a:solidFill>
                          <a:effectLst/>
                          <a:latin typeface="+mn-lt"/>
                        </a:rPr>
                        <a:t>0.96839</a:t>
                      </a:r>
                    </a:p>
                  </a:txBody>
                  <a:tcPr marL="7620" marR="7620" marT="7620" marB="0" anchor="ctr"/>
                </a:tc>
                <a:tc>
                  <a:txBody>
                    <a:bodyPr/>
                    <a:lstStyle/>
                    <a:p>
                      <a:r>
                        <a:rPr lang="en-US" sz="1400" dirty="0"/>
                        <a:t>0.751</a:t>
                      </a:r>
                    </a:p>
                  </a:txBody>
                  <a:tcPr/>
                </a:tc>
                <a:extLst>
                  <a:ext uri="{0D108BD9-81ED-4DB2-BD59-A6C34878D82A}">
                    <a16:rowId xmlns:a16="http://schemas.microsoft.com/office/drawing/2014/main" val="2228030531"/>
                  </a:ext>
                </a:extLst>
              </a:tr>
              <a:tr h="247683">
                <a:tc>
                  <a:txBody>
                    <a:bodyPr/>
                    <a:lstStyle/>
                    <a:p>
                      <a:r>
                        <a:rPr lang="en-US" sz="1400" dirty="0"/>
                        <a:t>collabSum</a:t>
                      </a:r>
                    </a:p>
                  </a:txBody>
                  <a:tcPr/>
                </a:tc>
                <a:tc>
                  <a:txBody>
                    <a:bodyPr/>
                    <a:lstStyle/>
                    <a:p>
                      <a:r>
                        <a:rPr lang="en-US" sz="1400" dirty="0"/>
                        <a:t>-0.18398</a:t>
                      </a:r>
                    </a:p>
                  </a:txBody>
                  <a:tcPr/>
                </a:tc>
                <a:tc>
                  <a:txBody>
                    <a:bodyPr/>
                    <a:lstStyle/>
                    <a:p>
                      <a:pPr algn="l" fontAlgn="b"/>
                      <a:r>
                        <a:rPr lang="en-US" sz="1400" b="0" i="0" u="none" strike="noStrike">
                          <a:solidFill>
                            <a:srgbClr val="000000"/>
                          </a:solidFill>
                          <a:effectLst/>
                          <a:latin typeface="+mn-lt"/>
                        </a:rPr>
                        <a:t>0.83195</a:t>
                      </a:r>
                    </a:p>
                  </a:txBody>
                  <a:tcPr marL="7620" marR="7620" marT="7620" marB="0" anchor="ctr"/>
                </a:tc>
                <a:tc>
                  <a:txBody>
                    <a:bodyPr/>
                    <a:lstStyle/>
                    <a:p>
                      <a:r>
                        <a:rPr lang="en-US" sz="1400" dirty="0"/>
                        <a:t>2.24e-07</a:t>
                      </a:r>
                    </a:p>
                  </a:txBody>
                  <a:tcPr/>
                </a:tc>
                <a:extLst>
                  <a:ext uri="{0D108BD9-81ED-4DB2-BD59-A6C34878D82A}">
                    <a16:rowId xmlns:a16="http://schemas.microsoft.com/office/drawing/2014/main" val="1087608611"/>
                  </a:ext>
                </a:extLst>
              </a:tr>
            </a:tbl>
          </a:graphicData>
        </a:graphic>
      </p:graphicFrame>
      <p:graphicFrame>
        <p:nvGraphicFramePr>
          <p:cNvPr id="12" name="Table 3">
            <a:extLst>
              <a:ext uri="{FF2B5EF4-FFF2-40B4-BE49-F238E27FC236}">
                <a16:creationId xmlns:a16="http://schemas.microsoft.com/office/drawing/2014/main" id="{551CA209-3747-49A8-B0C3-A4FD9FC9A005}"/>
              </a:ext>
            </a:extLst>
          </p:cNvPr>
          <p:cNvGraphicFramePr>
            <a:graphicFrameLocks noGrp="1"/>
          </p:cNvGraphicFramePr>
          <p:nvPr>
            <p:extLst>
              <p:ext uri="{D42A27DB-BD31-4B8C-83A1-F6EECF244321}">
                <p14:modId xmlns:p14="http://schemas.microsoft.com/office/powerpoint/2010/main" val="1311305527"/>
              </p:ext>
            </p:extLst>
          </p:nvPr>
        </p:nvGraphicFramePr>
        <p:xfrm>
          <a:off x="2763752" y="4996283"/>
          <a:ext cx="5715003" cy="1859280"/>
        </p:xfrm>
        <a:graphic>
          <a:graphicData uri="http://schemas.openxmlformats.org/drawingml/2006/table">
            <a:tbl>
              <a:tblPr firstRow="1" bandRow="1">
                <a:tableStyleId>{21E4AEA4-8DFA-4A89-87EB-49C32662AFE0}</a:tableStyleId>
              </a:tblPr>
              <a:tblGrid>
                <a:gridCol w="1279772">
                  <a:extLst>
                    <a:ext uri="{9D8B030D-6E8A-4147-A177-3AD203B41FA5}">
                      <a16:colId xmlns:a16="http://schemas.microsoft.com/office/drawing/2014/main" val="3058347449"/>
                    </a:ext>
                  </a:extLst>
                </a:gridCol>
                <a:gridCol w="1158631">
                  <a:extLst>
                    <a:ext uri="{9D8B030D-6E8A-4147-A177-3AD203B41FA5}">
                      <a16:colId xmlns:a16="http://schemas.microsoft.com/office/drawing/2014/main" val="998132423"/>
                    </a:ext>
                  </a:extLst>
                </a:gridCol>
                <a:gridCol w="1676400">
                  <a:extLst>
                    <a:ext uri="{9D8B030D-6E8A-4147-A177-3AD203B41FA5}">
                      <a16:colId xmlns:a16="http://schemas.microsoft.com/office/drawing/2014/main" val="2312581733"/>
                    </a:ext>
                  </a:extLst>
                </a:gridCol>
                <a:gridCol w="1600200">
                  <a:extLst>
                    <a:ext uri="{9D8B030D-6E8A-4147-A177-3AD203B41FA5}">
                      <a16:colId xmlns:a16="http://schemas.microsoft.com/office/drawing/2014/main" val="3481815463"/>
                    </a:ext>
                  </a:extLst>
                </a:gridCol>
              </a:tblGrid>
              <a:tr h="297219">
                <a:tc>
                  <a:txBody>
                    <a:bodyPr/>
                    <a:lstStyle/>
                    <a:p>
                      <a:r>
                        <a:rPr lang="en-US" sz="1600" dirty="0"/>
                        <a:t>Variable</a:t>
                      </a:r>
                    </a:p>
                  </a:txBody>
                  <a:tcPr/>
                </a:tc>
                <a:tc>
                  <a:txBody>
                    <a:bodyPr/>
                    <a:lstStyle/>
                    <a:p>
                      <a:r>
                        <a:rPr lang="en-US" sz="1600" dirty="0"/>
                        <a:t>Estimate</a:t>
                      </a:r>
                    </a:p>
                  </a:txBody>
                  <a:tcPr/>
                </a:tc>
                <a:tc>
                  <a:txBody>
                    <a:bodyPr/>
                    <a:lstStyle/>
                    <a:p>
                      <a:r>
                        <a:rPr lang="en-US" sz="1600" dirty="0"/>
                        <a:t>exp(Estimate)</a:t>
                      </a:r>
                    </a:p>
                  </a:txBody>
                  <a:tcPr/>
                </a:tc>
                <a:tc>
                  <a:txBody>
                    <a:bodyPr/>
                    <a:lstStyle/>
                    <a:p>
                      <a:r>
                        <a:rPr lang="en-US" sz="1600" dirty="0"/>
                        <a:t>P-value</a:t>
                      </a:r>
                    </a:p>
                  </a:txBody>
                  <a:tcPr/>
                </a:tc>
                <a:extLst>
                  <a:ext uri="{0D108BD9-81ED-4DB2-BD59-A6C34878D82A}">
                    <a16:rowId xmlns:a16="http://schemas.microsoft.com/office/drawing/2014/main" val="1013995982"/>
                  </a:ext>
                </a:extLst>
              </a:tr>
              <a:tr h="247683">
                <a:tc>
                  <a:txBody>
                    <a:bodyPr/>
                    <a:lstStyle/>
                    <a:p>
                      <a:r>
                        <a:rPr lang="en-US" sz="1400" dirty="0"/>
                        <a:t>parenSum</a:t>
                      </a:r>
                    </a:p>
                  </a:txBody>
                  <a:tcPr/>
                </a:tc>
                <a:tc>
                  <a:txBody>
                    <a:bodyPr/>
                    <a:lstStyle/>
                    <a:p>
                      <a:r>
                        <a:rPr lang="en-US" sz="1400" dirty="0"/>
                        <a:t>0.78987</a:t>
                      </a:r>
                    </a:p>
                  </a:txBody>
                  <a:tcPr/>
                </a:tc>
                <a:tc>
                  <a:txBody>
                    <a:bodyPr/>
                    <a:lstStyle/>
                    <a:p>
                      <a:pPr algn="l" fontAlgn="b"/>
                      <a:r>
                        <a:rPr lang="en-US" sz="1400" b="0" i="0" u="none" strike="noStrike">
                          <a:solidFill>
                            <a:srgbClr val="000000"/>
                          </a:solidFill>
                          <a:effectLst/>
                          <a:highlight>
                            <a:srgbClr val="00FF00"/>
                          </a:highlight>
                          <a:latin typeface="+mn-lt"/>
                        </a:rPr>
                        <a:t>2.20311</a:t>
                      </a:r>
                    </a:p>
                  </a:txBody>
                  <a:tcPr marL="7620" marR="7620" marT="7620" marB="0" anchor="ctr"/>
                </a:tc>
                <a:tc>
                  <a:txBody>
                    <a:bodyPr/>
                    <a:lstStyle/>
                    <a:p>
                      <a:r>
                        <a:rPr lang="en-US" sz="1400" dirty="0"/>
                        <a:t>&lt; 2e-16</a:t>
                      </a:r>
                    </a:p>
                  </a:txBody>
                  <a:tcPr/>
                </a:tc>
                <a:extLst>
                  <a:ext uri="{0D108BD9-81ED-4DB2-BD59-A6C34878D82A}">
                    <a16:rowId xmlns:a16="http://schemas.microsoft.com/office/drawing/2014/main" val="2369303752"/>
                  </a:ext>
                </a:extLst>
              </a:tr>
              <a:tr h="247683">
                <a:tc>
                  <a:txBody>
                    <a:bodyPr/>
                    <a:lstStyle/>
                    <a:p>
                      <a:r>
                        <a:rPr lang="en-US" sz="1400" dirty="0"/>
                        <a:t>commSum</a:t>
                      </a:r>
                    </a:p>
                  </a:txBody>
                  <a:tcPr/>
                </a:tc>
                <a:tc>
                  <a:txBody>
                    <a:bodyPr/>
                    <a:lstStyle/>
                    <a:p>
                      <a:r>
                        <a:rPr lang="en-US" sz="1400" dirty="0"/>
                        <a:t>0.30534</a:t>
                      </a:r>
                    </a:p>
                  </a:txBody>
                  <a:tcPr/>
                </a:tc>
                <a:tc>
                  <a:txBody>
                    <a:bodyPr/>
                    <a:lstStyle/>
                    <a:p>
                      <a:pPr algn="l" fontAlgn="b"/>
                      <a:r>
                        <a:rPr lang="en-US" sz="1400" b="0" i="0" u="none" strike="noStrike">
                          <a:solidFill>
                            <a:srgbClr val="000000"/>
                          </a:solidFill>
                          <a:effectLst/>
                          <a:highlight>
                            <a:srgbClr val="00FF00"/>
                          </a:highlight>
                          <a:latin typeface="+mn-lt"/>
                        </a:rPr>
                        <a:t>1.35709</a:t>
                      </a:r>
                    </a:p>
                  </a:txBody>
                  <a:tcPr marL="7620" marR="7620" marT="7620" marB="0" anchor="ctr"/>
                </a:tc>
                <a:tc>
                  <a:txBody>
                    <a:bodyPr/>
                    <a:lstStyle/>
                    <a:p>
                      <a:r>
                        <a:rPr lang="en-US" sz="1400" dirty="0"/>
                        <a:t>1.71e-12</a:t>
                      </a:r>
                    </a:p>
                  </a:txBody>
                  <a:tcPr/>
                </a:tc>
                <a:extLst>
                  <a:ext uri="{0D108BD9-81ED-4DB2-BD59-A6C34878D82A}">
                    <a16:rowId xmlns:a16="http://schemas.microsoft.com/office/drawing/2014/main" val="2929017383"/>
                  </a:ext>
                </a:extLst>
              </a:tr>
              <a:tr h="247683">
                <a:tc>
                  <a:txBody>
                    <a:bodyPr/>
                    <a:lstStyle/>
                    <a:p>
                      <a:r>
                        <a:rPr lang="en-US" sz="1400" dirty="0"/>
                        <a:t>volSum</a:t>
                      </a:r>
                    </a:p>
                  </a:txBody>
                  <a:tcPr/>
                </a:tc>
                <a:tc>
                  <a:txBody>
                    <a:bodyPr/>
                    <a:lstStyle/>
                    <a:p>
                      <a:r>
                        <a:rPr lang="en-US" sz="1400" dirty="0"/>
                        <a:t>-0.56875</a:t>
                      </a:r>
                    </a:p>
                  </a:txBody>
                  <a:tcPr/>
                </a:tc>
                <a:tc>
                  <a:txBody>
                    <a:bodyPr/>
                    <a:lstStyle/>
                    <a:p>
                      <a:pPr algn="l" fontAlgn="b"/>
                      <a:r>
                        <a:rPr lang="en-US" sz="1400" b="0" i="0" u="none" strike="noStrike">
                          <a:solidFill>
                            <a:srgbClr val="000000"/>
                          </a:solidFill>
                          <a:effectLst/>
                          <a:latin typeface="+mn-lt"/>
                        </a:rPr>
                        <a:t>0.56623</a:t>
                      </a:r>
                    </a:p>
                  </a:txBody>
                  <a:tcPr marL="7620" marR="7620" marT="7620" marB="0" anchor="ctr"/>
                </a:tc>
                <a:tc>
                  <a:txBody>
                    <a:bodyPr/>
                    <a:lstStyle/>
                    <a:p>
                      <a:r>
                        <a:rPr lang="en-US" sz="1400" dirty="0"/>
                        <a:t>&lt; 2e-16</a:t>
                      </a:r>
                    </a:p>
                  </a:txBody>
                  <a:tcPr/>
                </a:tc>
                <a:extLst>
                  <a:ext uri="{0D108BD9-81ED-4DB2-BD59-A6C34878D82A}">
                    <a16:rowId xmlns:a16="http://schemas.microsoft.com/office/drawing/2014/main" val="2532652111"/>
                  </a:ext>
                </a:extLst>
              </a:tr>
              <a:tr h="247683">
                <a:tc>
                  <a:txBody>
                    <a:bodyPr/>
                    <a:lstStyle/>
                    <a:p>
                      <a:r>
                        <a:rPr lang="en-US" sz="1400" dirty="0"/>
                        <a:t>dmSum</a:t>
                      </a:r>
                    </a:p>
                  </a:txBody>
                  <a:tcPr/>
                </a:tc>
                <a:tc>
                  <a:txBody>
                    <a:bodyPr/>
                    <a:lstStyle/>
                    <a:p>
                      <a:r>
                        <a:rPr lang="en-US" sz="1400" dirty="0"/>
                        <a:t>-0.06950</a:t>
                      </a:r>
                    </a:p>
                  </a:txBody>
                  <a:tcPr/>
                </a:tc>
                <a:tc>
                  <a:txBody>
                    <a:bodyPr/>
                    <a:lstStyle/>
                    <a:p>
                      <a:pPr algn="l" fontAlgn="b"/>
                      <a:r>
                        <a:rPr lang="en-US" sz="1400" b="0" i="0" u="none" strike="noStrike">
                          <a:solidFill>
                            <a:srgbClr val="000000"/>
                          </a:solidFill>
                          <a:effectLst/>
                          <a:latin typeface="+mn-lt"/>
                        </a:rPr>
                        <a:t>0.93286</a:t>
                      </a:r>
                    </a:p>
                  </a:txBody>
                  <a:tcPr marL="7620" marR="7620" marT="7620" marB="0" anchor="ctr"/>
                </a:tc>
                <a:tc>
                  <a:txBody>
                    <a:bodyPr/>
                    <a:lstStyle/>
                    <a:p>
                      <a:r>
                        <a:rPr lang="en-US" sz="1400" dirty="0"/>
                        <a:t>0.349</a:t>
                      </a:r>
                    </a:p>
                  </a:txBody>
                  <a:tcPr/>
                </a:tc>
                <a:extLst>
                  <a:ext uri="{0D108BD9-81ED-4DB2-BD59-A6C34878D82A}">
                    <a16:rowId xmlns:a16="http://schemas.microsoft.com/office/drawing/2014/main" val="2228030531"/>
                  </a:ext>
                </a:extLst>
              </a:tr>
              <a:tr h="247683">
                <a:tc>
                  <a:txBody>
                    <a:bodyPr/>
                    <a:lstStyle/>
                    <a:p>
                      <a:r>
                        <a:rPr lang="en-US" sz="1400" dirty="0"/>
                        <a:t>collabSum</a:t>
                      </a:r>
                    </a:p>
                  </a:txBody>
                  <a:tcPr/>
                </a:tc>
                <a:tc>
                  <a:txBody>
                    <a:bodyPr/>
                    <a:lstStyle/>
                    <a:p>
                      <a:r>
                        <a:rPr lang="en-US" sz="1400" dirty="0"/>
                        <a:t>-0.14603</a:t>
                      </a:r>
                    </a:p>
                  </a:txBody>
                  <a:tcPr/>
                </a:tc>
                <a:tc>
                  <a:txBody>
                    <a:bodyPr/>
                    <a:lstStyle/>
                    <a:p>
                      <a:pPr algn="l" fontAlgn="b"/>
                      <a:r>
                        <a:rPr lang="en-US" sz="1400" b="0" i="0" u="none" strike="noStrike">
                          <a:solidFill>
                            <a:srgbClr val="000000"/>
                          </a:solidFill>
                          <a:effectLst/>
                          <a:latin typeface="+mn-lt"/>
                        </a:rPr>
                        <a:t>0.86413</a:t>
                      </a:r>
                    </a:p>
                  </a:txBody>
                  <a:tcPr marL="7620" marR="7620" marT="7620" marB="0" anchor="ctr"/>
                </a:tc>
                <a:tc>
                  <a:txBody>
                    <a:bodyPr/>
                    <a:lstStyle/>
                    <a:p>
                      <a:r>
                        <a:rPr lang="en-US" sz="1400" dirty="0"/>
                        <a:t>3.66e-08</a:t>
                      </a:r>
                    </a:p>
                  </a:txBody>
                  <a:tcPr/>
                </a:tc>
                <a:extLst>
                  <a:ext uri="{0D108BD9-81ED-4DB2-BD59-A6C34878D82A}">
                    <a16:rowId xmlns:a16="http://schemas.microsoft.com/office/drawing/2014/main" val="1087608611"/>
                  </a:ext>
                </a:extLst>
              </a:tr>
            </a:tbl>
          </a:graphicData>
        </a:graphic>
      </p:graphicFrame>
    </p:spTree>
    <p:extLst>
      <p:ext uri="{BB962C8B-B14F-4D97-AF65-F5344CB8AC3E}">
        <p14:creationId xmlns:p14="http://schemas.microsoft.com/office/powerpoint/2010/main" val="16386567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245C04-8260-A19E-13AE-50E71479005D}"/>
              </a:ext>
            </a:extLst>
          </p:cNvPr>
          <p:cNvSpPr txBox="1"/>
          <p:nvPr/>
        </p:nvSpPr>
        <p:spPr>
          <a:xfrm flipH="1">
            <a:off x="312050" y="266330"/>
            <a:ext cx="5343027" cy="615553"/>
          </a:xfrm>
          <a:prstGeom prst="rect">
            <a:avLst/>
          </a:prstGeom>
          <a:noFill/>
        </p:spPr>
        <p:txBody>
          <a:bodyPr wrap="square" lIns="91440" tIns="45720" rIns="91440" bIns="45720" rtlCol="0" anchor="t">
            <a:spAutoFit/>
          </a:bodyPr>
          <a:lstStyle/>
          <a:p>
            <a:r>
              <a:rPr lang="en-US" sz="3400" b="1" dirty="0">
                <a:ea typeface="+mn-lt"/>
                <a:cs typeface="+mn-lt"/>
              </a:rPr>
              <a:t>Combined Conclusions</a:t>
            </a:r>
            <a:endParaRPr lang="en-US" b="1" dirty="0">
              <a:ea typeface="+mn-lt"/>
              <a:cs typeface="+mn-lt"/>
            </a:endParaRPr>
          </a:p>
        </p:txBody>
      </p:sp>
      <p:sp>
        <p:nvSpPr>
          <p:cNvPr id="2" name="TextBox 1">
            <a:extLst>
              <a:ext uri="{FF2B5EF4-FFF2-40B4-BE49-F238E27FC236}">
                <a16:creationId xmlns:a16="http://schemas.microsoft.com/office/drawing/2014/main" id="{29A3691A-46BF-4C37-A76C-6ADA2574729F}"/>
              </a:ext>
            </a:extLst>
          </p:cNvPr>
          <p:cNvSpPr txBox="1"/>
          <p:nvPr/>
        </p:nvSpPr>
        <p:spPr>
          <a:xfrm>
            <a:off x="541866" y="881883"/>
            <a:ext cx="10574867" cy="6986528"/>
          </a:xfrm>
          <a:prstGeom prst="rect">
            <a:avLst/>
          </a:prstGeom>
          <a:noFill/>
        </p:spPr>
        <p:txBody>
          <a:bodyPr wrap="square" rtlCol="0">
            <a:spAutoFit/>
          </a:bodyPr>
          <a:lstStyle/>
          <a:p>
            <a:pPr marL="342900" indent="-342900">
              <a:buFont typeface="Arial" panose="020B0604020202020204" pitchFamily="34" charset="0"/>
              <a:buChar char="•"/>
            </a:pPr>
            <a:r>
              <a:rPr lang="en-US" sz="2400" dirty="0"/>
              <a:t>The Parenting and Communication types of Parent Involvement seem to have the most positive impact on predicting student grades</a:t>
            </a:r>
          </a:p>
          <a:p>
            <a:pPr marL="800100" lvl="1" indent="-342900">
              <a:buFont typeface="Arial" panose="020B0604020202020204" pitchFamily="34" charset="0"/>
              <a:buChar char="•"/>
            </a:pPr>
            <a:r>
              <a:rPr lang="en-US" sz="2000" b="1" dirty="0"/>
              <a:t>Important: </a:t>
            </a:r>
            <a:r>
              <a:rPr lang="en-US" sz="2000" dirty="0"/>
              <a:t>Just because the other types appear to negatively impact grades does not mean they should be ignored in practice based on these models. Doing so would contradict many years of research and there are many confounding variables that can influence overall student success (outside of grades) in which those parent involvement types are still very important.</a:t>
            </a:r>
          </a:p>
          <a:p>
            <a:endParaRPr lang="en-US" sz="2000" dirty="0"/>
          </a:p>
          <a:p>
            <a:pPr marL="342900" indent="-342900">
              <a:buFont typeface="Arial" panose="020B0604020202020204" pitchFamily="34" charset="0"/>
              <a:buChar char="•"/>
            </a:pPr>
            <a:r>
              <a:rPr lang="en-US" sz="2000" dirty="0"/>
              <a:t>Specific Variables of Interest:</a:t>
            </a:r>
          </a:p>
          <a:p>
            <a:pPr marL="800100" lvl="1" indent="-342900">
              <a:buFont typeface="Arial" panose="020B0604020202020204" pitchFamily="34" charset="0"/>
              <a:buChar char="•"/>
            </a:pPr>
            <a:r>
              <a:rPr lang="en-US" sz="2000" u="sng" dirty="0"/>
              <a:t>FSATCNFN (C)</a:t>
            </a:r>
            <a:r>
              <a:rPr lang="en-US" sz="2000" dirty="0"/>
              <a:t>: Has any adult gone to a regularly schedule parent-teacher conference</a:t>
            </a:r>
          </a:p>
          <a:p>
            <a:pPr marL="800100" lvl="1" indent="-342900">
              <a:buFont typeface="Arial" panose="020B0604020202020204" pitchFamily="34" charset="0"/>
              <a:buChar char="•"/>
            </a:pPr>
            <a:r>
              <a:rPr lang="en-US" sz="2000" u="sng" dirty="0"/>
              <a:t>FSCOUNSLR (C)</a:t>
            </a:r>
            <a:r>
              <a:rPr lang="en-US" sz="2000" dirty="0"/>
              <a:t>: Has any adult met with a guidance counselor in person</a:t>
            </a:r>
          </a:p>
          <a:p>
            <a:pPr marL="800100" lvl="1" indent="-342900">
              <a:buFont typeface="Arial" panose="020B0604020202020204" pitchFamily="34" charset="0"/>
              <a:buChar char="•"/>
            </a:pPr>
            <a:r>
              <a:rPr lang="en-US" sz="2000" u="sng" dirty="0"/>
              <a:t>FSMTNG (C)</a:t>
            </a:r>
            <a:r>
              <a:rPr lang="en-US" sz="2000" dirty="0"/>
              <a:t>: Has any adult attended a general school meeting (open house, etc.)</a:t>
            </a:r>
          </a:p>
          <a:p>
            <a:pPr marL="800100" lvl="1" indent="-342900">
              <a:buFont typeface="Arial" panose="020B0604020202020204" pitchFamily="34" charset="0"/>
              <a:buChar char="•"/>
            </a:pPr>
            <a:r>
              <a:rPr lang="en-US" sz="2000" u="sng" dirty="0"/>
              <a:t>SEFUTUREX (P):</a:t>
            </a:r>
            <a:r>
              <a:rPr lang="en-US" sz="2000" dirty="0"/>
              <a:t> How far do you expect the child to go in their education</a:t>
            </a:r>
          </a:p>
          <a:p>
            <a:pPr marL="800100" lvl="1" indent="-342900">
              <a:buFont typeface="Arial" panose="020B0604020202020204" pitchFamily="34" charset="0"/>
              <a:buChar char="•"/>
            </a:pPr>
            <a:r>
              <a:rPr lang="en-US" sz="2000" u="sng" dirty="0"/>
              <a:t>SCCHOICE (P):</a:t>
            </a:r>
            <a:r>
              <a:rPr lang="en-US" sz="2000" dirty="0"/>
              <a:t> Did the parent have a choice in what school the child attends</a:t>
            </a:r>
          </a:p>
          <a:p>
            <a:endParaRPr lang="en-US" sz="2000" u="sng" dirty="0"/>
          </a:p>
          <a:p>
            <a:pPr lvl="1"/>
            <a:r>
              <a:rPr lang="en-US" sz="2000" dirty="0">
                <a:solidFill>
                  <a:schemeClr val="bg1">
                    <a:lumMod val="50000"/>
                  </a:schemeClr>
                </a:solidFill>
              </a:rPr>
              <a:t>Next Up:</a:t>
            </a:r>
            <a:r>
              <a:rPr lang="en-US" sz="2000" i="1" dirty="0">
                <a:solidFill>
                  <a:schemeClr val="bg1">
                    <a:lumMod val="50000"/>
                  </a:schemeClr>
                </a:solidFill>
              </a:rPr>
              <a:t> </a:t>
            </a:r>
            <a:r>
              <a:rPr lang="en-US" sz="2000" dirty="0">
                <a:solidFill>
                  <a:schemeClr val="bg1">
                    <a:lumMod val="50000"/>
                  </a:schemeClr>
                </a:solidFill>
              </a:rPr>
              <a:t>How the grouping of these variables are distributed geographically</a:t>
            </a:r>
          </a:p>
          <a:p>
            <a:pPr marL="800100" lvl="1" indent="-342900">
              <a:buFont typeface="Arial" panose="020B0604020202020204" pitchFamily="34" charset="0"/>
              <a:buChar char="•"/>
            </a:pPr>
            <a:endParaRPr lang="en-US" sz="2000" u="sng" dirty="0"/>
          </a:p>
          <a:p>
            <a:pPr marL="800100" lvl="1"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b="1" dirty="0"/>
          </a:p>
        </p:txBody>
      </p:sp>
    </p:spTree>
    <p:extLst>
      <p:ext uri="{BB962C8B-B14F-4D97-AF65-F5344CB8AC3E}">
        <p14:creationId xmlns:p14="http://schemas.microsoft.com/office/powerpoint/2010/main" val="38426151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245C04-8260-A19E-13AE-50E71479005D}"/>
              </a:ext>
            </a:extLst>
          </p:cNvPr>
          <p:cNvSpPr txBox="1"/>
          <p:nvPr/>
        </p:nvSpPr>
        <p:spPr>
          <a:xfrm flipH="1">
            <a:off x="312049" y="266330"/>
            <a:ext cx="10339018" cy="707886"/>
          </a:xfrm>
          <a:prstGeom prst="rect">
            <a:avLst/>
          </a:prstGeom>
          <a:noFill/>
        </p:spPr>
        <p:txBody>
          <a:bodyPr wrap="square" rtlCol="0">
            <a:spAutoFit/>
          </a:bodyPr>
          <a:lstStyle/>
          <a:p>
            <a:r>
              <a:rPr lang="en-US" sz="4000" b="1" dirty="0">
                <a:latin typeface="+mj-lt"/>
              </a:rPr>
              <a:t>Geographical Distributions of Key Variables</a:t>
            </a:r>
          </a:p>
        </p:txBody>
      </p:sp>
      <p:sp>
        <p:nvSpPr>
          <p:cNvPr id="2" name="TextBox 1">
            <a:extLst>
              <a:ext uri="{FF2B5EF4-FFF2-40B4-BE49-F238E27FC236}">
                <a16:creationId xmlns:a16="http://schemas.microsoft.com/office/drawing/2014/main" id="{79E6E898-0197-CA84-03D9-F188C3129C21}"/>
              </a:ext>
            </a:extLst>
          </p:cNvPr>
          <p:cNvSpPr txBox="1"/>
          <p:nvPr/>
        </p:nvSpPr>
        <p:spPr>
          <a:xfrm>
            <a:off x="770373" y="1289538"/>
            <a:ext cx="10483780"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Finn repeated Zack's CLM methods for the elementary, middle and high school models with the geographical regions Northeast, South, Midwest and West. The exponentiated coefficients we're as follows:</a:t>
            </a:r>
          </a:p>
          <a:p>
            <a:pPr algn="ctr"/>
            <a:endParaRPr lang="en-US" u="sng" dirty="0"/>
          </a:p>
          <a:p>
            <a:pPr algn="ctr"/>
            <a:r>
              <a:rPr lang="en-US" u="sng" dirty="0"/>
              <a:t>Northeast</a:t>
            </a:r>
            <a:endParaRPr lang="en-US" dirty="0"/>
          </a:p>
          <a:p>
            <a:pPr algn="ctr"/>
            <a:endParaRPr lang="en-US" u="sng" dirty="0"/>
          </a:p>
          <a:p>
            <a:pPr algn="ctr"/>
            <a:endParaRPr lang="en-US" u="sng" dirty="0"/>
          </a:p>
          <a:p>
            <a:pPr algn="ctr"/>
            <a:endParaRPr lang="en-US" u="sng" dirty="0"/>
          </a:p>
          <a:p>
            <a:pPr algn="ctr"/>
            <a:endParaRPr lang="en-US" u="sng" dirty="0"/>
          </a:p>
          <a:p>
            <a:pPr algn="ctr"/>
            <a:r>
              <a:rPr lang="en-US" u="sng" dirty="0"/>
              <a:t>South</a:t>
            </a:r>
          </a:p>
          <a:p>
            <a:pPr algn="ctr"/>
            <a:endParaRPr lang="en-US" u="sng" dirty="0"/>
          </a:p>
          <a:p>
            <a:pPr algn="ctr"/>
            <a:endParaRPr lang="en-US" u="sng" dirty="0"/>
          </a:p>
          <a:p>
            <a:pPr algn="ctr"/>
            <a:endParaRPr lang="en-US" u="sng" dirty="0"/>
          </a:p>
          <a:p>
            <a:pPr algn="ctr"/>
            <a:endParaRPr lang="en-US" u="sng" dirty="0"/>
          </a:p>
        </p:txBody>
      </p:sp>
      <p:pic>
        <p:nvPicPr>
          <p:cNvPr id="4" name="Picture 4" descr="Text&#10;&#10;Description automatically generated">
            <a:extLst>
              <a:ext uri="{FF2B5EF4-FFF2-40B4-BE49-F238E27FC236}">
                <a16:creationId xmlns:a16="http://schemas.microsoft.com/office/drawing/2014/main" id="{1799C13F-A077-BCF9-70CB-A7C3A135C07D}"/>
              </a:ext>
            </a:extLst>
          </p:cNvPr>
          <p:cNvPicPr>
            <a:picLocks noChangeAspect="1"/>
          </p:cNvPicPr>
          <p:nvPr/>
        </p:nvPicPr>
        <p:blipFill>
          <a:blip r:embed="rId2"/>
          <a:stretch>
            <a:fillRect/>
          </a:stretch>
        </p:blipFill>
        <p:spPr>
          <a:xfrm>
            <a:off x="1295400" y="2863984"/>
            <a:ext cx="9601200" cy="844282"/>
          </a:xfrm>
          <a:prstGeom prst="rect">
            <a:avLst/>
          </a:prstGeom>
        </p:spPr>
      </p:pic>
      <p:pic>
        <p:nvPicPr>
          <p:cNvPr id="5" name="Picture 5">
            <a:extLst>
              <a:ext uri="{FF2B5EF4-FFF2-40B4-BE49-F238E27FC236}">
                <a16:creationId xmlns:a16="http://schemas.microsoft.com/office/drawing/2014/main" id="{F89429FD-B84F-DFF5-7768-6D9CD2023032}"/>
              </a:ext>
            </a:extLst>
          </p:cNvPr>
          <p:cNvPicPr>
            <a:picLocks noChangeAspect="1"/>
          </p:cNvPicPr>
          <p:nvPr/>
        </p:nvPicPr>
        <p:blipFill>
          <a:blip r:embed="rId3"/>
          <a:stretch>
            <a:fillRect/>
          </a:stretch>
        </p:blipFill>
        <p:spPr>
          <a:xfrm>
            <a:off x="1295793" y="4222940"/>
            <a:ext cx="9601198" cy="932843"/>
          </a:xfrm>
          <a:prstGeom prst="rect">
            <a:avLst/>
          </a:prstGeom>
        </p:spPr>
      </p:pic>
    </p:spTree>
    <p:extLst>
      <p:ext uri="{BB962C8B-B14F-4D97-AF65-F5344CB8AC3E}">
        <p14:creationId xmlns:p14="http://schemas.microsoft.com/office/powerpoint/2010/main" val="3700450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245C04-8260-A19E-13AE-50E71479005D}"/>
              </a:ext>
            </a:extLst>
          </p:cNvPr>
          <p:cNvSpPr txBox="1"/>
          <p:nvPr/>
        </p:nvSpPr>
        <p:spPr>
          <a:xfrm flipH="1">
            <a:off x="312050" y="266330"/>
            <a:ext cx="5343027" cy="615553"/>
          </a:xfrm>
          <a:prstGeom prst="rect">
            <a:avLst/>
          </a:prstGeom>
          <a:noFill/>
        </p:spPr>
        <p:txBody>
          <a:bodyPr wrap="square" rtlCol="0">
            <a:spAutoFit/>
          </a:bodyPr>
          <a:lstStyle/>
          <a:p>
            <a:r>
              <a:rPr lang="en-US" sz="3400" b="1" dirty="0">
                <a:latin typeface="+mj-lt"/>
              </a:rPr>
              <a:t>Are Students Unhappy?</a:t>
            </a:r>
          </a:p>
        </p:txBody>
      </p:sp>
      <p:sp>
        <p:nvSpPr>
          <p:cNvPr id="4" name="TextBox 3">
            <a:extLst>
              <a:ext uri="{FF2B5EF4-FFF2-40B4-BE49-F238E27FC236}">
                <a16:creationId xmlns:a16="http://schemas.microsoft.com/office/drawing/2014/main" id="{5067CDAA-6174-8ED1-EB44-C10543D34F60}"/>
              </a:ext>
            </a:extLst>
          </p:cNvPr>
          <p:cNvSpPr txBox="1"/>
          <p:nvPr/>
        </p:nvSpPr>
        <p:spPr>
          <a:xfrm>
            <a:off x="312049" y="1219200"/>
            <a:ext cx="10982483" cy="400110"/>
          </a:xfrm>
          <a:prstGeom prst="rect">
            <a:avLst/>
          </a:prstGeom>
          <a:noFill/>
        </p:spPr>
        <p:txBody>
          <a:bodyPr wrap="square" rtlCol="0">
            <a:spAutoFit/>
          </a:bodyPr>
          <a:lstStyle/>
          <a:p>
            <a:r>
              <a:rPr lang="en-US" sz="2000" dirty="0"/>
              <a:t>The percentage of parents that report their child </a:t>
            </a:r>
            <a:r>
              <a:rPr lang="en-US" sz="2000" dirty="0">
                <a:solidFill>
                  <a:srgbClr val="FF0000"/>
                </a:solidFill>
              </a:rPr>
              <a:t>does not </a:t>
            </a:r>
            <a:r>
              <a:rPr lang="en-US" sz="2000" dirty="0"/>
              <a:t>enjoy school increases by school level</a:t>
            </a:r>
          </a:p>
        </p:txBody>
      </p:sp>
      <p:graphicFrame>
        <p:nvGraphicFramePr>
          <p:cNvPr id="18" name="Diagram 17">
            <a:extLst>
              <a:ext uri="{FF2B5EF4-FFF2-40B4-BE49-F238E27FC236}">
                <a16:creationId xmlns:a16="http://schemas.microsoft.com/office/drawing/2014/main" id="{97CAAAB0-CFD0-1D7A-FE7D-68333C6DBAF6}"/>
              </a:ext>
            </a:extLst>
          </p:cNvPr>
          <p:cNvGraphicFramePr/>
          <p:nvPr>
            <p:extLst>
              <p:ext uri="{D42A27DB-BD31-4B8C-83A1-F6EECF244321}">
                <p14:modId xmlns:p14="http://schemas.microsoft.com/office/powerpoint/2010/main" val="1359569991"/>
              </p:ext>
            </p:extLst>
          </p:nvPr>
        </p:nvGraphicFramePr>
        <p:xfrm>
          <a:off x="1178327" y="1683782"/>
          <a:ext cx="8953500" cy="12990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0" name="TextBox 19">
            <a:extLst>
              <a:ext uri="{FF2B5EF4-FFF2-40B4-BE49-F238E27FC236}">
                <a16:creationId xmlns:a16="http://schemas.microsoft.com/office/drawing/2014/main" id="{42EAC165-3584-5D17-4F00-4AF1917401A2}"/>
              </a:ext>
            </a:extLst>
          </p:cNvPr>
          <p:cNvSpPr txBox="1"/>
          <p:nvPr/>
        </p:nvSpPr>
        <p:spPr>
          <a:xfrm>
            <a:off x="312050" y="3244334"/>
            <a:ext cx="9819777" cy="707886"/>
          </a:xfrm>
          <a:prstGeom prst="rect">
            <a:avLst/>
          </a:prstGeom>
          <a:noFill/>
        </p:spPr>
        <p:txBody>
          <a:bodyPr wrap="square">
            <a:spAutoFit/>
          </a:bodyPr>
          <a:lstStyle/>
          <a:p>
            <a:r>
              <a:rPr lang="en-US" sz="2000" dirty="0"/>
              <a:t>Likewise, the percentage of students that have grades which consist of </a:t>
            </a:r>
            <a:r>
              <a:rPr lang="en-US" sz="2000" dirty="0">
                <a:solidFill>
                  <a:srgbClr val="FF0000"/>
                </a:solidFill>
              </a:rPr>
              <a:t>mostly C’s or D’s </a:t>
            </a:r>
            <a:r>
              <a:rPr lang="en-US" sz="2000" dirty="0"/>
              <a:t>also increases by school level </a:t>
            </a:r>
          </a:p>
        </p:txBody>
      </p:sp>
      <p:graphicFrame>
        <p:nvGraphicFramePr>
          <p:cNvPr id="23" name="Diagram 22">
            <a:extLst>
              <a:ext uri="{FF2B5EF4-FFF2-40B4-BE49-F238E27FC236}">
                <a16:creationId xmlns:a16="http://schemas.microsoft.com/office/drawing/2014/main" id="{0B97D344-0185-1DA2-6E4E-4AD21D58B702}"/>
              </a:ext>
            </a:extLst>
          </p:cNvPr>
          <p:cNvGraphicFramePr/>
          <p:nvPr>
            <p:extLst>
              <p:ext uri="{D42A27DB-BD31-4B8C-83A1-F6EECF244321}">
                <p14:modId xmlns:p14="http://schemas.microsoft.com/office/powerpoint/2010/main" val="951175588"/>
              </p:ext>
            </p:extLst>
          </p:nvPr>
        </p:nvGraphicFramePr>
        <p:xfrm>
          <a:off x="1178327" y="3989129"/>
          <a:ext cx="8953500" cy="129909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606856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DDB22-37E2-9113-DDFC-734EDEB8CD70}"/>
              </a:ext>
            </a:extLst>
          </p:cNvPr>
          <p:cNvSpPr>
            <a:spLocks noGrp="1"/>
          </p:cNvSpPr>
          <p:nvPr>
            <p:ph type="title"/>
          </p:nvPr>
        </p:nvSpPr>
        <p:spPr>
          <a:xfrm>
            <a:off x="505964" y="597408"/>
            <a:ext cx="11164806" cy="893770"/>
          </a:xfrm>
        </p:spPr>
        <p:txBody>
          <a:bodyPr>
            <a:normAutofit/>
          </a:bodyPr>
          <a:lstStyle/>
          <a:p>
            <a:r>
              <a:rPr lang="en-US" sz="4000"/>
              <a:t>Geographical Distributions of Key Variables</a:t>
            </a:r>
          </a:p>
        </p:txBody>
      </p:sp>
      <p:sp>
        <p:nvSpPr>
          <p:cNvPr id="3" name="Content Placeholder 2">
            <a:extLst>
              <a:ext uri="{FF2B5EF4-FFF2-40B4-BE49-F238E27FC236}">
                <a16:creationId xmlns:a16="http://schemas.microsoft.com/office/drawing/2014/main" id="{64AEFF54-4927-22F3-42D7-12B7A46F5709}"/>
              </a:ext>
            </a:extLst>
          </p:cNvPr>
          <p:cNvSpPr>
            <a:spLocks noGrp="1"/>
          </p:cNvSpPr>
          <p:nvPr>
            <p:ph idx="1"/>
          </p:nvPr>
        </p:nvSpPr>
        <p:spPr>
          <a:xfrm>
            <a:off x="506638" y="1564577"/>
            <a:ext cx="11176712" cy="4941893"/>
          </a:xfrm>
        </p:spPr>
        <p:txBody>
          <a:bodyPr vert="horz" lIns="91440" tIns="45720" rIns="91440" bIns="45720" rtlCol="0" anchor="t">
            <a:normAutofit/>
          </a:bodyPr>
          <a:lstStyle/>
          <a:p>
            <a:pPr algn="ctr"/>
            <a:r>
              <a:rPr lang="en-US" u="sng" dirty="0"/>
              <a:t>Midwest</a:t>
            </a:r>
          </a:p>
          <a:p>
            <a:pPr algn="ctr"/>
            <a:endParaRPr lang="en-US" u="sng" dirty="0"/>
          </a:p>
          <a:p>
            <a:pPr algn="ctr"/>
            <a:endParaRPr lang="en-US" u="sng" dirty="0"/>
          </a:p>
          <a:p>
            <a:pPr algn="ctr"/>
            <a:r>
              <a:rPr lang="en-US" u="sng" dirty="0"/>
              <a:t>West</a:t>
            </a:r>
          </a:p>
          <a:p>
            <a:pPr algn="ctr"/>
            <a:endParaRPr lang="en-US" u="sng" dirty="0"/>
          </a:p>
          <a:p>
            <a:pPr algn="ctr"/>
            <a:endParaRPr lang="en-US" u="sng" dirty="0"/>
          </a:p>
          <a:p>
            <a:r>
              <a:rPr lang="en-US" dirty="0"/>
              <a:t>These results are mostly unsurprising; Northeast, South and West are all close to each other and close to our previous results from the elementary, middle and high school models. </a:t>
            </a:r>
          </a:p>
          <a:p>
            <a:r>
              <a:rPr lang="en-US" dirty="0"/>
              <a:t>Midwest has a much higher parenSum exponentiated coefficient, meaning that in this region parental involvement seem to have a much higher effect on students' grades. </a:t>
            </a:r>
          </a:p>
          <a:p>
            <a:pPr algn="ctr"/>
            <a:endParaRPr lang="en-US" u="sng" dirty="0"/>
          </a:p>
        </p:txBody>
      </p:sp>
      <p:pic>
        <p:nvPicPr>
          <p:cNvPr id="4" name="Picture 4">
            <a:extLst>
              <a:ext uri="{FF2B5EF4-FFF2-40B4-BE49-F238E27FC236}">
                <a16:creationId xmlns:a16="http://schemas.microsoft.com/office/drawing/2014/main" id="{53BE9D25-6780-98C3-1B6A-671430131142}"/>
              </a:ext>
            </a:extLst>
          </p:cNvPr>
          <p:cNvPicPr>
            <a:picLocks noChangeAspect="1"/>
          </p:cNvPicPr>
          <p:nvPr/>
        </p:nvPicPr>
        <p:blipFill>
          <a:blip r:embed="rId2"/>
          <a:stretch>
            <a:fillRect/>
          </a:stretch>
        </p:blipFill>
        <p:spPr>
          <a:xfrm>
            <a:off x="1123741" y="2071424"/>
            <a:ext cx="9936143" cy="872955"/>
          </a:xfrm>
          <a:prstGeom prst="rect">
            <a:avLst/>
          </a:prstGeom>
        </p:spPr>
      </p:pic>
      <p:pic>
        <p:nvPicPr>
          <p:cNvPr id="5" name="Picture 5" descr="Text&#10;&#10;Description automatically generated">
            <a:extLst>
              <a:ext uri="{FF2B5EF4-FFF2-40B4-BE49-F238E27FC236}">
                <a16:creationId xmlns:a16="http://schemas.microsoft.com/office/drawing/2014/main" id="{9604F64D-7454-2BC0-F167-55B9378D07E3}"/>
              </a:ext>
            </a:extLst>
          </p:cNvPr>
          <p:cNvPicPr>
            <a:picLocks noChangeAspect="1"/>
          </p:cNvPicPr>
          <p:nvPr/>
        </p:nvPicPr>
        <p:blipFill>
          <a:blip r:embed="rId3"/>
          <a:stretch>
            <a:fillRect/>
          </a:stretch>
        </p:blipFill>
        <p:spPr>
          <a:xfrm>
            <a:off x="1116808" y="3416740"/>
            <a:ext cx="9958384" cy="917488"/>
          </a:xfrm>
          <a:prstGeom prst="rect">
            <a:avLst/>
          </a:prstGeom>
        </p:spPr>
      </p:pic>
    </p:spTree>
    <p:extLst>
      <p:ext uri="{BB962C8B-B14F-4D97-AF65-F5344CB8AC3E}">
        <p14:creationId xmlns:p14="http://schemas.microsoft.com/office/powerpoint/2010/main" val="40019859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245C04-8260-A19E-13AE-50E71479005D}"/>
              </a:ext>
            </a:extLst>
          </p:cNvPr>
          <p:cNvSpPr txBox="1"/>
          <p:nvPr/>
        </p:nvSpPr>
        <p:spPr>
          <a:xfrm flipH="1">
            <a:off x="312049" y="266330"/>
            <a:ext cx="10339018" cy="707886"/>
          </a:xfrm>
          <a:prstGeom prst="rect">
            <a:avLst/>
          </a:prstGeom>
          <a:noFill/>
        </p:spPr>
        <p:txBody>
          <a:bodyPr wrap="square" rtlCol="0">
            <a:spAutoFit/>
          </a:bodyPr>
          <a:lstStyle/>
          <a:p>
            <a:r>
              <a:rPr lang="en-US" sz="4000" b="1" dirty="0">
                <a:latin typeface="+mj-lt"/>
              </a:rPr>
              <a:t>Geographical Distributions of Key Variables</a:t>
            </a:r>
          </a:p>
        </p:txBody>
      </p:sp>
      <p:pic>
        <p:nvPicPr>
          <p:cNvPr id="6" name="Picture 5">
            <a:extLst>
              <a:ext uri="{FF2B5EF4-FFF2-40B4-BE49-F238E27FC236}">
                <a16:creationId xmlns:a16="http://schemas.microsoft.com/office/drawing/2014/main" id="{49540D72-D105-4F98-B11F-71854CD9C820}"/>
              </a:ext>
            </a:extLst>
          </p:cNvPr>
          <p:cNvPicPr>
            <a:picLocks noChangeAspect="1"/>
          </p:cNvPicPr>
          <p:nvPr/>
        </p:nvPicPr>
        <p:blipFill>
          <a:blip r:embed="rId2"/>
          <a:stretch>
            <a:fillRect/>
          </a:stretch>
        </p:blipFill>
        <p:spPr>
          <a:xfrm>
            <a:off x="312049" y="1181629"/>
            <a:ext cx="3286125" cy="4105275"/>
          </a:xfrm>
          <a:prstGeom prst="rect">
            <a:avLst/>
          </a:prstGeom>
        </p:spPr>
      </p:pic>
      <p:pic>
        <p:nvPicPr>
          <p:cNvPr id="8" name="Picture 7">
            <a:extLst>
              <a:ext uri="{FF2B5EF4-FFF2-40B4-BE49-F238E27FC236}">
                <a16:creationId xmlns:a16="http://schemas.microsoft.com/office/drawing/2014/main" id="{2CAAE56E-F8A0-468C-87CE-97FC59AD43EE}"/>
              </a:ext>
            </a:extLst>
          </p:cNvPr>
          <p:cNvPicPr>
            <a:picLocks noChangeAspect="1"/>
          </p:cNvPicPr>
          <p:nvPr/>
        </p:nvPicPr>
        <p:blipFill>
          <a:blip r:embed="rId3"/>
          <a:stretch>
            <a:fillRect/>
          </a:stretch>
        </p:blipFill>
        <p:spPr>
          <a:xfrm>
            <a:off x="3864758" y="1254443"/>
            <a:ext cx="2990850" cy="4114800"/>
          </a:xfrm>
          <a:prstGeom prst="rect">
            <a:avLst/>
          </a:prstGeom>
        </p:spPr>
      </p:pic>
      <p:sp>
        <p:nvSpPr>
          <p:cNvPr id="9" name="TextBox 8">
            <a:extLst>
              <a:ext uri="{FF2B5EF4-FFF2-40B4-BE49-F238E27FC236}">
                <a16:creationId xmlns:a16="http://schemas.microsoft.com/office/drawing/2014/main" id="{78BAB4BA-F566-467E-805A-E2AB9E3F95FA}"/>
              </a:ext>
            </a:extLst>
          </p:cNvPr>
          <p:cNvSpPr txBox="1"/>
          <p:nvPr/>
        </p:nvSpPr>
        <p:spPr>
          <a:xfrm>
            <a:off x="312049" y="5311720"/>
            <a:ext cx="3286125" cy="523220"/>
          </a:xfrm>
          <a:prstGeom prst="rect">
            <a:avLst/>
          </a:prstGeom>
          <a:noFill/>
        </p:spPr>
        <p:txBody>
          <a:bodyPr wrap="square" rtlCol="0">
            <a:spAutoFit/>
          </a:bodyPr>
          <a:lstStyle/>
          <a:p>
            <a:r>
              <a:rPr lang="en-US" sz="1400" dirty="0"/>
              <a:t>Chi-Squared Residuals Zip Code Classification vs. Geo. Region</a:t>
            </a:r>
          </a:p>
        </p:txBody>
      </p:sp>
      <p:sp>
        <p:nvSpPr>
          <p:cNvPr id="11" name="TextBox 10">
            <a:extLst>
              <a:ext uri="{FF2B5EF4-FFF2-40B4-BE49-F238E27FC236}">
                <a16:creationId xmlns:a16="http://schemas.microsoft.com/office/drawing/2014/main" id="{E1025C41-2A1F-451C-8004-6EF829991AF8}"/>
              </a:ext>
            </a:extLst>
          </p:cNvPr>
          <p:cNvSpPr txBox="1"/>
          <p:nvPr/>
        </p:nvSpPr>
        <p:spPr>
          <a:xfrm>
            <a:off x="3864758" y="5391398"/>
            <a:ext cx="3048802" cy="523220"/>
          </a:xfrm>
          <a:prstGeom prst="rect">
            <a:avLst/>
          </a:prstGeom>
          <a:noFill/>
        </p:spPr>
        <p:txBody>
          <a:bodyPr wrap="square">
            <a:spAutoFit/>
          </a:bodyPr>
          <a:lstStyle/>
          <a:p>
            <a:r>
              <a:rPr lang="en-US" sz="1400" dirty="0"/>
              <a:t>Chi-Squared Residuals Zip Code Classification vs. parenSum</a:t>
            </a:r>
          </a:p>
        </p:txBody>
      </p:sp>
      <p:sp>
        <p:nvSpPr>
          <p:cNvPr id="13" name="Rectangle: Rounded Corners 12">
            <a:extLst>
              <a:ext uri="{FF2B5EF4-FFF2-40B4-BE49-F238E27FC236}">
                <a16:creationId xmlns:a16="http://schemas.microsoft.com/office/drawing/2014/main" id="{D58E5DD7-2F80-4F4A-84F9-AF18E9892E0F}"/>
              </a:ext>
            </a:extLst>
          </p:cNvPr>
          <p:cNvSpPr/>
          <p:nvPr/>
        </p:nvSpPr>
        <p:spPr>
          <a:xfrm>
            <a:off x="2268379" y="1181629"/>
            <a:ext cx="270933" cy="4105275"/>
          </a:xfrm>
          <a:prstGeom prst="roundRect">
            <a:avLst/>
          </a:prstGeom>
          <a:noFill/>
          <a:ln w="381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5C7EDACA-7EBD-4237-A2EC-9639BDA7E3CA}"/>
              </a:ext>
            </a:extLst>
          </p:cNvPr>
          <p:cNvSpPr txBox="1"/>
          <p:nvPr/>
        </p:nvSpPr>
        <p:spPr>
          <a:xfrm>
            <a:off x="1241253" y="6180092"/>
            <a:ext cx="5247010" cy="584775"/>
          </a:xfrm>
          <a:prstGeom prst="rect">
            <a:avLst/>
          </a:prstGeom>
          <a:noFill/>
          <a:ln>
            <a:solidFill>
              <a:schemeClr val="tx1"/>
            </a:solidFill>
          </a:ln>
        </p:spPr>
        <p:txBody>
          <a:bodyPr wrap="square" rtlCol="0">
            <a:spAutoFit/>
          </a:bodyPr>
          <a:lstStyle/>
          <a:p>
            <a:r>
              <a:rPr lang="en-US" sz="1600" dirty="0"/>
              <a:t>Green = more than we would expect under independence</a:t>
            </a:r>
          </a:p>
          <a:p>
            <a:r>
              <a:rPr lang="en-US" sz="1600" dirty="0"/>
              <a:t>Pink = less than we would expect under independence</a:t>
            </a:r>
          </a:p>
        </p:txBody>
      </p:sp>
      <p:sp>
        <p:nvSpPr>
          <p:cNvPr id="2" name="TextBox 1">
            <a:extLst>
              <a:ext uri="{FF2B5EF4-FFF2-40B4-BE49-F238E27FC236}">
                <a16:creationId xmlns:a16="http://schemas.microsoft.com/office/drawing/2014/main" id="{B0C1F585-1982-F5BD-943E-0E30DC0CD485}"/>
              </a:ext>
            </a:extLst>
          </p:cNvPr>
          <p:cNvSpPr txBox="1"/>
          <p:nvPr/>
        </p:nvSpPr>
        <p:spPr>
          <a:xfrm>
            <a:off x="7603067" y="4179544"/>
            <a:ext cx="3972101" cy="2585323"/>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We explored reasons for the Midwest's </a:t>
            </a:r>
            <a:r>
              <a:rPr lang="en-US" dirty="0">
                <a:latin typeface="Consolas" panose="020B0609020204030204" pitchFamily="49" charset="0"/>
              </a:rPr>
              <a:t>parenSum</a:t>
            </a:r>
            <a:r>
              <a:rPr lang="en-US" dirty="0"/>
              <a:t> exponentiated coefficient being so much higher than the other regions. We found that the Midwest is much more rural, possibly meaning that children have less access to resources in towns and school, meaning parents would have to pick up the slack.</a:t>
            </a:r>
          </a:p>
        </p:txBody>
      </p:sp>
      <p:sp>
        <p:nvSpPr>
          <p:cNvPr id="15" name="Rectangle: Rounded Corners 14">
            <a:extLst>
              <a:ext uri="{FF2B5EF4-FFF2-40B4-BE49-F238E27FC236}">
                <a16:creationId xmlns:a16="http://schemas.microsoft.com/office/drawing/2014/main" id="{B917D80E-E512-48A7-B615-B524004DB7A5}"/>
              </a:ext>
            </a:extLst>
          </p:cNvPr>
          <p:cNvSpPr/>
          <p:nvPr/>
        </p:nvSpPr>
        <p:spPr>
          <a:xfrm>
            <a:off x="4138267" y="2404533"/>
            <a:ext cx="2118601" cy="303833"/>
          </a:xfrm>
          <a:prstGeom prst="roundRect">
            <a:avLst/>
          </a:prstGeom>
          <a:noFill/>
          <a:ln w="381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B37C69C1-997D-4E95-AE3F-B1F9C45DE194}"/>
              </a:ext>
            </a:extLst>
          </p:cNvPr>
          <p:cNvSpPr/>
          <p:nvPr/>
        </p:nvSpPr>
        <p:spPr>
          <a:xfrm>
            <a:off x="4138267" y="4625620"/>
            <a:ext cx="2118601" cy="627575"/>
          </a:xfrm>
          <a:prstGeom prst="roundRect">
            <a:avLst/>
          </a:prstGeom>
          <a:noFill/>
          <a:ln w="381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11E5D7C6-0C8F-4EEC-BEBE-D9D7835A4E64}"/>
              </a:ext>
            </a:extLst>
          </p:cNvPr>
          <p:cNvPicPr>
            <a:picLocks noChangeAspect="1"/>
          </p:cNvPicPr>
          <p:nvPr/>
        </p:nvPicPr>
        <p:blipFill>
          <a:blip r:embed="rId4"/>
          <a:stretch>
            <a:fillRect/>
          </a:stretch>
        </p:blipFill>
        <p:spPr>
          <a:xfrm>
            <a:off x="7603067" y="1254443"/>
            <a:ext cx="2681298" cy="2585323"/>
          </a:xfrm>
          <a:prstGeom prst="rect">
            <a:avLst/>
          </a:prstGeom>
        </p:spPr>
      </p:pic>
      <p:sp>
        <p:nvSpPr>
          <p:cNvPr id="19" name="TextBox 18">
            <a:extLst>
              <a:ext uri="{FF2B5EF4-FFF2-40B4-BE49-F238E27FC236}">
                <a16:creationId xmlns:a16="http://schemas.microsoft.com/office/drawing/2014/main" id="{F9C81A29-B73E-4081-B47F-5D913B36070E}"/>
              </a:ext>
            </a:extLst>
          </p:cNvPr>
          <p:cNvSpPr txBox="1"/>
          <p:nvPr/>
        </p:nvSpPr>
        <p:spPr>
          <a:xfrm>
            <a:off x="10354033" y="1254443"/>
            <a:ext cx="1724755" cy="954107"/>
          </a:xfrm>
          <a:prstGeom prst="rect">
            <a:avLst/>
          </a:prstGeom>
          <a:noFill/>
        </p:spPr>
        <p:txBody>
          <a:bodyPr wrap="square">
            <a:spAutoFit/>
          </a:bodyPr>
          <a:lstStyle/>
          <a:p>
            <a:r>
              <a:rPr lang="en-US" sz="1400" dirty="0"/>
              <a:t>Chi-Squared Residuals</a:t>
            </a:r>
          </a:p>
          <a:p>
            <a:r>
              <a:rPr lang="en-US" sz="1400" dirty="0"/>
              <a:t>Geo. Region vs.</a:t>
            </a:r>
          </a:p>
          <a:p>
            <a:r>
              <a:rPr lang="en-US" sz="1400" dirty="0"/>
              <a:t>parenSum</a:t>
            </a:r>
          </a:p>
        </p:txBody>
      </p:sp>
      <p:sp>
        <p:nvSpPr>
          <p:cNvPr id="20" name="Rectangle: Rounded Corners 19">
            <a:extLst>
              <a:ext uri="{FF2B5EF4-FFF2-40B4-BE49-F238E27FC236}">
                <a16:creationId xmlns:a16="http://schemas.microsoft.com/office/drawing/2014/main" id="{E80A1C24-A1D2-40DD-A1B4-DACFB31C8F85}"/>
              </a:ext>
            </a:extLst>
          </p:cNvPr>
          <p:cNvSpPr/>
          <p:nvPr/>
        </p:nvSpPr>
        <p:spPr>
          <a:xfrm>
            <a:off x="7603067" y="2577825"/>
            <a:ext cx="2255036" cy="600804"/>
          </a:xfrm>
          <a:prstGeom prst="roundRect">
            <a:avLst/>
          </a:prstGeom>
          <a:noFill/>
          <a:ln w="381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97653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245C04-8260-A19E-13AE-50E71479005D}"/>
              </a:ext>
            </a:extLst>
          </p:cNvPr>
          <p:cNvSpPr txBox="1"/>
          <p:nvPr/>
        </p:nvSpPr>
        <p:spPr>
          <a:xfrm flipH="1">
            <a:off x="312050" y="266330"/>
            <a:ext cx="5343027" cy="707886"/>
          </a:xfrm>
          <a:prstGeom prst="rect">
            <a:avLst/>
          </a:prstGeom>
          <a:noFill/>
        </p:spPr>
        <p:txBody>
          <a:bodyPr wrap="square" rtlCol="0">
            <a:spAutoFit/>
          </a:bodyPr>
          <a:lstStyle/>
          <a:p>
            <a:r>
              <a:rPr lang="en-US" sz="4000" b="1">
                <a:latin typeface="+mj-lt"/>
              </a:rPr>
              <a:t>Recommendations</a:t>
            </a:r>
          </a:p>
        </p:txBody>
      </p:sp>
      <p:sp>
        <p:nvSpPr>
          <p:cNvPr id="2" name="TextBox 1">
            <a:extLst>
              <a:ext uri="{FF2B5EF4-FFF2-40B4-BE49-F238E27FC236}">
                <a16:creationId xmlns:a16="http://schemas.microsoft.com/office/drawing/2014/main" id="{B8255C98-7D01-4CF8-868B-0336573B9BCC}"/>
              </a:ext>
            </a:extLst>
          </p:cNvPr>
          <p:cNvSpPr txBox="1"/>
          <p:nvPr/>
        </p:nvSpPr>
        <p:spPr>
          <a:xfrm>
            <a:off x="406399" y="1215886"/>
            <a:ext cx="9389534"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a:t>Ensure parents are maintaining a positive outlook towards the child’s education and establishing home environments that allow the child to succeed (P) through consistent communication between the parent and the school (C)</a:t>
            </a:r>
          </a:p>
          <a:p>
            <a:endParaRPr lang="en-US" sz="2400" dirty="0"/>
          </a:p>
          <a:p>
            <a:pPr marL="285750" indent="-285750">
              <a:buFont typeface="Arial" panose="020B0604020202020204" pitchFamily="34" charset="0"/>
              <a:buChar char="•"/>
            </a:pPr>
            <a:r>
              <a:rPr lang="en-US" sz="2400" dirty="0"/>
              <a:t>Extra resources should be allocated by school districts to Rural locations since they appear to be doing poor in the previously mentioned categories.</a:t>
            </a:r>
          </a:p>
          <a:p>
            <a:pPr marL="742950" lvl="1" indent="-285750">
              <a:buFont typeface="Arial" panose="020B0604020202020204" pitchFamily="34" charset="0"/>
              <a:buChar char="•"/>
            </a:pPr>
            <a:r>
              <a:rPr lang="en-US" sz="2400" dirty="0"/>
              <a:t>Specifically in the Midwest, where the region is primarily Rural and (P) has a significantly greater effect compared to other regions, but is severely lacking</a:t>
            </a:r>
          </a:p>
        </p:txBody>
      </p:sp>
    </p:spTree>
    <p:extLst>
      <p:ext uri="{BB962C8B-B14F-4D97-AF65-F5344CB8AC3E}">
        <p14:creationId xmlns:p14="http://schemas.microsoft.com/office/powerpoint/2010/main" val="28600896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245C04-8260-A19E-13AE-50E71479005D}"/>
              </a:ext>
            </a:extLst>
          </p:cNvPr>
          <p:cNvSpPr txBox="1"/>
          <p:nvPr/>
        </p:nvSpPr>
        <p:spPr>
          <a:xfrm flipH="1">
            <a:off x="312050" y="266330"/>
            <a:ext cx="5343027" cy="707886"/>
          </a:xfrm>
          <a:prstGeom prst="rect">
            <a:avLst/>
          </a:prstGeom>
          <a:noFill/>
        </p:spPr>
        <p:txBody>
          <a:bodyPr wrap="square" rtlCol="0">
            <a:spAutoFit/>
          </a:bodyPr>
          <a:lstStyle/>
          <a:p>
            <a:r>
              <a:rPr lang="en-US" sz="4000" b="1">
                <a:latin typeface="+mj-lt"/>
              </a:rPr>
              <a:t>References</a:t>
            </a:r>
          </a:p>
        </p:txBody>
      </p:sp>
      <p:sp>
        <p:nvSpPr>
          <p:cNvPr id="2" name="TextBox 1">
            <a:extLst>
              <a:ext uri="{FF2B5EF4-FFF2-40B4-BE49-F238E27FC236}">
                <a16:creationId xmlns:a16="http://schemas.microsoft.com/office/drawing/2014/main" id="{3ACE369A-7D57-C6F1-D88C-BE532C519AE9}"/>
              </a:ext>
            </a:extLst>
          </p:cNvPr>
          <p:cNvSpPr txBox="1"/>
          <p:nvPr/>
        </p:nvSpPr>
        <p:spPr>
          <a:xfrm>
            <a:off x="447675" y="1219200"/>
            <a:ext cx="11258550" cy="2308324"/>
          </a:xfrm>
          <a:prstGeom prst="rect">
            <a:avLst/>
          </a:prstGeom>
          <a:noFill/>
        </p:spPr>
        <p:txBody>
          <a:bodyPr wrap="square" lIns="91440" tIns="45720" rIns="91440" bIns="45720" rtlCol="0" anchor="t">
            <a:spAutoFit/>
          </a:bodyPr>
          <a:lstStyle/>
          <a:p>
            <a:pPr marL="342900" indent="-342900">
              <a:buFont typeface="Arial" panose="020B0604020202020204" pitchFamily="34" charset="0"/>
              <a:buChar char="•"/>
            </a:pPr>
            <a:r>
              <a:rPr lang="en-US" sz="2400" dirty="0">
                <a:hlinkClick r:id="rId2"/>
              </a:rPr>
              <a:t>Joyce Epstein, Six Types of Parent Involvement</a:t>
            </a:r>
          </a:p>
          <a:p>
            <a:pPr marL="342900" indent="-342900">
              <a:buFont typeface="Arial" panose="020B0604020202020204" pitchFamily="34" charset="0"/>
              <a:buChar char="•"/>
            </a:pPr>
            <a:r>
              <a:rPr lang="en-US" sz="2400" dirty="0">
                <a:hlinkClick r:id="rId3"/>
              </a:rPr>
              <a:t>Why Rural Matters</a:t>
            </a:r>
          </a:p>
          <a:p>
            <a:pPr marL="342900" indent="-342900">
              <a:buFont typeface="Arial" panose="020B0604020202020204" pitchFamily="34" charset="0"/>
              <a:buChar char="•"/>
            </a:pPr>
            <a:r>
              <a:rPr lang="en-US" sz="2400" u="sng" dirty="0">
                <a:ea typeface="+mn-lt"/>
                <a:cs typeface="+mn-lt"/>
                <a:hlinkClick r:id="rId4"/>
              </a:rPr>
              <a:t>Parent Involvement: The Key To Improved Student Achievement</a:t>
            </a:r>
          </a:p>
          <a:p>
            <a:pPr marL="342900" indent="-342900">
              <a:buFont typeface="Arial" panose="020B0604020202020204" pitchFamily="34" charset="0"/>
              <a:buChar char="•"/>
            </a:pPr>
            <a:r>
              <a:rPr lang="en-US" sz="2400" dirty="0">
                <a:ea typeface="+mn-lt"/>
                <a:cs typeface="+mn-lt"/>
                <a:hlinkClick r:id="rId5"/>
              </a:rPr>
              <a:t>Parent Involvement in Adolescents' Education: A Case Study of Partnership Models</a:t>
            </a:r>
            <a:endParaRPr lang="en-US" sz="2400" dirty="0"/>
          </a:p>
          <a:p>
            <a:pPr marL="342900" indent="-342900">
              <a:buFont typeface="Arial" panose="020B0604020202020204" pitchFamily="34" charset="0"/>
              <a:buChar char="•"/>
            </a:pPr>
            <a:endParaRPr lang="en-US" sz="2400" u="sng" dirty="0"/>
          </a:p>
        </p:txBody>
      </p:sp>
    </p:spTree>
    <p:extLst>
      <p:ext uri="{BB962C8B-B14F-4D97-AF65-F5344CB8AC3E}">
        <p14:creationId xmlns:p14="http://schemas.microsoft.com/office/powerpoint/2010/main" val="3447155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B5EC0796-2640-468E-9211-235DB6209600}"/>
              </a:ext>
            </a:extLst>
          </p:cNvPr>
          <p:cNvSpPr/>
          <p:nvPr/>
        </p:nvSpPr>
        <p:spPr>
          <a:xfrm>
            <a:off x="423333" y="1049867"/>
            <a:ext cx="10271284" cy="1803400"/>
          </a:xfrm>
          <a:prstGeom prst="roundRect">
            <a:avLst/>
          </a:prstGeom>
          <a:solidFill>
            <a:schemeClr val="bg1"/>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r>
              <a:rPr lang="en-US" sz="2800" dirty="0">
                <a:solidFill>
                  <a:schemeClr val="tx1"/>
                </a:solidFill>
              </a:rPr>
              <a:t>Which types of Parental Involvement have the most positive on student grades at each school level and how are they distributed geographically?</a:t>
            </a:r>
          </a:p>
        </p:txBody>
      </p:sp>
      <p:sp>
        <p:nvSpPr>
          <p:cNvPr id="3" name="TextBox 2">
            <a:extLst>
              <a:ext uri="{FF2B5EF4-FFF2-40B4-BE49-F238E27FC236}">
                <a16:creationId xmlns:a16="http://schemas.microsoft.com/office/drawing/2014/main" id="{39245C04-8260-A19E-13AE-50E71479005D}"/>
              </a:ext>
            </a:extLst>
          </p:cNvPr>
          <p:cNvSpPr txBox="1"/>
          <p:nvPr/>
        </p:nvSpPr>
        <p:spPr>
          <a:xfrm flipH="1">
            <a:off x="312049" y="266330"/>
            <a:ext cx="9336775" cy="615553"/>
          </a:xfrm>
          <a:prstGeom prst="rect">
            <a:avLst/>
          </a:prstGeom>
          <a:noFill/>
        </p:spPr>
        <p:txBody>
          <a:bodyPr wrap="square" lIns="91440" tIns="45720" rIns="91440" bIns="45720" rtlCol="0" anchor="t">
            <a:spAutoFit/>
          </a:bodyPr>
          <a:lstStyle/>
          <a:p>
            <a:r>
              <a:rPr lang="en-US" sz="3400" b="1" dirty="0">
                <a:latin typeface="+mj-lt"/>
              </a:rPr>
              <a:t>Research Question</a:t>
            </a:r>
          </a:p>
        </p:txBody>
      </p:sp>
      <p:sp>
        <p:nvSpPr>
          <p:cNvPr id="4" name="TextBox 3">
            <a:extLst>
              <a:ext uri="{FF2B5EF4-FFF2-40B4-BE49-F238E27FC236}">
                <a16:creationId xmlns:a16="http://schemas.microsoft.com/office/drawing/2014/main" id="{6E635045-2379-4045-A3BD-2BFFDBAFEED4}"/>
              </a:ext>
            </a:extLst>
          </p:cNvPr>
          <p:cNvSpPr txBox="1"/>
          <p:nvPr/>
        </p:nvSpPr>
        <p:spPr>
          <a:xfrm>
            <a:off x="312049" y="3446860"/>
            <a:ext cx="10271284" cy="2677656"/>
          </a:xfrm>
          <a:prstGeom prst="rect">
            <a:avLst/>
          </a:prstGeom>
          <a:noFill/>
        </p:spPr>
        <p:txBody>
          <a:bodyPr wrap="square">
            <a:spAutoFit/>
          </a:bodyPr>
          <a:lstStyle/>
          <a:p>
            <a:r>
              <a:rPr lang="en-US" sz="2400" dirty="0"/>
              <a:t>General Idea:</a:t>
            </a:r>
          </a:p>
          <a:p>
            <a:pPr marL="285750" indent="-285750">
              <a:buFont typeface="Arial" panose="020B0604020202020204" pitchFamily="34" charset="0"/>
              <a:buChar char="•"/>
            </a:pPr>
            <a:r>
              <a:rPr lang="en-US" sz="2400" dirty="0"/>
              <a:t>Define “Types of Parent Involvement”</a:t>
            </a:r>
          </a:p>
          <a:p>
            <a:pPr marL="285750" indent="-285750">
              <a:buFont typeface="Arial" panose="020B0604020202020204" pitchFamily="34" charset="0"/>
              <a:buChar char="•"/>
            </a:pPr>
            <a:r>
              <a:rPr lang="en-US" sz="2400" dirty="0"/>
              <a:t>Find which types of Parent Involvement have the most positive impact on grades at each school level (Elementary, Middle, High)</a:t>
            </a:r>
          </a:p>
          <a:p>
            <a:pPr marL="742950" lvl="1" indent="-285750">
              <a:buFont typeface="Arial" panose="020B0604020202020204" pitchFamily="34" charset="0"/>
              <a:buChar char="•"/>
            </a:pPr>
            <a:r>
              <a:rPr lang="en-US" sz="2400" dirty="0"/>
              <a:t>Of those types, which zip code types (Rural, Town, Suburb, City) and regions (Northeast, South, Midwest, West) are performing well/poor in that category 	</a:t>
            </a:r>
          </a:p>
        </p:txBody>
      </p:sp>
    </p:spTree>
    <p:extLst>
      <p:ext uri="{BB962C8B-B14F-4D97-AF65-F5344CB8AC3E}">
        <p14:creationId xmlns:p14="http://schemas.microsoft.com/office/powerpoint/2010/main" val="758040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245C04-8260-A19E-13AE-50E71479005D}"/>
              </a:ext>
            </a:extLst>
          </p:cNvPr>
          <p:cNvSpPr txBox="1"/>
          <p:nvPr/>
        </p:nvSpPr>
        <p:spPr>
          <a:xfrm flipH="1">
            <a:off x="312049" y="266330"/>
            <a:ext cx="10355950" cy="615553"/>
          </a:xfrm>
          <a:prstGeom prst="rect">
            <a:avLst/>
          </a:prstGeom>
          <a:noFill/>
        </p:spPr>
        <p:txBody>
          <a:bodyPr wrap="square" lIns="91440" tIns="45720" rIns="91440" bIns="45720" rtlCol="0" anchor="t">
            <a:spAutoFit/>
          </a:bodyPr>
          <a:lstStyle/>
          <a:p>
            <a:r>
              <a:rPr lang="en-US" sz="3400" b="1" dirty="0">
                <a:latin typeface="+mj-lt"/>
              </a:rPr>
              <a:t>Background: Types of Parent Involvement</a:t>
            </a:r>
          </a:p>
        </p:txBody>
      </p:sp>
      <p:sp>
        <p:nvSpPr>
          <p:cNvPr id="2" name="TextBox 1">
            <a:extLst>
              <a:ext uri="{FF2B5EF4-FFF2-40B4-BE49-F238E27FC236}">
                <a16:creationId xmlns:a16="http://schemas.microsoft.com/office/drawing/2014/main" id="{D86DD9DD-CCFD-ECE5-9E64-47BE4614F808}"/>
              </a:ext>
            </a:extLst>
          </p:cNvPr>
          <p:cNvSpPr txBox="1"/>
          <p:nvPr/>
        </p:nvSpPr>
        <p:spPr>
          <a:xfrm>
            <a:off x="312049" y="1114425"/>
            <a:ext cx="10287000" cy="4370427"/>
          </a:xfrm>
          <a:prstGeom prst="rect">
            <a:avLst/>
          </a:prstGeom>
          <a:noFill/>
        </p:spPr>
        <p:txBody>
          <a:bodyPr wrap="square" lIns="91440" tIns="45720" rIns="91440" bIns="45720" rtlCol="0" anchor="t">
            <a:spAutoFit/>
          </a:bodyPr>
          <a:lstStyle/>
          <a:p>
            <a:r>
              <a:rPr lang="en-US" sz="2000" dirty="0"/>
              <a:t>We will examine six types of parent involvement in education as defined by Dr. Joyce Epstein and their individual/combined effects on student satisfaction at each school level:</a:t>
            </a:r>
          </a:p>
          <a:p>
            <a:endParaRPr lang="en-US" sz="2000" dirty="0"/>
          </a:p>
          <a:p>
            <a:pPr marL="285750" indent="-285750">
              <a:buFont typeface="Arial" panose="020B0604020202020204" pitchFamily="34" charset="0"/>
              <a:buChar char="•"/>
            </a:pPr>
            <a:r>
              <a:rPr lang="en-US" sz="2000" b="1" u="sng" dirty="0"/>
              <a:t>Parenting (P):</a:t>
            </a:r>
            <a:r>
              <a:rPr lang="en-US" sz="2000" dirty="0"/>
              <a:t> How home environments are established to support children as students.</a:t>
            </a:r>
          </a:p>
          <a:p>
            <a:pPr marL="285750" indent="-285750">
              <a:buFont typeface="Arial" panose="020B0604020202020204" pitchFamily="34" charset="0"/>
              <a:buChar char="•"/>
            </a:pPr>
            <a:r>
              <a:rPr lang="en-US" sz="2000" b="1" u="sng" dirty="0"/>
              <a:t>Communicating (C):</a:t>
            </a:r>
            <a:r>
              <a:rPr lang="en-US" sz="2000" b="1" dirty="0"/>
              <a:t> </a:t>
            </a:r>
            <a:r>
              <a:rPr lang="en-US" sz="2000" dirty="0"/>
              <a:t>School-to-home and Home-to-school communications about school programs and child progress.</a:t>
            </a:r>
            <a:endParaRPr lang="en-US" sz="2000" b="1" dirty="0"/>
          </a:p>
          <a:p>
            <a:pPr marL="285750" indent="-285750">
              <a:buFont typeface="Arial" panose="020B0604020202020204" pitchFamily="34" charset="0"/>
              <a:buChar char="•"/>
            </a:pPr>
            <a:r>
              <a:rPr lang="en-US" sz="2000" b="1" u="sng" dirty="0"/>
              <a:t>Volunteering (V):</a:t>
            </a:r>
            <a:r>
              <a:rPr lang="en-US" sz="2000" b="1" dirty="0"/>
              <a:t> </a:t>
            </a:r>
            <a:r>
              <a:rPr lang="en-US" sz="2000" dirty="0"/>
              <a:t>The recruiting and organization of parent help and support.</a:t>
            </a:r>
            <a:endParaRPr lang="en-US" sz="2000" b="1" dirty="0"/>
          </a:p>
          <a:p>
            <a:pPr marL="285750" indent="-285750">
              <a:buFont typeface="Arial" panose="020B0604020202020204" pitchFamily="34" charset="0"/>
              <a:buChar char="•"/>
            </a:pPr>
            <a:r>
              <a:rPr lang="en-US" sz="2000" b="1" u="sng" dirty="0"/>
              <a:t>Learning at Home (LH):</a:t>
            </a:r>
            <a:r>
              <a:rPr lang="en-US" sz="2000" b="1" dirty="0"/>
              <a:t> </a:t>
            </a:r>
            <a:r>
              <a:rPr lang="en-US" sz="2000" dirty="0"/>
              <a:t>How parents help students at home with homework and other curriculum related activities, decisions, and planning.</a:t>
            </a:r>
            <a:endParaRPr lang="en-US" sz="2000" b="1" dirty="0"/>
          </a:p>
          <a:p>
            <a:pPr marL="285750" indent="-285750">
              <a:buFont typeface="Arial" panose="020B0604020202020204" pitchFamily="34" charset="0"/>
              <a:buChar char="•"/>
            </a:pPr>
            <a:r>
              <a:rPr lang="en-US" sz="2000" b="1" u="sng" dirty="0"/>
              <a:t>Decision-making (DM):</a:t>
            </a:r>
            <a:r>
              <a:rPr lang="en-US" sz="2000" dirty="0"/>
              <a:t> How are families included as participants in school decisions and how parent leaders/representatives created.</a:t>
            </a:r>
            <a:endParaRPr lang="en-US" sz="2000" b="1" dirty="0"/>
          </a:p>
          <a:p>
            <a:pPr marL="285750" indent="-285750">
              <a:buFont typeface="Arial" panose="020B0604020202020204" pitchFamily="34" charset="0"/>
              <a:buChar char="•"/>
            </a:pPr>
            <a:r>
              <a:rPr lang="en-US" sz="2000" b="1" u="sng" dirty="0"/>
              <a:t>Collaborating with Community (CC): </a:t>
            </a:r>
            <a:r>
              <a:rPr lang="en-US" sz="2000" dirty="0"/>
              <a:t>How resources and services from the community for families, students, and schools are coordinated.</a:t>
            </a:r>
            <a:endParaRPr lang="en-US" sz="2000" b="1" dirty="0"/>
          </a:p>
          <a:p>
            <a:endParaRPr lang="en-US" dirty="0"/>
          </a:p>
        </p:txBody>
      </p:sp>
    </p:spTree>
    <p:extLst>
      <p:ext uri="{BB962C8B-B14F-4D97-AF65-F5344CB8AC3E}">
        <p14:creationId xmlns:p14="http://schemas.microsoft.com/office/powerpoint/2010/main" val="465995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245C04-8260-A19E-13AE-50E71479005D}"/>
              </a:ext>
            </a:extLst>
          </p:cNvPr>
          <p:cNvSpPr txBox="1"/>
          <p:nvPr/>
        </p:nvSpPr>
        <p:spPr>
          <a:xfrm flipH="1">
            <a:off x="312049" y="266330"/>
            <a:ext cx="9924150" cy="615553"/>
          </a:xfrm>
          <a:prstGeom prst="rect">
            <a:avLst/>
          </a:prstGeom>
          <a:noFill/>
        </p:spPr>
        <p:txBody>
          <a:bodyPr wrap="square" lIns="91440" tIns="45720" rIns="91440" bIns="45720" rtlCol="0" anchor="t">
            <a:spAutoFit/>
          </a:bodyPr>
          <a:lstStyle/>
          <a:p>
            <a:r>
              <a:rPr lang="en-US" sz="3400" b="1" dirty="0">
                <a:ea typeface="+mn-lt"/>
                <a:cs typeface="+mn-lt"/>
              </a:rPr>
              <a:t>Background: P.I by Income </a:t>
            </a:r>
            <a:r>
              <a:rPr lang="en-US" sz="3400" b="1">
                <a:ea typeface="+mn-lt"/>
                <a:cs typeface="+mn-lt"/>
              </a:rPr>
              <a:t>&amp; Region</a:t>
            </a:r>
            <a:endParaRPr lang="en-US" dirty="0"/>
          </a:p>
        </p:txBody>
      </p:sp>
      <p:sp>
        <p:nvSpPr>
          <p:cNvPr id="2" name="TextBox 1">
            <a:extLst>
              <a:ext uri="{FF2B5EF4-FFF2-40B4-BE49-F238E27FC236}">
                <a16:creationId xmlns:a16="http://schemas.microsoft.com/office/drawing/2014/main" id="{D7010B65-FA5E-4A16-BC39-C86FDB6C0CE1}"/>
              </a:ext>
            </a:extLst>
          </p:cNvPr>
          <p:cNvSpPr txBox="1"/>
          <p:nvPr/>
        </p:nvSpPr>
        <p:spPr>
          <a:xfrm>
            <a:off x="312049" y="1286933"/>
            <a:ext cx="9508067" cy="984885"/>
          </a:xfrm>
          <a:prstGeom prst="rect">
            <a:avLst/>
          </a:prstGeom>
          <a:noFill/>
        </p:spPr>
        <p:txBody>
          <a:bodyPr wrap="square" lIns="91440" tIns="45720" rIns="91440" bIns="45720" rtlCol="0" anchor="t">
            <a:spAutoFit/>
          </a:bodyPr>
          <a:lstStyle/>
          <a:p>
            <a:r>
              <a:rPr lang="en-US" sz="2000" dirty="0"/>
              <a:t>Many studies show a relation between Parental Involvement and academic achievement in specific economic classes and geographical areas.</a:t>
            </a:r>
          </a:p>
          <a:p>
            <a:pPr marL="285750" indent="-285750">
              <a:buFont typeface="Arial"/>
              <a:buChar char="•"/>
            </a:pPr>
            <a:endParaRPr lang="en-US" dirty="0"/>
          </a:p>
        </p:txBody>
      </p:sp>
      <p:sp>
        <p:nvSpPr>
          <p:cNvPr id="4" name="TextBox 3">
            <a:extLst>
              <a:ext uri="{FF2B5EF4-FFF2-40B4-BE49-F238E27FC236}">
                <a16:creationId xmlns:a16="http://schemas.microsoft.com/office/drawing/2014/main" id="{F6B229AB-ED0B-E17B-CADD-14D1B901769C}"/>
              </a:ext>
            </a:extLst>
          </p:cNvPr>
          <p:cNvSpPr txBox="1"/>
          <p:nvPr/>
        </p:nvSpPr>
        <p:spPr>
          <a:xfrm>
            <a:off x="527538" y="2034790"/>
            <a:ext cx="9495692"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b="1" u="sng" dirty="0">
                <a:ea typeface="+mn-lt"/>
                <a:cs typeface="+mn-lt"/>
              </a:rPr>
              <a:t>Why Rural Matters:</a:t>
            </a:r>
            <a:r>
              <a:rPr lang="en-US" dirty="0">
                <a:ea typeface="+mn-lt"/>
                <a:cs typeface="+mn-lt"/>
              </a:rPr>
              <a:t> Shows rural students face challenges with high rates of poverty, diversity and students with special needs. All of which could have a substantial effect of grades.</a:t>
            </a:r>
            <a:endParaRPr lang="en-US" b="1" u="sng" dirty="0">
              <a:ea typeface="+mn-lt"/>
              <a:cs typeface="+mn-lt"/>
            </a:endParaRPr>
          </a:p>
          <a:p>
            <a:pPr marL="285750" indent="-285750">
              <a:buFont typeface="Arial"/>
              <a:buChar char="•"/>
            </a:pPr>
            <a:r>
              <a:rPr lang="en-US" b="1" u="sng" dirty="0">
                <a:ea typeface="+mn-lt"/>
                <a:cs typeface="+mn-lt"/>
              </a:rPr>
              <a:t>Parent Involvement: The Key To Improved Student Achievement:</a:t>
            </a:r>
            <a:r>
              <a:rPr lang="en-US" dirty="0">
                <a:ea typeface="+mn-lt"/>
                <a:cs typeface="+mn-lt"/>
              </a:rPr>
              <a:t> Shows parental involvement improves 3rd graders academic performance over a 2-year period in inner city Chicago.</a:t>
            </a:r>
          </a:p>
          <a:p>
            <a:pPr marL="285750" indent="-285750">
              <a:buFont typeface="Arial"/>
              <a:buChar char="•"/>
            </a:pPr>
            <a:r>
              <a:rPr lang="en-US" b="1" u="sng" dirty="0">
                <a:ea typeface="+mn-lt"/>
                <a:cs typeface="+mn-lt"/>
              </a:rPr>
              <a:t>Parent Involvement in Adolescents' Education: A Case Study of Partnership Models:</a:t>
            </a:r>
            <a:r>
              <a:rPr lang="en-US" dirty="0">
                <a:ea typeface="+mn-lt"/>
                <a:cs typeface="+mn-lt"/>
              </a:rPr>
              <a:t> Asserts education and parental involvement cannot be separated.</a:t>
            </a:r>
            <a:endParaRPr lang="en-US" u="sng" dirty="0">
              <a:ea typeface="+mn-lt"/>
              <a:cs typeface="+mn-lt"/>
            </a:endParaRPr>
          </a:p>
          <a:p>
            <a:endParaRPr lang="en-US" dirty="0">
              <a:ea typeface="+mn-lt"/>
              <a:cs typeface="+mn-lt"/>
            </a:endParaRPr>
          </a:p>
          <a:p>
            <a:pPr marL="285750" indent="-285750">
              <a:buFont typeface="Arial"/>
              <a:buChar char="•"/>
            </a:pPr>
            <a:endParaRPr lang="en-US" dirty="0">
              <a:ea typeface="+mn-lt"/>
              <a:cs typeface="+mn-lt"/>
            </a:endParaRPr>
          </a:p>
        </p:txBody>
      </p:sp>
      <p:sp>
        <p:nvSpPr>
          <p:cNvPr id="6" name="TextBox 5">
            <a:extLst>
              <a:ext uri="{FF2B5EF4-FFF2-40B4-BE49-F238E27FC236}">
                <a16:creationId xmlns:a16="http://schemas.microsoft.com/office/drawing/2014/main" id="{1DF2565C-6901-6BE5-02AC-393910AD9628}"/>
              </a:ext>
            </a:extLst>
          </p:cNvPr>
          <p:cNvSpPr txBox="1"/>
          <p:nvPr/>
        </p:nvSpPr>
        <p:spPr>
          <a:xfrm>
            <a:off x="519165" y="4488263"/>
            <a:ext cx="9445450"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Outside of studies, there are many ways Parental Involvement can across Rural/Urban areas and parental incomes. For example</a:t>
            </a:r>
          </a:p>
          <a:p>
            <a:pPr marL="285750" indent="-285750">
              <a:buFont typeface="Arial"/>
              <a:buChar char="•"/>
            </a:pPr>
            <a:r>
              <a:rPr lang="en-US" dirty="0"/>
              <a:t>Rural families have less access to museums, libraries, etc.</a:t>
            </a:r>
          </a:p>
          <a:p>
            <a:pPr marL="285750" indent="-285750">
              <a:buFont typeface="Arial"/>
              <a:buChar char="•"/>
            </a:pPr>
            <a:r>
              <a:rPr lang="en-US" dirty="0"/>
              <a:t>Higher income families may have more time to spend with children and more money to spend on tutors. Lower income parents might focus on a different type of involvement because of this.</a:t>
            </a:r>
          </a:p>
        </p:txBody>
      </p:sp>
    </p:spTree>
    <p:extLst>
      <p:ext uri="{BB962C8B-B14F-4D97-AF65-F5344CB8AC3E}">
        <p14:creationId xmlns:p14="http://schemas.microsoft.com/office/powerpoint/2010/main" val="3944586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245C04-8260-A19E-13AE-50E71479005D}"/>
              </a:ext>
            </a:extLst>
          </p:cNvPr>
          <p:cNvSpPr txBox="1"/>
          <p:nvPr/>
        </p:nvSpPr>
        <p:spPr>
          <a:xfrm flipH="1">
            <a:off x="312050" y="266330"/>
            <a:ext cx="5343027" cy="615553"/>
          </a:xfrm>
          <a:prstGeom prst="rect">
            <a:avLst/>
          </a:prstGeom>
          <a:noFill/>
        </p:spPr>
        <p:txBody>
          <a:bodyPr wrap="square" lIns="91440" tIns="45720" rIns="91440" bIns="45720" rtlCol="0" anchor="t">
            <a:spAutoFit/>
          </a:bodyPr>
          <a:lstStyle/>
          <a:p>
            <a:r>
              <a:rPr lang="en-US" sz="3400" b="1" dirty="0">
                <a:ea typeface="+mn-lt"/>
                <a:cs typeface="+mn-lt"/>
              </a:rPr>
              <a:t>Methods &amp; Findings</a:t>
            </a:r>
            <a:endParaRPr lang="en-US" dirty="0"/>
          </a:p>
        </p:txBody>
      </p:sp>
      <p:sp>
        <p:nvSpPr>
          <p:cNvPr id="2" name="TextBox 1">
            <a:extLst>
              <a:ext uri="{FF2B5EF4-FFF2-40B4-BE49-F238E27FC236}">
                <a16:creationId xmlns:a16="http://schemas.microsoft.com/office/drawing/2014/main" id="{60B218BA-0603-48D6-B85B-91CCC7B32B87}"/>
              </a:ext>
            </a:extLst>
          </p:cNvPr>
          <p:cNvSpPr txBox="1"/>
          <p:nvPr/>
        </p:nvSpPr>
        <p:spPr>
          <a:xfrm>
            <a:off x="431800" y="1405465"/>
            <a:ext cx="9017000" cy="4524315"/>
          </a:xfrm>
          <a:prstGeom prst="rect">
            <a:avLst/>
          </a:prstGeom>
          <a:noFill/>
        </p:spPr>
        <p:txBody>
          <a:bodyPr wrap="square" lIns="91440" tIns="45720" rIns="91440" bIns="45720" rtlCol="0" anchor="t">
            <a:spAutoFit/>
          </a:bodyPr>
          <a:lstStyle/>
          <a:p>
            <a:pPr marL="342900" indent="-342900">
              <a:buFont typeface="Arial" panose="020B0604020202020204" pitchFamily="34" charset="0"/>
              <a:buChar char="•"/>
            </a:pPr>
            <a:r>
              <a:rPr lang="en-US" sz="2400" u="sng" dirty="0"/>
              <a:t>Data Cleaning and Analysis</a:t>
            </a:r>
          </a:p>
          <a:p>
            <a:pPr marL="342900" indent="-342900">
              <a:buFont typeface="Arial" panose="020B0604020202020204" pitchFamily="34" charset="0"/>
              <a:buChar char="•"/>
            </a:pPr>
            <a:endParaRPr lang="en-US" sz="2400" u="sng" dirty="0"/>
          </a:p>
          <a:p>
            <a:pPr marL="342900" indent="-342900">
              <a:buFont typeface="Arial" panose="020B0604020202020204" pitchFamily="34" charset="0"/>
              <a:buChar char="•"/>
            </a:pPr>
            <a:r>
              <a:rPr lang="en-US" sz="2400" u="sng" dirty="0"/>
              <a:t>Anthony’s Methods</a:t>
            </a:r>
            <a:r>
              <a:rPr lang="en-US" sz="2400" dirty="0"/>
              <a:t>:</a:t>
            </a:r>
          </a:p>
          <a:p>
            <a:pPr marL="800100" lvl="1" indent="-342900">
              <a:buFont typeface="Wingdings" panose="05000000000000000000" pitchFamily="2" charset="2"/>
              <a:buChar char="Ø"/>
            </a:pPr>
            <a:r>
              <a:rPr lang="en-US" sz="2400" dirty="0"/>
              <a:t>Correlation Matrices</a:t>
            </a:r>
          </a:p>
          <a:p>
            <a:pPr marL="800100" lvl="1" indent="-342900">
              <a:buFont typeface="Wingdings" panose="05000000000000000000" pitchFamily="2" charset="2"/>
              <a:buChar char="Ø"/>
            </a:pPr>
            <a:r>
              <a:rPr lang="en-US" sz="2400" dirty="0"/>
              <a:t>Factorial ANOVA and Linear Regression</a:t>
            </a:r>
          </a:p>
          <a:p>
            <a:pPr marL="800100" lvl="1" indent="-342900">
              <a:buFont typeface="Wingdings" panose="05000000000000000000" pitchFamily="2" charset="2"/>
              <a:buChar char="Ø"/>
            </a:pPr>
            <a:r>
              <a:rPr lang="en-US" sz="2400" dirty="0"/>
              <a:t>Factor Level Means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u="sng" dirty="0"/>
              <a:t>Zack’s Methods</a:t>
            </a:r>
            <a:r>
              <a:rPr lang="en-US" sz="2400" dirty="0"/>
              <a:t>:</a:t>
            </a:r>
          </a:p>
          <a:p>
            <a:pPr marL="800100" lvl="1" indent="-342900">
              <a:buFont typeface="Wingdings" panose="05000000000000000000" pitchFamily="2" charset="2"/>
              <a:buChar char="Ø"/>
            </a:pPr>
            <a:r>
              <a:rPr lang="en-US" sz="2400" dirty="0"/>
              <a:t>Cumulative Logit Model of Proportional Odds</a:t>
            </a:r>
          </a:p>
          <a:p>
            <a:pPr marL="800100" lvl="1" indent="-342900">
              <a:buFont typeface="Wingdings" panose="05000000000000000000" pitchFamily="2" charset="2"/>
              <a:buChar char="Ø"/>
            </a:pPr>
            <a:r>
              <a:rPr lang="en-US" sz="2400" dirty="0"/>
              <a:t>Multiple Logistic Regression</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u="sng" dirty="0"/>
              <a:t>Combined Results</a:t>
            </a:r>
          </a:p>
        </p:txBody>
      </p:sp>
    </p:spTree>
    <p:extLst>
      <p:ext uri="{BB962C8B-B14F-4D97-AF65-F5344CB8AC3E}">
        <p14:creationId xmlns:p14="http://schemas.microsoft.com/office/powerpoint/2010/main" val="1380600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245C04-8260-A19E-13AE-50E71479005D}"/>
              </a:ext>
            </a:extLst>
          </p:cNvPr>
          <p:cNvSpPr txBox="1"/>
          <p:nvPr/>
        </p:nvSpPr>
        <p:spPr>
          <a:xfrm flipH="1">
            <a:off x="312049" y="266330"/>
            <a:ext cx="6630617" cy="615553"/>
          </a:xfrm>
          <a:prstGeom prst="rect">
            <a:avLst/>
          </a:prstGeom>
          <a:noFill/>
        </p:spPr>
        <p:txBody>
          <a:bodyPr wrap="square" lIns="91440" tIns="45720" rIns="91440" bIns="45720" rtlCol="0" anchor="t">
            <a:spAutoFit/>
          </a:bodyPr>
          <a:lstStyle/>
          <a:p>
            <a:r>
              <a:rPr lang="en-US" sz="3400" b="1" dirty="0">
                <a:ea typeface="+mn-lt"/>
                <a:cs typeface="+mn-lt"/>
              </a:rPr>
              <a:t>Data Cleaning and Analysis</a:t>
            </a:r>
            <a:endParaRPr lang="en-US" dirty="0"/>
          </a:p>
        </p:txBody>
      </p:sp>
      <p:sp>
        <p:nvSpPr>
          <p:cNvPr id="5" name="TextBox 4">
            <a:extLst>
              <a:ext uri="{FF2B5EF4-FFF2-40B4-BE49-F238E27FC236}">
                <a16:creationId xmlns:a16="http://schemas.microsoft.com/office/drawing/2014/main" id="{48E09FBD-1F5F-4337-AA00-1FD9F0D7FA7C}"/>
              </a:ext>
            </a:extLst>
          </p:cNvPr>
          <p:cNvSpPr txBox="1"/>
          <p:nvPr/>
        </p:nvSpPr>
        <p:spPr>
          <a:xfrm>
            <a:off x="312049" y="1256452"/>
            <a:ext cx="4164645" cy="3477875"/>
          </a:xfrm>
          <a:prstGeom prst="rect">
            <a:avLst/>
          </a:prstGeom>
          <a:noFill/>
        </p:spPr>
        <p:txBody>
          <a:bodyPr wrap="square" rtlCol="0">
            <a:spAutoFit/>
          </a:bodyPr>
          <a:lstStyle/>
          <a:p>
            <a:pPr marL="285750" indent="-285750">
              <a:buFont typeface="Arial" panose="020B0604020202020204" pitchFamily="34" charset="0"/>
              <a:buChar char="•"/>
            </a:pPr>
            <a:r>
              <a:rPr lang="en-US" sz="2000" dirty="0"/>
              <a:t>We are trying to predict “SEGRADES”, a categorical variable with the following encodings for a given students’ grades:</a:t>
            </a:r>
          </a:p>
          <a:p>
            <a:pPr marL="742950" lvl="1" indent="-285750">
              <a:buFont typeface="Arial" panose="020B0604020202020204" pitchFamily="34" charset="0"/>
              <a:buChar char="•"/>
            </a:pPr>
            <a:r>
              <a:rPr lang="en-US" sz="2000" dirty="0"/>
              <a:t>1 = Mostly A’s</a:t>
            </a:r>
          </a:p>
          <a:p>
            <a:pPr marL="742950" lvl="1" indent="-285750">
              <a:buFont typeface="Arial" panose="020B0604020202020204" pitchFamily="34" charset="0"/>
              <a:buChar char="•"/>
            </a:pPr>
            <a:r>
              <a:rPr lang="en-US" sz="2000" dirty="0"/>
              <a:t>2 = Mostly B’s</a:t>
            </a:r>
          </a:p>
          <a:p>
            <a:pPr marL="742950" lvl="1" indent="-285750">
              <a:buFont typeface="Arial" panose="020B0604020202020204" pitchFamily="34" charset="0"/>
              <a:buChar char="•"/>
            </a:pPr>
            <a:r>
              <a:rPr lang="en-US" sz="2000" dirty="0"/>
              <a:t>3 = Mostly C’s</a:t>
            </a:r>
          </a:p>
          <a:p>
            <a:pPr marL="742950" lvl="1" indent="-285750">
              <a:buFont typeface="Arial" panose="020B0604020202020204" pitchFamily="34" charset="0"/>
              <a:buChar char="•"/>
            </a:pPr>
            <a:r>
              <a:rPr lang="en-US" sz="2000" dirty="0"/>
              <a:t>4 = Mostly D’s or lower</a:t>
            </a:r>
          </a:p>
          <a:p>
            <a:pPr marL="742950" lvl="1" indent="-285750">
              <a:buFont typeface="Arial" panose="020B0604020202020204" pitchFamily="34" charset="0"/>
              <a:buChar char="•"/>
            </a:pPr>
            <a:r>
              <a:rPr lang="en-US" sz="2000" dirty="0"/>
              <a:t>5 = School does not use this grading system</a:t>
            </a:r>
          </a:p>
        </p:txBody>
      </p:sp>
      <p:pic>
        <p:nvPicPr>
          <p:cNvPr id="4" name="Picture 3" descr="Chart, histogram&#10;&#10;Description automatically generated">
            <a:extLst>
              <a:ext uri="{FF2B5EF4-FFF2-40B4-BE49-F238E27FC236}">
                <a16:creationId xmlns:a16="http://schemas.microsoft.com/office/drawing/2014/main" id="{1E514451-D737-4AD3-80CA-08BF6B8C02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6694" y="1371313"/>
            <a:ext cx="6668431" cy="4115374"/>
          </a:xfrm>
          <a:prstGeom prst="rect">
            <a:avLst/>
          </a:prstGeom>
        </p:spPr>
      </p:pic>
    </p:spTree>
    <p:extLst>
      <p:ext uri="{BB962C8B-B14F-4D97-AF65-F5344CB8AC3E}">
        <p14:creationId xmlns:p14="http://schemas.microsoft.com/office/powerpoint/2010/main" val="1819937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245C04-8260-A19E-13AE-50E71479005D}"/>
              </a:ext>
            </a:extLst>
          </p:cNvPr>
          <p:cNvSpPr txBox="1"/>
          <p:nvPr/>
        </p:nvSpPr>
        <p:spPr>
          <a:xfrm flipH="1">
            <a:off x="312049" y="266330"/>
            <a:ext cx="7350284" cy="615553"/>
          </a:xfrm>
          <a:prstGeom prst="rect">
            <a:avLst/>
          </a:prstGeom>
          <a:noFill/>
        </p:spPr>
        <p:txBody>
          <a:bodyPr wrap="square" lIns="91440" tIns="45720" rIns="91440" bIns="45720" rtlCol="0" anchor="t">
            <a:spAutoFit/>
          </a:bodyPr>
          <a:lstStyle/>
          <a:p>
            <a:r>
              <a:rPr lang="en-US" sz="3400" b="1" dirty="0">
                <a:ea typeface="+mn-lt"/>
                <a:cs typeface="+mn-lt"/>
              </a:rPr>
              <a:t>Data Cleaning and Analysis (contd.)</a:t>
            </a:r>
            <a:endParaRPr lang="en-US" sz="3600" dirty="0"/>
          </a:p>
        </p:txBody>
      </p:sp>
      <p:sp>
        <p:nvSpPr>
          <p:cNvPr id="2" name="TextBox 1">
            <a:extLst>
              <a:ext uri="{FF2B5EF4-FFF2-40B4-BE49-F238E27FC236}">
                <a16:creationId xmlns:a16="http://schemas.microsoft.com/office/drawing/2014/main" id="{74F526C9-377E-4DDD-9772-2413790CD090}"/>
              </a:ext>
            </a:extLst>
          </p:cNvPr>
          <p:cNvSpPr txBox="1"/>
          <p:nvPr/>
        </p:nvSpPr>
        <p:spPr>
          <a:xfrm>
            <a:off x="448733" y="1120676"/>
            <a:ext cx="9980681" cy="1938992"/>
          </a:xfrm>
          <a:prstGeom prst="rect">
            <a:avLst/>
          </a:prstGeom>
          <a:noFill/>
        </p:spPr>
        <p:txBody>
          <a:bodyPr wrap="none" rtlCol="0">
            <a:spAutoFit/>
          </a:bodyPr>
          <a:lstStyle/>
          <a:p>
            <a:pPr marL="342900" indent="-342900">
              <a:buFont typeface="Arial" panose="020B0604020202020204" pitchFamily="34" charset="0"/>
              <a:buChar char="•"/>
            </a:pPr>
            <a:r>
              <a:rPr lang="en-US" sz="2400" dirty="0"/>
              <a:t>Removed any rows with -1 as an observation (invalid data)</a:t>
            </a:r>
          </a:p>
          <a:p>
            <a:pPr marL="342900" indent="-342900">
              <a:buFont typeface="Arial" panose="020B0604020202020204" pitchFamily="34" charset="0"/>
              <a:buChar char="•"/>
            </a:pPr>
            <a:r>
              <a:rPr lang="en-US" sz="2400" dirty="0"/>
              <a:t>Encoded each observation based on school level</a:t>
            </a:r>
          </a:p>
          <a:p>
            <a:pPr marL="800100" lvl="1" indent="-342900">
              <a:buFont typeface="Arial" panose="020B0604020202020204" pitchFamily="34" charset="0"/>
              <a:buChar char="•"/>
            </a:pPr>
            <a:r>
              <a:rPr lang="en-US" sz="2400" dirty="0"/>
              <a:t>1 = Elementary, 2 = Middle, 3 = High</a:t>
            </a:r>
          </a:p>
          <a:p>
            <a:pPr marL="342900" indent="-342900">
              <a:buFont typeface="Arial" panose="020B0604020202020204" pitchFamily="34" charset="0"/>
              <a:buChar char="•"/>
            </a:pPr>
            <a:r>
              <a:rPr lang="en-US" sz="2400" dirty="0"/>
              <a:t>Removed any rows where the school does not use A,B,C,D letter grades</a:t>
            </a:r>
          </a:p>
          <a:p>
            <a:pPr marL="800100" lvl="1" indent="-342900">
              <a:buFont typeface="Arial" panose="020B0604020202020204" pitchFamily="34" charset="0"/>
              <a:buChar char="•"/>
            </a:pPr>
            <a:r>
              <a:rPr lang="en-US" sz="2400" dirty="0"/>
              <a:t>This removed ~ 2000 observations from Elementary Level</a:t>
            </a:r>
          </a:p>
        </p:txBody>
      </p:sp>
      <p:pic>
        <p:nvPicPr>
          <p:cNvPr id="5" name="Picture 4" descr="Chart, square&#10;&#10;Description automatically generated">
            <a:extLst>
              <a:ext uri="{FF2B5EF4-FFF2-40B4-BE49-F238E27FC236}">
                <a16:creationId xmlns:a16="http://schemas.microsoft.com/office/drawing/2014/main" id="{A044C82D-3638-43B4-84EF-D018E179E8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732" y="3429000"/>
            <a:ext cx="5124697" cy="3162670"/>
          </a:xfrm>
          <a:prstGeom prst="rect">
            <a:avLst/>
          </a:prstGeom>
        </p:spPr>
      </p:pic>
      <p:pic>
        <p:nvPicPr>
          <p:cNvPr id="7" name="Picture 6" descr="Chart, square&#10;&#10;Description automatically generated">
            <a:extLst>
              <a:ext uri="{FF2B5EF4-FFF2-40B4-BE49-F238E27FC236}">
                <a16:creationId xmlns:a16="http://schemas.microsoft.com/office/drawing/2014/main" id="{51177214-A4FF-43F4-926A-2E271B0898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429000"/>
            <a:ext cx="5124698" cy="3162670"/>
          </a:xfrm>
          <a:prstGeom prst="rect">
            <a:avLst/>
          </a:prstGeom>
        </p:spPr>
      </p:pic>
    </p:spTree>
    <p:extLst>
      <p:ext uri="{BB962C8B-B14F-4D97-AF65-F5344CB8AC3E}">
        <p14:creationId xmlns:p14="http://schemas.microsoft.com/office/powerpoint/2010/main" val="1689019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245C04-8260-A19E-13AE-50E71479005D}"/>
              </a:ext>
            </a:extLst>
          </p:cNvPr>
          <p:cNvSpPr txBox="1"/>
          <p:nvPr/>
        </p:nvSpPr>
        <p:spPr>
          <a:xfrm flipH="1">
            <a:off x="312049" y="266330"/>
            <a:ext cx="8738817" cy="615553"/>
          </a:xfrm>
          <a:prstGeom prst="rect">
            <a:avLst/>
          </a:prstGeom>
          <a:noFill/>
        </p:spPr>
        <p:txBody>
          <a:bodyPr wrap="square" lIns="91440" tIns="45720" rIns="91440" bIns="45720" rtlCol="0" anchor="t">
            <a:spAutoFit/>
          </a:bodyPr>
          <a:lstStyle/>
          <a:p>
            <a:r>
              <a:rPr lang="en-US" sz="3400" b="1" dirty="0">
                <a:ea typeface="+mn-lt"/>
                <a:cs typeface="+mn-lt"/>
              </a:rPr>
              <a:t>Anthony’s Methods </a:t>
            </a:r>
            <a:endParaRPr lang="en-US" dirty="0"/>
          </a:p>
        </p:txBody>
      </p:sp>
      <p:pic>
        <p:nvPicPr>
          <p:cNvPr id="2" name="Picture 3">
            <a:extLst>
              <a:ext uri="{FF2B5EF4-FFF2-40B4-BE49-F238E27FC236}">
                <a16:creationId xmlns:a16="http://schemas.microsoft.com/office/drawing/2014/main" id="{A4547592-A3ED-7290-630D-AC5CB4639241}"/>
              </a:ext>
            </a:extLst>
          </p:cNvPr>
          <p:cNvPicPr>
            <a:picLocks noChangeAspect="1"/>
          </p:cNvPicPr>
          <p:nvPr/>
        </p:nvPicPr>
        <p:blipFill>
          <a:blip r:embed="rId2"/>
          <a:stretch>
            <a:fillRect/>
          </a:stretch>
        </p:blipFill>
        <p:spPr>
          <a:xfrm>
            <a:off x="4348480" y="884972"/>
            <a:ext cx="7569200" cy="1653976"/>
          </a:xfrm>
          <a:prstGeom prst="rect">
            <a:avLst/>
          </a:prstGeom>
        </p:spPr>
      </p:pic>
      <p:pic>
        <p:nvPicPr>
          <p:cNvPr id="4" name="Picture 4">
            <a:extLst>
              <a:ext uri="{FF2B5EF4-FFF2-40B4-BE49-F238E27FC236}">
                <a16:creationId xmlns:a16="http://schemas.microsoft.com/office/drawing/2014/main" id="{8A8333E0-F322-11B7-1AD9-7058C3D12254}"/>
              </a:ext>
            </a:extLst>
          </p:cNvPr>
          <p:cNvPicPr>
            <a:picLocks noChangeAspect="1"/>
          </p:cNvPicPr>
          <p:nvPr/>
        </p:nvPicPr>
        <p:blipFill>
          <a:blip r:embed="rId3"/>
          <a:stretch>
            <a:fillRect/>
          </a:stretch>
        </p:blipFill>
        <p:spPr>
          <a:xfrm>
            <a:off x="6167120" y="2656259"/>
            <a:ext cx="5750560" cy="1210203"/>
          </a:xfrm>
          <a:prstGeom prst="rect">
            <a:avLst/>
          </a:prstGeom>
        </p:spPr>
      </p:pic>
      <p:sp>
        <p:nvSpPr>
          <p:cNvPr id="5" name="TextBox 4">
            <a:extLst>
              <a:ext uri="{FF2B5EF4-FFF2-40B4-BE49-F238E27FC236}">
                <a16:creationId xmlns:a16="http://schemas.microsoft.com/office/drawing/2014/main" id="{F7120C48-2534-AA5D-9E47-191D81D8098A}"/>
              </a:ext>
            </a:extLst>
          </p:cNvPr>
          <p:cNvSpPr txBox="1"/>
          <p:nvPr/>
        </p:nvSpPr>
        <p:spPr>
          <a:xfrm>
            <a:off x="142874" y="889635"/>
            <a:ext cx="4062095"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I tested for multicollinearity to find whether certain variables were unnecessary for the model using a 95% level of confidence.</a:t>
            </a:r>
          </a:p>
          <a:p>
            <a:r>
              <a:rPr lang="en-US"/>
              <a:t>Ho: There is no relationship between the predictors for Parent Involvement</a:t>
            </a:r>
          </a:p>
          <a:p>
            <a:r>
              <a:rPr lang="en-US"/>
              <a:t>Ha: At least one or more of the variables are correlated</a:t>
            </a:r>
          </a:p>
          <a:p>
            <a:br>
              <a:rPr lang="en-US"/>
            </a:br>
            <a:r>
              <a:rPr lang="en-US">
                <a:ea typeface="+mn-lt"/>
                <a:cs typeface="+mn-lt"/>
              </a:rPr>
              <a:t>Rejected the null hypothesis. FSVOL and FHHELP were removed as they found to be highly correlated with the other predictors.</a:t>
            </a:r>
            <a:endParaRPr lang="en-US"/>
          </a:p>
          <a:p>
            <a:endParaRPr lang="en-US"/>
          </a:p>
        </p:txBody>
      </p:sp>
      <p:sp>
        <p:nvSpPr>
          <p:cNvPr id="6" name="TextBox 5">
            <a:extLst>
              <a:ext uri="{FF2B5EF4-FFF2-40B4-BE49-F238E27FC236}">
                <a16:creationId xmlns:a16="http://schemas.microsoft.com/office/drawing/2014/main" id="{7E29003D-045D-4D79-61AD-D2C9ADDE7EF3}"/>
              </a:ext>
            </a:extLst>
          </p:cNvPr>
          <p:cNvSpPr txBox="1"/>
          <p:nvPr/>
        </p:nvSpPr>
        <p:spPr>
          <a:xfrm>
            <a:off x="78104" y="4765675"/>
            <a:ext cx="7496175"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When testing the new correlation matrix:</a:t>
            </a:r>
          </a:p>
          <a:p>
            <a:r>
              <a:rPr lang="en-US"/>
              <a:t>Reject the null hypothesis. There is significant evidence to conclude that at least one or more of the variables are correlated with p-values above the 0.05 significance level, showing as TRUE in the output. (FSATCNFN and SPUBCHOIX)</a:t>
            </a:r>
          </a:p>
        </p:txBody>
      </p:sp>
      <p:sp>
        <p:nvSpPr>
          <p:cNvPr id="7" name="Rectangle: Rounded Corners 6">
            <a:extLst>
              <a:ext uri="{FF2B5EF4-FFF2-40B4-BE49-F238E27FC236}">
                <a16:creationId xmlns:a16="http://schemas.microsoft.com/office/drawing/2014/main" id="{C32E477F-029D-4DB6-B16B-3E592B1CCF44}"/>
              </a:ext>
            </a:extLst>
          </p:cNvPr>
          <p:cNvSpPr/>
          <p:nvPr/>
        </p:nvSpPr>
        <p:spPr>
          <a:xfrm>
            <a:off x="7831667" y="3175000"/>
            <a:ext cx="355600" cy="143933"/>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B34ED773-30BE-4C73-8F33-C68D680A61A2}"/>
              </a:ext>
            </a:extLst>
          </p:cNvPr>
          <p:cNvSpPr/>
          <p:nvPr/>
        </p:nvSpPr>
        <p:spPr>
          <a:xfrm>
            <a:off x="9050866" y="2916588"/>
            <a:ext cx="355600" cy="143933"/>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2611520"/>
      </p:ext>
    </p:extLst>
  </p:cSld>
  <p:clrMapOvr>
    <a:masterClrMapping/>
  </p:clrMapOvr>
</p:sld>
</file>

<file path=ppt/theme/theme1.xml><?xml version="1.0" encoding="utf-8"?>
<a:theme xmlns:a="http://schemas.openxmlformats.org/drawingml/2006/main" name="GestaltVTI">
  <a:themeElements>
    <a:clrScheme name="AnalogousFromRegularSeed_2SEEDS">
      <a:dk1>
        <a:srgbClr val="000000"/>
      </a:dk1>
      <a:lt1>
        <a:srgbClr val="FFFFFF"/>
      </a:lt1>
      <a:dk2>
        <a:srgbClr val="2A301B"/>
      </a:dk2>
      <a:lt2>
        <a:srgbClr val="F1F0F3"/>
      </a:lt2>
      <a:accent1>
        <a:srgbClr val="7EB020"/>
      </a:accent1>
      <a:accent2>
        <a:srgbClr val="ADA52B"/>
      </a:accent2>
      <a:accent3>
        <a:srgbClr val="4DB62E"/>
      </a:accent3>
      <a:accent4>
        <a:srgbClr val="258CC7"/>
      </a:accent4>
      <a:accent5>
        <a:srgbClr val="375AD9"/>
      </a:accent5>
      <a:accent6>
        <a:srgbClr val="5D41CF"/>
      </a:accent6>
      <a:hlink>
        <a:srgbClr val="6C3FBF"/>
      </a:hlink>
      <a:folHlink>
        <a:srgbClr val="7F7F7F"/>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CDE5C437E8DD649A6C85EA84B857F60" ma:contentTypeVersion="4" ma:contentTypeDescription="Create a new document." ma:contentTypeScope="" ma:versionID="55febba247902cf9756da98ebae735c6">
  <xsd:schema xmlns:xsd="http://www.w3.org/2001/XMLSchema" xmlns:xs="http://www.w3.org/2001/XMLSchema" xmlns:p="http://schemas.microsoft.com/office/2006/metadata/properties" xmlns:ns3="fce5c077-9174-4987-ad14-a8d86c4bcbb2" targetNamespace="http://schemas.microsoft.com/office/2006/metadata/properties" ma:root="true" ma:fieldsID="3f676cbb51db0b1fad4b2e6d0ba44d6f" ns3:_="">
    <xsd:import namespace="fce5c077-9174-4987-ad14-a8d86c4bcbb2"/>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ce5c077-9174-4987-ad14-a8d86c4bcbb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C84C0CB-1A15-487A-9043-C58C9EDA7ED6}">
  <ds:schemaRefs>
    <ds:schemaRef ds:uri="http://schemas.microsoft.com/sharepoint/v3/contenttype/forms"/>
  </ds:schemaRefs>
</ds:datastoreItem>
</file>

<file path=customXml/itemProps2.xml><?xml version="1.0" encoding="utf-8"?>
<ds:datastoreItem xmlns:ds="http://schemas.openxmlformats.org/officeDocument/2006/customXml" ds:itemID="{B46443D7-2C83-4DE7-8B98-6104DFC51554}">
  <ds:schemaRefs>
    <ds:schemaRef ds:uri="fce5c077-9174-4987-ad14-a8d86c4bcbb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F17D78E9-4979-427E-B1B8-169F6832F708}">
  <ds:schemaRefs>
    <ds:schemaRef ds:uri="fce5c077-9174-4987-ad14-a8d86c4bcbb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273</TotalTime>
  <Words>2768</Words>
  <Application>Microsoft Office PowerPoint</Application>
  <PresentationFormat>Widescreen</PresentationFormat>
  <Paragraphs>392</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Bierstadt</vt:lpstr>
      <vt:lpstr>Cambria Math</vt:lpstr>
      <vt:lpstr>Consolas</vt:lpstr>
      <vt:lpstr>Wingdings</vt:lpstr>
      <vt:lpstr>GestaltVTI</vt:lpstr>
      <vt:lpstr>Improving Student Performance through Parent Involvement at Different School Levels and Locations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Geographical Distributions of Key Variables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Improving Student Satisfaction through Parent Involvement at Different School Levels</dc:title>
  <dc:creator>Zack A</dc:creator>
  <cp:lastModifiedBy>Zachary Allen</cp:lastModifiedBy>
  <cp:revision>28</cp:revision>
  <dcterms:created xsi:type="dcterms:W3CDTF">2022-11-06T15:57:32Z</dcterms:created>
  <dcterms:modified xsi:type="dcterms:W3CDTF">2022-12-07T02:45:59Z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0x010100CCDE5C437E8DD649A6C85EA84B857F60</vt:lpwstr>
  </property>
</Properties>
</file>