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75" r:id="rId11"/>
    <p:sldId id="377" r:id="rId12"/>
    <p:sldId id="378" r:id="rId13"/>
    <p:sldId id="380" r:id="rId14"/>
    <p:sldId id="379" r:id="rId15"/>
    <p:sldId id="266" r:id="rId16"/>
    <p:sldId id="267" r:id="rId17"/>
    <p:sldId id="268" r:id="rId18"/>
    <p:sldId id="309" r:id="rId19"/>
    <p:sldId id="270" r:id="rId20"/>
    <p:sldId id="283" r:id="rId21"/>
    <p:sldId id="284" r:id="rId22"/>
    <p:sldId id="285" r:id="rId23"/>
    <p:sldId id="286" r:id="rId24"/>
    <p:sldId id="287" r:id="rId25"/>
    <p:sldId id="296" r:id="rId26"/>
    <p:sldId id="297" r:id="rId27"/>
    <p:sldId id="298" r:id="rId28"/>
    <p:sldId id="299" r:id="rId29"/>
    <p:sldId id="300" r:id="rId30"/>
    <p:sldId id="288" r:id="rId31"/>
    <p:sldId id="289" r:id="rId32"/>
    <p:sldId id="290" r:id="rId33"/>
    <p:sldId id="291" r:id="rId34"/>
    <p:sldId id="292" r:id="rId35"/>
    <p:sldId id="293" r:id="rId36"/>
    <p:sldId id="312" r:id="rId37"/>
    <p:sldId id="391" r:id="rId38"/>
    <p:sldId id="314" r:id="rId39"/>
    <p:sldId id="315" r:id="rId40"/>
    <p:sldId id="316" r:id="rId41"/>
    <p:sldId id="317" r:id="rId42"/>
    <p:sldId id="318" r:id="rId43"/>
    <p:sldId id="319" r:id="rId44"/>
    <p:sldId id="330" r:id="rId45"/>
    <p:sldId id="320" r:id="rId46"/>
    <p:sldId id="321" r:id="rId47"/>
    <p:sldId id="322" r:id="rId48"/>
    <p:sldId id="325" r:id="rId49"/>
    <p:sldId id="326" r:id="rId50"/>
    <p:sldId id="392" r:id="rId51"/>
    <p:sldId id="328" r:id="rId52"/>
    <p:sldId id="272" r:id="rId53"/>
    <p:sldId id="273" r:id="rId54"/>
    <p:sldId id="274" r:id="rId55"/>
    <p:sldId id="275" r:id="rId56"/>
    <p:sldId id="276" r:id="rId57"/>
    <p:sldId id="277" r:id="rId58"/>
    <p:sldId id="390" r:id="rId59"/>
    <p:sldId id="278" r:id="rId60"/>
    <p:sldId id="295" r:id="rId61"/>
    <p:sldId id="279" r:id="rId62"/>
    <p:sldId id="310" r:id="rId63"/>
    <p:sldId id="332" r:id="rId64"/>
    <p:sldId id="333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60" r:id="rId84"/>
    <p:sldId id="381" r:id="rId85"/>
    <p:sldId id="382" r:id="rId86"/>
    <p:sldId id="388" r:id="rId87"/>
    <p:sldId id="386" r:id="rId88"/>
    <p:sldId id="387" r:id="rId89"/>
    <p:sldId id="389" r:id="rId90"/>
    <p:sldId id="374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9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F4236-AE44-8E4D-A908-FA7CE5B5C961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48F2-5932-C341-B318-3CC057AD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Declaration vs.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1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3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Note the missing const in brackets.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AF00A5-2F1B-D143-A131-D30E2D0D98D5}" type="slidenum">
              <a:rPr lang="en-US" sz="1200"/>
              <a:pPr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Mention sign extension.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C0C63-277D-F84E-BB5F-966BAE77F0F4}" type="slidenum">
              <a:rPr lang="en-US" sz="1200"/>
              <a:pPr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static_cast used to cast from a void*. Note setfill. Note the int cast for printing char as int.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700D811-5CED-414E-BC81-21B5AD6B53BD}" type="slidenum">
              <a:rPr lang="en-US" sz="1200"/>
              <a:pPr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Carefully go through these.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17FD57-9EAB-B844-88DF-551B77A2B6D3}" type="slidenum">
              <a:rPr lang="en-US" sz="1200"/>
              <a:pPr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B10A73-3E8D-2A4C-B68F-C0AD07E66CEE}" type="slidenum">
              <a:rPr lang="en-US" sz="1200"/>
              <a:pPr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sizeof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(a[0]) = 3 *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sizeof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). Draw a picture.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7C0686-2E88-3A41-A85E-9AC889653D43}" type="slidenum">
              <a:rPr lang="en-US" sz="1200"/>
              <a:pPr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Key: what kind of thing is the first element of the requested array?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is an array of 3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ints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p is a pointer to an array of 3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ints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sizeof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(*p).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822579-D57D-624F-B95B-7F13641F35CA}" type="slidenum">
              <a:rPr lang="en-US" sz="1200"/>
              <a:pPr/>
              <a:t>43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Pointers are 8 bytes on my 64-bit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Discuss:</a:t>
            </a:r>
          </a:p>
          <a:p>
            <a:endParaRPr lang="en-US" dirty="0" smtClean="0"/>
          </a:p>
          <a:p>
            <a:r>
              <a:rPr lang="en-US" dirty="0" smtClean="0"/>
              <a:t>using, namespaces (see </a:t>
            </a:r>
            <a:r>
              <a:rPr lang="en-US" dirty="0" err="1" smtClean="0"/>
              <a:t>Lippman</a:t>
            </a:r>
            <a:r>
              <a:rPr lang="en-US" dirty="0" smtClean="0"/>
              <a:t> book version on next slide),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main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live from keyboard.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7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decay in the second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9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64-bit platform has pointer</a:t>
            </a:r>
            <a:r>
              <a:rPr lang="en-US" baseline="0" dirty="0" smtClean="0"/>
              <a:t> size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ECF23-5128-3A49-A31B-50D1AB134F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1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Draw picture.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(*p)[3][4] = new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[2][3][4];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9C4FDC-EADE-5445-BB08-B3C184D30D20}" type="slidenum">
              <a:rPr lang="en-US" sz="1200"/>
              <a:pPr/>
              <a:t>47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sizeof2b.cpp.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5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See also holdInts2.cpp, which uses vector instead.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CBB5F6-929D-C240-BC67-2DBAEB7BD517}" type="slidenum">
              <a:rPr lang="en-US" sz="1200"/>
              <a:pPr/>
              <a:t>62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Array new calls ctor for each array slot.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FE7E94-8F28-CE41-B4CC-AA118E60DF89}" type="slidenum">
              <a:rPr lang="en-US" sz="1200"/>
              <a:pPr/>
              <a:t>64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default operator new[] calls operator new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9712E3-2DAF-6A46-B43A-97A7102FE450}" type="slidenum">
              <a:rPr lang="en-US" sz="1200"/>
              <a:pPr/>
              <a:t>66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default operator delete[] calls operator delete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47A409-6134-9242-972D-D5D3CA52F227}" type="slidenum">
              <a:rPr lang="en-US" sz="1200"/>
              <a:pPr/>
              <a:t>68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Ideally you should be able to just declare these and dispense with function bodies.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D105F4-A606-424B-A159-C948532DC8C6}" type="slidenum">
              <a:rPr lang="en-US" sz="1200"/>
              <a:pPr/>
              <a:t>71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 nothing to do with pre-</a:t>
            </a:r>
            <a:r>
              <a:rPr lang="en-US" dirty="0" err="1" smtClean="0"/>
              <a:t>vs</a:t>
            </a:r>
            <a:r>
              <a:rPr lang="en-US" dirty="0" smtClean="0"/>
              <a:t>-post increment.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73ED0-74DB-764B-B034-F36E42A8513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8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be in static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3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expression </a:t>
            </a:r>
            <a:r>
              <a:rPr lang="en-US" b="1" dirty="0" smtClean="0"/>
              <a:t>t1 + t2</a:t>
            </a:r>
            <a:r>
              <a:rPr lang="en-US" dirty="0" smtClean="0"/>
              <a:t> is </a:t>
            </a:r>
            <a:r>
              <a:rPr lang="en-US" i="1" dirty="0" smtClean="0"/>
              <a:t>not</a:t>
            </a:r>
            <a:r>
              <a:rPr lang="en-US" dirty="0" smtClean="0"/>
              <a:t>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B9645-11C1-5E40-8CFA-ED78F1728E0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objects have names (e.g., heap objects).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Declaration aka “prototype”. Class declarations allow use of pointers and references to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4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aren’t uniform across platforms!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risk of</a:t>
            </a:r>
            <a:r>
              <a:rPr lang="en-US" baseline="0" dirty="0" smtClean="0"/>
              <a:t> overflow going from unsigned to signed.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48F2-5932-C341-B318-3CC057AD5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7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Draw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picture.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5484CE-E260-DF42-A107-C8E9FFB69750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Draw picture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8E085AC-D97C-364C-AAD2-25BEA6D03602}" type="slidenum">
              <a:rPr lang="en-US" sz="1200"/>
              <a:pPr/>
              <a:t>24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115A3B-094E-B444-A281-1A98399DFD2A}" type="datetimeFigureOut">
              <a:rPr lang="en-US" smtClean="0"/>
              <a:t>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AC22E63-9B84-9E4D-8705-51DC3EA6BF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CS 3370 – C++</a:t>
            </a:r>
          </a:p>
          <a:p>
            <a:endParaRPr lang="en-US" dirty="0"/>
          </a:p>
          <a:p>
            <a:r>
              <a:rPr lang="en-US" dirty="0" smtClean="0"/>
              <a:t>Chapter 1</a:t>
            </a:r>
          </a:p>
          <a:p>
            <a:endParaRPr lang="en-US" dirty="0"/>
          </a:p>
          <a:p>
            <a:r>
              <a:rPr lang="en-US" dirty="0" smtClean="0"/>
              <a:t>(portions from </a:t>
            </a:r>
            <a:r>
              <a:rPr lang="en-US" dirty="0" err="1" smtClean="0"/>
              <a:t>Lippman</a:t>
            </a:r>
            <a:r>
              <a:rPr lang="en-US" dirty="0" smtClean="0"/>
              <a:t>, </a:t>
            </a:r>
            <a:r>
              <a:rPr lang="en-US" i="1" dirty="0" smtClean="0"/>
              <a:t>C++ Primer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6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type</a:t>
            </a:r>
            <a:r>
              <a:rPr lang="en-US" dirty="0" smtClean="0"/>
              <a:t> defines a </a:t>
            </a:r>
            <a:r>
              <a:rPr lang="en-US" i="1" dirty="0" smtClean="0"/>
              <a:t>set of values</a:t>
            </a:r>
            <a:r>
              <a:rPr lang="en-US" dirty="0" smtClean="0"/>
              <a:t> and associated </a:t>
            </a:r>
            <a:r>
              <a:rPr lang="en-US" i="1" dirty="0" smtClean="0"/>
              <a:t>operations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is a set of bits interpreted as some type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some memory that holds a value of some type</a:t>
            </a:r>
          </a:p>
          <a:p>
            <a:pPr lvl="1"/>
            <a:r>
              <a:rPr lang="en-US" dirty="0" smtClean="0"/>
              <a:t>has an address (an "</a:t>
            </a:r>
            <a:r>
              <a:rPr lang="en-US" dirty="0" err="1" smtClean="0"/>
              <a:t>lvalue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We will use “instance” for objects of classes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variable</a:t>
            </a:r>
            <a:r>
              <a:rPr lang="en-US" dirty="0" smtClean="0"/>
              <a:t> is a </a:t>
            </a:r>
            <a:r>
              <a:rPr lang="en-US" i="1" dirty="0" smtClean="0"/>
              <a:t>named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r>
              <a:rPr lang="en-US" dirty="0" smtClean="0"/>
              <a:t>(see p. 5 in TOC++)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6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auto</a:t>
            </a:r>
            <a:r>
              <a:rPr lang="en-US" dirty="0" smtClean="0"/>
              <a:t> Type </a:t>
            </a:r>
            <a:r>
              <a:rPr lang="en-US" dirty="0" err="1" smtClean="0"/>
              <a:t>Specifier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</a:p>
          <a:p>
            <a:r>
              <a:rPr lang="en-US" i="1" dirty="0" smtClean="0"/>
              <a:t>Infers</a:t>
            </a:r>
            <a:r>
              <a:rPr lang="en-US" dirty="0" smtClean="0"/>
              <a:t> the type of a variable from its </a:t>
            </a:r>
            <a:r>
              <a:rPr lang="en-US" i="1" dirty="0" smtClean="0"/>
              <a:t>initializer</a:t>
            </a:r>
          </a:p>
          <a:p>
            <a:pPr lvl="1"/>
            <a:r>
              <a:rPr lang="en-US" dirty="0" smtClean="0"/>
              <a:t>like </a:t>
            </a:r>
            <a:r>
              <a:rPr lang="en-US" b="1" dirty="0" err="1" smtClean="0"/>
              <a:t>var</a:t>
            </a:r>
            <a:r>
              <a:rPr lang="en-US" dirty="0" smtClean="0"/>
              <a:t> in C#</a:t>
            </a:r>
          </a:p>
          <a:p>
            <a:r>
              <a:rPr lang="en-US" dirty="0" smtClean="0"/>
              <a:t>Handy for hard-to-remember types</a:t>
            </a:r>
          </a:p>
          <a:p>
            <a:endParaRPr lang="en-US" dirty="0"/>
          </a:p>
        </p:txBody>
      </p:sp>
      <p:pic>
        <p:nvPicPr>
          <p:cNvPr id="4" name="Picture 3" descr="aut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49600"/>
            <a:ext cx="6997700" cy="1320800"/>
          </a:xfrm>
          <a:prstGeom prst="rect">
            <a:avLst/>
          </a:prstGeom>
        </p:spPr>
      </p:pic>
      <p:pic>
        <p:nvPicPr>
          <p:cNvPr id="5" name="Picture 4" descr="au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4076700"/>
            <a:ext cx="6642100" cy="406400"/>
          </a:xfrm>
          <a:prstGeom prst="rect">
            <a:avLst/>
          </a:prstGeom>
        </p:spPr>
      </p:pic>
      <p:pic>
        <p:nvPicPr>
          <p:cNvPr id="6" name="Picture 5" descr="auto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4330700"/>
            <a:ext cx="6515100" cy="92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6500" y="5486400"/>
            <a:ext cx="5981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ndale Mono"/>
                <a:cs typeface="Andale Mono"/>
              </a:rPr>
              <a:t>vector&lt;</a:t>
            </a:r>
            <a:r>
              <a:rPr lang="en-US" sz="1600" dirty="0" err="1" smtClean="0">
                <a:latin typeface="Andale Mono"/>
                <a:cs typeface="Andale Mono"/>
              </a:rPr>
              <a:t>int</a:t>
            </a:r>
            <a:r>
              <a:rPr lang="en-US" sz="1600" dirty="0" smtClean="0">
                <a:latin typeface="Andale Mono"/>
                <a:cs typeface="Andale Mono"/>
              </a:rPr>
              <a:t>&gt;::iterator p = </a:t>
            </a:r>
            <a:r>
              <a:rPr lang="en-US" sz="1600" dirty="0" err="1" smtClean="0">
                <a:latin typeface="Andale Mono"/>
                <a:cs typeface="Andale Mono"/>
              </a:rPr>
              <a:t>v.begin</a:t>
            </a:r>
            <a:r>
              <a:rPr lang="en-US" sz="1600" dirty="0" smtClean="0">
                <a:latin typeface="Andale Mono"/>
                <a:cs typeface="Andale Mono"/>
              </a:rPr>
              <a:t>();	</a:t>
            </a:r>
            <a:r>
              <a:rPr lang="en-US" sz="1600" i="1" dirty="0" smtClean="0">
                <a:latin typeface="Andale Mono"/>
                <a:cs typeface="Andale Mono"/>
              </a:rPr>
              <a:t>// C++98</a:t>
            </a:r>
          </a:p>
          <a:p>
            <a:r>
              <a:rPr lang="en-US" sz="1600" dirty="0" smtClean="0">
                <a:latin typeface="Andale Mono"/>
                <a:cs typeface="Andale Mono"/>
              </a:rPr>
              <a:t>auto p = </a:t>
            </a:r>
            <a:r>
              <a:rPr lang="en-US" sz="1600" dirty="0" err="1" smtClean="0">
                <a:latin typeface="Andale Mono"/>
                <a:cs typeface="Andale Mono"/>
              </a:rPr>
              <a:t>v.begin</a:t>
            </a:r>
            <a:r>
              <a:rPr lang="en-US" sz="1600" dirty="0" smtClean="0">
                <a:latin typeface="Andale Mono"/>
                <a:cs typeface="Andale Mono"/>
              </a:rPr>
              <a:t>();		</a:t>
            </a:r>
            <a:r>
              <a:rPr lang="en-US" sz="1600" i="1" dirty="0" smtClean="0">
                <a:latin typeface="Andale Mono"/>
                <a:cs typeface="Andale Mono"/>
              </a:rPr>
              <a:t>// or begin(v); </a:t>
            </a:r>
            <a:r>
              <a:rPr lang="en-US" sz="1600" i="1" dirty="0" smtClean="0">
                <a:solidFill>
                  <a:srgbClr val="FF0000"/>
                </a:solidFill>
                <a:latin typeface="Andale Mono"/>
                <a:cs typeface="Andale Mono"/>
              </a:rPr>
              <a:t>C++11</a:t>
            </a:r>
            <a:endParaRPr lang="en-US" sz="1600" i="1" dirty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36665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Initialization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Handy, but not required</a:t>
            </a:r>
          </a:p>
          <a:p>
            <a:r>
              <a:rPr lang="en-US" dirty="0" smtClean="0"/>
              <a:t>Can be used for all initializations</a:t>
            </a:r>
          </a:p>
          <a:p>
            <a:pPr lvl="1"/>
            <a:r>
              <a:rPr lang="en-US" dirty="0" smtClean="0"/>
              <a:t>Built-ins, class constructors</a:t>
            </a:r>
          </a:p>
          <a:p>
            <a:r>
              <a:rPr lang="en-US" dirty="0" smtClean="0"/>
              <a:t>Uses curly braces</a:t>
            </a:r>
          </a:p>
          <a:p>
            <a:endParaRPr lang="en-US" dirty="0"/>
          </a:p>
          <a:p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 err="1" smtClean="0">
                <a:latin typeface="Andale Mono"/>
                <a:cs typeface="Andale Mono"/>
              </a:rPr>
              <a:t>nt</a:t>
            </a:r>
            <a:r>
              <a:rPr lang="en-US" sz="2000" dirty="0" smtClean="0">
                <a:latin typeface="Andale Mono"/>
                <a:cs typeface="Andale Mono"/>
              </a:rPr>
              <a:t> n{2};</a:t>
            </a:r>
          </a:p>
          <a:p>
            <a:r>
              <a:rPr lang="en-US" sz="2000" dirty="0" err="1" smtClean="0">
                <a:latin typeface="Andale Mono"/>
                <a:cs typeface="Andale Mono"/>
              </a:rPr>
              <a:t>int</a:t>
            </a:r>
            <a:r>
              <a:rPr lang="en-US" sz="2000" dirty="0" smtClean="0">
                <a:latin typeface="Andale Mono"/>
                <a:cs typeface="Andale Mono"/>
              </a:rPr>
              <a:t> a[]{1,2,3};</a:t>
            </a:r>
          </a:p>
          <a:p>
            <a:r>
              <a:rPr lang="en-US" sz="2000" dirty="0">
                <a:latin typeface="Andale Mono"/>
                <a:cs typeface="Andale Mono"/>
              </a:rPr>
              <a:t>v</a:t>
            </a:r>
            <a:r>
              <a:rPr lang="en-US" sz="2000" dirty="0" smtClean="0">
                <a:latin typeface="Andale Mono"/>
                <a:cs typeface="Andale Mono"/>
              </a:rPr>
              <a:t>ector&lt;</a:t>
            </a:r>
            <a:r>
              <a:rPr lang="en-US" sz="2000" dirty="0" err="1" smtClean="0">
                <a:latin typeface="Andale Mono"/>
                <a:cs typeface="Andale Mono"/>
              </a:rPr>
              <a:t>int</a:t>
            </a:r>
            <a:r>
              <a:rPr lang="en-US" sz="2000" dirty="0" smtClean="0">
                <a:latin typeface="Andale Mono"/>
                <a:cs typeface="Andale Mono"/>
              </a:rPr>
              <a:t>&gt; v{1,2,3};</a:t>
            </a:r>
          </a:p>
          <a:p>
            <a:r>
              <a:rPr lang="en-US" sz="2000" dirty="0" smtClean="0">
                <a:latin typeface="Andale Mono"/>
                <a:cs typeface="Andale Mono"/>
              </a:rPr>
              <a:t>map&lt;</a:t>
            </a:r>
            <a:r>
              <a:rPr lang="en-US" sz="2000" dirty="0" err="1" smtClean="0">
                <a:latin typeface="Andale Mono"/>
                <a:cs typeface="Andale Mono"/>
              </a:rPr>
              <a:t>string,int</a:t>
            </a:r>
            <a:r>
              <a:rPr lang="en-US" sz="2000" dirty="0" smtClean="0">
                <a:latin typeface="Andale Mono"/>
                <a:cs typeface="Andale Mono"/>
              </a:rPr>
              <a:t>&gt; m{{“one”,1},{“two”,2}};</a:t>
            </a:r>
          </a:p>
          <a:p>
            <a:endParaRPr lang="en-US" dirty="0" smtClean="0"/>
          </a:p>
          <a:p>
            <a:r>
              <a:rPr lang="en-US" dirty="0" smtClean="0"/>
              <a:t>See also: </a:t>
            </a:r>
            <a:r>
              <a:rPr lang="en-US" i="1" dirty="0" err="1" smtClean="0"/>
              <a:t>newinit.cpp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400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 vs.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 introduce a </a:t>
            </a:r>
            <a:r>
              <a:rPr lang="en-US" i="1" dirty="0" smtClean="0"/>
              <a:t>name</a:t>
            </a:r>
            <a:r>
              <a:rPr lang="en-US" dirty="0" smtClean="0"/>
              <a:t> into a </a:t>
            </a:r>
            <a:r>
              <a:rPr lang="en-US" i="1" dirty="0" smtClean="0"/>
              <a:t>scope</a:t>
            </a:r>
          </a:p>
          <a:p>
            <a:r>
              <a:rPr lang="en-US" dirty="0" smtClean="0"/>
              <a:t>Definitions provide complete implementation </a:t>
            </a:r>
            <a:r>
              <a:rPr lang="en-US" i="1" dirty="0" smtClean="0"/>
              <a:t>detail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Most declarations are also definitions:</a:t>
            </a:r>
          </a:p>
          <a:p>
            <a:pPr lvl="1"/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err="1" smtClean="0">
                <a:latin typeface="Andale Mono"/>
                <a:cs typeface="Andale Mono"/>
              </a:rPr>
              <a:t>nt</a:t>
            </a:r>
            <a:r>
              <a:rPr lang="en-US" dirty="0" smtClean="0">
                <a:latin typeface="Andale Mono"/>
                <a:cs typeface="Andale Mono"/>
              </a:rPr>
              <a:t> x;</a:t>
            </a:r>
            <a:r>
              <a:rPr lang="en-US" dirty="0" smtClean="0"/>
              <a:t>	</a:t>
            </a:r>
            <a:r>
              <a:rPr lang="en-US" i="1" dirty="0" smtClean="0"/>
              <a:t>// Space is reserved for object, which will be used as an </a:t>
            </a:r>
            <a:r>
              <a:rPr lang="en-US" i="1" dirty="0" err="1" smtClean="0"/>
              <a:t>int</a:t>
            </a:r>
            <a:endParaRPr lang="en-US" i="1" dirty="0" smtClean="0"/>
          </a:p>
          <a:p>
            <a:r>
              <a:rPr lang="en-US" dirty="0" smtClean="0"/>
              <a:t>These can be </a:t>
            </a:r>
            <a:r>
              <a:rPr lang="en-US" i="1" dirty="0" smtClean="0"/>
              <a:t>separated</a:t>
            </a:r>
            <a:r>
              <a:rPr lang="en-US" dirty="0" smtClean="0"/>
              <a:t> in C++</a:t>
            </a:r>
          </a:p>
          <a:p>
            <a:pPr lvl="1"/>
            <a:r>
              <a:rPr lang="en-US" dirty="0" smtClean="0"/>
              <a:t>And sometimes </a:t>
            </a:r>
            <a:r>
              <a:rPr lang="en-US" i="1" dirty="0" smtClean="0"/>
              <a:t>must</a:t>
            </a:r>
            <a:r>
              <a:rPr lang="en-US" dirty="0" smtClean="0"/>
              <a:t> be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Declarations that are not definitions:</a:t>
            </a:r>
          </a:p>
          <a:p>
            <a:pPr lvl="1"/>
            <a:r>
              <a:rPr lang="en-US" dirty="0">
                <a:latin typeface="Andale Mono"/>
                <a:cs typeface="Andale Mono"/>
              </a:rPr>
              <a:t>v</a:t>
            </a:r>
            <a:r>
              <a:rPr lang="en-US" dirty="0" smtClean="0">
                <a:latin typeface="Andale Mono"/>
                <a:cs typeface="Andale Mono"/>
              </a:rPr>
              <a:t>oid f(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); 	</a:t>
            </a:r>
            <a:r>
              <a:rPr lang="en-US" i="1" dirty="0" smtClean="0">
                <a:latin typeface="Andale Mono"/>
                <a:cs typeface="Andale Mono"/>
              </a:rPr>
              <a:t>// A Function declaration</a:t>
            </a:r>
          </a:p>
          <a:p>
            <a:pPr lvl="1"/>
            <a:r>
              <a:rPr lang="en-US" dirty="0" smtClean="0">
                <a:latin typeface="Andale Mono"/>
                <a:cs typeface="Andale Mono"/>
              </a:rPr>
              <a:t>class C;		</a:t>
            </a:r>
            <a:r>
              <a:rPr lang="en-US" i="1" dirty="0" smtClean="0">
                <a:latin typeface="Andale Mono"/>
                <a:cs typeface="Andale Mono"/>
              </a:rPr>
              <a:t>// A Class declaration</a:t>
            </a:r>
          </a:p>
          <a:p>
            <a:pPr lvl="1"/>
            <a:endParaRPr lang="en-US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1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region of visibility </a:t>
            </a:r>
            <a:r>
              <a:rPr lang="en-US" dirty="0" smtClean="0"/>
              <a:t>for names in a program</a:t>
            </a:r>
            <a:endParaRPr lang="en-US" dirty="0"/>
          </a:p>
          <a:p>
            <a:r>
              <a:rPr lang="en-US" b="1" dirty="0" smtClean="0"/>
              <a:t>Local</a:t>
            </a:r>
            <a:r>
              <a:rPr lang="en-US" dirty="0" smtClean="0"/>
              <a:t> scope:</a:t>
            </a:r>
          </a:p>
          <a:p>
            <a:pPr lvl="1"/>
            <a:r>
              <a:rPr lang="en-US" dirty="0" smtClean="0"/>
              <a:t>Visible from its point of declaration to the end of its </a:t>
            </a:r>
            <a:r>
              <a:rPr lang="en-US" i="1" dirty="0" smtClean="0"/>
              <a:t>block </a:t>
            </a:r>
            <a:r>
              <a:rPr lang="en-US" dirty="0" smtClean="0"/>
              <a:t>{ … }</a:t>
            </a:r>
          </a:p>
          <a:p>
            <a:pPr lvl="1"/>
            <a:r>
              <a:rPr lang="en-US" dirty="0" smtClean="0"/>
              <a:t>Function </a:t>
            </a:r>
            <a:r>
              <a:rPr lang="en-US" i="1" dirty="0" smtClean="0"/>
              <a:t>declarations</a:t>
            </a:r>
            <a:r>
              <a:rPr lang="en-US" dirty="0" smtClean="0"/>
              <a:t> have no block, so scope ends at semi-colon</a:t>
            </a:r>
            <a:endParaRPr lang="en-US" dirty="0"/>
          </a:p>
          <a:p>
            <a:r>
              <a:rPr lang="en-US" b="1" dirty="0" smtClean="0"/>
              <a:t>Class</a:t>
            </a:r>
            <a:r>
              <a:rPr lang="en-US" dirty="0" smtClean="0"/>
              <a:t> scope:</a:t>
            </a:r>
          </a:p>
          <a:p>
            <a:pPr lvl="1"/>
            <a:r>
              <a:rPr lang="en-US" dirty="0" smtClean="0"/>
              <a:t>Names declared directly within a class definition (aka </a:t>
            </a:r>
            <a:r>
              <a:rPr lang="en-US" i="1" dirty="0" smtClean="0"/>
              <a:t>members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Visible in the class definition and member function implementations</a:t>
            </a:r>
            <a:endParaRPr lang="en-US" dirty="0"/>
          </a:p>
          <a:p>
            <a:r>
              <a:rPr lang="en-US" b="1" dirty="0" smtClean="0"/>
              <a:t>Namespace</a:t>
            </a:r>
            <a:r>
              <a:rPr lang="en-US" dirty="0" smtClean="0"/>
              <a:t> scope:</a:t>
            </a:r>
          </a:p>
          <a:p>
            <a:pPr lvl="1"/>
            <a:r>
              <a:rPr lang="en-US" dirty="0" smtClean="0"/>
              <a:t>Names declared within an explicitly defined namespace</a:t>
            </a:r>
          </a:p>
          <a:p>
            <a:pPr lvl="1"/>
            <a:r>
              <a:rPr lang="en-US" dirty="0" smtClean="0"/>
              <a:t>Visible from point of declaration to end of namespace { … } block</a:t>
            </a:r>
          </a:p>
          <a:p>
            <a:r>
              <a:rPr lang="en-US" b="1" dirty="0" smtClean="0"/>
              <a:t>Global</a:t>
            </a:r>
            <a:r>
              <a:rPr lang="en-US" dirty="0" smtClean="0"/>
              <a:t> scope:</a:t>
            </a:r>
          </a:p>
          <a:p>
            <a:pPr lvl="1"/>
            <a:r>
              <a:rPr lang="en-US" dirty="0" smtClean="0"/>
              <a:t>A name declared outside of any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9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</a:t>
            </a:r>
            <a:r>
              <a:rPr lang="en-US" dirty="0" err="1" smtClean="0"/>
              <a:t>inTypes</a:t>
            </a:r>
            <a:endParaRPr lang="en-US" dirty="0"/>
          </a:p>
        </p:txBody>
      </p:sp>
      <p:pic>
        <p:nvPicPr>
          <p:cNvPr id="9" name="Picture 8" descr="ArithmeticTy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905000"/>
            <a:ext cx="7340600" cy="3581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3400" y="5929868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err="1" smtClean="0"/>
              <a:t>Lippman</a:t>
            </a:r>
            <a:r>
              <a:rPr lang="en-US" dirty="0" smtClean="0"/>
              <a:t> et 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8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Sizes of Numeric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uniform across platforms</a:t>
            </a:r>
          </a:p>
          <a:p>
            <a:pPr lvl="1"/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b="1" dirty="0" smtClean="0"/>
              <a:t>long</a:t>
            </a:r>
            <a:r>
              <a:rPr lang="en-US" dirty="0" smtClean="0"/>
              <a:t>, etc. differ from platform to platform</a:t>
            </a:r>
          </a:p>
          <a:p>
            <a:pPr lvl="1"/>
            <a:endParaRPr lang="en-US" dirty="0"/>
          </a:p>
          <a:p>
            <a:r>
              <a:rPr lang="en-US" dirty="0" smtClean="0"/>
              <a:t>Signed vs. unsigned integers</a:t>
            </a:r>
          </a:p>
          <a:p>
            <a:pPr lvl="1"/>
            <a:r>
              <a:rPr lang="en-US" dirty="0" smtClean="0"/>
              <a:t>integer types may be declared </a:t>
            </a:r>
            <a:r>
              <a:rPr lang="en-US" b="1" dirty="0" smtClean="0"/>
              <a:t>unsigned</a:t>
            </a:r>
          </a:p>
          <a:p>
            <a:pPr lvl="1"/>
            <a:r>
              <a:rPr lang="en-US" dirty="0" smtClean="0"/>
              <a:t>sometimes tricky (silent overflow =&gt; modular arithmetic)</a:t>
            </a:r>
          </a:p>
          <a:p>
            <a:pPr lvl="1"/>
            <a:r>
              <a:rPr lang="en-US" dirty="0" smtClean="0"/>
              <a:t>Don’t mix the two!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.size( )</a:t>
            </a:r>
            <a:r>
              <a:rPr lang="en-US" dirty="0" smtClean="0"/>
              <a:t> function always returns </a:t>
            </a:r>
            <a:r>
              <a:rPr lang="en-US" i="1" dirty="0" smtClean="0"/>
              <a:t>unsigned</a:t>
            </a:r>
            <a:r>
              <a:rPr lang="en-US" dirty="0" smtClean="0"/>
              <a:t> integers (</a:t>
            </a:r>
            <a:r>
              <a:rPr lang="en-US" b="1" dirty="0" err="1" smtClean="0"/>
              <a:t>size_t</a:t>
            </a:r>
            <a:r>
              <a:rPr lang="en-US" dirty="0" smtClean="0"/>
              <a:t>)</a:t>
            </a:r>
          </a:p>
          <a:p>
            <a:pPr lvl="2"/>
            <a:r>
              <a:rPr lang="en-US" b="1" dirty="0" err="1"/>
              <a:t>s</a:t>
            </a:r>
            <a:r>
              <a:rPr lang="en-US" b="1" dirty="0" err="1" smtClean="0"/>
              <a:t>ize_t</a:t>
            </a:r>
            <a:r>
              <a:rPr lang="en-US" dirty="0" smtClean="0"/>
              <a:t> is defined in &lt;</a:t>
            </a:r>
            <a:r>
              <a:rPr lang="en-US" dirty="0" err="1" smtClean="0"/>
              <a:t>cstddef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>
                <a:latin typeface="Andale Mono"/>
                <a:cs typeface="Andale Mono"/>
              </a:rPr>
              <a:t>for (</a:t>
            </a:r>
            <a:r>
              <a:rPr lang="en-US" dirty="0" err="1" smtClean="0">
                <a:latin typeface="Andale Mono"/>
                <a:cs typeface="Andale Mono"/>
              </a:rPr>
              <a:t>size_t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</a:t>
            </a:r>
            <a:r>
              <a:rPr lang="en-US" dirty="0" err="1" smtClean="0">
                <a:latin typeface="Andale Mono"/>
                <a:cs typeface="Andale Mono"/>
              </a:rPr>
              <a:t>v.size</a:t>
            </a:r>
            <a:r>
              <a:rPr lang="en-US" dirty="0" smtClean="0">
                <a:latin typeface="Andale Mono"/>
                <a:cs typeface="Andale Mono"/>
              </a:rPr>
              <a:t>(); ++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) </a:t>
            </a:r>
            <a:r>
              <a:rPr lang="en-US" dirty="0" smtClean="0"/>
              <a:t>…</a:t>
            </a:r>
          </a:p>
          <a:p>
            <a:pPr lvl="2"/>
            <a:r>
              <a:rPr lang="en-US" dirty="0" smtClean="0">
                <a:latin typeface="Andale Mono"/>
                <a:cs typeface="Andale Mono"/>
              </a:rPr>
              <a:t>for 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= 0;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&lt; </a:t>
            </a:r>
            <a:r>
              <a:rPr lang="en-US" dirty="0" err="1" smtClean="0">
                <a:latin typeface="Andale Mono"/>
                <a:cs typeface="Andale Mono"/>
              </a:rPr>
              <a:t>static_cast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&gt;(</a:t>
            </a:r>
            <a:r>
              <a:rPr lang="en-US" dirty="0" err="1" smtClean="0">
                <a:latin typeface="Andale Mono"/>
                <a:cs typeface="Andale Mono"/>
              </a:rPr>
              <a:t>v.size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smtClean="0">
                <a:latin typeface="Andale Mono"/>
                <a:cs typeface="Andale Mono"/>
              </a:rPr>
              <a:t>)); </a:t>
            </a:r>
            <a:r>
              <a:rPr lang="en-US" dirty="0">
                <a:latin typeface="Andale Mono"/>
                <a:cs typeface="Andale Mono"/>
              </a:rPr>
              <a:t>++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pPr lvl="2"/>
            <a:r>
              <a:rPr lang="en-US" dirty="0">
                <a:latin typeface="Andale Mono"/>
                <a:cs typeface="Andale Mono"/>
              </a:rPr>
              <a:t>for 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= 0; 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 &lt;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v.size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smtClean="0">
                <a:latin typeface="Andale Mono"/>
                <a:cs typeface="Andale Mono"/>
              </a:rPr>
              <a:t>)); </a:t>
            </a:r>
            <a:r>
              <a:rPr lang="en-US" dirty="0">
                <a:latin typeface="Andale Mono"/>
                <a:cs typeface="Andale Mono"/>
              </a:rPr>
              <a:t>++</a:t>
            </a:r>
            <a:r>
              <a:rPr lang="en-US" dirty="0" err="1">
                <a:latin typeface="Andale Mono"/>
                <a:cs typeface="Andale Mono"/>
              </a:rPr>
              <a:t>i</a:t>
            </a:r>
            <a:r>
              <a:rPr lang="en-US" dirty="0">
                <a:latin typeface="Andale Mono"/>
                <a:cs typeface="Andale Mono"/>
              </a:rPr>
              <a:t>) </a:t>
            </a:r>
            <a:r>
              <a:rPr lang="en-US" dirty="0"/>
              <a:t>…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97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Widening conversions</a:t>
            </a:r>
          </a:p>
          <a:p>
            <a:pPr lvl="1"/>
            <a:r>
              <a:rPr lang="en-US" dirty="0" smtClean="0"/>
              <a:t>smaller to larger types</a:t>
            </a:r>
          </a:p>
          <a:p>
            <a:pPr lvl="1"/>
            <a:r>
              <a:rPr lang="en-US" dirty="0" smtClean="0"/>
              <a:t>allowed implicitly</a:t>
            </a:r>
          </a:p>
          <a:p>
            <a:pPr lvl="1"/>
            <a:r>
              <a:rPr lang="en-US" dirty="0" smtClean="0"/>
              <a:t>but </a:t>
            </a:r>
            <a:r>
              <a:rPr lang="en-US" i="1" dirty="0" smtClean="0"/>
              <a:t>can</a:t>
            </a:r>
            <a:r>
              <a:rPr lang="en-US" dirty="0" smtClean="0"/>
              <a:t> lose precision converting from integer to floating-point types!</a:t>
            </a:r>
          </a:p>
          <a:p>
            <a:pPr lvl="1"/>
            <a:endParaRPr lang="en-US" dirty="0"/>
          </a:p>
          <a:p>
            <a:r>
              <a:rPr lang="en-US" dirty="0" smtClean="0"/>
              <a:t>Narrowing conversions</a:t>
            </a:r>
          </a:p>
          <a:p>
            <a:pPr lvl="1"/>
            <a:r>
              <a:rPr lang="en-US" dirty="0" smtClean="0"/>
              <a:t>larger to smaller types</a:t>
            </a:r>
          </a:p>
          <a:p>
            <a:pPr lvl="1"/>
            <a:r>
              <a:rPr lang="en-US" dirty="0" smtClean="0"/>
              <a:t>NOT implicitly allowed (new feature in C++2011)!</a:t>
            </a:r>
          </a:p>
          <a:p>
            <a:pPr lvl="1"/>
            <a:r>
              <a:rPr lang="en-US" dirty="0" smtClean="0"/>
              <a:t>require a </a:t>
            </a:r>
            <a:r>
              <a:rPr lang="en-US" i="1" dirty="0" smtClean="0"/>
              <a:t>cast</a:t>
            </a:r>
            <a:r>
              <a:rPr lang="en-US" dirty="0" smtClean="0"/>
              <a:t>:</a:t>
            </a:r>
            <a:endParaRPr lang="en-US" i="1" dirty="0" smtClean="0"/>
          </a:p>
          <a:p>
            <a:pPr lvl="1"/>
            <a:r>
              <a:rPr lang="en-US" sz="1800" dirty="0" err="1" smtClean="0">
                <a:latin typeface="Andale Mono"/>
                <a:cs typeface="Andale Mono"/>
              </a:rPr>
              <a:t>int</a:t>
            </a:r>
            <a:r>
              <a:rPr lang="en-US" sz="1800" dirty="0" smtClean="0">
                <a:latin typeface="Andale Mono"/>
                <a:cs typeface="Andale Mono"/>
              </a:rPr>
              <a:t> n = </a:t>
            </a:r>
            <a:r>
              <a:rPr lang="en-US" sz="1800" dirty="0" err="1" smtClean="0">
                <a:latin typeface="Andale Mono"/>
                <a:cs typeface="Andale Mono"/>
              </a:rPr>
              <a:t>static_cast</a:t>
            </a:r>
            <a:r>
              <a:rPr lang="en-US" sz="1800" dirty="0" smtClean="0">
                <a:latin typeface="Andale Mono"/>
                <a:cs typeface="Andale Mono"/>
              </a:rPr>
              <a:t>&lt;</a:t>
            </a:r>
            <a:r>
              <a:rPr lang="en-US" sz="1800" dirty="0" err="1" smtClean="0">
                <a:latin typeface="Andale Mono"/>
                <a:cs typeface="Andale Mono"/>
              </a:rPr>
              <a:t>int</a:t>
            </a:r>
            <a:r>
              <a:rPr lang="en-US" sz="1800" dirty="0" smtClean="0">
                <a:latin typeface="Andale Mono"/>
                <a:cs typeface="Andale Mono"/>
              </a:rPr>
              <a:t>&gt;(x);</a:t>
            </a:r>
            <a:endParaRPr lang="en-US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358253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static_cast</a:t>
            </a:r>
            <a:endParaRPr lang="en-US" b="1" dirty="0" smtClean="0"/>
          </a:p>
          <a:p>
            <a:pPr lvl="1"/>
            <a:r>
              <a:rPr lang="en-US" dirty="0" smtClean="0"/>
              <a:t>converts among “related types” (e.g., numbers)</a:t>
            </a:r>
          </a:p>
          <a:p>
            <a:pPr lvl="1"/>
            <a:r>
              <a:rPr lang="en-US" dirty="0" smtClean="0"/>
              <a:t>restore a pointer from a </a:t>
            </a:r>
            <a:r>
              <a:rPr lang="en-US" b="1" dirty="0" smtClean="0"/>
              <a:t>void*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dynamic_cast</a:t>
            </a:r>
            <a:endParaRPr lang="en-US" b="1" dirty="0" smtClean="0"/>
          </a:p>
          <a:p>
            <a:pPr lvl="1"/>
            <a:r>
              <a:rPr lang="en-US" dirty="0" smtClean="0"/>
              <a:t>for “downcast” tests in class hierarchies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reinterpret_cast</a:t>
            </a:r>
            <a:endParaRPr lang="en-US" b="1" dirty="0" smtClean="0"/>
          </a:p>
          <a:p>
            <a:pPr lvl="1"/>
            <a:r>
              <a:rPr lang="en-US" dirty="0" smtClean="0"/>
              <a:t>for low-level tomfoolery</a:t>
            </a:r>
          </a:p>
          <a:p>
            <a:pPr lvl="1"/>
            <a:r>
              <a:rPr lang="en-US" dirty="0" smtClean="0"/>
              <a:t>e.g., casting from </a:t>
            </a:r>
            <a:r>
              <a:rPr lang="en-US" b="1" dirty="0" err="1" smtClean="0"/>
              <a:t>int</a:t>
            </a:r>
            <a:r>
              <a:rPr lang="en-US" dirty="0" smtClean="0"/>
              <a:t> to pointer</a:t>
            </a:r>
          </a:p>
          <a:p>
            <a:pPr lvl="1"/>
            <a:r>
              <a:rPr lang="en-US" dirty="0" smtClean="0"/>
              <a:t>casting among unrelated pointer types (see Program 1!)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const_cast</a:t>
            </a:r>
            <a:r>
              <a:rPr lang="en-US" dirty="0" smtClean="0"/>
              <a:t> (to remove </a:t>
            </a:r>
            <a:r>
              <a:rPr lang="en-US" b="1" dirty="0" err="1" smtClean="0"/>
              <a:t>const</a:t>
            </a:r>
            <a:r>
              <a:rPr lang="en-US" dirty="0" smtClean="0"/>
              <a:t>; rarely 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8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you build from other types</a:t>
            </a:r>
          </a:p>
          <a:p>
            <a:pPr lvl="1"/>
            <a:r>
              <a:rPr lang="en-US" dirty="0" smtClean="0"/>
              <a:t>ultimately, all types boil down to built-in components</a:t>
            </a:r>
          </a:p>
          <a:p>
            <a:pPr lvl="1"/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pointers</a:t>
            </a:r>
          </a:p>
          <a:p>
            <a:pPr lvl="1"/>
            <a:r>
              <a:rPr lang="en-US" b="1" dirty="0" err="1" smtClean="0"/>
              <a:t>const</a:t>
            </a:r>
            <a:r>
              <a:rPr lang="en-US" dirty="0" smtClean="0"/>
              <a:t> adornments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1980s</a:t>
            </a:r>
          </a:p>
          <a:p>
            <a:pPr lvl="1"/>
            <a:r>
              <a:rPr lang="en-US" dirty="0" smtClean="0"/>
              <a:t>added objects to C</a:t>
            </a:r>
          </a:p>
          <a:p>
            <a:r>
              <a:rPr lang="en-US" dirty="0" smtClean="0"/>
              <a:t>1985</a:t>
            </a:r>
          </a:p>
          <a:p>
            <a:pPr lvl="1"/>
            <a:r>
              <a:rPr lang="en-US" dirty="0" smtClean="0"/>
              <a:t>1.0 goes public</a:t>
            </a:r>
          </a:p>
          <a:p>
            <a:r>
              <a:rPr lang="en-US" dirty="0" smtClean="0"/>
              <a:t>1989</a:t>
            </a:r>
          </a:p>
          <a:p>
            <a:pPr lvl="1"/>
            <a:r>
              <a:rPr lang="en-US" dirty="0" smtClean="0"/>
              <a:t>2.0 (modern I/O streams, multiple inheritance)</a:t>
            </a:r>
          </a:p>
          <a:p>
            <a:pPr lvl="1"/>
            <a:r>
              <a:rPr lang="en-US" dirty="0" smtClean="0"/>
              <a:t>Standards Committee organized</a:t>
            </a:r>
          </a:p>
          <a:p>
            <a:r>
              <a:rPr lang="en-US" dirty="0" smtClean="0"/>
              <a:t>1998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ISO Standard</a:t>
            </a:r>
          </a:p>
          <a:p>
            <a:r>
              <a:rPr lang="en-US" dirty="0" smtClean="0"/>
              <a:t>2011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ISO Standard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8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What is a Pointer?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address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actually, a variable that </a:t>
            </a:r>
            <a:r>
              <a:rPr lang="en-US" i="1" dirty="0">
                <a:latin typeface="Corbel" charset="0"/>
                <a:ea typeface="ＭＳ Ｐゴシック" charset="0"/>
              </a:rPr>
              <a:t>holds</a:t>
            </a:r>
            <a:r>
              <a:rPr lang="en-US" dirty="0">
                <a:latin typeface="Corbel" charset="0"/>
                <a:ea typeface="ＭＳ Ｐゴシック" charset="0"/>
              </a:rPr>
              <a:t> an address</a:t>
            </a:r>
          </a:p>
          <a:p>
            <a:pPr lvl="1" eaLnBrk="1" hangingPunct="1"/>
            <a:endParaRPr lang="en-US" dirty="0">
              <a:latin typeface="Corbe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Actual numeric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addresses are rarely important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except in </a:t>
            </a:r>
            <a:r>
              <a:rPr lang="en-US" i="1" dirty="0">
                <a:latin typeface="Corbel" charset="0"/>
                <a:ea typeface="ＭＳ Ｐゴシック" charset="0"/>
              </a:rPr>
              <a:t>embedded</a:t>
            </a:r>
            <a:r>
              <a:rPr lang="en-US" dirty="0">
                <a:latin typeface="Corbel" charset="0"/>
                <a:ea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</a:rPr>
              <a:t>programming</a:t>
            </a:r>
          </a:p>
          <a:p>
            <a:endParaRPr lang="en-US" dirty="0">
              <a:latin typeface="Corbel" charset="0"/>
              <a:ea typeface="ＭＳ Ｐゴシック" charset="0"/>
            </a:endParaRPr>
          </a:p>
          <a:p>
            <a:r>
              <a:rPr lang="en-US" dirty="0" smtClean="0">
                <a:latin typeface="Corbel" charset="0"/>
                <a:ea typeface="ＭＳ Ｐゴシック" charset="0"/>
              </a:rPr>
              <a:t>The </a:t>
            </a:r>
            <a:r>
              <a:rPr lang="en-US" i="1" dirty="0" smtClean="0">
                <a:latin typeface="Corbel" charset="0"/>
                <a:ea typeface="ＭＳ Ｐゴシック" charset="0"/>
              </a:rPr>
              <a:t>null</a:t>
            </a:r>
            <a:r>
              <a:rPr lang="en-US" dirty="0" smtClean="0">
                <a:latin typeface="Corbel" charset="0"/>
                <a:ea typeface="ＭＳ Ｐゴシック" charset="0"/>
              </a:rPr>
              <a:t> pointer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</a:rPr>
              <a:t>special value that points “nowhere”</a:t>
            </a:r>
          </a:p>
          <a:p>
            <a:pPr lvl="1"/>
            <a:r>
              <a:rPr lang="en-US" b="1" dirty="0" err="1" smtClean="0">
                <a:latin typeface="Corbel" charset="0"/>
                <a:ea typeface="ＭＳ Ｐゴシック" charset="0"/>
              </a:rPr>
              <a:t>int</a:t>
            </a:r>
            <a:r>
              <a:rPr lang="en-US" b="1" dirty="0" smtClean="0">
                <a:latin typeface="Corbel" charset="0"/>
                <a:ea typeface="ＭＳ Ｐゴシック" charset="0"/>
              </a:rPr>
              <a:t>* p = </a:t>
            </a:r>
            <a:r>
              <a:rPr lang="en-US" b="1" dirty="0" err="1" smtClean="0">
                <a:latin typeface="Corbel" charset="0"/>
                <a:ea typeface="ＭＳ Ｐゴシック" charset="0"/>
              </a:rPr>
              <a:t>nullptr</a:t>
            </a:r>
            <a:r>
              <a:rPr lang="en-US" b="1" dirty="0" smtClean="0">
                <a:latin typeface="Corbel" charset="0"/>
                <a:ea typeface="ＭＳ Ｐゴシック" charset="0"/>
              </a:rPr>
              <a:t>;</a:t>
            </a:r>
            <a:r>
              <a:rPr lang="en-US" dirty="0" smtClean="0">
                <a:latin typeface="Corbel" charset="0"/>
                <a:ea typeface="ＭＳ Ｐゴシック" charset="0"/>
              </a:rPr>
              <a:t>	</a:t>
            </a:r>
            <a:r>
              <a:rPr lang="en-US" i="1" dirty="0" smtClean="0">
                <a:latin typeface="Corbel" charset="0"/>
                <a:ea typeface="ＭＳ Ｐゴシック" charset="0"/>
              </a:rPr>
              <a:t>// New in </a:t>
            </a:r>
            <a:r>
              <a:rPr lang="en-US" i="1" dirty="0" smtClean="0">
                <a:solidFill>
                  <a:srgbClr val="FF0000"/>
                </a:solidFill>
                <a:latin typeface="Corbel" charset="0"/>
                <a:ea typeface="ＭＳ Ｐゴシック" charset="0"/>
              </a:rPr>
              <a:t>C++11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</a:rPr>
              <a:t>Similar to “null” in other languages</a:t>
            </a:r>
            <a:endParaRPr lang="en-US" dirty="0">
              <a:latin typeface="Corbel" charset="0"/>
              <a:ea typeface="ＭＳ Ｐゴシック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42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457200" y="762000"/>
            <a:ext cx="81534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i="1" dirty="0">
                <a:latin typeface="Andale Mono"/>
                <a:cs typeface="Andale Mono"/>
              </a:rPr>
              <a:t>// </a:t>
            </a:r>
            <a:r>
              <a:rPr lang="en-US" sz="2000" i="1" dirty="0" err="1">
                <a:latin typeface="Andale Mono"/>
                <a:cs typeface="Andale Mono"/>
              </a:rPr>
              <a:t>address.cpp</a:t>
            </a:r>
            <a:r>
              <a:rPr lang="en-US" sz="2000" i="1" dirty="0">
                <a:latin typeface="Andale Mono"/>
                <a:cs typeface="Andale Mono"/>
              </a:rPr>
              <a:t>: Illustrates the address-of op (&amp;)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#include &lt;</a:t>
            </a:r>
            <a:r>
              <a:rPr lang="en-US" sz="2000" dirty="0" err="1">
                <a:latin typeface="Andale Mono"/>
                <a:cs typeface="Andale Mono"/>
              </a:rPr>
              <a:t>iostream</a:t>
            </a:r>
            <a:r>
              <a:rPr lang="en-US" sz="2000" dirty="0">
                <a:latin typeface="Andale Mono"/>
                <a:cs typeface="Andale Mono"/>
              </a:rPr>
              <a:t>&gt;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using namespace </a:t>
            </a:r>
            <a:r>
              <a:rPr lang="en-US" sz="2000" dirty="0" err="1">
                <a:latin typeface="Andale Mono"/>
                <a:cs typeface="Andale Mono"/>
              </a:rPr>
              <a:t>std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 </a:t>
            </a:r>
          </a:p>
          <a:p>
            <a:pPr eaLnBrk="0" hangingPunct="0"/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 main()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= 7, j = 8;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== " &lt;&lt;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&lt;&lt; ", &amp;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== " &lt;&lt; &amp;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"j == " &lt;&lt; j &lt;&lt; ", &amp;j == " &lt;&lt; &amp;j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 </a:t>
            </a:r>
          </a:p>
          <a:p>
            <a:pPr eaLnBrk="0" hangingPunct="0"/>
            <a:r>
              <a:rPr lang="en-US" sz="2000" i="1" dirty="0">
                <a:latin typeface="Andale Mono"/>
                <a:cs typeface="Andale Mono"/>
              </a:rPr>
              <a:t>/* Output: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/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== 7, &amp;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== 0012FF88</a:t>
            </a:r>
          </a:p>
          <a:p>
            <a:pPr eaLnBrk="0" hangingPunct="0"/>
            <a:r>
              <a:rPr lang="en-US" sz="2000" dirty="0">
                <a:latin typeface="Andale Mono"/>
                <a:cs typeface="Andale Mono"/>
              </a:rPr>
              <a:t>j == 8, &amp;j == 0012FF84</a:t>
            </a:r>
          </a:p>
          <a:p>
            <a:pPr eaLnBrk="0" hangingPunct="0"/>
            <a:r>
              <a:rPr lang="en-US" sz="2000" i="1" dirty="0">
                <a:latin typeface="Andale Mono"/>
                <a:cs typeface="Andale Mono"/>
              </a:rPr>
              <a:t>*/</a:t>
            </a:r>
            <a:r>
              <a:rPr lang="en-US" sz="2000" dirty="0">
                <a:latin typeface="Andale Mono"/>
                <a:cs typeface="Andale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833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Pointer Declarations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Use an asterisk (*)</a:t>
            </a:r>
          </a:p>
          <a:p>
            <a:pPr lvl="1" eaLnBrk="1" hangingPunct="1">
              <a:spcAft>
                <a:spcPts val="600"/>
              </a:spcAft>
            </a:pPr>
            <a:r>
              <a:rPr lang="en-US" b="1" dirty="0" err="1">
                <a:latin typeface="Corbel" charset="0"/>
                <a:ea typeface="ＭＳ Ｐゴシック" charset="0"/>
              </a:rPr>
              <a:t>int</a:t>
            </a:r>
            <a:r>
              <a:rPr lang="en-US" b="1" dirty="0">
                <a:latin typeface="Corbel" charset="0"/>
                <a:ea typeface="ＭＳ Ｐゴシック" charset="0"/>
              </a:rPr>
              <a:t>* p;</a:t>
            </a:r>
          </a:p>
          <a:p>
            <a:pPr lvl="1" eaLnBrk="1" hangingPunct="1">
              <a:spcAft>
                <a:spcPts val="600"/>
              </a:spcAft>
            </a:pP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b="1" dirty="0">
                <a:latin typeface="Corbel" charset="0"/>
                <a:ea typeface="ＭＳ Ｐゴシック" charset="0"/>
              </a:rPr>
              <a:t>p</a:t>
            </a:r>
            <a:r>
              <a:rPr lang="en-US" altLang="ja-JP" dirty="0">
                <a:latin typeface="Corbel" charset="0"/>
                <a:ea typeface="ＭＳ Ｐゴシック" charset="0"/>
              </a:rPr>
              <a:t> is a pointer to an </a:t>
            </a:r>
            <a:r>
              <a:rPr lang="en-US" altLang="ja-JP" b="1" dirty="0" err="1">
                <a:latin typeface="Corbel" charset="0"/>
                <a:ea typeface="ＭＳ Ｐゴシック" charset="0"/>
              </a:rPr>
              <a:t>int</a:t>
            </a:r>
            <a:r>
              <a:rPr lang="ja-JP" altLang="en-US" dirty="0" smtClean="0">
                <a:latin typeface="Corbel" charset="0"/>
                <a:ea typeface="ＭＳ Ｐゴシック" charset="0"/>
              </a:rPr>
              <a:t>”</a:t>
            </a:r>
            <a:endParaRPr lang="en-US" altLang="ja-JP" dirty="0" smtClean="0">
              <a:latin typeface="Corbel" charset="0"/>
              <a:ea typeface="ＭＳ Ｐゴシック" charset="0"/>
            </a:endParaRPr>
          </a:p>
          <a:p>
            <a:pPr lvl="1">
              <a:spcAft>
                <a:spcPts val="600"/>
              </a:spcAft>
            </a:pP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b="1" dirty="0" smtClean="0">
                <a:latin typeface="Corbel" charset="0"/>
                <a:ea typeface="ＭＳ Ｐゴシック" charset="0"/>
              </a:rPr>
              <a:t>*p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 is an </a:t>
            </a:r>
            <a:r>
              <a:rPr lang="en-US" altLang="ja-JP" b="1" dirty="0" err="1" smtClean="0">
                <a:latin typeface="Corbel" charset="0"/>
                <a:ea typeface="ＭＳ Ｐゴシック" charset="0"/>
              </a:rPr>
              <a:t>int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endParaRPr lang="en-US" dirty="0">
              <a:latin typeface="Corbel" charset="0"/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Must indicate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type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pointed to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pseudo-exception: </a:t>
            </a:r>
            <a:r>
              <a:rPr lang="en-US" b="1" dirty="0">
                <a:latin typeface="Corbel" charset="0"/>
                <a:ea typeface="ＭＳ Ｐゴシック" charset="0"/>
              </a:rPr>
              <a:t>void *</a:t>
            </a:r>
            <a:endParaRPr lang="en-US" dirty="0">
              <a:latin typeface="Corbel" charset="0"/>
              <a:ea typeface="ＭＳ Ｐゴシック" charset="0"/>
            </a:endParaRPr>
          </a:p>
          <a:p>
            <a:pPr lvl="2"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the only thing you can do with a </a:t>
            </a:r>
            <a:r>
              <a:rPr lang="en-US" b="1" dirty="0">
                <a:latin typeface="Corbel" charset="0"/>
                <a:ea typeface="ＭＳ Ｐゴシック" charset="0"/>
              </a:rPr>
              <a:t>void*</a:t>
            </a:r>
            <a:r>
              <a:rPr lang="en-US" dirty="0">
                <a:latin typeface="Corbel" charset="0"/>
                <a:ea typeface="ＭＳ Ｐゴシック" charset="0"/>
              </a:rPr>
              <a:t> is </a:t>
            </a:r>
            <a:r>
              <a:rPr lang="en-US" i="1" dirty="0">
                <a:latin typeface="Corbel" charset="0"/>
                <a:ea typeface="ＭＳ Ｐゴシック" charset="0"/>
              </a:rPr>
              <a:t>hold</a:t>
            </a:r>
            <a:r>
              <a:rPr lang="en-US" dirty="0">
                <a:latin typeface="Corbel" charset="0"/>
                <a:ea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</a:rPr>
              <a:t>an address</a:t>
            </a:r>
          </a:p>
          <a:p>
            <a:pPr lvl="2" eaLnBrk="1" hangingPunct="1"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</a:rPr>
              <a:t>you can’t dereference it</a:t>
            </a:r>
          </a:p>
          <a:p>
            <a:pPr lvl="2" eaLnBrk="1" hangingPunct="1"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</a:rPr>
              <a:t>don’t </a:t>
            </a:r>
            <a:r>
              <a:rPr lang="en-US" b="1" dirty="0" smtClean="0">
                <a:latin typeface="Corbel" charset="0"/>
                <a:ea typeface="ＭＳ Ｐゴシック" charset="0"/>
              </a:rPr>
              <a:t>delete</a:t>
            </a:r>
            <a:r>
              <a:rPr lang="en-US" dirty="0" smtClean="0">
                <a:latin typeface="Corbel" charset="0"/>
                <a:ea typeface="ＭＳ Ｐゴシック" charset="0"/>
              </a:rPr>
              <a:t> it</a:t>
            </a:r>
            <a:endParaRPr lang="en-US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96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Pointers to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Pointers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Multiple levels of indirection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Occasionally use multiple indirection levels</a:t>
            </a:r>
          </a:p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Given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 ** p;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…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**p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is an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=&gt;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*p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is a pointer to an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=&gt;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is a pointer to a pointer to an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endParaRPr lang="en-US" b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510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381000" y="541338"/>
            <a:ext cx="8610600" cy="58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 smtClean="0">
                <a:latin typeface="Andale Mono"/>
                <a:cs typeface="Andale Mono"/>
              </a:rPr>
              <a:t>#</a:t>
            </a:r>
            <a:r>
              <a:rPr lang="en-US" sz="2000" dirty="0">
                <a:latin typeface="Andale Mono"/>
                <a:cs typeface="Andale Mono"/>
              </a:rPr>
              <a:t>include &lt;</a:t>
            </a:r>
            <a:r>
              <a:rPr lang="en-US" sz="2000" dirty="0" err="1">
                <a:latin typeface="Andale Mono"/>
                <a:cs typeface="Andale Mono"/>
              </a:rPr>
              <a:t>iostream</a:t>
            </a:r>
            <a:r>
              <a:rPr lang="en-US" sz="2000" dirty="0">
                <a:latin typeface="Andale Mono"/>
                <a:cs typeface="Andale Mono"/>
              </a:rPr>
              <a:t>&gt;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using namespace </a:t>
            </a:r>
            <a:r>
              <a:rPr lang="en-US" sz="2000" dirty="0" err="1">
                <a:latin typeface="Andale Mono"/>
                <a:cs typeface="Andale Mono"/>
              </a:rPr>
              <a:t>std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= 7;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*  </a:t>
            </a:r>
            <a:r>
              <a:rPr lang="en-US" sz="2000" dirty="0" err="1">
                <a:latin typeface="Andale Mono"/>
                <a:cs typeface="Andale Mono"/>
              </a:rPr>
              <a:t>ip</a:t>
            </a:r>
            <a:r>
              <a:rPr lang="en-US" sz="2000" dirty="0">
                <a:latin typeface="Andale Mono"/>
                <a:cs typeface="Andale Mono"/>
              </a:rPr>
              <a:t> = &amp;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int</a:t>
            </a:r>
            <a:r>
              <a:rPr lang="en-US" sz="2000" dirty="0">
                <a:latin typeface="Andale Mono"/>
                <a:cs typeface="Andale Mono"/>
              </a:rPr>
              <a:t>** </a:t>
            </a:r>
            <a:r>
              <a:rPr lang="en-US" sz="2000" dirty="0" err="1">
                <a:latin typeface="Andale Mono"/>
                <a:cs typeface="Andale Mono"/>
              </a:rPr>
              <a:t>ipp</a:t>
            </a:r>
            <a:r>
              <a:rPr lang="en-US" sz="2000" dirty="0">
                <a:latin typeface="Andale Mono"/>
                <a:cs typeface="Andale Mono"/>
              </a:rPr>
              <a:t> = &amp;</a:t>
            </a:r>
            <a:r>
              <a:rPr lang="en-US" sz="2000" dirty="0" err="1">
                <a:latin typeface="Andale Mono"/>
                <a:cs typeface="Andale Mono"/>
              </a:rPr>
              <a:t>ip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"Address " &lt;&lt; </a:t>
            </a:r>
            <a:r>
              <a:rPr lang="en-US" sz="2000" dirty="0" err="1">
                <a:latin typeface="Andale Mono"/>
                <a:cs typeface="Andale Mono"/>
              </a:rPr>
              <a:t>ip</a:t>
            </a:r>
            <a:r>
              <a:rPr lang="en-US" sz="2000" dirty="0">
                <a:latin typeface="Andale Mono"/>
                <a:cs typeface="Andale Mono"/>
              </a:rPr>
              <a:t> &lt;&lt; " contains " &lt;&lt; *</a:t>
            </a:r>
            <a:r>
              <a:rPr lang="en-US" sz="2000" dirty="0" err="1">
                <a:latin typeface="Andale Mono"/>
                <a:cs typeface="Andale Mono"/>
              </a:rPr>
              <a:t>ip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    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"Address " &lt;&lt; </a:t>
            </a:r>
            <a:r>
              <a:rPr lang="en-US" sz="2000" dirty="0" err="1">
                <a:latin typeface="Andale Mono"/>
                <a:cs typeface="Andale Mono"/>
              </a:rPr>
              <a:t>ipp</a:t>
            </a:r>
            <a:r>
              <a:rPr lang="en-US" sz="2000" dirty="0">
                <a:latin typeface="Andale Mono"/>
                <a:cs typeface="Andale Mono"/>
              </a:rPr>
              <a:t> &lt;&lt; " contains " &lt;&lt; *</a:t>
            </a:r>
            <a:r>
              <a:rPr lang="en-US" sz="2000" dirty="0" err="1">
                <a:latin typeface="Andale Mono"/>
                <a:cs typeface="Andale Mono"/>
              </a:rPr>
              <a:t>ipp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    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"**</a:t>
            </a:r>
            <a:r>
              <a:rPr lang="en-US" sz="2000" dirty="0" err="1">
                <a:latin typeface="Andale Mono"/>
                <a:cs typeface="Andale Mono"/>
              </a:rPr>
              <a:t>ipp</a:t>
            </a:r>
            <a:r>
              <a:rPr lang="en-US" sz="2000" dirty="0">
                <a:latin typeface="Andale Mono"/>
                <a:cs typeface="Andale Mono"/>
              </a:rPr>
              <a:t> == " &lt;&lt; **</a:t>
            </a:r>
            <a:r>
              <a:rPr lang="en-US" sz="2000" dirty="0" err="1">
                <a:latin typeface="Andale Mono"/>
                <a:cs typeface="Andale Mono"/>
              </a:rPr>
              <a:t>ipp</a:t>
            </a:r>
            <a:r>
              <a:rPr lang="en-US" sz="2000" dirty="0">
                <a:latin typeface="Andale Mono"/>
                <a:cs typeface="Andale Mono"/>
              </a:rPr>
              <a:t>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i="1" dirty="0">
                <a:latin typeface="Andale Mono"/>
                <a:cs typeface="Andale Mono"/>
              </a:rPr>
              <a:t>// Output: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Address 0x7fff5e8f3cbc contains 7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Address 0x7fff5e8f3cb0 contains 0x7fff5e8f3cbc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**</a:t>
            </a:r>
            <a:r>
              <a:rPr lang="en-US" sz="2000" dirty="0" err="1">
                <a:latin typeface="Andale Mono"/>
                <a:cs typeface="Andale Mono"/>
              </a:rPr>
              <a:t>ipp</a:t>
            </a:r>
            <a:r>
              <a:rPr lang="en-US" sz="2000" dirty="0">
                <a:latin typeface="Andale Mono"/>
                <a:cs typeface="Andale Mono"/>
              </a:rPr>
              <a:t> == 7</a:t>
            </a:r>
          </a:p>
        </p:txBody>
      </p:sp>
    </p:spTree>
    <p:extLst>
      <p:ext uri="{BB962C8B-B14F-4D97-AF65-F5344CB8AC3E}">
        <p14:creationId xmlns:p14="http://schemas.microsoft.com/office/powerpoint/2010/main" val="3177002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const</a:t>
            </a:r>
            <a:r>
              <a:rPr lang="en-US" dirty="0" smtClean="0"/>
              <a:t> Qualifier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11300"/>
          </a:xfrm>
        </p:spPr>
        <p:txBody>
          <a:bodyPr/>
          <a:lstStyle/>
          <a:p>
            <a:r>
              <a:rPr lang="en-US" dirty="0" smtClean="0"/>
              <a:t>Indicates that the item being defined is </a:t>
            </a:r>
            <a:r>
              <a:rPr lang="en-US" i="1" dirty="0" smtClean="0"/>
              <a:t>read-only</a:t>
            </a:r>
          </a:p>
          <a:p>
            <a:endParaRPr lang="en-US" dirty="0" smtClean="0"/>
          </a:p>
          <a:p>
            <a:r>
              <a:rPr lang="en-US" b="1" dirty="0" err="1"/>
              <a:t>c</a:t>
            </a:r>
            <a:r>
              <a:rPr lang="en-US" b="1" dirty="0" err="1" smtClean="0"/>
              <a:t>onst</a:t>
            </a:r>
            <a:r>
              <a:rPr lang="en-US" dirty="0" smtClean="0"/>
              <a:t> variables must be </a:t>
            </a:r>
            <a:r>
              <a:rPr lang="en-US" i="1" dirty="0" smtClean="0"/>
              <a:t>initialized</a:t>
            </a:r>
            <a:r>
              <a:rPr lang="en-US" dirty="0" smtClean="0"/>
              <a:t> when defined</a:t>
            </a:r>
            <a:endParaRPr lang="en-US" dirty="0"/>
          </a:p>
        </p:txBody>
      </p:sp>
      <p:pic>
        <p:nvPicPr>
          <p:cNvPr id="4" name="Picture 3" descr="con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5" y="3238500"/>
            <a:ext cx="714294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Pointers and </a:t>
            </a:r>
            <a:r>
              <a:rPr lang="en-US" b="1" dirty="0">
                <a:solidFill>
                  <a:srgbClr val="D2533C"/>
                </a:solidFill>
                <a:ea typeface="+mj-ea"/>
                <a:cs typeface="+mj-cs"/>
              </a:rPr>
              <a:t>const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652588"/>
            <a:ext cx="7442200" cy="2462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before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the asterisk ⇒ </a:t>
            </a: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contents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b="1" dirty="0">
                <a:latin typeface="Corbel" charset="0"/>
                <a:ea typeface="ＭＳ Ｐゴシック" charset="0"/>
              </a:rPr>
              <a:t>p</a:t>
            </a:r>
            <a:r>
              <a:rPr lang="en-US" altLang="ja-JP" dirty="0">
                <a:latin typeface="Corbel" charset="0"/>
                <a:ea typeface="ＭＳ Ｐゴシック" charset="0"/>
              </a:rPr>
              <a:t> is a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pointer to a </a:t>
            </a:r>
            <a:r>
              <a:rPr lang="en-US" altLang="ja-JP" i="1" dirty="0" err="1">
                <a:latin typeface="Corbel" charset="0"/>
                <a:ea typeface="ＭＳ Ｐゴシック" charset="0"/>
              </a:rPr>
              <a:t>const</a:t>
            </a:r>
            <a:r>
              <a:rPr lang="en-US" altLang="ja-JP" dirty="0">
                <a:latin typeface="Corbel" charset="0"/>
                <a:ea typeface="ＭＳ Ｐゴシック" charset="0"/>
              </a:rPr>
              <a:t> </a:t>
            </a:r>
            <a:r>
              <a:rPr lang="en-US" altLang="ja-JP" b="1" dirty="0" err="1">
                <a:latin typeface="Corbel" charset="0"/>
                <a:ea typeface="ＭＳ Ｐゴシック" charset="0"/>
              </a:rPr>
              <a:t>int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after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the asterisk ⇒ </a:t>
            </a:r>
            <a:r>
              <a:rPr lang="en-US" b="1" dirty="0" err="1">
                <a:latin typeface="Courier New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pointer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b="1" dirty="0">
                <a:latin typeface="Corbel" charset="0"/>
                <a:ea typeface="ＭＳ Ｐゴシック" charset="0"/>
              </a:rPr>
              <a:t>p</a:t>
            </a:r>
            <a:r>
              <a:rPr lang="en-US" altLang="ja-JP" dirty="0">
                <a:latin typeface="Corbel" charset="0"/>
                <a:ea typeface="ＭＳ Ｐゴシック" charset="0"/>
              </a:rPr>
              <a:t> is a </a:t>
            </a:r>
            <a:r>
              <a:rPr lang="en-US" altLang="ja-JP" i="1" dirty="0" err="1">
                <a:latin typeface="Corbel" charset="0"/>
                <a:ea typeface="ＭＳ Ｐゴシック" charset="0"/>
              </a:rPr>
              <a:t>const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 pointer</a:t>
            </a:r>
            <a:r>
              <a:rPr lang="en-US" altLang="ja-JP" dirty="0">
                <a:latin typeface="Corbel" charset="0"/>
                <a:ea typeface="ＭＳ Ｐゴシック" charset="0"/>
              </a:rPr>
              <a:t> to an </a:t>
            </a:r>
            <a:r>
              <a:rPr lang="en-US" altLang="ja-JP" b="1" dirty="0" err="1">
                <a:latin typeface="Corbel" charset="0"/>
                <a:ea typeface="ＭＳ Ｐゴシック" charset="0"/>
              </a:rPr>
              <a:t>int</a:t>
            </a:r>
            <a:r>
              <a:rPr lang="ja-JP" altLang="en-US" dirty="0">
                <a:latin typeface="Corbel" charset="0"/>
                <a:ea typeface="ＭＳ Ｐゴシック" charset="0"/>
              </a:rPr>
              <a:t>”</a:t>
            </a:r>
            <a:endParaRPr lang="en-US" dirty="0">
              <a:latin typeface="Corbel" charset="0"/>
              <a:ea typeface="ＭＳ Ｐゴシック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81000" y="4478338"/>
            <a:ext cx="861060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char * p1;       </a:t>
            </a:r>
            <a:r>
              <a:rPr lang="en-US" sz="2000" i="1" dirty="0">
                <a:latin typeface="Andale Mono"/>
                <a:cs typeface="Andale Mono"/>
              </a:rPr>
              <a:t>// </a:t>
            </a:r>
            <a:r>
              <a:rPr lang="en-US" sz="2000" i="1" u="sng" dirty="0">
                <a:latin typeface="Andale Mono"/>
                <a:cs typeface="Andale Mono"/>
              </a:rPr>
              <a:t>*p1 = </a:t>
            </a:r>
            <a:r>
              <a:rPr lang="ja-JP" altLang="en-US" sz="2000" i="1" u="sng" dirty="0">
                <a:latin typeface="Andale Mono"/>
                <a:cs typeface="Andale Mono"/>
              </a:rPr>
              <a:t>‘</a:t>
            </a:r>
            <a:r>
              <a:rPr lang="en-US" altLang="ja-JP" sz="2000" i="1" u="sng" dirty="0">
                <a:latin typeface="Andale Mono"/>
                <a:cs typeface="Andale Mono"/>
              </a:rPr>
              <a:t>c</a:t>
            </a:r>
            <a:r>
              <a:rPr lang="ja-JP" altLang="en-US" sz="2000" i="1" u="sng" dirty="0">
                <a:latin typeface="Andale Mono"/>
                <a:cs typeface="Andale Mono"/>
              </a:rPr>
              <a:t>’</a:t>
            </a:r>
            <a:r>
              <a:rPr lang="en-US" altLang="ja-JP" sz="2000" i="1" dirty="0">
                <a:latin typeface="Andale Mono"/>
                <a:cs typeface="Andale Mono"/>
              </a:rPr>
              <a:t> illegal; </a:t>
            </a:r>
            <a:r>
              <a:rPr lang="en-US" altLang="ja-JP" sz="2000" i="1" u="sng" dirty="0">
                <a:latin typeface="Andale Mono"/>
                <a:cs typeface="Andale Mono"/>
              </a:rPr>
              <a:t>++p1</a:t>
            </a:r>
            <a:r>
              <a:rPr lang="en-US" altLang="ja-JP" sz="2000" i="1" dirty="0">
                <a:latin typeface="Andale Mono"/>
                <a:cs typeface="Andale Mono"/>
              </a:rPr>
              <a:t> OK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char </a:t>
            </a: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* p1;       </a:t>
            </a:r>
            <a:r>
              <a:rPr lang="en-US" sz="2000" i="1" dirty="0">
                <a:latin typeface="Andale Mono"/>
                <a:cs typeface="Andale Mono"/>
              </a:rPr>
              <a:t>// (same as above)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dirty="0">
                <a:latin typeface="Andale Mono"/>
                <a:cs typeface="Andale Mono"/>
              </a:rPr>
              <a:t>char * </a:t>
            </a: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p2;       </a:t>
            </a:r>
            <a:r>
              <a:rPr lang="en-US" sz="2000" i="1" dirty="0">
                <a:latin typeface="Andale Mono"/>
                <a:cs typeface="Andale Mono"/>
              </a:rPr>
              <a:t>// </a:t>
            </a:r>
            <a:r>
              <a:rPr lang="en-US" sz="2000" i="1" u="sng" dirty="0">
                <a:latin typeface="Andale Mono"/>
                <a:cs typeface="Andale Mono"/>
              </a:rPr>
              <a:t>*p2 = </a:t>
            </a:r>
            <a:r>
              <a:rPr lang="ja-JP" altLang="en-US" sz="2000" i="1" u="sng" dirty="0">
                <a:latin typeface="Andale Mono"/>
                <a:cs typeface="Andale Mono"/>
              </a:rPr>
              <a:t>‘</a:t>
            </a:r>
            <a:r>
              <a:rPr lang="en-US" altLang="ja-JP" sz="2000" i="1" u="sng" dirty="0">
                <a:latin typeface="Andale Mono"/>
                <a:cs typeface="Andale Mono"/>
              </a:rPr>
              <a:t>c</a:t>
            </a:r>
            <a:r>
              <a:rPr lang="ja-JP" altLang="en-US" sz="2000" i="1" u="sng" dirty="0">
                <a:latin typeface="Andale Mono"/>
                <a:cs typeface="Andale Mono"/>
              </a:rPr>
              <a:t>’</a:t>
            </a:r>
            <a:r>
              <a:rPr lang="en-US" altLang="ja-JP" sz="2000" i="1" dirty="0">
                <a:latin typeface="Andale Mono"/>
                <a:cs typeface="Andale Mono"/>
              </a:rPr>
              <a:t> OK; </a:t>
            </a:r>
            <a:r>
              <a:rPr lang="en-US" altLang="ja-JP" sz="2000" i="1" u="sng" dirty="0">
                <a:latin typeface="Andale Mono"/>
                <a:cs typeface="Andale Mono"/>
              </a:rPr>
              <a:t>++p2</a:t>
            </a:r>
            <a:r>
              <a:rPr lang="en-US" altLang="ja-JP" sz="2000" i="1" dirty="0">
                <a:latin typeface="Andale Mono"/>
                <a:cs typeface="Andale Mono"/>
              </a:rPr>
              <a:t> illegal</a:t>
            </a:r>
            <a:endParaRPr lang="en-US" altLang="ja-JP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char * </a:t>
            </a: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p3 = "fixed";</a:t>
            </a:r>
            <a:r>
              <a:rPr lang="en-US" sz="2000" i="1" dirty="0">
                <a:latin typeface="Andale Mono"/>
                <a:cs typeface="Andale Mono"/>
              </a:rPr>
              <a:t>// </a:t>
            </a:r>
            <a:r>
              <a:rPr lang="en-US" sz="2000" i="1" u="sng" dirty="0" smtClean="0">
                <a:latin typeface="Andale Mono"/>
                <a:cs typeface="Andale Mono"/>
              </a:rPr>
              <a:t>neither allowed</a:t>
            </a:r>
            <a:endParaRPr lang="en-US" sz="2000" i="1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2883306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Assigning </a:t>
            </a: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non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-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const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to 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const</a:t>
            </a:r>
            <a:endParaRPr lang="en-US" b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Always okay (no loss of safety)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lvl="1" eaLnBrk="1" hangingPunct="1"/>
            <a:r>
              <a:rPr lang="en-US" sz="2400" b="1" dirty="0">
                <a:latin typeface="Corbel" charset="0"/>
                <a:ea typeface="ＭＳ Ｐゴシック" charset="0"/>
              </a:rPr>
              <a:t>char* p;</a:t>
            </a:r>
            <a:r>
              <a:rPr lang="en-US" sz="2400" dirty="0">
                <a:latin typeface="Corbel" charset="0"/>
                <a:ea typeface="ＭＳ Ｐゴシック" charset="0"/>
              </a:rPr>
              <a:t/>
            </a:r>
            <a:br>
              <a:rPr lang="en-US" sz="2400" dirty="0">
                <a:latin typeface="Corbel" charset="0"/>
                <a:ea typeface="ＭＳ Ｐゴシック" charset="0"/>
              </a:rPr>
            </a:br>
            <a:r>
              <a:rPr lang="en-US" sz="2400" dirty="0">
                <a:latin typeface="Corbel" charset="0"/>
                <a:ea typeface="ＭＳ Ｐゴシック" charset="0"/>
              </a:rPr>
              <a:t>…</a:t>
            </a:r>
            <a:br>
              <a:rPr lang="en-US" sz="2400" dirty="0">
                <a:latin typeface="Corbel" charset="0"/>
                <a:ea typeface="ＭＳ Ｐゴシック" charset="0"/>
              </a:rPr>
            </a:br>
            <a:r>
              <a:rPr lang="en-US" sz="2400" b="1" dirty="0" err="1">
                <a:latin typeface="Corbel" charset="0"/>
                <a:ea typeface="ＭＳ Ｐゴシック" charset="0"/>
              </a:rPr>
              <a:t>const</a:t>
            </a:r>
            <a:r>
              <a:rPr lang="en-US" sz="2400" b="1" dirty="0">
                <a:latin typeface="Corbel" charset="0"/>
                <a:ea typeface="ＭＳ Ｐゴシック" charset="0"/>
              </a:rPr>
              <a:t> char* q = p;</a:t>
            </a:r>
            <a:r>
              <a:rPr lang="en-US" sz="2400" dirty="0">
                <a:latin typeface="Corbel" charset="0"/>
                <a:ea typeface="ＭＳ Ｐゴシック" charset="0"/>
              </a:rPr>
              <a:t> 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2000" b="1" dirty="0">
                <a:latin typeface="Corbel" charset="0"/>
                <a:ea typeface="ＭＳ Ｐゴシック" charset="0"/>
              </a:rPr>
              <a:t>p</a:t>
            </a:r>
            <a:r>
              <a:rPr lang="en-US" sz="2000" dirty="0">
                <a:latin typeface="Corbel" charset="0"/>
                <a:ea typeface="ＭＳ Ｐゴシック" charset="0"/>
              </a:rPr>
              <a:t> </a:t>
            </a:r>
            <a:r>
              <a:rPr lang="en-US" sz="2000" dirty="0" smtClean="0">
                <a:latin typeface="Corbel" charset="0"/>
                <a:ea typeface="ＭＳ Ｐゴシック" charset="0"/>
              </a:rPr>
              <a:t>doesn’</a:t>
            </a:r>
            <a:r>
              <a:rPr lang="en-US" altLang="ja-JP" sz="2000" dirty="0" smtClean="0">
                <a:latin typeface="Corbel" charset="0"/>
                <a:ea typeface="ＭＳ Ｐゴシック" charset="0"/>
              </a:rPr>
              <a:t>t </a:t>
            </a:r>
            <a:r>
              <a:rPr lang="en-US" altLang="ja-JP" sz="2000" dirty="0">
                <a:latin typeface="Corbel" charset="0"/>
                <a:ea typeface="ＭＳ Ｐゴシック" charset="0"/>
              </a:rPr>
              <a:t>care if you modify </a:t>
            </a:r>
            <a:r>
              <a:rPr lang="en-US" altLang="ja-JP" sz="2000" dirty="0" smtClean="0">
                <a:latin typeface="Corbel" charset="0"/>
                <a:ea typeface="ＭＳ Ｐゴシック" charset="0"/>
              </a:rPr>
              <a:t>its contents; </a:t>
            </a:r>
            <a:r>
              <a:rPr lang="en-US" altLang="ja-JP" sz="2000" dirty="0">
                <a:latin typeface="Corbel" charset="0"/>
                <a:ea typeface="ＭＳ Ｐゴシック" charset="0"/>
              </a:rPr>
              <a:t>but </a:t>
            </a:r>
            <a:r>
              <a:rPr lang="en-US" altLang="ja-JP" sz="2000" b="1" dirty="0">
                <a:latin typeface="Corbel" charset="0"/>
                <a:ea typeface="ＭＳ Ｐゴシック" charset="0"/>
              </a:rPr>
              <a:t>q</a:t>
            </a:r>
            <a:r>
              <a:rPr lang="en-US" altLang="ja-JP" sz="2000" dirty="0">
                <a:latin typeface="Corbel" charset="0"/>
                <a:ea typeface="ＭＳ Ｐゴシック" charset="0"/>
              </a:rPr>
              <a:t> </a:t>
            </a:r>
            <a:r>
              <a:rPr lang="en-US" altLang="ja-JP" sz="2000" dirty="0" smtClean="0">
                <a:latin typeface="Corbel" charset="0"/>
                <a:ea typeface="ＭＳ Ｐゴシック" charset="0"/>
              </a:rPr>
              <a:t>won’t </a:t>
            </a:r>
            <a:r>
              <a:rPr lang="en-US" altLang="ja-JP" sz="2000" dirty="0">
                <a:latin typeface="Corbel" charset="0"/>
                <a:ea typeface="ＭＳ Ｐゴシック" charset="0"/>
              </a:rPr>
              <a:t>anyway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Many </a:t>
            </a:r>
            <a:r>
              <a:rPr lang="en-US" sz="2800" b="1" dirty="0">
                <a:latin typeface="Corbel" charset="0"/>
                <a:ea typeface="ＭＳ Ｐゴシック" charset="0"/>
                <a:cs typeface="ＭＳ Ｐゴシック" charset="0"/>
              </a:rPr>
              <a:t>char*</a:t>
            </a: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 arguments in the C library are </a:t>
            </a:r>
            <a:r>
              <a:rPr lang="en-US" sz="2800" b="1" dirty="0" err="1">
                <a:latin typeface="Corbel" charset="0"/>
                <a:ea typeface="ＭＳ Ｐゴシック" charset="0"/>
                <a:cs typeface="ＭＳ Ｐゴシック" charset="0"/>
              </a:rPr>
              <a:t>const</a:t>
            </a:r>
            <a:endParaRPr lang="en-US" sz="2800" b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Going the other way (</a:t>
            </a:r>
            <a:r>
              <a:rPr lang="en-US" sz="2800" b="1" dirty="0" err="1">
                <a:latin typeface="Corbel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 to non-</a:t>
            </a:r>
            <a:r>
              <a:rPr lang="en-US" sz="2800" b="1" dirty="0" err="1">
                <a:latin typeface="Corbel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loses</a:t>
            </a: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safety</a:t>
            </a: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; should be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rare</a:t>
            </a: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 and requires a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cast</a:t>
            </a:r>
          </a:p>
        </p:txBody>
      </p:sp>
    </p:spTree>
    <p:extLst>
      <p:ext uri="{BB962C8B-B14F-4D97-AF65-F5344CB8AC3E}">
        <p14:creationId xmlns:p14="http://schemas.microsoft.com/office/powerpoint/2010/main" val="25723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Assigning 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const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to </a:t>
            </a: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non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-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const</a:t>
            </a:r>
            <a:endParaRPr lang="en-US" b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Not allowed (loses </a:t>
            </a:r>
            <a:r>
              <a:rPr lang="en-US" sz="2800" b="1" dirty="0" err="1">
                <a:latin typeface="Corbel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 protection)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Should be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rare</a:t>
            </a: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 and requires a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cast: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 b="1" dirty="0" err="1">
                <a:latin typeface="Corbel" charset="0"/>
                <a:ea typeface="ＭＳ Ｐゴシック" charset="0"/>
              </a:rPr>
              <a:t>const</a:t>
            </a:r>
            <a:r>
              <a:rPr lang="en-US" sz="2400" b="1" dirty="0">
                <a:latin typeface="Corbel" charset="0"/>
                <a:ea typeface="ＭＳ Ｐゴシック" charset="0"/>
              </a:rPr>
              <a:t> char * p = …;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 b="1" dirty="0">
                <a:latin typeface="Corbel" charset="0"/>
                <a:ea typeface="ＭＳ Ｐゴシック" charset="0"/>
              </a:rPr>
              <a:t>char* q = </a:t>
            </a:r>
            <a:r>
              <a:rPr lang="en-US" sz="2400" b="1" dirty="0" err="1">
                <a:latin typeface="Corbel" charset="0"/>
                <a:ea typeface="ＭＳ Ｐゴシック" charset="0"/>
              </a:rPr>
              <a:t>const_cast</a:t>
            </a:r>
            <a:r>
              <a:rPr lang="en-US" sz="2400" b="1" dirty="0">
                <a:latin typeface="Corbel" charset="0"/>
                <a:ea typeface="ＭＳ Ｐゴシック" charset="0"/>
              </a:rPr>
              <a:t>&lt;char*&gt;(p)</a:t>
            </a:r>
            <a:r>
              <a:rPr lang="en-US" sz="2400" b="1" dirty="0" smtClean="0">
                <a:latin typeface="Corbel" charset="0"/>
                <a:ea typeface="ＭＳ Ｐゴシック" charset="0"/>
              </a:rPr>
              <a:t>;	</a:t>
            </a:r>
            <a:r>
              <a:rPr lang="en-US" sz="2400" b="1" i="1" dirty="0" smtClean="0">
                <a:latin typeface="Corbel" charset="0"/>
                <a:ea typeface="ＭＳ Ｐゴシック" charset="0"/>
              </a:rPr>
              <a:t>// lose the</a:t>
            </a:r>
            <a:r>
              <a:rPr lang="en-US" sz="2400" b="1" dirty="0" smtClean="0">
                <a:latin typeface="Corbel" charset="0"/>
                <a:ea typeface="ＭＳ Ｐゴシック" charset="0"/>
              </a:rPr>
              <a:t> </a:t>
            </a:r>
            <a:r>
              <a:rPr lang="en-US" sz="2400" b="1" u="sng" dirty="0" err="1" smtClean="0">
                <a:latin typeface="Corbel" charset="0"/>
                <a:ea typeface="ＭＳ Ｐゴシック" charset="0"/>
              </a:rPr>
              <a:t>const</a:t>
            </a:r>
            <a:endParaRPr lang="en-US" sz="2400" b="1" u="sng" dirty="0">
              <a:latin typeface="Corbel" charset="0"/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sz="2400" b="1" dirty="0">
                <a:latin typeface="Corbel" charset="0"/>
                <a:ea typeface="ＭＳ Ｐゴシック" charset="0"/>
              </a:rPr>
              <a:t>*q = …;</a:t>
            </a:r>
          </a:p>
        </p:txBody>
      </p:sp>
    </p:spTree>
    <p:extLst>
      <p:ext uri="{BB962C8B-B14F-4D97-AF65-F5344CB8AC3E}">
        <p14:creationId xmlns:p14="http://schemas.microsoft.com/office/powerpoint/2010/main" val="9570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Multiple Indirection and </a:t>
            </a:r>
            <a:r>
              <a:rPr lang="en-US" b="1" dirty="0">
                <a:solidFill>
                  <a:srgbClr val="D2533C"/>
                </a:solidFill>
                <a:ea typeface="+mj-ea"/>
                <a:cs typeface="+mj-cs"/>
              </a:rPr>
              <a:t>const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dark corner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Cannot convert </a:t>
            </a:r>
            <a:r>
              <a:rPr lang="en-US" b="1" dirty="0">
                <a:latin typeface="Corbel" charset="0"/>
                <a:ea typeface="ＭＳ Ｐゴシック" charset="0"/>
                <a:cs typeface="Corbel" charset="0"/>
              </a:rPr>
              <a:t>char**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to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latin typeface="Corbel" charset="0"/>
                <a:ea typeface="ＭＳ Ｐゴシック" charset="0"/>
                <a:cs typeface="Corbel" charset="0"/>
              </a:rPr>
              <a:t>const</a:t>
            </a:r>
            <a:r>
              <a:rPr lang="en-US" b="1" dirty="0">
                <a:latin typeface="Corbel" charset="0"/>
                <a:ea typeface="ＭＳ Ｐゴシック" charset="0"/>
                <a:cs typeface="Corbel" charset="0"/>
              </a:rPr>
              <a:t> char**</a:t>
            </a:r>
            <a:endParaRPr lang="en-US" sz="2000" b="1" dirty="0">
              <a:latin typeface="Corbel" charset="0"/>
              <a:ea typeface="ＭＳ Ｐゴシック" charset="0"/>
              <a:cs typeface="Corbel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Must add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at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all levels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to the left of the right-most star: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</a:rPr>
              <a:t>we’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re </a:t>
            </a:r>
            <a:r>
              <a:rPr lang="en-US" altLang="ja-JP" dirty="0">
                <a:latin typeface="Corbel" charset="0"/>
                <a:ea typeface="ＭＳ Ｐゴシック" charset="0"/>
              </a:rPr>
              <a:t>protecting the </a:t>
            </a:r>
            <a:r>
              <a:rPr lang="en-US" altLang="ja-JP" i="1" dirty="0">
                <a:latin typeface="Corbel" charset="0"/>
                <a:ea typeface="ＭＳ Ｐゴシック" charset="0"/>
              </a:rPr>
              <a:t>contents</a:t>
            </a:r>
            <a:r>
              <a:rPr lang="en-US" altLang="ja-JP" dirty="0">
                <a:latin typeface="Corbel" charset="0"/>
                <a:ea typeface="ＭＳ Ｐゴシック" charset="0"/>
              </a:rPr>
              <a:t>, not the 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pointer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ja-JP" dirty="0" smtClean="0">
                <a:latin typeface="Corbel" charset="0"/>
                <a:ea typeface="ＭＳ Ｐゴシック" charset="0"/>
              </a:rPr>
              <a:t>anything to the left of the right-most asterisk refers to the contents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b="1" dirty="0" err="1">
                <a:latin typeface="Corbel" charset="0"/>
                <a:ea typeface="ＭＳ Ｐゴシック" charset="0"/>
                <a:cs typeface="Corbel" charset="0"/>
              </a:rPr>
              <a:t>const</a:t>
            </a:r>
            <a:r>
              <a:rPr lang="en-US" b="1" dirty="0">
                <a:latin typeface="Corbel" charset="0"/>
                <a:ea typeface="ＭＳ Ｐゴシック" charset="0"/>
                <a:cs typeface="Corbel" charset="0"/>
              </a:rPr>
              <a:t> char * </a:t>
            </a:r>
            <a:r>
              <a:rPr lang="en-US" b="1" dirty="0" err="1">
                <a:latin typeface="Corbel" charset="0"/>
                <a:ea typeface="ＭＳ Ｐゴシック" charset="0"/>
                <a:cs typeface="Corbel" charset="0"/>
              </a:rPr>
              <a:t>const</a:t>
            </a:r>
            <a:r>
              <a:rPr lang="en-US" b="1" dirty="0">
                <a:latin typeface="Corbel" charset="0"/>
                <a:ea typeface="ＭＳ Ｐゴシック" charset="0"/>
                <a:cs typeface="Corbel" charset="0"/>
              </a:rPr>
              <a:t> *</a:t>
            </a:r>
            <a:endParaRPr lang="en-US" sz="1600" b="1" dirty="0">
              <a:latin typeface="Corbel" charset="0"/>
              <a:ea typeface="ＭＳ Ｐゴシック" charset="0"/>
              <a:cs typeface="Corbel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multconst.cpp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multconst3.cpp</a:t>
            </a:r>
          </a:p>
          <a:p>
            <a:pPr eaLnBrk="1" hangingPunct="1">
              <a:spcAft>
                <a:spcPts val="600"/>
              </a:spcAft>
            </a:pP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41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Compiles to native, executable code (FAST!)</a:t>
            </a:r>
          </a:p>
          <a:p>
            <a:pPr lvl="1"/>
            <a:r>
              <a:rPr lang="en-US" dirty="0" smtClean="0"/>
              <a:t>There are no classes at runtime – just bits and bytes.</a:t>
            </a:r>
          </a:p>
          <a:p>
            <a:r>
              <a:rPr lang="en-US" dirty="0" smtClean="0"/>
              <a:t>Supports multiple programming paradigms</a:t>
            </a:r>
          </a:p>
          <a:p>
            <a:pPr lvl="1"/>
            <a:r>
              <a:rPr lang="en-US" dirty="0" smtClean="0"/>
              <a:t>Imperative (procedural)</a:t>
            </a:r>
          </a:p>
          <a:p>
            <a:pPr lvl="1"/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Generic</a:t>
            </a:r>
          </a:p>
          <a:p>
            <a:pPr lvl="1"/>
            <a:r>
              <a:rPr lang="en-US" dirty="0" smtClean="0"/>
              <a:t>Functional (somewhat)</a:t>
            </a:r>
          </a:p>
          <a:p>
            <a:r>
              <a:rPr lang="en-US" dirty="0" smtClean="0"/>
              <a:t>Used Everywhere</a:t>
            </a:r>
          </a:p>
          <a:p>
            <a:pPr lvl="1"/>
            <a:r>
              <a:rPr lang="en-US" dirty="0" smtClean="0"/>
              <a:t>Web servers</a:t>
            </a:r>
          </a:p>
          <a:p>
            <a:pPr lvl="1"/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Algorithmic trading</a:t>
            </a:r>
          </a:p>
        </p:txBody>
      </p:sp>
    </p:spTree>
    <p:extLst>
      <p:ext uri="{BB962C8B-B14F-4D97-AF65-F5344CB8AC3E}">
        <p14:creationId xmlns:p14="http://schemas.microsoft.com/office/powerpoint/2010/main" val="252150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Generic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Pointers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void *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Allows holding a pointer to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any type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Must </a:t>
            </a:r>
            <a:r>
              <a:rPr lang="en-US" i="1" dirty="0">
                <a:latin typeface="Corbel" charset="0"/>
                <a:ea typeface="ＭＳ Ｐゴシック" charset="0"/>
              </a:rPr>
              <a:t>explicitly cast </a:t>
            </a:r>
            <a:r>
              <a:rPr lang="en-US" dirty="0">
                <a:latin typeface="Corbel" charset="0"/>
                <a:ea typeface="ＭＳ Ｐゴシック" charset="0"/>
              </a:rPr>
              <a:t>back to original type to use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Used often for function parameters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Useful for: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</a:rPr>
              <a:t>reinterpreting any </a:t>
            </a:r>
            <a:r>
              <a:rPr lang="en-US" dirty="0">
                <a:latin typeface="Corbel" charset="0"/>
                <a:ea typeface="ＭＳ Ｐゴシック" charset="0"/>
              </a:rPr>
              <a:t>object as a sequence of bytes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implementing low-level, generic </a:t>
            </a:r>
            <a:r>
              <a:rPr lang="en-US" dirty="0" smtClean="0">
                <a:latin typeface="Corbel" charset="0"/>
                <a:ea typeface="ＭＳ Ｐゴシック" charset="0"/>
              </a:rPr>
              <a:t>containers</a:t>
            </a:r>
            <a:endParaRPr lang="en-US" sz="3000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endParaRPr lang="en-US" sz="3800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5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auto">
          <a:xfrm>
            <a:off x="381000" y="1714500"/>
            <a:ext cx="8610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void* </a:t>
            </a:r>
            <a:r>
              <a:rPr lang="en-US" sz="1800" dirty="0" err="1">
                <a:latin typeface="Andale Mono"/>
                <a:cs typeface="Andale Mono"/>
              </a:rPr>
              <a:t>memcpy</a:t>
            </a:r>
            <a:r>
              <a:rPr lang="en-US" sz="1800" dirty="0">
                <a:latin typeface="Andale Mono"/>
                <a:cs typeface="Andale Mono"/>
              </a:rPr>
              <a:t>(void* target, </a:t>
            </a:r>
            <a:r>
              <a:rPr lang="en-US" sz="1800" dirty="0" err="1">
                <a:latin typeface="Andale Mono"/>
                <a:cs typeface="Andale Mono"/>
              </a:rPr>
              <a:t>const</a:t>
            </a:r>
            <a:r>
              <a:rPr lang="en-US" sz="1800" dirty="0">
                <a:latin typeface="Andale Mono"/>
                <a:cs typeface="Andale Mono"/>
              </a:rPr>
              <a:t> void* source, </a:t>
            </a:r>
            <a:r>
              <a:rPr lang="en-US" sz="1800" dirty="0" err="1">
                <a:latin typeface="Andale Mono"/>
                <a:cs typeface="Andale Mono"/>
              </a:rPr>
              <a:t>size_t</a:t>
            </a:r>
            <a:r>
              <a:rPr lang="en-US" sz="1800" dirty="0">
                <a:latin typeface="Andale Mono"/>
                <a:cs typeface="Andale Mono"/>
              </a:rPr>
              <a:t> n)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i="1" dirty="0">
                <a:latin typeface="Andale Mono"/>
                <a:cs typeface="Andale Mono"/>
              </a:rPr>
              <a:t>// Copy any object to another</a:t>
            </a: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    char* </a:t>
            </a:r>
            <a:r>
              <a:rPr lang="en-US" sz="1800" dirty="0" err="1">
                <a:latin typeface="Andale Mono"/>
                <a:cs typeface="Andale Mono"/>
              </a:rPr>
              <a:t>targetp</a:t>
            </a:r>
            <a:r>
              <a:rPr lang="en-US" sz="1800" dirty="0">
                <a:latin typeface="Andale Mono"/>
                <a:cs typeface="Andale Mono"/>
              </a:rPr>
              <a:t> = </a:t>
            </a:r>
            <a:r>
              <a:rPr lang="en-US" sz="1800" dirty="0" err="1">
                <a:latin typeface="Andale Mono"/>
                <a:cs typeface="Andale Mono"/>
              </a:rPr>
              <a:t>static_cast</a:t>
            </a:r>
            <a:r>
              <a:rPr lang="en-US" sz="1800" dirty="0">
                <a:latin typeface="Andale Mono"/>
                <a:cs typeface="Andale Mono"/>
              </a:rPr>
              <a:t>&lt;char*&gt;(target);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err="1">
                <a:latin typeface="Andale Mono"/>
                <a:cs typeface="Andale Mono"/>
              </a:rPr>
              <a:t>const</a:t>
            </a:r>
            <a:r>
              <a:rPr lang="en-US" sz="1800" dirty="0">
                <a:latin typeface="Andale Mono"/>
                <a:cs typeface="Andale Mono"/>
              </a:rPr>
              <a:t> char* </a:t>
            </a:r>
            <a:r>
              <a:rPr lang="en-US" sz="1800" dirty="0" err="1">
                <a:latin typeface="Andale Mono"/>
                <a:cs typeface="Andale Mono"/>
              </a:rPr>
              <a:t>sourcep</a:t>
            </a:r>
            <a:r>
              <a:rPr lang="en-US" sz="1800" dirty="0">
                <a:latin typeface="Andale Mono"/>
                <a:cs typeface="Andale Mono"/>
              </a:rPr>
              <a:t> = </a:t>
            </a:r>
            <a:r>
              <a:rPr lang="en-US" sz="1800" dirty="0" err="1">
                <a:latin typeface="Andale Mono"/>
                <a:cs typeface="Andale Mono"/>
              </a:rPr>
              <a:t>static_cast</a:t>
            </a:r>
            <a:r>
              <a:rPr lang="en-US" sz="1800" dirty="0">
                <a:latin typeface="Andale Mono"/>
                <a:cs typeface="Andale Mono"/>
              </a:rPr>
              <a:t>&lt;</a:t>
            </a:r>
            <a:r>
              <a:rPr lang="en-US" sz="1800" dirty="0" err="1">
                <a:latin typeface="Andale Mono"/>
                <a:cs typeface="Andale Mono"/>
              </a:rPr>
              <a:t>const</a:t>
            </a:r>
            <a:r>
              <a:rPr lang="en-US" sz="1800" dirty="0">
                <a:latin typeface="Andale Mono"/>
                <a:cs typeface="Andale Mono"/>
              </a:rPr>
              <a:t> char*&gt;(source);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    while (n--)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        *</a:t>
            </a:r>
            <a:r>
              <a:rPr lang="en-US" sz="1800" dirty="0" err="1">
                <a:latin typeface="Andale Mono"/>
                <a:cs typeface="Andale Mono"/>
              </a:rPr>
              <a:t>targetp</a:t>
            </a:r>
            <a:r>
              <a:rPr lang="en-US" sz="1800" dirty="0">
                <a:latin typeface="Andale Mono"/>
                <a:cs typeface="Andale Mono"/>
              </a:rPr>
              <a:t>++ = *</a:t>
            </a:r>
            <a:r>
              <a:rPr lang="en-US" sz="1800" dirty="0" err="1">
                <a:latin typeface="Andale Mono"/>
                <a:cs typeface="Andale Mono"/>
              </a:rPr>
              <a:t>sourcep</a:t>
            </a:r>
            <a:r>
              <a:rPr lang="en-US" sz="1800" dirty="0">
                <a:latin typeface="Andale Mono"/>
                <a:cs typeface="Andale Mono"/>
              </a:rPr>
              <a:t>++;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    return target;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    float x = 1.0, y = 2.0;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err="1">
                <a:latin typeface="Andale Mono"/>
                <a:cs typeface="Andale Mono"/>
              </a:rPr>
              <a:t>memcpy</a:t>
            </a:r>
            <a:r>
              <a:rPr lang="en-US" sz="1800" dirty="0">
                <a:latin typeface="Andale Mono"/>
                <a:cs typeface="Andale Mono"/>
              </a:rPr>
              <a:t>(&amp;x, &amp;y, </a:t>
            </a:r>
            <a:r>
              <a:rPr lang="en-US" sz="1800" dirty="0" err="1">
                <a:latin typeface="Andale Mono"/>
                <a:cs typeface="Andale Mono"/>
              </a:rPr>
              <a:t>sizeof</a:t>
            </a:r>
            <a:r>
              <a:rPr lang="en-US" sz="1800" dirty="0">
                <a:latin typeface="Andale Mono"/>
                <a:cs typeface="Andale Mono"/>
              </a:rPr>
              <a:t> x);	// same as x = y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err="1">
                <a:latin typeface="Andale Mono"/>
                <a:cs typeface="Andale Mono"/>
              </a:rPr>
              <a:t>cout</a:t>
            </a:r>
            <a:r>
              <a:rPr lang="en-US" sz="1800" dirty="0">
                <a:latin typeface="Andale Mono"/>
                <a:cs typeface="Andale Mono"/>
              </a:rPr>
              <a:t> &lt;&lt; x &lt;&lt; </a:t>
            </a:r>
            <a:r>
              <a:rPr lang="en-US" sz="1800" dirty="0" err="1">
                <a:latin typeface="Andale Mono"/>
                <a:cs typeface="Andale Mono"/>
              </a:rPr>
              <a:t>endl</a:t>
            </a:r>
            <a:r>
              <a:rPr lang="en-US" sz="1800" dirty="0">
                <a:latin typeface="Andale Mono"/>
                <a:cs typeface="Andale Mono"/>
              </a:rPr>
              <a:t>;		// 2</a:t>
            </a:r>
          </a:p>
          <a:p>
            <a:pPr eaLnBrk="0" hangingPunct="0">
              <a:lnSpc>
                <a:spcPct val="3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1800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Implementing </a:t>
            </a:r>
            <a:r>
              <a:rPr lang="en-US" i="1" dirty="0" err="1" smtClean="0">
                <a:solidFill>
                  <a:srgbClr val="D2533C"/>
                </a:solidFill>
                <a:ea typeface="+mj-ea"/>
                <a:cs typeface="+mj-cs"/>
              </a:rPr>
              <a:t>memcpy</a:t>
            </a: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( )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3233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Another </a:t>
            </a:r>
            <a:r>
              <a:rPr lang="en-US" b="0" dirty="0" smtClean="0">
                <a:solidFill>
                  <a:srgbClr val="D2533C"/>
                </a:solidFill>
                <a:ea typeface="+mj-ea"/>
                <a:cs typeface="+mj-cs"/>
              </a:rPr>
              <a:t>void</a:t>
            </a:r>
            <a:r>
              <a:rPr lang="en-US" b="0" dirty="0">
                <a:solidFill>
                  <a:srgbClr val="D2533C"/>
                </a:solidFill>
                <a:ea typeface="+mj-ea"/>
                <a:cs typeface="+mj-cs"/>
              </a:rPr>
              <a:t>*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example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inspect( )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Prints the </a:t>
            </a:r>
            <a:r>
              <a:rPr lang="en-US" i="1" dirty="0">
                <a:latin typeface="Corbel" charset="0"/>
                <a:ea typeface="ＭＳ Ｐゴシック" charset="0"/>
              </a:rPr>
              <a:t>bytes</a:t>
            </a:r>
            <a:r>
              <a:rPr lang="en-US" dirty="0">
                <a:latin typeface="Corbel" charset="0"/>
                <a:ea typeface="ＭＳ Ｐゴシック" charset="0"/>
              </a:rPr>
              <a:t> of any object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Receives a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void*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Actually </a:t>
            </a:r>
            <a:r>
              <a:rPr lang="en-US" b="1" dirty="0" err="1">
                <a:latin typeface="Corbel" charset="0"/>
                <a:ea typeface="ＭＳ Ｐゴシック" charset="0"/>
              </a:rPr>
              <a:t>const</a:t>
            </a:r>
            <a:r>
              <a:rPr lang="en-US" b="1" dirty="0">
                <a:latin typeface="Corbel" charset="0"/>
                <a:ea typeface="ＭＳ Ｐゴシック" charset="0"/>
              </a:rPr>
              <a:t> void*</a:t>
            </a:r>
          </a:p>
          <a:p>
            <a:pPr lvl="1" eaLnBrk="1" hangingPunct="1">
              <a:lnSpc>
                <a:spcPct val="90000"/>
              </a:lnSpc>
            </a:pPr>
            <a:endParaRPr lang="en-US" b="1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Converts to a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char*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to inspect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actually </a:t>
            </a:r>
            <a:r>
              <a:rPr lang="en-US" b="1" dirty="0" err="1">
                <a:latin typeface="Corbel" charset="0"/>
                <a:ea typeface="ＭＳ Ｐゴシック" charset="0"/>
              </a:rPr>
              <a:t>const</a:t>
            </a:r>
            <a:r>
              <a:rPr lang="en-US" b="1" dirty="0">
                <a:latin typeface="Corbel" charset="0"/>
                <a:ea typeface="ＭＳ Ｐゴシック" charset="0"/>
              </a:rPr>
              <a:t> unsigned char*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for hexadecimal printing</a:t>
            </a:r>
          </a:p>
        </p:txBody>
      </p:sp>
    </p:spTree>
    <p:extLst>
      <p:ext uri="{BB962C8B-B14F-4D97-AF65-F5344CB8AC3E}">
        <p14:creationId xmlns:p14="http://schemas.microsoft.com/office/powerpoint/2010/main" val="274499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ChangeArrowheads="1"/>
          </p:cNvSpPr>
          <p:nvPr/>
        </p:nvSpPr>
        <p:spPr bwMode="auto">
          <a:xfrm>
            <a:off x="304800" y="457200"/>
            <a:ext cx="8458200" cy="628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400" dirty="0" err="1">
                <a:latin typeface="Andale Mono"/>
                <a:cs typeface="Andale Mono"/>
              </a:rPr>
              <a:t>int</a:t>
            </a:r>
            <a:r>
              <a:rPr lang="en-US" sz="1400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char c = 'a';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short </a:t>
            </a:r>
            <a:r>
              <a:rPr lang="en-US" sz="1400" dirty="0" err="1">
                <a:latin typeface="Andale Mono"/>
                <a:cs typeface="Andale Mono"/>
              </a:rPr>
              <a:t>i</a:t>
            </a:r>
            <a:r>
              <a:rPr lang="en-US" sz="1400" dirty="0">
                <a:latin typeface="Andale Mono"/>
                <a:cs typeface="Andale Mono"/>
              </a:rPr>
              <a:t> = 100;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long n = 100000L;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double pi = </a:t>
            </a:r>
            <a:r>
              <a:rPr lang="en-US" sz="1400" dirty="0" smtClean="0">
                <a:latin typeface="Andale Mono"/>
                <a:cs typeface="Andale Mono"/>
              </a:rPr>
              <a:t>3.141592;</a:t>
            </a:r>
            <a:endParaRPr lang="en-US" sz="1400" dirty="0">
              <a:latin typeface="Andale Mono"/>
              <a:cs typeface="Andale Mono"/>
            </a:endParaRP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char s[] = "hello";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inspect(&amp;c, </a:t>
            </a:r>
            <a:r>
              <a:rPr lang="en-US" sz="1400" dirty="0" err="1">
                <a:latin typeface="Andale Mono"/>
                <a:cs typeface="Andale Mono"/>
              </a:rPr>
              <a:t>sizeof</a:t>
            </a:r>
            <a:r>
              <a:rPr lang="en-US" sz="1400" dirty="0">
                <a:latin typeface="Andale Mono"/>
                <a:cs typeface="Andale Mono"/>
              </a:rPr>
              <a:t> c);   </a:t>
            </a:r>
            <a:r>
              <a:rPr lang="en-US" sz="1400" dirty="0" err="1">
                <a:latin typeface="Andale Mono"/>
                <a:cs typeface="Andale Mono"/>
              </a:rPr>
              <a:t>cout</a:t>
            </a:r>
            <a:r>
              <a:rPr lang="en-US" sz="1400" dirty="0">
                <a:latin typeface="Andale Mono"/>
                <a:cs typeface="Andale Mono"/>
              </a:rPr>
              <a:t> &lt;&lt; </a:t>
            </a:r>
            <a:r>
              <a:rPr lang="en-US" sz="1400" dirty="0" err="1">
                <a:latin typeface="Andale Mono"/>
                <a:cs typeface="Andale Mono"/>
              </a:rPr>
              <a:t>endl</a:t>
            </a:r>
            <a:r>
              <a:rPr lang="en-US" sz="14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inspect(&amp;</a:t>
            </a:r>
            <a:r>
              <a:rPr lang="en-US" sz="1400" dirty="0" err="1">
                <a:latin typeface="Andale Mono"/>
                <a:cs typeface="Andale Mono"/>
              </a:rPr>
              <a:t>i</a:t>
            </a:r>
            <a:r>
              <a:rPr lang="en-US" sz="1400" dirty="0">
                <a:latin typeface="Andale Mono"/>
                <a:cs typeface="Andale Mono"/>
              </a:rPr>
              <a:t>, </a:t>
            </a:r>
            <a:r>
              <a:rPr lang="en-US" sz="1400" dirty="0" err="1">
                <a:latin typeface="Andale Mono"/>
                <a:cs typeface="Andale Mono"/>
              </a:rPr>
              <a:t>sizeof</a:t>
            </a: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err="1">
                <a:latin typeface="Andale Mono"/>
                <a:cs typeface="Andale Mono"/>
              </a:rPr>
              <a:t>i</a:t>
            </a:r>
            <a:r>
              <a:rPr lang="en-US" sz="1400" dirty="0">
                <a:latin typeface="Andale Mono"/>
                <a:cs typeface="Andale Mono"/>
              </a:rPr>
              <a:t>);   </a:t>
            </a:r>
            <a:r>
              <a:rPr lang="en-US" sz="1400" dirty="0" err="1">
                <a:latin typeface="Andale Mono"/>
                <a:cs typeface="Andale Mono"/>
              </a:rPr>
              <a:t>cout</a:t>
            </a:r>
            <a:r>
              <a:rPr lang="en-US" sz="1400" dirty="0">
                <a:latin typeface="Andale Mono"/>
                <a:cs typeface="Andale Mono"/>
              </a:rPr>
              <a:t> &lt;&lt; </a:t>
            </a:r>
            <a:r>
              <a:rPr lang="en-US" sz="1400" dirty="0" err="1">
                <a:latin typeface="Andale Mono"/>
                <a:cs typeface="Andale Mono"/>
              </a:rPr>
              <a:t>endl</a:t>
            </a:r>
            <a:r>
              <a:rPr lang="en-US" sz="14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inspect(&amp;n, </a:t>
            </a:r>
            <a:r>
              <a:rPr lang="en-US" sz="1400" dirty="0" err="1">
                <a:latin typeface="Andale Mono"/>
                <a:cs typeface="Andale Mono"/>
              </a:rPr>
              <a:t>sizeof</a:t>
            </a:r>
            <a:r>
              <a:rPr lang="en-US" sz="1400" dirty="0">
                <a:latin typeface="Andale Mono"/>
                <a:cs typeface="Andale Mono"/>
              </a:rPr>
              <a:t> n);   </a:t>
            </a:r>
            <a:r>
              <a:rPr lang="en-US" sz="1400" dirty="0" err="1">
                <a:latin typeface="Andale Mono"/>
                <a:cs typeface="Andale Mono"/>
              </a:rPr>
              <a:t>cout</a:t>
            </a:r>
            <a:r>
              <a:rPr lang="en-US" sz="1400" dirty="0">
                <a:latin typeface="Andale Mono"/>
                <a:cs typeface="Andale Mono"/>
              </a:rPr>
              <a:t> &lt;&lt; </a:t>
            </a:r>
            <a:r>
              <a:rPr lang="en-US" sz="1400" dirty="0" err="1">
                <a:latin typeface="Andale Mono"/>
                <a:cs typeface="Andale Mono"/>
              </a:rPr>
              <a:t>endl</a:t>
            </a:r>
            <a:r>
              <a:rPr lang="en-US" sz="14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inspect(&amp;pi, </a:t>
            </a:r>
            <a:r>
              <a:rPr lang="en-US" sz="1400" dirty="0" err="1">
                <a:latin typeface="Andale Mono"/>
                <a:cs typeface="Andale Mono"/>
              </a:rPr>
              <a:t>sizeof</a:t>
            </a:r>
            <a:r>
              <a:rPr lang="en-US" sz="1400" dirty="0">
                <a:latin typeface="Andale Mono"/>
                <a:cs typeface="Andale Mono"/>
              </a:rPr>
              <a:t> pi); </a:t>
            </a:r>
            <a:r>
              <a:rPr lang="en-US" sz="1400" dirty="0" err="1">
                <a:latin typeface="Andale Mono"/>
                <a:cs typeface="Andale Mono"/>
              </a:rPr>
              <a:t>cout</a:t>
            </a:r>
            <a:r>
              <a:rPr lang="en-US" sz="1400" dirty="0">
                <a:latin typeface="Andale Mono"/>
                <a:cs typeface="Andale Mono"/>
              </a:rPr>
              <a:t> &lt;&lt; </a:t>
            </a:r>
            <a:r>
              <a:rPr lang="en-US" sz="1400" dirty="0" err="1">
                <a:latin typeface="Andale Mono"/>
                <a:cs typeface="Andale Mono"/>
              </a:rPr>
              <a:t>endl</a:t>
            </a:r>
            <a:r>
              <a:rPr lang="en-US" sz="14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    inspect(s, </a:t>
            </a:r>
            <a:r>
              <a:rPr lang="en-US" sz="1400" dirty="0" err="1">
                <a:latin typeface="Andale Mono"/>
                <a:cs typeface="Andale Mono"/>
              </a:rPr>
              <a:t>sizeof</a:t>
            </a:r>
            <a:r>
              <a:rPr lang="en-US" sz="1400" dirty="0">
                <a:latin typeface="Andale Mono"/>
                <a:cs typeface="Andale Mono"/>
              </a:rPr>
              <a:t> s);    </a:t>
            </a:r>
            <a:r>
              <a:rPr lang="en-US" sz="1400" dirty="0" err="1">
                <a:latin typeface="Andale Mono"/>
                <a:cs typeface="Andale Mono"/>
              </a:rPr>
              <a:t>cout</a:t>
            </a:r>
            <a:r>
              <a:rPr lang="en-US" sz="1400" dirty="0">
                <a:latin typeface="Andale Mono"/>
                <a:cs typeface="Andale Mono"/>
              </a:rPr>
              <a:t> &lt;&lt; </a:t>
            </a:r>
            <a:r>
              <a:rPr lang="en-US" sz="1400" dirty="0" err="1">
                <a:latin typeface="Andale Mono"/>
                <a:cs typeface="Andale Mono"/>
              </a:rPr>
              <a:t>endl</a:t>
            </a:r>
            <a:r>
              <a:rPr lang="en-US" sz="14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i="1" dirty="0">
                <a:latin typeface="Andale Mono"/>
                <a:cs typeface="Andale Mono"/>
              </a:rPr>
              <a:t>// Output:</a:t>
            </a:r>
            <a:endParaRPr lang="en-US" sz="1400" dirty="0">
              <a:latin typeface="Andale Mono"/>
              <a:cs typeface="Andale Mono"/>
            </a:endParaRP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0:    61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0:    64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1:    00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0:    a0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1:    86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2:    01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3:    00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0:    13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1:    7c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2:    d3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3:    f4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4:    d9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5:    21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6:    09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7:    40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0:    68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1:    65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2:    6c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3:    6c</a:t>
            </a:r>
          </a:p>
          <a:p>
            <a:pPr eaLnBrk="0" hangingPunct="0"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4:    6f</a:t>
            </a:r>
          </a:p>
          <a:p>
            <a:pPr>
              <a:lnSpc>
                <a:spcPct val="70000"/>
              </a:lnSpc>
            </a:pPr>
            <a:r>
              <a:rPr lang="en-US" sz="1400" dirty="0">
                <a:latin typeface="Andale Mono"/>
                <a:cs typeface="Andale Mono"/>
              </a:rPr>
              <a:t>byte  5:    00</a:t>
            </a:r>
          </a:p>
        </p:txBody>
      </p:sp>
    </p:spTree>
    <p:extLst>
      <p:ext uri="{BB962C8B-B14F-4D97-AF65-F5344CB8AC3E}">
        <p14:creationId xmlns:p14="http://schemas.microsoft.com/office/powerpoint/2010/main" val="91661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228600" y="838200"/>
            <a:ext cx="8648700" cy="508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>
                <a:latin typeface="Andale Mono"/>
                <a:cs typeface="Andale Mono"/>
              </a:rPr>
              <a:t>// </a:t>
            </a:r>
            <a:r>
              <a:rPr lang="en-US" sz="2000" i="1" dirty="0" err="1">
                <a:latin typeface="Andale Mono"/>
                <a:cs typeface="Andale Mono"/>
              </a:rPr>
              <a:t>inspect.cpp</a:t>
            </a:r>
            <a:r>
              <a:rPr lang="en-US" sz="2000" i="1" dirty="0">
                <a:latin typeface="Andale Mono"/>
                <a:cs typeface="Andale Mono"/>
              </a:rPr>
              <a:t>:   Inspect the bytes of an object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#include &lt;</a:t>
            </a:r>
            <a:r>
              <a:rPr lang="en-US" sz="2000" dirty="0" err="1">
                <a:latin typeface="Andale Mono"/>
                <a:cs typeface="Andale Mono"/>
              </a:rPr>
              <a:t>iostream</a:t>
            </a:r>
            <a:r>
              <a:rPr lang="en-US" sz="2000" dirty="0">
                <a:latin typeface="Andale Mono"/>
                <a:cs typeface="Andale Mono"/>
              </a:rPr>
              <a:t>&gt;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#include &lt;</a:t>
            </a:r>
            <a:r>
              <a:rPr lang="en-US" sz="2000" dirty="0" err="1">
                <a:latin typeface="Andale Mono"/>
                <a:cs typeface="Andale Mono"/>
              </a:rPr>
              <a:t>iomanip</a:t>
            </a:r>
            <a:r>
              <a:rPr lang="en-US" sz="2000" dirty="0" smtClean="0">
                <a:latin typeface="Andale Mono"/>
                <a:cs typeface="Andale Mono"/>
              </a:rPr>
              <a:t>&gt;	</a:t>
            </a:r>
            <a:r>
              <a:rPr lang="en-US" sz="2000" i="1" dirty="0" smtClean="0">
                <a:latin typeface="Andale Mono"/>
                <a:cs typeface="Andale Mono"/>
              </a:rPr>
              <a:t>// For </a:t>
            </a:r>
            <a:r>
              <a:rPr lang="en-US" sz="2000" i="1" dirty="0" err="1" smtClean="0">
                <a:latin typeface="Andale Mono"/>
                <a:cs typeface="Andale Mono"/>
              </a:rPr>
              <a:t>setfill</a:t>
            </a:r>
            <a:endParaRPr lang="en-US" sz="2000" i="1" dirty="0">
              <a:latin typeface="Andale Mono"/>
              <a:cs typeface="Andale Mono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using namespace </a:t>
            </a:r>
            <a:r>
              <a:rPr lang="en-US" sz="2000" dirty="0" err="1">
                <a:latin typeface="Andale Mono"/>
                <a:cs typeface="Andale Mono"/>
              </a:rPr>
              <a:t>std</a:t>
            </a:r>
            <a:r>
              <a:rPr lang="en-US" sz="20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void inspect(</a:t>
            </a: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void* </a:t>
            </a:r>
            <a:r>
              <a:rPr lang="en-US" sz="2000" dirty="0" err="1">
                <a:latin typeface="Andale Mono"/>
                <a:cs typeface="Andale Mono"/>
              </a:rPr>
              <a:t>ptr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size_t</a:t>
            </a: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err="1">
                <a:latin typeface="Andale Mono"/>
                <a:cs typeface="Andale Mono"/>
              </a:rPr>
              <a:t>nbytes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unsigned char* p =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	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static_cast</a:t>
            </a:r>
            <a:r>
              <a:rPr lang="en-US" sz="2000" dirty="0">
                <a:latin typeface="Andale Mono"/>
                <a:cs typeface="Andale Mono"/>
              </a:rPr>
              <a:t>&lt;</a:t>
            </a:r>
            <a:r>
              <a:rPr lang="en-US" sz="2000" dirty="0" err="1">
                <a:latin typeface="Andale Mono"/>
                <a:cs typeface="Andale Mono"/>
              </a:rPr>
              <a:t>const</a:t>
            </a:r>
            <a:r>
              <a:rPr lang="en-US" sz="2000" dirty="0">
                <a:latin typeface="Andale Mono"/>
                <a:cs typeface="Andale Mono"/>
              </a:rPr>
              <a:t> unsigned char*&gt;(</a:t>
            </a:r>
            <a:r>
              <a:rPr lang="en-US" sz="2000" dirty="0" err="1">
                <a:latin typeface="Andale Mono"/>
                <a:cs typeface="Andale Mono"/>
              </a:rPr>
              <a:t>ptr</a:t>
            </a:r>
            <a:r>
              <a:rPr lang="en-US" sz="2000" dirty="0">
                <a:latin typeface="Andale Mono"/>
                <a:cs typeface="Andale Mono"/>
              </a:rPr>
              <a:t>);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 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cout</a:t>
            </a:r>
            <a:r>
              <a:rPr lang="en-US" sz="2000" dirty="0" smtClean="0">
                <a:latin typeface="Andale Mono"/>
                <a:cs typeface="Andale Mono"/>
              </a:rPr>
              <a:t> &lt;&lt; hex;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for 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size_t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i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0;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&lt; </a:t>
            </a:r>
            <a:r>
              <a:rPr lang="en-US" sz="2000" dirty="0" err="1">
                <a:latin typeface="Andale Mono"/>
                <a:cs typeface="Andale Mono"/>
              </a:rPr>
              <a:t>nbytes</a:t>
            </a:r>
            <a:r>
              <a:rPr lang="en-US" sz="2000" dirty="0">
                <a:latin typeface="Andale Mono"/>
                <a:cs typeface="Andale Mono"/>
              </a:rPr>
              <a:t>; ++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cout</a:t>
            </a:r>
            <a:r>
              <a:rPr lang="en-US" sz="2000" dirty="0">
                <a:latin typeface="Andale Mono"/>
                <a:cs typeface="Andale Mono"/>
              </a:rPr>
              <a:t> &lt;&lt; "byte " &lt;&lt; </a:t>
            </a:r>
            <a:r>
              <a:rPr lang="en-US" sz="2000" dirty="0" err="1">
                <a:latin typeface="Andale Mono"/>
                <a:cs typeface="Andale Mono"/>
              </a:rPr>
              <a:t>setw</a:t>
            </a:r>
            <a:r>
              <a:rPr lang="en-US" sz="2000" dirty="0">
                <a:latin typeface="Andale Mono"/>
                <a:cs typeface="Andale Mono"/>
              </a:rPr>
              <a:t>(2) &lt;&lt; </a:t>
            </a:r>
            <a:r>
              <a:rPr lang="en-US" sz="2000" dirty="0" err="1">
                <a:latin typeface="Andale Mono"/>
                <a:cs typeface="Andale Mono"/>
              </a:rPr>
              <a:t>setfill</a:t>
            </a:r>
            <a:r>
              <a:rPr lang="en-US" sz="2000" dirty="0">
                <a:latin typeface="Andale Mono"/>
                <a:cs typeface="Andale Mono"/>
              </a:rPr>
              <a:t>(' ') &lt;&lt;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         &lt;&lt; ":    " &lt;&lt; </a:t>
            </a:r>
            <a:r>
              <a:rPr lang="en-US" sz="2000" dirty="0" err="1">
                <a:latin typeface="Andale Mono"/>
                <a:cs typeface="Andale Mono"/>
              </a:rPr>
              <a:t>setw</a:t>
            </a:r>
            <a:r>
              <a:rPr lang="en-US" sz="2000" dirty="0">
                <a:latin typeface="Andale Mono"/>
                <a:cs typeface="Andale Mono"/>
              </a:rPr>
              <a:t>(2) &lt;&lt; </a:t>
            </a:r>
            <a:r>
              <a:rPr lang="en-US" sz="2000" dirty="0" err="1">
                <a:latin typeface="Andale Mono"/>
                <a:cs typeface="Andale Mono"/>
              </a:rPr>
              <a:t>setfill</a:t>
            </a:r>
            <a:r>
              <a:rPr lang="en-US" sz="2000" dirty="0">
                <a:latin typeface="Andale Mono"/>
                <a:cs typeface="Andale Mono"/>
              </a:rPr>
              <a:t>('0')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            &lt;&lt; </a:t>
            </a:r>
            <a:r>
              <a:rPr lang="en-US" sz="2000" dirty="0" err="1" smtClean="0">
                <a:latin typeface="Andale Mono"/>
                <a:cs typeface="Andale Mono"/>
              </a:rPr>
              <a:t>size_t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>
                <a:latin typeface="Andale Mono"/>
                <a:cs typeface="Andale Mono"/>
              </a:rPr>
              <a:t>p[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 &lt;&lt; </a:t>
            </a:r>
            <a:r>
              <a:rPr lang="en-US" sz="2000" dirty="0" err="1">
                <a:latin typeface="Andale Mono"/>
                <a:cs typeface="Andale Mono"/>
              </a:rPr>
              <a:t>endl</a:t>
            </a:r>
            <a:r>
              <a:rPr lang="en-US" sz="2000" dirty="0" smtClean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fr-FR" sz="2000" dirty="0" err="1" smtClean="0">
                <a:latin typeface="Andale Mono"/>
                <a:cs typeface="Andale Mono"/>
              </a:rPr>
              <a:t>cout.fill</a:t>
            </a:r>
            <a:r>
              <a:rPr lang="fr-FR" sz="2000" dirty="0">
                <a:latin typeface="Andale Mono"/>
                <a:cs typeface="Andale Mono"/>
              </a:rPr>
              <a:t>(' ')</a:t>
            </a:r>
            <a:r>
              <a:rPr lang="fr-FR" sz="2000" dirty="0" smtClean="0">
                <a:latin typeface="Andale Mono"/>
                <a:cs typeface="Andale Mono"/>
              </a:rPr>
              <a:t>;	</a:t>
            </a:r>
            <a:r>
              <a:rPr lang="fr-FR" sz="2000" i="1" dirty="0" smtClean="0">
                <a:latin typeface="Andale Mono"/>
                <a:cs typeface="Andale Mono"/>
              </a:rPr>
              <a:t>// Restore </a:t>
            </a:r>
            <a:r>
              <a:rPr lang="fr-FR" sz="2000" i="1" dirty="0" err="1" smtClean="0">
                <a:latin typeface="Andale Mono"/>
                <a:cs typeface="Andale Mono"/>
              </a:rPr>
              <a:t>blank</a:t>
            </a:r>
            <a:r>
              <a:rPr lang="fr-FR" sz="2000" i="1" dirty="0" smtClean="0">
                <a:latin typeface="Andale Mono"/>
                <a:cs typeface="Andale Mono"/>
              </a:rPr>
              <a:t> </a:t>
            </a:r>
            <a:r>
              <a:rPr lang="fr-FR" sz="2000" i="1" dirty="0" err="1" smtClean="0">
                <a:latin typeface="Andale Mono"/>
                <a:cs typeface="Andale Mono"/>
              </a:rPr>
              <a:t>fill</a:t>
            </a:r>
            <a:endParaRPr lang="fr-FR" sz="2000" i="1" dirty="0" smtClean="0">
              <a:latin typeface="Andale Mono"/>
              <a:cs typeface="Andale Mono"/>
            </a:endParaRPr>
          </a:p>
          <a:p>
            <a:pPr eaLnBrk="0" hangingPunct="0">
              <a:lnSpc>
                <a:spcPct val="90000"/>
              </a:lnSpc>
            </a:pPr>
            <a:r>
              <a:rPr lang="fr-FR" sz="2000" i="1" dirty="0">
                <a:latin typeface="Andale Mono"/>
                <a:cs typeface="Andale Mono"/>
              </a:rPr>
              <a:t> </a:t>
            </a:r>
            <a:r>
              <a:rPr lang="fr-FR" sz="2000" i="1" dirty="0" smtClean="0">
                <a:latin typeface="Andale Mono"/>
                <a:cs typeface="Andale Mono"/>
              </a:rPr>
              <a:t>   </a:t>
            </a:r>
            <a:r>
              <a:rPr lang="fr-FR" sz="2000" dirty="0" smtClean="0">
                <a:latin typeface="Andale Mono"/>
                <a:cs typeface="Andale Mono"/>
              </a:rPr>
              <a:t>cout &lt;&lt; </a:t>
            </a:r>
            <a:r>
              <a:rPr lang="fr-FR" sz="2000" dirty="0" err="1" smtClean="0">
                <a:latin typeface="Andale Mono"/>
                <a:cs typeface="Andale Mono"/>
              </a:rPr>
              <a:t>dec</a:t>
            </a:r>
            <a:r>
              <a:rPr lang="fr-FR" sz="2000" dirty="0" smtClean="0">
                <a:latin typeface="Andale Mono"/>
                <a:cs typeface="Andale Mono"/>
              </a:rPr>
              <a:t>;</a:t>
            </a:r>
            <a:endParaRPr lang="en-US" sz="2000" dirty="0">
              <a:latin typeface="Andale Mono"/>
              <a:cs typeface="Andale Mono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Andale Mono"/>
                <a:cs typeface="Andale Mon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71658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Yet Another </a:t>
            </a:r>
            <a:r>
              <a:rPr lang="en-US" b="0" dirty="0" smtClean="0">
                <a:solidFill>
                  <a:srgbClr val="D2533C"/>
                </a:solidFill>
                <a:ea typeface="+mj-ea"/>
                <a:cs typeface="+mj-cs"/>
              </a:rPr>
              <a:t>void*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Example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Illustrates C’s </a:t>
            </a:r>
            <a:r>
              <a:rPr lang="en-US" b="1" dirty="0" err="1" smtClean="0">
                <a:ea typeface="+mn-ea"/>
                <a:cs typeface="+mn-cs"/>
              </a:rPr>
              <a:t>qsort</a:t>
            </a:r>
            <a:r>
              <a:rPr lang="en-US" dirty="0" smtClean="0">
                <a:ea typeface="+mn-ea"/>
                <a:cs typeface="+mn-cs"/>
              </a:rPr>
              <a:t> function</a:t>
            </a:r>
          </a:p>
          <a:p>
            <a:pPr marL="73152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a typeface="+mn-ea"/>
              </a:rPr>
              <a:t>which you may never need to use!</a:t>
            </a:r>
          </a:p>
          <a:p>
            <a:pPr marL="438912" indent="-3200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Illustrates casting a </a:t>
            </a:r>
            <a:r>
              <a:rPr lang="en-US" b="1" dirty="0" smtClean="0">
                <a:ea typeface="+mn-ea"/>
                <a:cs typeface="+mn-cs"/>
              </a:rPr>
              <a:t>void*</a:t>
            </a:r>
            <a:r>
              <a:rPr lang="en-US" dirty="0" smtClean="0">
                <a:ea typeface="+mn-ea"/>
                <a:cs typeface="+mn-cs"/>
              </a:rPr>
              <a:t> to an </a:t>
            </a:r>
            <a:r>
              <a:rPr lang="en-US" b="1" dirty="0" err="1" smtClean="0">
                <a:ea typeface="+mn-ea"/>
                <a:cs typeface="+mn-cs"/>
              </a:rPr>
              <a:t>int</a:t>
            </a:r>
            <a:endParaRPr lang="en-US" b="1" dirty="0" smtClean="0">
              <a:ea typeface="+mn-ea"/>
              <a:cs typeface="+mn-cs"/>
            </a:endParaRPr>
          </a:p>
          <a:p>
            <a:pPr marL="438912" lvl="1" indent="-3200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dirty="0" smtClean="0">
                <a:ea typeface="+mn-ea"/>
              </a:rPr>
              <a:t>See </a:t>
            </a:r>
            <a:r>
              <a:rPr lang="en-US" sz="3200" i="1" dirty="0" err="1" smtClean="0">
                <a:ea typeface="+mn-ea"/>
              </a:rPr>
              <a:t>sortints.cpp</a:t>
            </a:r>
            <a:endParaRPr lang="en-US" sz="3200" dirty="0" smtClean="0">
              <a:ea typeface="+mn-ea"/>
            </a:endParaRPr>
          </a:p>
          <a:p>
            <a:pPr marL="438912" lvl="1" indent="-32004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dirty="0" smtClean="0">
                <a:ea typeface="+mn-ea"/>
              </a:rPr>
              <a:t>See also </a:t>
            </a:r>
            <a:r>
              <a:rPr lang="en-US" sz="3200" i="1" dirty="0" err="1" smtClean="0">
                <a:ea typeface="+mn-ea"/>
              </a:rPr>
              <a:t>sortStrings.cpp</a:t>
            </a:r>
            <a:r>
              <a:rPr lang="en-US" sz="3200" dirty="0" smtClean="0">
                <a:ea typeface="+mn-ea"/>
              </a:rPr>
              <a:t>,</a:t>
            </a:r>
            <a:r>
              <a:rPr lang="en-US" sz="3200" i="1" dirty="0" smtClean="0">
                <a:ea typeface="+mn-ea"/>
              </a:rPr>
              <a:t> sortStrings2.cpp</a:t>
            </a:r>
          </a:p>
        </p:txBody>
      </p:sp>
    </p:spTree>
    <p:extLst>
      <p:ext uri="{BB962C8B-B14F-4D97-AF65-F5344CB8AC3E}">
        <p14:creationId xmlns:p14="http://schemas.microsoft.com/office/powerpoint/2010/main" val="234996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71700"/>
          </a:xfrm>
        </p:spPr>
        <p:txBody>
          <a:bodyPr/>
          <a:lstStyle/>
          <a:p>
            <a:r>
              <a:rPr lang="en-US" dirty="0" smtClean="0"/>
              <a:t>Size determined statically (i.e., at compile time)</a:t>
            </a:r>
            <a:endParaRPr lang="en-US" dirty="0"/>
          </a:p>
          <a:p>
            <a:r>
              <a:rPr lang="en-US" dirty="0" smtClean="0"/>
              <a:t>Dimension must be a compile-time constant</a:t>
            </a:r>
          </a:p>
          <a:p>
            <a:pPr lvl="1"/>
            <a:r>
              <a:rPr lang="en-US" dirty="0" smtClean="0"/>
              <a:t>Not a non-</a:t>
            </a:r>
            <a:r>
              <a:rPr lang="en-US" dirty="0" err="1" smtClean="0"/>
              <a:t>const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Can use range-based </a:t>
            </a:r>
            <a:r>
              <a:rPr lang="en-US" b="1" dirty="0" smtClean="0"/>
              <a:t>for</a:t>
            </a:r>
            <a:r>
              <a:rPr lang="en-US" dirty="0" smtClean="0"/>
              <a:t> loop with arrays</a:t>
            </a:r>
          </a:p>
          <a:p>
            <a:pPr lvl="1"/>
            <a:r>
              <a:rPr lang="en-US" dirty="0" smtClean="0"/>
              <a:t>but </a:t>
            </a:r>
            <a:r>
              <a:rPr lang="en-US" i="1" dirty="0" smtClean="0"/>
              <a:t>only</a:t>
            </a:r>
            <a:r>
              <a:rPr lang="en-US" dirty="0" smtClean="0"/>
              <a:t> in the scope in which the array is defined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900" y="3863539"/>
            <a:ext cx="8102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a[]{1,2,3};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(auto x: a)				</a:t>
            </a:r>
            <a:r>
              <a:rPr lang="en-US" i="1" dirty="0" smtClean="0">
                <a:latin typeface="Andale Mono"/>
                <a:cs typeface="Andale Mono"/>
              </a:rPr>
              <a:t>// range-based for loop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x &lt;&lt; ' ';     </a:t>
            </a:r>
            <a:r>
              <a:rPr lang="en-US" i="1" dirty="0" smtClean="0">
                <a:latin typeface="Andale Mono"/>
                <a:cs typeface="Andale Mono"/>
              </a:rPr>
              <a:t>// 1 2 3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b[5]{1,2,3};			</a:t>
            </a:r>
            <a:r>
              <a:rPr lang="en-US" i="1" dirty="0" smtClean="0">
                <a:latin typeface="Andale Mono"/>
                <a:cs typeface="Andale Mono"/>
              </a:rPr>
              <a:t>// initializes rest 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(auto x: b)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x &lt;&lt; ' ';     </a:t>
            </a:r>
            <a:r>
              <a:rPr lang="en-US" i="1" dirty="0" smtClean="0">
                <a:latin typeface="Andale Mono"/>
                <a:cs typeface="Andale Mono"/>
              </a:rPr>
              <a:t>// 1 2 3 0 0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6814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Pointers and Arrays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815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Array names in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expressions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decay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into a pointer to the </a:t>
            </a:r>
            <a:r>
              <a:rPr lang="en-US" altLang="ja-JP" i="1" dirty="0">
                <a:latin typeface="Corbel" charset="0"/>
                <a:ea typeface="ＭＳ Ｐゴシック" charset="0"/>
                <a:cs typeface="ＭＳ Ｐゴシック" charset="0"/>
              </a:rPr>
              <a:t>1st element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Except when an operand to </a:t>
            </a:r>
            <a:r>
              <a:rPr lang="en-US" b="1" dirty="0" err="1" smtClean="0">
                <a:latin typeface="Corbel" charset="0"/>
                <a:ea typeface="ＭＳ Ｐゴシック" charset="0"/>
              </a:rPr>
              <a:t>sizeof</a:t>
            </a:r>
            <a:endParaRPr lang="en-US" b="1" dirty="0" smtClean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dirty="0" err="1" smtClean="0">
                <a:latin typeface="Corbel" charset="0"/>
                <a:ea typeface="ＭＳ Ｐゴシック" charset="0"/>
              </a:rPr>
              <a:t>e.g</a:t>
            </a:r>
            <a:r>
              <a:rPr lang="en-US" dirty="0" smtClean="0">
                <a:latin typeface="Corbel" charset="0"/>
                <a:ea typeface="ＭＳ Ｐゴシック" charset="0"/>
              </a:rPr>
              <a:t>, when passed as a parameter to a function</a:t>
            </a:r>
          </a:p>
          <a:p>
            <a:pPr lvl="1" eaLnBrk="1" hangingPunct="1"/>
            <a:r>
              <a:rPr lang="en-US" dirty="0" smtClean="0">
                <a:latin typeface="Corbel" charset="0"/>
                <a:ea typeface="ＭＳ Ｐゴシック" charset="0"/>
              </a:rPr>
              <a:t>or with pointer arithmetic (</a:t>
            </a:r>
            <a:r>
              <a:rPr lang="en-US" b="1" dirty="0" smtClean="0">
                <a:latin typeface="Corbel" charset="0"/>
                <a:ea typeface="ＭＳ Ｐゴシック" charset="0"/>
              </a:rPr>
              <a:t>a + </a:t>
            </a:r>
            <a:r>
              <a:rPr lang="en-US" b="1" dirty="0" err="1">
                <a:latin typeface="Corbel" charset="0"/>
                <a:ea typeface="ＭＳ Ｐゴシック" charset="0"/>
              </a:rPr>
              <a:t>i</a:t>
            </a:r>
            <a:r>
              <a:rPr lang="en-US" b="1" dirty="0" smtClean="0">
                <a:latin typeface="Corbel" charset="0"/>
                <a:ea typeface="ＭＳ Ｐゴシック" charset="0"/>
              </a:rPr>
              <a:t> == &amp;a[</a:t>
            </a:r>
            <a:r>
              <a:rPr lang="en-US" b="1" dirty="0" err="1" smtClean="0">
                <a:latin typeface="Corbel" charset="0"/>
                <a:ea typeface="ＭＳ Ｐゴシック" charset="0"/>
              </a:rPr>
              <a:t>i</a:t>
            </a:r>
            <a:r>
              <a:rPr lang="en-US" b="1" dirty="0" smtClean="0">
                <a:latin typeface="Corbel" charset="0"/>
                <a:ea typeface="ＭＳ Ｐゴシック" charset="0"/>
              </a:rPr>
              <a:t>]</a:t>
            </a:r>
            <a:r>
              <a:rPr lang="en-US" dirty="0" smtClean="0">
                <a:latin typeface="Corbel" charset="0"/>
                <a:ea typeface="ＭＳ Ｐゴシック" charset="0"/>
              </a:rPr>
              <a:t>)</a:t>
            </a:r>
          </a:p>
          <a:p>
            <a:pPr lvl="1" eaLnBrk="1" hangingPunct="1"/>
            <a:endParaRPr lang="en-US" dirty="0">
              <a:latin typeface="Corbel" charset="0"/>
              <a:ea typeface="ＭＳ Ｐゴシック" charset="0"/>
            </a:endParaRPr>
          </a:p>
          <a:p>
            <a:pPr eaLnBrk="1" hangingPunct="1"/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is the same as </a:t>
            </a:r>
            <a: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  <a:t>&amp;a[0]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⇒ </a:t>
            </a:r>
            <a:r>
              <a:rPr lang="en-US" b="1" dirty="0">
                <a:latin typeface="Courier New" charset="0"/>
                <a:ea typeface="ＭＳ Ｐゴシック" charset="0"/>
              </a:rPr>
              <a:t>*a == a[0]</a:t>
            </a:r>
            <a:endParaRPr lang="en-US" dirty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⇒ </a:t>
            </a:r>
            <a:r>
              <a:rPr lang="en-US" b="1" dirty="0">
                <a:latin typeface="Courier New" charset="0"/>
                <a:ea typeface="ＭＳ Ｐゴシック" charset="0"/>
              </a:rPr>
              <a:t>a + 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 == &amp;a[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]</a:t>
            </a:r>
            <a:endParaRPr lang="en-US" dirty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⇒ </a:t>
            </a:r>
            <a:r>
              <a:rPr lang="en-US" b="1" dirty="0">
                <a:latin typeface="Courier New" charset="0"/>
                <a:ea typeface="ＭＳ Ｐゴシック" charset="0"/>
              </a:rPr>
              <a:t>*(a + 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) == a[</a:t>
            </a:r>
            <a:r>
              <a:rPr lang="en-US" b="1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dirty="0">
                <a:latin typeface="Courier New" charset="0"/>
                <a:ea typeface="ＭＳ Ｐゴシック" charset="0"/>
              </a:rPr>
              <a:t>]</a:t>
            </a:r>
          </a:p>
          <a:p>
            <a:pPr lvl="2" eaLnBrk="1" hangingPunct="1"/>
            <a:r>
              <a:rPr lang="en-US" b="1" u="sng" dirty="0">
                <a:latin typeface="Courier New" charset="0"/>
                <a:ea typeface="ＭＳ Ｐゴシック" charset="0"/>
              </a:rPr>
              <a:t>*(p + </a:t>
            </a:r>
            <a:r>
              <a:rPr lang="en-US" b="1" u="sng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u="sng" dirty="0">
                <a:latin typeface="Courier New" charset="0"/>
                <a:ea typeface="ＭＳ Ｐゴシック" charset="0"/>
              </a:rPr>
              <a:t>) == p[</a:t>
            </a:r>
            <a:r>
              <a:rPr lang="en-US" b="1" u="sng" dirty="0" err="1">
                <a:latin typeface="Courier New" charset="0"/>
                <a:ea typeface="ＭＳ Ｐゴシック" charset="0"/>
              </a:rPr>
              <a:t>i</a:t>
            </a:r>
            <a:r>
              <a:rPr lang="en-US" b="1" u="sng" dirty="0">
                <a:latin typeface="Courier New" charset="0"/>
                <a:ea typeface="ＭＳ Ｐゴシック" charset="0"/>
              </a:rPr>
              <a:t>]</a:t>
            </a:r>
            <a:r>
              <a:rPr lang="en-US" b="1" dirty="0">
                <a:latin typeface="Courier New" charset="0"/>
                <a:ea typeface="ＭＳ Ｐゴシック" charset="0"/>
              </a:rPr>
              <a:t>  </a:t>
            </a:r>
            <a:r>
              <a:rPr lang="en-US" b="1" i="1" dirty="0">
                <a:latin typeface="Courier New" charset="0"/>
                <a:ea typeface="ＭＳ Ｐゴシック" charset="0"/>
              </a:rPr>
              <a:t>// </a:t>
            </a:r>
            <a:r>
              <a:rPr lang="en-US" b="1" i="1" dirty="0" smtClean="0">
                <a:latin typeface="Courier New" charset="0"/>
                <a:ea typeface="ＭＳ Ｐゴシック" charset="0"/>
              </a:rPr>
              <a:t>*** for </a:t>
            </a:r>
            <a:r>
              <a:rPr lang="en-US" b="1" i="1" dirty="0">
                <a:latin typeface="Courier New" charset="0"/>
                <a:ea typeface="ＭＳ Ｐゴシック" charset="0"/>
              </a:rPr>
              <a:t>any </a:t>
            </a:r>
            <a:r>
              <a:rPr lang="en-US" b="1" i="1" dirty="0" smtClean="0">
                <a:latin typeface="Courier New" charset="0"/>
                <a:ea typeface="ＭＳ Ｐゴシック" charset="0"/>
              </a:rPr>
              <a:t>pointer ***</a:t>
            </a:r>
            <a:endParaRPr lang="en-US" b="1" i="1" dirty="0">
              <a:latin typeface="Courier New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3000" y="5892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Remember this!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75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Implementing </a:t>
            </a:r>
            <a:r>
              <a:rPr lang="en-US" i="1" dirty="0" err="1" smtClean="0">
                <a:solidFill>
                  <a:srgbClr val="D2533C"/>
                </a:solidFill>
                <a:ea typeface="+mj-ea"/>
                <a:cs typeface="+mj-cs"/>
              </a:rPr>
              <a:t>strcpy</a:t>
            </a:r>
            <a:r>
              <a:rPr lang="en-US" i="1" dirty="0" smtClean="0">
                <a:solidFill>
                  <a:srgbClr val="D2533C"/>
                </a:solidFill>
                <a:ea typeface="+mj-ea"/>
                <a:cs typeface="+mj-cs"/>
              </a:rPr>
              <a:t>( )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838200" y="2406650"/>
            <a:ext cx="81534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i="1" dirty="0">
                <a:latin typeface="Courier New" charset="0"/>
              </a:rPr>
              <a:t>// Arrays are passed to </a:t>
            </a:r>
            <a:r>
              <a:rPr lang="en-US" sz="2200" i="1" dirty="0" err="1">
                <a:latin typeface="Courier New" charset="0"/>
              </a:rPr>
              <a:t>strcpy</a:t>
            </a:r>
            <a:endParaRPr lang="en-US" sz="2200" i="1" dirty="0">
              <a:latin typeface="Courier New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>
                <a:latin typeface="Courier New" charset="0"/>
              </a:rPr>
              <a:t>char* </a:t>
            </a:r>
            <a:r>
              <a:rPr lang="en-US" sz="2200" dirty="0" err="1">
                <a:latin typeface="Courier New" charset="0"/>
              </a:rPr>
              <a:t>strcpy</a:t>
            </a:r>
            <a:r>
              <a:rPr lang="en-US" sz="2200" dirty="0">
                <a:latin typeface="Courier New" charset="0"/>
              </a:rPr>
              <a:t>(char* </a:t>
            </a:r>
            <a:r>
              <a:rPr lang="en-US" sz="2200" dirty="0" err="1">
                <a:latin typeface="Courier New" charset="0"/>
              </a:rPr>
              <a:t>dest</a:t>
            </a:r>
            <a:r>
              <a:rPr lang="en-US" sz="2200" dirty="0">
                <a:latin typeface="Courier New" charset="0"/>
              </a:rPr>
              <a:t>, </a:t>
            </a:r>
            <a:r>
              <a:rPr lang="en-US" sz="2200" dirty="0" err="1">
                <a:latin typeface="Courier New" charset="0"/>
              </a:rPr>
              <a:t>const</a:t>
            </a:r>
            <a:r>
              <a:rPr lang="en-US" sz="2200" dirty="0">
                <a:latin typeface="Courier New" charset="0"/>
              </a:rPr>
              <a:t> char* source)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>
                <a:latin typeface="Courier New" charset="0"/>
              </a:rPr>
              <a:t>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>
                <a:latin typeface="Courier New" charset="0"/>
              </a:rPr>
              <a:t>   char* save = </a:t>
            </a:r>
            <a:r>
              <a:rPr lang="en-US" sz="2200" dirty="0" err="1">
                <a:latin typeface="Courier New" charset="0"/>
              </a:rPr>
              <a:t>dest</a:t>
            </a:r>
            <a:r>
              <a:rPr lang="en-US" sz="2200" dirty="0">
                <a:latin typeface="Courier New" charset="0"/>
              </a:rPr>
              <a:t>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>
                <a:latin typeface="Courier New" charset="0"/>
              </a:rPr>
              <a:t>   while (*</a:t>
            </a:r>
            <a:r>
              <a:rPr lang="en-US" sz="2200" dirty="0" err="1">
                <a:latin typeface="Courier New" charset="0"/>
              </a:rPr>
              <a:t>dest</a:t>
            </a:r>
            <a:r>
              <a:rPr lang="en-US" sz="2200" dirty="0">
                <a:latin typeface="Courier New" charset="0"/>
              </a:rPr>
              <a:t>++ = *source++) </a:t>
            </a:r>
            <a:r>
              <a:rPr lang="en-US" sz="2200" i="1" dirty="0">
                <a:latin typeface="Courier New" charset="0"/>
              </a:rPr>
              <a:t>// Note '</a:t>
            </a:r>
            <a:r>
              <a:rPr lang="en-US" sz="2200" i="1" dirty="0" smtClean="0">
                <a:latin typeface="Courier New" charset="0"/>
              </a:rPr>
              <a:t>=’.</a:t>
            </a:r>
            <a:endParaRPr lang="en-US" sz="2200" i="1" dirty="0">
              <a:latin typeface="Courier New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>
                <a:latin typeface="Courier New" charset="0"/>
              </a:rPr>
              <a:t>      </a:t>
            </a:r>
            <a:r>
              <a:rPr lang="en-US" sz="2200" dirty="0" smtClean="0">
                <a:latin typeface="Courier New" charset="0"/>
              </a:rPr>
              <a:t>;									 </a:t>
            </a:r>
            <a:r>
              <a:rPr lang="en-US" sz="2200" i="1" dirty="0" smtClean="0">
                <a:latin typeface="Courier New" charset="0"/>
              </a:rPr>
              <a:t>// Empty body!</a:t>
            </a:r>
            <a:endParaRPr lang="en-US" sz="2200" i="1" dirty="0">
              <a:latin typeface="Courier New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>
                <a:latin typeface="Courier New" charset="0"/>
              </a:rPr>
              <a:t>   return save;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92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Array Size Idiom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Given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 a[n];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	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// where </a:t>
            </a:r>
            <a:r>
              <a:rPr lang="en-US" b="1" i="1" dirty="0">
                <a:latin typeface="Corbel" charset="0"/>
                <a:ea typeface="ＭＳ Ｐゴシック" charset="0"/>
                <a:cs typeface="ＭＳ Ｐゴシック" charset="0"/>
              </a:rPr>
              <a:t>n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 is </a:t>
            </a:r>
            <a:r>
              <a:rPr lang="en-US" b="1" i="1" dirty="0" err="1">
                <a:latin typeface="Corbel" charset="0"/>
                <a:ea typeface="ＭＳ Ｐゴシック" charset="0"/>
                <a:cs typeface="ＭＳ Ｐゴシック" charset="0"/>
              </a:rPr>
              <a:t>const</a:t>
            </a:r>
            <a:endParaRPr lang="en-US" b="1" i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rbel" charset="0"/>
                <a:ea typeface="ＭＳ Ｐゴシック" charset="0"/>
              </a:rPr>
              <a:t>n == </a:t>
            </a:r>
            <a:r>
              <a:rPr lang="en-US" b="1" dirty="0" err="1">
                <a:latin typeface="Corbel" charset="0"/>
                <a:ea typeface="ＭＳ Ｐゴシック" charset="0"/>
              </a:rPr>
              <a:t>sizeof</a:t>
            </a:r>
            <a:r>
              <a:rPr lang="en-US" b="1" dirty="0">
                <a:latin typeface="Corbel" charset="0"/>
                <a:ea typeface="ＭＳ Ｐゴシック" charset="0"/>
              </a:rPr>
              <a:t> a / </a:t>
            </a:r>
            <a:r>
              <a:rPr lang="en-US" b="1" dirty="0" err="1">
                <a:latin typeface="Corbel" charset="0"/>
                <a:ea typeface="ＭＳ Ｐゴシック" charset="0"/>
              </a:rPr>
              <a:t>sizeof</a:t>
            </a:r>
            <a:r>
              <a:rPr lang="en-US" b="1" dirty="0">
                <a:latin typeface="Corbel" charset="0"/>
                <a:ea typeface="ＭＳ Ｐゴシック" charset="0"/>
              </a:rPr>
              <a:t> a[0]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Computes at </a:t>
            </a:r>
            <a:r>
              <a:rPr lang="en-US" i="1" dirty="0">
                <a:latin typeface="Corbel" charset="0"/>
                <a:ea typeface="ＭＳ Ｐゴシック" charset="0"/>
              </a:rPr>
              <a:t>compile time</a:t>
            </a:r>
            <a:r>
              <a:rPr lang="en-US" dirty="0">
                <a:latin typeface="Corbel" charset="0"/>
                <a:ea typeface="ＭＳ Ｐゴシック" charset="0"/>
              </a:rPr>
              <a:t>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Only valid when the array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definition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is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in scope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</a:rPr>
              <a:t>Can’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t </a:t>
            </a:r>
            <a:r>
              <a:rPr lang="en-US" altLang="ja-JP" dirty="0">
                <a:latin typeface="Corbel" charset="0"/>
                <a:ea typeface="ＭＳ Ｐゴシック" charset="0"/>
              </a:rPr>
              <a:t>work for 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arrays as </a:t>
            </a:r>
            <a:r>
              <a:rPr lang="en-US" altLang="ja-JP" dirty="0">
                <a:latin typeface="Corbel" charset="0"/>
                <a:ea typeface="ＭＳ Ｐゴシック" charset="0"/>
              </a:rPr>
              <a:t>function </a:t>
            </a:r>
            <a:r>
              <a:rPr lang="en-US" altLang="ja-JP" i="1" dirty="0" smtClean="0">
                <a:latin typeface="Corbel" charset="0"/>
                <a:ea typeface="ＭＳ Ｐゴシック" charset="0"/>
              </a:rPr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 smtClean="0">
                <a:latin typeface="Corbel" charset="0"/>
                <a:ea typeface="ＭＳ Ｐゴシック" charset="0"/>
              </a:rPr>
              <a:t>Because they are passed as pointers only</a:t>
            </a:r>
            <a:endParaRPr lang="en-US" altLang="ja-JP" dirty="0">
              <a:latin typeface="Corbe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Not the most useful idiom, admittedly</a:t>
            </a:r>
          </a:p>
        </p:txBody>
      </p:sp>
    </p:spTree>
    <p:extLst>
      <p:ext uri="{BB962C8B-B14F-4D97-AF65-F5344CB8AC3E}">
        <p14:creationId xmlns:p14="http://schemas.microsoft.com/office/powerpoint/2010/main" val="1800457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C</a:t>
            </a:r>
          </a:p>
          <a:p>
            <a:pPr lvl="1"/>
            <a:r>
              <a:rPr lang="en-US" dirty="0" smtClean="0"/>
              <a:t>An old language (1970)</a:t>
            </a:r>
          </a:p>
          <a:p>
            <a:pPr lvl="1"/>
            <a:r>
              <a:rPr lang="en-US" dirty="0" smtClean="0"/>
              <a:t>An ubiquitous language!</a:t>
            </a:r>
          </a:p>
          <a:p>
            <a:r>
              <a:rPr lang="en-US" dirty="0" smtClean="0"/>
              <a:t>C Pointer Operators</a:t>
            </a:r>
          </a:p>
          <a:p>
            <a:pPr lvl="1"/>
            <a:r>
              <a:rPr lang="en-US" b="1" dirty="0" smtClean="0"/>
              <a:t>&amp;</a:t>
            </a:r>
            <a:r>
              <a:rPr lang="en-US" dirty="0" smtClean="0"/>
              <a:t> 	– address-of</a:t>
            </a:r>
          </a:p>
          <a:p>
            <a:pPr lvl="1"/>
            <a:r>
              <a:rPr lang="en-US" b="1" dirty="0" smtClean="0"/>
              <a:t>*</a:t>
            </a:r>
            <a:r>
              <a:rPr lang="en-US" dirty="0" smtClean="0"/>
              <a:t> 	– indirection</a:t>
            </a:r>
          </a:p>
          <a:p>
            <a:pPr lvl="1"/>
            <a:r>
              <a:rPr lang="en-US" b="1" dirty="0" smtClean="0"/>
              <a:t>-&gt;</a:t>
            </a:r>
            <a:r>
              <a:rPr lang="en-US" dirty="0" smtClean="0"/>
              <a:t>	– pointer-to-member 	(</a:t>
            </a:r>
            <a:r>
              <a:rPr lang="en-US" b="1" dirty="0" smtClean="0"/>
              <a:t>p-&gt;</a:t>
            </a:r>
            <a:r>
              <a:rPr lang="en-US" b="1" dirty="0" err="1" smtClean="0"/>
              <a:t>mem</a:t>
            </a:r>
            <a:r>
              <a:rPr lang="en-US" dirty="0" smtClean="0"/>
              <a:t> == </a:t>
            </a:r>
            <a:r>
              <a:rPr lang="en-US" b="1" dirty="0" smtClean="0"/>
              <a:t>(*p).</a:t>
            </a:r>
            <a:r>
              <a:rPr lang="en-US" b="1" dirty="0" err="1" smtClean="0"/>
              <a:t>mem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Headers Files</a:t>
            </a:r>
          </a:p>
          <a:p>
            <a:pPr lvl="1"/>
            <a:r>
              <a:rPr lang="en-US" dirty="0" smtClean="0"/>
              <a:t>Separate </a:t>
            </a:r>
            <a:r>
              <a:rPr lang="en-US" b="1" dirty="0" smtClean="0"/>
              <a:t>.h</a:t>
            </a:r>
            <a:r>
              <a:rPr lang="en-US" dirty="0" smtClean="0"/>
              <a:t> and </a:t>
            </a:r>
            <a:r>
              <a:rPr lang="en-US" b="1" dirty="0" smtClean="0"/>
              <a:t>.</a:t>
            </a:r>
            <a:r>
              <a:rPr lang="en-US" b="1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Statically sized arrays</a:t>
            </a:r>
          </a:p>
          <a:p>
            <a:pPr lvl="1"/>
            <a:r>
              <a:rPr lang="en-US" dirty="0" smtClean="0"/>
              <a:t>Fixed at compile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1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Multi-dimensional Arrays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Don’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t 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really exist!</a:t>
            </a:r>
          </a:p>
          <a:p>
            <a:pPr eaLnBrk="1" hangingPunct="1"/>
            <a:endParaRPr lang="en-US" altLang="ja-JP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ja-JP" altLang="en-US" dirty="0" smtClean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Array 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of arrays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model</a:t>
            </a:r>
          </a:p>
          <a:p>
            <a:pPr eaLnBrk="1" hangingPunct="1"/>
            <a:endParaRPr lang="en-US" b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 err="1" smtClean="0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a[2][3]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an array of </a:t>
            </a:r>
            <a:r>
              <a:rPr lang="en-US" i="1" dirty="0">
                <a:latin typeface="Corbel" charset="0"/>
                <a:ea typeface="ＭＳ Ｐゴシック" charset="0"/>
              </a:rPr>
              <a:t>2 elements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each element is an </a:t>
            </a:r>
            <a:r>
              <a:rPr lang="en-US" i="1" dirty="0" smtClean="0">
                <a:latin typeface="Corbel" charset="0"/>
                <a:ea typeface="ＭＳ Ｐゴシック" charset="0"/>
              </a:rPr>
              <a:t>array </a:t>
            </a:r>
            <a:r>
              <a:rPr lang="en-US" i="1" dirty="0">
                <a:latin typeface="Corbel" charset="0"/>
                <a:ea typeface="ＭＳ Ｐゴシック" charset="0"/>
              </a:rPr>
              <a:t>of 3 </a:t>
            </a:r>
            <a:r>
              <a:rPr lang="en-US" i="1" dirty="0" err="1">
                <a:latin typeface="Corbel" charset="0"/>
                <a:ea typeface="ＭＳ Ｐゴシック" charset="0"/>
              </a:rPr>
              <a:t>ints</a:t>
            </a:r>
            <a:endParaRPr lang="en-US" i="1" dirty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what is </a:t>
            </a:r>
            <a:r>
              <a:rPr lang="en-US" b="1" dirty="0" err="1">
                <a:latin typeface="Corbel" charset="0"/>
                <a:ea typeface="ＭＳ Ｐゴシック" charset="0"/>
              </a:rPr>
              <a:t>sizeof</a:t>
            </a:r>
            <a:r>
              <a:rPr lang="en-US" b="1" dirty="0">
                <a:latin typeface="Corbel" charset="0"/>
                <a:ea typeface="ＭＳ Ｐゴシック" charset="0"/>
              </a:rPr>
              <a:t>(a[0])</a:t>
            </a:r>
            <a:r>
              <a:rPr lang="en-US" dirty="0">
                <a:latin typeface="Corbel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73730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" y="1720840"/>
            <a:ext cx="8382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a[][3] = {{1,2,3},{4,5,6},{7,8,9}};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(a): "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size_t</a:t>
            </a:r>
            <a:r>
              <a:rPr lang="en-US" dirty="0" smtClean="0">
                <a:latin typeface="Andale Mono"/>
                <a:cs typeface="Andale Mono"/>
              </a:rPr>
              <a:t> n =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(a) /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(a[0]);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</a:t>
            </a:r>
            <a:r>
              <a:rPr lang="en-US" dirty="0" err="1" smtClean="0">
                <a:latin typeface="Andale Mono"/>
                <a:cs typeface="Andale Mono"/>
              </a:rPr>
              <a:t>size_t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++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(a[" &lt;&lt;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&lt;&lt; "]): "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]) 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   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size_t</a:t>
            </a:r>
            <a:r>
              <a:rPr lang="en-US" dirty="0" smtClean="0">
                <a:latin typeface="Andale Mono"/>
                <a:cs typeface="Andale Mono"/>
              </a:rPr>
              <a:t> m =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]) /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for (</a:t>
            </a:r>
            <a:r>
              <a:rPr lang="en-US" dirty="0" err="1" smtClean="0">
                <a:latin typeface="Andale Mono"/>
                <a:cs typeface="Andale Mono"/>
              </a:rPr>
              <a:t>size_t</a:t>
            </a:r>
            <a:r>
              <a:rPr lang="en-US" dirty="0" smtClean="0">
                <a:latin typeface="Andale Mono"/>
                <a:cs typeface="Andale Mono"/>
              </a:rPr>
              <a:t> j = 0; j &lt; m; ++j)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(" &lt;&lt;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][j] &lt;&lt; "): " 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       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][j])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778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100" y="13180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/* Output: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(a): 36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(a[0]): 12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(1):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(2):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(3):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(a[1]): 12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(4):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(5):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(6):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(a[2]): 12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(7):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(8):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(9): 4</a:t>
            </a:r>
          </a:p>
          <a:p>
            <a:r>
              <a:rPr lang="en-US" dirty="0" smtClean="0">
                <a:latin typeface="Andale Mono"/>
                <a:cs typeface="Andale Mono"/>
              </a:rPr>
              <a:t> */ 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833881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Question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How do you declare a pointer,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for the following: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??? =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new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[2][3];</a:t>
            </a:r>
            <a:b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</a:br>
            <a:endParaRPr lang="en-US" b="1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Remember: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arrays are really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one-dimensional</a:t>
            </a:r>
          </a:p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Remember also: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new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returns a pointer to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first element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of the requested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array</a:t>
            </a: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What is the type of each top-level element?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0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The Type With </a:t>
            </a:r>
            <a:r>
              <a:rPr lang="en-US" b="1" dirty="0" smtClean="0"/>
              <a:t>auto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11200" y="2551837"/>
            <a:ext cx="7226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 {</a:t>
            </a:r>
          </a:p>
          <a:p>
            <a:r>
              <a:rPr lang="en-US" dirty="0">
                <a:latin typeface="Andale Mono"/>
                <a:cs typeface="Andale Mono"/>
              </a:rPr>
              <a:t>    auto p = new </a:t>
            </a:r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[2][3];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sizeof</a:t>
            </a:r>
            <a:r>
              <a:rPr lang="en-US" dirty="0">
                <a:latin typeface="Andale Mono"/>
                <a:cs typeface="Andale Mono"/>
              </a:rPr>
              <a:t>(p)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       </a:t>
            </a:r>
            <a:r>
              <a:rPr lang="en-US" i="1" dirty="0">
                <a:latin typeface="Andale Mono"/>
                <a:cs typeface="Andale Mono"/>
              </a:rPr>
              <a:t>// 8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typeid</a:t>
            </a:r>
            <a:r>
              <a:rPr lang="en-US" dirty="0">
                <a:latin typeface="Andale Mono"/>
                <a:cs typeface="Andale Mono"/>
              </a:rPr>
              <a:t>(p).name()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</a:t>
            </a:r>
            <a:r>
              <a:rPr lang="en-US" i="1" dirty="0">
                <a:latin typeface="Andale Mono"/>
                <a:cs typeface="Andale Mono"/>
              </a:rPr>
              <a:t>// PA3_i    </a:t>
            </a:r>
            <a:r>
              <a:rPr lang="en-US" i="1" dirty="0" smtClean="0">
                <a:latin typeface="Andale Mono"/>
                <a:cs typeface="Andale Mono"/>
              </a:rPr>
              <a:t>   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&lt;&lt; </a:t>
            </a:r>
            <a:r>
              <a:rPr lang="en-US" dirty="0" err="1">
                <a:latin typeface="Andale Mono"/>
                <a:cs typeface="Andale Mono"/>
              </a:rPr>
              <a:t>sizeof</a:t>
            </a:r>
            <a:r>
              <a:rPr lang="en-US" dirty="0">
                <a:latin typeface="Andale Mono"/>
                <a:cs typeface="Andale Mono"/>
              </a:rPr>
              <a:t>(*p)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       </a:t>
            </a:r>
            <a:r>
              <a:rPr lang="en-US" i="1" dirty="0">
                <a:latin typeface="Andale Mono"/>
                <a:cs typeface="Andale Mono"/>
              </a:rPr>
              <a:t>// 12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</a:t>
            </a:r>
            <a:r>
              <a:rPr lang="en-US" dirty="0" err="1">
                <a:latin typeface="Andale Mono"/>
                <a:cs typeface="Andale Mono"/>
              </a:rPr>
              <a:t>typeid</a:t>
            </a:r>
            <a:r>
              <a:rPr lang="en-US" dirty="0">
                <a:latin typeface="Andale Mono"/>
                <a:cs typeface="Andale Mono"/>
              </a:rPr>
              <a:t>(*p).name() &lt;&lt; </a:t>
            </a:r>
            <a:r>
              <a:rPr lang="en-US" dirty="0" err="1">
                <a:latin typeface="Andale Mono"/>
                <a:cs typeface="Andale Mono"/>
              </a:rPr>
              <a:t>endl</a:t>
            </a:r>
            <a:r>
              <a:rPr lang="en-US" dirty="0">
                <a:latin typeface="Andale Mono"/>
                <a:cs typeface="Andale Mono"/>
              </a:rPr>
              <a:t>;  </a:t>
            </a:r>
            <a:r>
              <a:rPr lang="en-US" i="1" dirty="0">
                <a:latin typeface="Andale Mono"/>
                <a:cs typeface="Andale Mono"/>
              </a:rPr>
              <a:t>// A3_i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163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5000" y="1483142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a[][3] = {{1,2,3},{4,5,6},{7,8,9}};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u="sng" dirty="0" err="1" smtClean="0">
                <a:latin typeface="Andale Mono"/>
                <a:cs typeface="Andale Mono"/>
              </a:rPr>
              <a:t>int</a:t>
            </a:r>
            <a:r>
              <a:rPr lang="en-US" u="sng" dirty="0" smtClean="0">
                <a:latin typeface="Andale Mono"/>
                <a:cs typeface="Andale Mono"/>
              </a:rPr>
              <a:t> (*p)[3] = a;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(p): "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(*p): "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(*p)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size_t</a:t>
            </a:r>
            <a:r>
              <a:rPr lang="en-US" dirty="0" smtClean="0">
                <a:latin typeface="Andale Mono"/>
                <a:cs typeface="Andale Mono"/>
              </a:rPr>
              <a:t> n =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(a) /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(a[0]);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</a:t>
            </a:r>
            <a:r>
              <a:rPr lang="en-US" dirty="0" err="1" smtClean="0">
                <a:latin typeface="Andale Mono"/>
                <a:cs typeface="Andale Mono"/>
              </a:rPr>
              <a:t>size_t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++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(p[" &lt;&lt;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&lt;&lt; "]): " 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   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size_t</a:t>
            </a:r>
            <a:r>
              <a:rPr lang="en-US" dirty="0" smtClean="0">
                <a:latin typeface="Andale Mono"/>
                <a:cs typeface="Andale Mono"/>
              </a:rPr>
              <a:t> m =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]) /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for (</a:t>
            </a:r>
            <a:r>
              <a:rPr lang="en-US" dirty="0" err="1" smtClean="0">
                <a:latin typeface="Andale Mono"/>
                <a:cs typeface="Andale Mono"/>
              </a:rPr>
              <a:t>size_t</a:t>
            </a:r>
            <a:r>
              <a:rPr lang="en-US" dirty="0" smtClean="0">
                <a:latin typeface="Andale Mono"/>
                <a:cs typeface="Andale Mono"/>
              </a:rPr>
              <a:t> j = 0; j &lt; m; ++j)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(" &lt;&lt; p[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][j] &lt;&lt; "): “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       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][j])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88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 /* Output: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(p): 8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(*p): 12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(1):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(2):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(3):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(p[1]): 12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(4):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(5):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(6):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(p[2]): 12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(7):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(8):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(9): 4</a:t>
            </a:r>
          </a:p>
          <a:p>
            <a:r>
              <a:rPr lang="en-US" dirty="0" smtClean="0">
                <a:latin typeface="Andale Mono"/>
                <a:cs typeface="Andale Mono"/>
              </a:rPr>
              <a:t> */ 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20782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Higher and Deeper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Repeat the process on the 3-d array: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r>
              <a:rPr lang="en-US" dirty="0" err="1">
                <a:latin typeface="Andale Mono"/>
                <a:ea typeface="ＭＳ Ｐゴシック" charset="0"/>
                <a:cs typeface="Andale Mono"/>
              </a:rPr>
              <a:t>int</a:t>
            </a:r>
            <a:r>
              <a:rPr lang="en-US" dirty="0">
                <a:latin typeface="Andale Mono"/>
                <a:ea typeface="ＭＳ Ｐゴシック" charset="0"/>
                <a:cs typeface="Andale Mono"/>
              </a:rPr>
              <a:t> a[2][3][4]</a:t>
            </a:r>
            <a:r>
              <a:rPr lang="en-US" dirty="0" smtClean="0">
                <a:latin typeface="Andale Mono"/>
                <a:ea typeface="ＭＳ Ｐゴシック" charset="0"/>
                <a:cs typeface="Andale Mono"/>
              </a:rPr>
              <a:t>;</a:t>
            </a:r>
          </a:p>
          <a:p>
            <a:pPr eaLnBrk="1" hangingPunct="1"/>
            <a:endParaRPr lang="en-US" dirty="0">
              <a:latin typeface="Andale Mono"/>
              <a:ea typeface="ＭＳ Ｐゴシック" charset="0"/>
              <a:cs typeface="Andale Mono"/>
            </a:endParaRPr>
          </a:p>
          <a:p>
            <a:pPr eaLnBrk="1" hangingPunct="1"/>
            <a:r>
              <a:rPr lang="en-US" dirty="0" smtClean="0">
                <a:latin typeface="+mn-lt"/>
                <a:ea typeface="ＭＳ Ｐゴシック" charset="0"/>
                <a:cs typeface="Andale Mono"/>
              </a:rPr>
              <a:t>See </a:t>
            </a:r>
            <a:r>
              <a:rPr lang="en-US" i="1" dirty="0" smtClean="0">
                <a:latin typeface="+mn-lt"/>
                <a:ea typeface="ＭＳ Ｐゴシック" charset="0"/>
                <a:cs typeface="Andale Mono"/>
              </a:rPr>
              <a:t>sizeof3.cpp</a:t>
            </a:r>
            <a:endParaRPr lang="en-US" i="1" dirty="0">
              <a:latin typeface="+mn-lt"/>
              <a:ea typeface="ＭＳ Ｐゴシック" charset="0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1708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Range-based </a:t>
            </a:r>
            <a:r>
              <a:rPr lang="en-US" b="1" dirty="0" smtClean="0"/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Iterates through </a:t>
            </a:r>
            <a:r>
              <a:rPr lang="en-US" i="1" dirty="0" smtClean="0"/>
              <a:t>top-level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just like it always does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Multidimensional arrays require using </a:t>
            </a:r>
            <a:r>
              <a:rPr lang="en-US" i="1" dirty="0" smtClean="0"/>
              <a:t>reference</a:t>
            </a:r>
            <a:r>
              <a:rPr lang="en-US" dirty="0" smtClean="0"/>
              <a:t> loop variables</a:t>
            </a:r>
            <a:endParaRPr lang="en-US" dirty="0"/>
          </a:p>
          <a:p>
            <a:pPr lvl="1"/>
            <a:r>
              <a:rPr lang="en-US" dirty="0" smtClean="0"/>
              <a:t>except on innermost (last) dimension</a:t>
            </a:r>
          </a:p>
          <a:p>
            <a:pPr lvl="1"/>
            <a:r>
              <a:rPr lang="en-US" dirty="0" smtClean="0"/>
              <a:t>built-in arrays aren’t copied like values</a:t>
            </a:r>
            <a:endParaRPr lang="en-US" i="1" dirty="0" smtClean="0"/>
          </a:p>
          <a:p>
            <a:pPr lvl="1"/>
            <a:r>
              <a:rPr lang="en-US" dirty="0" smtClean="0"/>
              <a:t>See next slide…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4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900" y="598438"/>
            <a:ext cx="8229600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a[][3] = {{1,2,3},{4,5,6},{7,8,9}};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</a:t>
            </a:r>
            <a:r>
              <a:rPr lang="en-US" dirty="0" err="1" smtClean="0">
                <a:latin typeface="Andale Mono"/>
                <a:cs typeface="Andale Mono"/>
              </a:rPr>
              <a:t>const</a:t>
            </a:r>
            <a:r>
              <a:rPr lang="en-US" dirty="0" smtClean="0">
                <a:latin typeface="Andale Mono"/>
                <a:cs typeface="Andale Mono"/>
              </a:rPr>
              <a:t> auto &amp;row: a) {	</a:t>
            </a:r>
            <a:r>
              <a:rPr lang="en-US" i="1" dirty="0" smtClean="0">
                <a:latin typeface="Andale Mono"/>
                <a:cs typeface="Andale Mono"/>
              </a:rPr>
              <a:t>// Note &amp;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(row): "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(row)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for (</a:t>
            </a:r>
            <a:r>
              <a:rPr lang="en-US" dirty="0" err="1" smtClean="0">
                <a:latin typeface="Andale Mono"/>
                <a:cs typeface="Andale Mono"/>
              </a:rPr>
              <a:t>const</a:t>
            </a:r>
            <a:r>
              <a:rPr lang="en-US" dirty="0" smtClean="0">
                <a:latin typeface="Andale Mono"/>
                <a:cs typeface="Andale Mono"/>
              </a:rPr>
              <a:t> auto x: row)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(" &lt;&lt; x &lt;&lt; "): "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(x) 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         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    }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/* Output: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(row): 12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(1):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(2):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(3):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(row): 12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(4):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(5):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(6):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(row): 12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(7):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(8): 4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(9): 4</a:t>
            </a:r>
          </a:p>
          <a:p>
            <a:r>
              <a:rPr lang="en-US" dirty="0" smtClean="0">
                <a:latin typeface="Andale Mono"/>
                <a:cs typeface="Andale Mono"/>
              </a:rPr>
              <a:t> */ 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7009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C++11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Range-based </a:t>
            </a:r>
            <a:r>
              <a:rPr lang="en-US" b="1" dirty="0" smtClean="0"/>
              <a:t>for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Lambda </a:t>
            </a:r>
            <a:r>
              <a:rPr lang="en-US" dirty="0" smtClean="0"/>
              <a:t>expressions</a:t>
            </a:r>
            <a:endParaRPr lang="en-US" dirty="0" smtClean="0"/>
          </a:p>
          <a:p>
            <a:r>
              <a:rPr lang="en-US" dirty="0" smtClean="0"/>
              <a:t>Uniform Initialization Syntax</a:t>
            </a:r>
          </a:p>
          <a:p>
            <a:r>
              <a:rPr lang="en-US" dirty="0" smtClean="0"/>
              <a:t>Generic Function Argument Binding</a:t>
            </a:r>
          </a:p>
          <a:p>
            <a:r>
              <a:rPr lang="en-US" i="1" dirty="0" err="1" smtClean="0"/>
              <a:t>rvalue</a:t>
            </a:r>
            <a:r>
              <a:rPr lang="en-US" dirty="0" smtClean="0"/>
              <a:t> References and Move Semantics</a:t>
            </a:r>
          </a:p>
          <a:p>
            <a:r>
              <a:rPr lang="en-US" dirty="0" smtClean="0"/>
              <a:t>Type inference with </a:t>
            </a:r>
            <a:r>
              <a:rPr lang="en-US" b="1" dirty="0" smtClean="0"/>
              <a:t>auto</a:t>
            </a:r>
            <a:r>
              <a:rPr lang="en-US" dirty="0" smtClean="0"/>
              <a:t> and </a:t>
            </a:r>
            <a:r>
              <a:rPr lang="en-US" b="1" dirty="0" err="1" smtClean="0"/>
              <a:t>decltype</a:t>
            </a:r>
            <a:endParaRPr lang="en-US" b="1" dirty="0" smtClean="0"/>
          </a:p>
          <a:p>
            <a:r>
              <a:rPr lang="en-US" dirty="0" smtClean="0"/>
              <a:t>Sophisticated Smart Pointers</a:t>
            </a:r>
          </a:p>
          <a:p>
            <a:r>
              <a:rPr lang="en-US" dirty="0" smtClean="0"/>
              <a:t>Object control with </a:t>
            </a:r>
            <a:r>
              <a:rPr lang="en-US" b="1" dirty="0" smtClean="0"/>
              <a:t>=default</a:t>
            </a:r>
            <a:r>
              <a:rPr lang="en-US" dirty="0" smtClean="0"/>
              <a:t> and </a:t>
            </a:r>
            <a:r>
              <a:rPr lang="en-US" b="1" dirty="0" smtClean="0"/>
              <a:t>=delete</a:t>
            </a:r>
          </a:p>
          <a:p>
            <a:r>
              <a:rPr lang="en-US" dirty="0" smtClean="0"/>
              <a:t>Variable-length Template Arguments</a:t>
            </a:r>
          </a:p>
          <a:p>
            <a:r>
              <a:rPr lang="en-US" b="1" dirty="0" smtClean="0"/>
              <a:t>final</a:t>
            </a:r>
            <a:r>
              <a:rPr lang="en-US" dirty="0" smtClean="0"/>
              <a:t> classes and methods; </a:t>
            </a:r>
            <a:r>
              <a:rPr lang="en-US" b="1" dirty="0" smtClean="0"/>
              <a:t>override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New containers (hash tables, smart arrays…)</a:t>
            </a:r>
          </a:p>
          <a:p>
            <a:r>
              <a:rPr lang="en-US" dirty="0" smtClean="0"/>
              <a:t>Support for concurrent programming, regular expressions…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3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Returning Heap Arrays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Not often done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As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usual, must return 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pointer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to the first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element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and client must manage its deletion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So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… what is the signature of the function?</a:t>
            </a:r>
          </a:p>
          <a:p>
            <a:pPr lvl="1" eaLnBrk="1" hangingPunct="1"/>
            <a:r>
              <a:rPr lang="ja-JP" altLang="en-US" dirty="0">
                <a:latin typeface="Corbel" charset="0"/>
                <a:ea typeface="ＭＳ Ｐゴシック" charset="0"/>
              </a:rPr>
              <a:t>“</a:t>
            </a:r>
            <a:r>
              <a:rPr lang="en-US" altLang="ja-JP" b="1" dirty="0">
                <a:latin typeface="Corbel" charset="0"/>
                <a:ea typeface="ＭＳ Ｐゴシック" charset="0"/>
              </a:rPr>
              <a:t>f</a:t>
            </a:r>
            <a:r>
              <a:rPr lang="en-US" altLang="ja-JP" dirty="0">
                <a:latin typeface="Corbel" charset="0"/>
                <a:ea typeface="ＭＳ Ｐゴシック" charset="0"/>
              </a:rPr>
              <a:t> is a function that returns a pointer to an array of 3 </a:t>
            </a:r>
            <a:r>
              <a:rPr lang="en-US" altLang="ja-JP" dirty="0" err="1">
                <a:latin typeface="Corbel" charset="0"/>
                <a:ea typeface="ＭＳ Ｐゴシック" charset="0"/>
              </a:rPr>
              <a:t>ints</a:t>
            </a:r>
            <a:r>
              <a:rPr lang="ja-JP" altLang="en-US" dirty="0" smtClean="0">
                <a:latin typeface="Corbel" charset="0"/>
                <a:ea typeface="ＭＳ Ｐゴシック" charset="0"/>
              </a:rPr>
              <a:t>”</a:t>
            </a:r>
            <a:endParaRPr lang="en-US" altLang="ja-JP" dirty="0" smtClean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altLang="ja-JP" b="1" dirty="0">
                <a:latin typeface="Corbel" charset="0"/>
                <a:ea typeface="ＭＳ Ｐゴシック" charset="0"/>
              </a:rPr>
              <a:t>a</a:t>
            </a:r>
            <a:r>
              <a:rPr lang="en-US" altLang="ja-JP" b="1" dirty="0" smtClean="0">
                <a:latin typeface="Corbel" charset="0"/>
                <a:ea typeface="ＭＳ Ｐゴシック" charset="0"/>
              </a:rPr>
              <a:t>uto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 won’t help you here :-)</a:t>
            </a:r>
          </a:p>
          <a:p>
            <a:pPr lvl="1" eaLnBrk="1" hangingPunct="1"/>
            <a:r>
              <a:rPr lang="en-US" altLang="ja-JP" i="1" dirty="0" smtClean="0">
                <a:latin typeface="Corbel" charset="0"/>
                <a:ea typeface="ＭＳ Ｐゴシック" charset="0"/>
              </a:rPr>
              <a:t>Note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: functions are passed and returned as </a:t>
            </a:r>
            <a:r>
              <a:rPr lang="en-US" altLang="ja-JP" i="1" dirty="0" smtClean="0">
                <a:latin typeface="Corbel" charset="0"/>
                <a:ea typeface="ＭＳ Ｐゴシック" charset="0"/>
              </a:rPr>
              <a:t>pointers</a:t>
            </a:r>
            <a:endParaRPr lang="en-US" altLang="ja-JP" i="1" dirty="0">
              <a:latin typeface="Corbe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9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00" y="1859339"/>
            <a:ext cx="77343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(*f())[2] {</a:t>
            </a:r>
          </a:p>
          <a:p>
            <a:r>
              <a:rPr lang="en-US" dirty="0" smtClean="0">
                <a:latin typeface="Andale Mono"/>
                <a:cs typeface="Andale Mono"/>
              </a:rPr>
              <a:t>   return new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[7][2];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(*p)[2] = f();</a:t>
            </a:r>
          </a:p>
          <a:p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(p[0])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        // 8 (2 </a:t>
            </a:r>
            <a:r>
              <a:rPr lang="en-US" dirty="0" err="1" smtClean="0">
                <a:latin typeface="Andale Mono"/>
                <a:cs typeface="Andale Mono"/>
              </a:rPr>
              <a:t>ints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sizeof</a:t>
            </a:r>
            <a:r>
              <a:rPr lang="en-US" dirty="0" smtClean="0">
                <a:latin typeface="Andale Mono"/>
                <a:cs typeface="Andale Mono"/>
              </a:rPr>
              <a:t>(p[0][0])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     // 4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delete [] p;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934374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How does </a:t>
            </a:r>
            <a:r>
              <a:rPr lang="en-US" i="1" dirty="0" err="1">
                <a:ea typeface="+mj-ea"/>
                <a:cs typeface="+mj-cs"/>
              </a:rPr>
              <a:t>istream::get</a:t>
            </a:r>
            <a:r>
              <a:rPr lang="en-US" i="1" dirty="0">
                <a:ea typeface="+mj-ea"/>
                <a:cs typeface="+mj-cs"/>
              </a:rPr>
              <a:t> </a:t>
            </a:r>
            <a:r>
              <a:rPr lang="en-US" dirty="0">
                <a:ea typeface="+mj-ea"/>
                <a:cs typeface="+mj-cs"/>
              </a:rPr>
              <a:t>work?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char c;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cin.get(c);	</a:t>
            </a:r>
            <a:r>
              <a:rPr lang="en-US" sz="2000" b="1" i="1">
                <a:latin typeface="Courier New" charset="0"/>
                <a:ea typeface="ＭＳ Ｐゴシック" charset="0"/>
                <a:cs typeface="ＭＳ Ｐゴシック" charset="0"/>
              </a:rPr>
              <a:t>// reads next input byte into c</a:t>
            </a:r>
          </a:p>
          <a:p>
            <a:pPr eaLnBrk="1" hangingPunct="1">
              <a:buFontTx/>
              <a:buNone/>
            </a:pPr>
            <a:r>
              <a:rPr lang="en-US" sz="2000" b="1">
                <a:latin typeface="Courier New" charset="0"/>
                <a:ea typeface="ＭＳ Ｐゴシック" charset="0"/>
                <a:cs typeface="ＭＳ Ｐゴシック" charset="0"/>
              </a:rPr>
              <a:t>cout &lt;&lt; c;	</a:t>
            </a:r>
            <a:r>
              <a:rPr lang="en-US" sz="2000" b="1" i="1">
                <a:latin typeface="Courier New" charset="0"/>
                <a:ea typeface="ＭＳ Ｐゴシック" charset="0"/>
                <a:cs typeface="ＭＳ Ｐゴシック" charset="0"/>
              </a:rPr>
              <a:t>// prints the byte read as a char</a:t>
            </a:r>
          </a:p>
        </p:txBody>
      </p:sp>
    </p:spTree>
    <p:extLst>
      <p:ext uri="{BB962C8B-B14F-4D97-AF65-F5344CB8AC3E}">
        <p14:creationId xmlns:p14="http://schemas.microsoft.com/office/powerpoint/2010/main" val="136810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References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Can be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function parameters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orbel" charset="0"/>
                <a:ea typeface="ＭＳ Ｐゴシック" charset="0"/>
              </a:rPr>
              <a:t>Implements </a:t>
            </a:r>
            <a:r>
              <a:rPr lang="ja-JP" altLang="en-US" sz="2400" dirty="0">
                <a:latin typeface="Corbe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Corbel" charset="0"/>
                <a:ea typeface="ＭＳ Ｐゴシック" charset="0"/>
              </a:rPr>
              <a:t>call by reference</a:t>
            </a:r>
            <a:r>
              <a:rPr lang="ja-JP" altLang="en-US" sz="2400" dirty="0">
                <a:latin typeface="Corbel" charset="0"/>
                <a:ea typeface="ＭＳ Ｐゴシック" charset="0"/>
              </a:rPr>
              <a:t>”</a:t>
            </a:r>
            <a:endParaRPr lang="en-US" altLang="ja-JP" sz="2400" dirty="0">
              <a:latin typeface="Corbel" charset="0"/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Can also be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local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orbel" charset="0"/>
                <a:ea typeface="ＭＳ Ｐゴシック" charset="0"/>
              </a:rPr>
              <a:t>Merely another name </a:t>
            </a:r>
            <a:r>
              <a:rPr lang="en-US" sz="2400" dirty="0" smtClean="0">
                <a:latin typeface="Corbel" charset="0"/>
                <a:ea typeface="ＭＳ Ｐゴシック" charset="0"/>
              </a:rPr>
              <a:t>(an </a:t>
            </a:r>
            <a:r>
              <a:rPr lang="en-US" sz="2400" i="1" dirty="0" smtClean="0">
                <a:latin typeface="Corbel" charset="0"/>
                <a:ea typeface="ＭＳ Ｐゴシック" charset="0"/>
              </a:rPr>
              <a:t>alias</a:t>
            </a:r>
            <a:r>
              <a:rPr lang="en-US" sz="2400" dirty="0">
                <a:latin typeface="Corbel" charset="0"/>
                <a:ea typeface="ＭＳ Ｐゴシック" charset="0"/>
              </a:rPr>
              <a:t>) for an existing variable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Corbel" charset="0"/>
                <a:ea typeface="ＭＳ Ｐゴシック" charset="0"/>
                <a:cs typeface="ＭＳ Ｐゴシック" charset="0"/>
              </a:rPr>
              <a:t>Can be </a:t>
            </a:r>
            <a:r>
              <a:rPr lang="en-US" sz="2800" i="1" dirty="0">
                <a:latin typeface="Corbel" charset="0"/>
                <a:ea typeface="ＭＳ Ｐゴシック" charset="0"/>
                <a:cs typeface="ＭＳ Ｐゴシック" charset="0"/>
              </a:rPr>
              <a:t>return values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Corbel" charset="0"/>
                <a:ea typeface="ＭＳ Ｐゴシック" charset="0"/>
              </a:rPr>
              <a:t>Used by operator[ ]</a:t>
            </a:r>
          </a:p>
        </p:txBody>
      </p:sp>
    </p:spTree>
    <p:extLst>
      <p:ext uri="{BB962C8B-B14F-4D97-AF65-F5344CB8AC3E}">
        <p14:creationId xmlns:p14="http://schemas.microsoft.com/office/powerpoint/2010/main" val="199152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406400"/>
            <a:ext cx="8077200" cy="111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References are Aliases</a:t>
            </a:r>
          </a:p>
        </p:txBody>
      </p:sp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609600" y="1600200"/>
            <a:ext cx="5715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charset="0"/>
              </a:rPr>
              <a:t>#include &lt;iostream&gt;</a:t>
            </a:r>
          </a:p>
          <a:p>
            <a:pPr eaLnBrk="0" hangingPunct="0"/>
            <a:endParaRPr lang="en-US" sz="2000" b="1">
              <a:latin typeface="Courier New" charset="0"/>
            </a:endParaRPr>
          </a:p>
          <a:p>
            <a:pPr eaLnBrk="0" hangingPunct="0"/>
            <a:r>
              <a:rPr lang="en-US" sz="2000" b="1">
                <a:latin typeface="Courier New" charset="0"/>
              </a:rPr>
              <a:t>int main()</a:t>
            </a:r>
          </a:p>
          <a:p>
            <a:pPr eaLnBrk="0" hangingPunct="0"/>
            <a:r>
              <a:rPr lang="en-US" sz="2000" b="1">
                <a:latin typeface="Courier New" charset="0"/>
              </a:rPr>
              <a:t>{</a:t>
            </a:r>
          </a:p>
          <a:p>
            <a:pPr eaLnBrk="0" hangingPunct="0"/>
            <a:r>
              <a:rPr lang="en-US" sz="2000" b="1">
                <a:latin typeface="Courier New" charset="0"/>
              </a:rPr>
              <a:t>    using namespace std;</a:t>
            </a:r>
          </a:p>
          <a:p>
            <a:pPr eaLnBrk="0" hangingPunct="0"/>
            <a:r>
              <a:rPr lang="en-US" sz="2000" b="1">
                <a:latin typeface="Courier New" charset="0"/>
              </a:rPr>
              <a:t>    int i = 7;</a:t>
            </a:r>
          </a:p>
          <a:p>
            <a:pPr eaLnBrk="0" hangingPunct="0"/>
            <a:r>
              <a:rPr lang="en-US" sz="2000" b="1">
                <a:latin typeface="Courier New" charset="0"/>
              </a:rPr>
              <a:t>    int&amp; r = i;</a:t>
            </a:r>
          </a:p>
          <a:p>
            <a:pPr eaLnBrk="0" hangingPunct="0"/>
            <a:r>
              <a:rPr lang="en-US" sz="2000" b="1">
                <a:latin typeface="Courier New" charset="0"/>
              </a:rPr>
              <a:t>    </a:t>
            </a:r>
          </a:p>
          <a:p>
            <a:pPr eaLnBrk="0" hangingPunct="0"/>
            <a:r>
              <a:rPr lang="en-US" sz="2000" b="1">
                <a:latin typeface="Courier New" charset="0"/>
              </a:rPr>
              <a:t>    ++r;</a:t>
            </a:r>
          </a:p>
          <a:p>
            <a:pPr eaLnBrk="0" hangingPunct="0"/>
            <a:r>
              <a:rPr lang="en-US" sz="2000" b="1">
                <a:latin typeface="Courier New" charset="0"/>
              </a:rPr>
              <a:t>    cout &lt;&lt; i &lt;&lt; endl;		</a:t>
            </a:r>
            <a:r>
              <a:rPr lang="en-US" sz="2000" b="1" i="1">
                <a:latin typeface="Courier New" charset="0"/>
              </a:rPr>
              <a:t>// 8</a:t>
            </a:r>
            <a:endParaRPr lang="en-US" sz="2000" b="1">
              <a:latin typeface="Courier New" charset="0"/>
            </a:endParaRPr>
          </a:p>
          <a:p>
            <a:pPr eaLnBrk="0" hangingPunct="0"/>
            <a:r>
              <a:rPr lang="en-US" sz="2000" b="1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5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Reference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Parameters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222" i="1" dirty="0" smtClean="0">
                <a:solidFill>
                  <a:srgbClr val="D2533C"/>
                </a:solidFill>
                <a:ea typeface="+mj-ea"/>
                <a:cs typeface="+mj-cs"/>
              </a:rPr>
              <a:t>Implicit Pointer Indirection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762000" y="1698625"/>
            <a:ext cx="6781800" cy="47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#include &lt;</a:t>
            </a:r>
            <a:r>
              <a:rPr lang="en-US" sz="1800" dirty="0" err="1">
                <a:latin typeface="Andale Mono"/>
                <a:cs typeface="Andale Mono"/>
              </a:rPr>
              <a:t>iostream</a:t>
            </a:r>
            <a:r>
              <a:rPr lang="en-US" sz="1800" dirty="0">
                <a:latin typeface="Andale Mono"/>
                <a:cs typeface="Andale Mono"/>
              </a:rPr>
              <a:t>&gt;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using namespace </a:t>
            </a:r>
            <a:r>
              <a:rPr lang="en-US" sz="1800" dirty="0" err="1">
                <a:latin typeface="Andale Mono"/>
                <a:cs typeface="Andale Mono"/>
              </a:rPr>
              <a:t>std</a:t>
            </a:r>
            <a:r>
              <a:rPr lang="en-US" sz="18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80000"/>
              </a:lnSpc>
            </a:pP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void swap(</a:t>
            </a: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&amp; x, </a:t>
            </a: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&amp; y)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temp = x;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x = y;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y = temp;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80000"/>
              </a:lnSpc>
            </a:pP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 = 1, j = 2;</a:t>
            </a:r>
          </a:p>
          <a:p>
            <a:pPr eaLnBrk="0" hangingPunct="0">
              <a:lnSpc>
                <a:spcPct val="80000"/>
              </a:lnSpc>
            </a:pP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swap(</a:t>
            </a:r>
            <a:r>
              <a:rPr lang="en-US" sz="1800" dirty="0" err="1">
                <a:latin typeface="Andale Mono"/>
                <a:cs typeface="Andale Mono"/>
              </a:rPr>
              <a:t>i,j</a:t>
            </a:r>
            <a:r>
              <a:rPr lang="en-US" sz="1800" dirty="0">
                <a:latin typeface="Andale Mono"/>
                <a:cs typeface="Andale Mono"/>
              </a:rPr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err="1">
                <a:latin typeface="Andale Mono"/>
                <a:cs typeface="Andale Mono"/>
              </a:rPr>
              <a:t>cout</a:t>
            </a:r>
            <a:r>
              <a:rPr lang="en-US" sz="1800" dirty="0">
                <a:latin typeface="Andale Mono"/>
                <a:cs typeface="Andale Mono"/>
              </a:rPr>
              <a:t> &lt;&lt; "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 == " &lt;&lt; 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 &lt;&lt; ", j == " &lt;&lt; j;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80000"/>
              </a:lnSpc>
            </a:pP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i="1" dirty="0">
                <a:latin typeface="Andale Mono"/>
                <a:cs typeface="Andale Mono"/>
              </a:rPr>
              <a:t>/* Output: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i="1" dirty="0" err="1">
                <a:latin typeface="Andale Mono"/>
                <a:cs typeface="Andale Mono"/>
              </a:rPr>
              <a:t>i</a:t>
            </a:r>
            <a:r>
              <a:rPr lang="en-US" sz="1800" i="1" dirty="0">
                <a:latin typeface="Andale Mono"/>
                <a:cs typeface="Andale Mono"/>
              </a:rPr>
              <a:t> == 2, j == 1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i="1" dirty="0">
                <a:latin typeface="Andale Mono"/>
                <a:cs typeface="Andale Mono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9202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Reference Parameters</a:t>
            </a:r>
            <a:br>
              <a:rPr lang="en-US" dirty="0" smtClean="0"/>
            </a:br>
            <a:r>
              <a:rPr lang="en-US" sz="3111" i="1" dirty="0" smtClean="0"/>
              <a:t>Transparent access to argument</a:t>
            </a:r>
            <a:endParaRPr lang="en-US" i="1" dirty="0"/>
          </a:p>
        </p:txBody>
      </p:sp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609600" y="1879600"/>
            <a:ext cx="8153400" cy="45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ndale Mono" charset="0"/>
                <a:cs typeface="Andale Mono" charset="0"/>
              </a:rPr>
              <a:t>void f(</a:t>
            </a:r>
            <a:r>
              <a:rPr lang="en-US" dirty="0" err="1">
                <a:latin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cs typeface="Andale Mono" charset="0"/>
              </a:rPr>
              <a:t> x) {</a:t>
            </a:r>
            <a:r>
              <a:rPr lang="en-US" dirty="0" err="1">
                <a:latin typeface="Andale Mono" charset="0"/>
                <a:cs typeface="Andale Mono" charset="0"/>
              </a:rPr>
              <a:t>cout</a:t>
            </a:r>
            <a:r>
              <a:rPr lang="en-US" dirty="0">
                <a:latin typeface="Andale Mono" charset="0"/>
                <a:cs typeface="Andale Mono" charset="0"/>
              </a:rPr>
              <a:t> &lt;&lt; &amp;x &lt;&lt; </a:t>
            </a:r>
            <a:r>
              <a:rPr lang="en-US" dirty="0" err="1">
                <a:latin typeface="Andale Mono" charset="0"/>
                <a:cs typeface="Andale Mono" charset="0"/>
              </a:rPr>
              <a:t>endl</a:t>
            </a:r>
            <a:r>
              <a:rPr lang="en-US" dirty="0">
                <a:latin typeface="Andale Mono" charset="0"/>
                <a:cs typeface="Andale Mono" charset="0"/>
              </a:rPr>
              <a:t>;}</a:t>
            </a:r>
          </a:p>
          <a:p>
            <a:endParaRPr lang="en-US" dirty="0">
              <a:latin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cs typeface="Andale Mono" charset="0"/>
              </a:rPr>
              <a:t>void g(</a:t>
            </a:r>
            <a:r>
              <a:rPr lang="en-US" dirty="0" err="1">
                <a:latin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cs typeface="Andale Mono" charset="0"/>
              </a:rPr>
              <a:t>&amp; x) {</a:t>
            </a:r>
            <a:r>
              <a:rPr lang="en-US" dirty="0" err="1">
                <a:latin typeface="Andale Mono" charset="0"/>
                <a:cs typeface="Andale Mono" charset="0"/>
              </a:rPr>
              <a:t>cout</a:t>
            </a:r>
            <a:r>
              <a:rPr lang="en-US" dirty="0">
                <a:latin typeface="Andale Mono" charset="0"/>
                <a:cs typeface="Andale Mono" charset="0"/>
              </a:rPr>
              <a:t> &lt;&lt; &amp;x &lt;&lt; </a:t>
            </a:r>
            <a:r>
              <a:rPr lang="en-US" dirty="0" err="1">
                <a:latin typeface="Andale Mono" charset="0"/>
                <a:cs typeface="Andale Mono" charset="0"/>
              </a:rPr>
              <a:t>endl</a:t>
            </a:r>
            <a:r>
              <a:rPr lang="en-US" dirty="0">
                <a:latin typeface="Andale Mono" charset="0"/>
                <a:cs typeface="Andale Mono" charset="0"/>
              </a:rPr>
              <a:t>;}</a:t>
            </a:r>
          </a:p>
          <a:p>
            <a:endParaRPr lang="en-US" dirty="0">
              <a:latin typeface="Andale Mono" charset="0"/>
              <a:cs typeface="Andale Mono" charset="0"/>
            </a:endParaRPr>
          </a:p>
          <a:p>
            <a:r>
              <a:rPr lang="en-US" dirty="0" err="1">
                <a:latin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cs typeface="Andale Mono" charset="0"/>
              </a:rPr>
              <a:t> main() {</a:t>
            </a:r>
          </a:p>
          <a:p>
            <a:r>
              <a:rPr lang="en-US" dirty="0">
                <a:latin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cs typeface="Andale Mono" charset="0"/>
              </a:rPr>
              <a:t>int</a:t>
            </a:r>
            <a:r>
              <a:rPr lang="en-US" dirty="0">
                <a:latin typeface="Andale Mono" charset="0"/>
                <a:cs typeface="Andale Mono" charset="0"/>
              </a:rPr>
              <a:t> n;</a:t>
            </a:r>
          </a:p>
          <a:p>
            <a:r>
              <a:rPr lang="en-US" dirty="0">
                <a:latin typeface="Andale Mono" charset="0"/>
                <a:cs typeface="Andale Mono" charset="0"/>
              </a:rPr>
              <a:t>    </a:t>
            </a:r>
            <a:r>
              <a:rPr lang="en-US" dirty="0" err="1">
                <a:latin typeface="Andale Mono" charset="0"/>
                <a:cs typeface="Andale Mono" charset="0"/>
              </a:rPr>
              <a:t>cout</a:t>
            </a:r>
            <a:r>
              <a:rPr lang="en-US" dirty="0">
                <a:latin typeface="Andale Mono" charset="0"/>
                <a:cs typeface="Andale Mono" charset="0"/>
              </a:rPr>
              <a:t> &lt;&lt; &amp;n &lt;&lt; </a:t>
            </a:r>
            <a:r>
              <a:rPr lang="en-US" dirty="0" err="1">
                <a:latin typeface="Andale Mono" charset="0"/>
                <a:cs typeface="Andale Mono" charset="0"/>
              </a:rPr>
              <a:t>endl</a:t>
            </a:r>
            <a:r>
              <a:rPr lang="en-US" dirty="0">
                <a:latin typeface="Andale Mono" charset="0"/>
                <a:cs typeface="Andale Mono" charset="0"/>
              </a:rPr>
              <a:t>;</a:t>
            </a:r>
          </a:p>
          <a:p>
            <a:r>
              <a:rPr lang="en-US" dirty="0">
                <a:latin typeface="Andale Mono" charset="0"/>
                <a:cs typeface="Andale Mono" charset="0"/>
              </a:rPr>
              <a:t>    f(n);</a:t>
            </a:r>
          </a:p>
          <a:p>
            <a:r>
              <a:rPr lang="en-US" dirty="0">
                <a:latin typeface="Andale Mono" charset="0"/>
                <a:cs typeface="Andale Mono" charset="0"/>
              </a:rPr>
              <a:t>    g(n);</a:t>
            </a:r>
          </a:p>
          <a:p>
            <a:r>
              <a:rPr lang="en-US" dirty="0">
                <a:latin typeface="Andale Mono" charset="0"/>
                <a:cs typeface="Andale Mono" charset="0"/>
              </a:rPr>
              <a:t>}</a:t>
            </a:r>
          </a:p>
          <a:p>
            <a:endParaRPr lang="en-US" dirty="0">
              <a:latin typeface="Andale Mono" charset="0"/>
              <a:cs typeface="Andale Mono" charset="0"/>
            </a:endParaRPr>
          </a:p>
          <a:p>
            <a:r>
              <a:rPr lang="en-US" dirty="0">
                <a:latin typeface="Andale Mono" charset="0"/>
                <a:cs typeface="Andale Mono" charset="0"/>
              </a:rPr>
              <a:t>/* Output:</a:t>
            </a:r>
          </a:p>
          <a:p>
            <a:r>
              <a:rPr lang="en-US" dirty="0">
                <a:latin typeface="Andale Mono" charset="0"/>
                <a:cs typeface="Andale Mono" charset="0"/>
              </a:rPr>
              <a:t>0x7fff5fbff9ac</a:t>
            </a:r>
          </a:p>
          <a:p>
            <a:r>
              <a:rPr lang="en-US" dirty="0">
                <a:latin typeface="Andale Mono" charset="0"/>
                <a:cs typeface="Andale Mono" charset="0"/>
              </a:rPr>
              <a:t>0x7fff5fbff98c</a:t>
            </a:r>
          </a:p>
          <a:p>
            <a:r>
              <a:rPr lang="en-US" dirty="0">
                <a:latin typeface="Andale Mono" charset="0"/>
                <a:cs typeface="Andale Mono" charset="0"/>
              </a:rPr>
              <a:t>0x7fff5fbff9ac</a:t>
            </a:r>
          </a:p>
          <a:p>
            <a:r>
              <a:rPr lang="en-US" dirty="0">
                <a:latin typeface="Andale Mono" charset="0"/>
                <a:cs typeface="Andale Mono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575833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92100"/>
            <a:ext cx="7772400" cy="10033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Reference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Returns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2222" i="1" dirty="0" smtClean="0">
                <a:solidFill>
                  <a:srgbClr val="D2533C"/>
                </a:solidFill>
                <a:ea typeface="+mj-ea"/>
                <a:cs typeface="+mj-cs"/>
              </a:rPr>
              <a:t>Must refer to an object that persists after the return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609600" y="1279525"/>
            <a:ext cx="7467600" cy="541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#include &lt;</a:t>
            </a:r>
            <a:r>
              <a:rPr lang="en-US" sz="1800" dirty="0" err="1">
                <a:latin typeface="Andale Mono"/>
                <a:cs typeface="Andale Mono"/>
              </a:rPr>
              <a:t>iostream</a:t>
            </a:r>
            <a:r>
              <a:rPr lang="en-US" sz="1800" dirty="0">
                <a:latin typeface="Andale Mono"/>
                <a:cs typeface="Andale Mono"/>
              </a:rPr>
              <a:t>&gt;</a:t>
            </a:r>
          </a:p>
          <a:p>
            <a:pPr eaLnBrk="0" hangingPunct="0">
              <a:lnSpc>
                <a:spcPct val="80000"/>
              </a:lnSpc>
            </a:pP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a[4] = {0,1,2,3};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index = 0;</a:t>
            </a:r>
          </a:p>
          <a:p>
            <a:pPr eaLnBrk="0" hangingPunct="0">
              <a:lnSpc>
                <a:spcPct val="80000"/>
              </a:lnSpc>
            </a:pP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&amp; current()		</a:t>
            </a:r>
            <a:r>
              <a:rPr lang="en-US" sz="1800" i="1" dirty="0">
                <a:latin typeface="Andale Mono"/>
                <a:cs typeface="Andale Mono"/>
              </a:rPr>
              <a:t>// Returns a reference</a:t>
            </a: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return a[index];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80000"/>
              </a:lnSpc>
            </a:pP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main()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{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using namespace </a:t>
            </a:r>
            <a:r>
              <a:rPr lang="en-US" sz="1800" dirty="0" err="1">
                <a:latin typeface="Andale Mono"/>
                <a:cs typeface="Andale Mono"/>
              </a:rPr>
              <a:t>std</a:t>
            </a:r>
            <a:r>
              <a:rPr lang="en-US" sz="18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current() = 10; 	</a:t>
            </a:r>
            <a:r>
              <a:rPr lang="en-US" sz="1800" i="1" dirty="0">
                <a:latin typeface="Andale Mono"/>
                <a:cs typeface="Andale Mono"/>
              </a:rPr>
              <a:t>// replace a[0]</a:t>
            </a: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index = 3;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current() = 20; 	</a:t>
            </a:r>
            <a:r>
              <a:rPr lang="en-US" sz="1800" i="1" dirty="0">
                <a:latin typeface="Andale Mono"/>
                <a:cs typeface="Andale Mono"/>
              </a:rPr>
              <a:t>// replace a[3]</a:t>
            </a: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for (</a:t>
            </a:r>
            <a:r>
              <a:rPr lang="en-US" sz="1800" dirty="0" err="1">
                <a:latin typeface="Andale Mono"/>
                <a:cs typeface="Andale Mono"/>
              </a:rPr>
              <a:t>int</a:t>
            </a:r>
            <a:r>
              <a:rPr lang="en-US" sz="1800" dirty="0">
                <a:latin typeface="Andale Mono"/>
                <a:cs typeface="Andale Mono"/>
              </a:rPr>
              <a:t> 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 = 0; 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 &lt; 4; ++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    </a:t>
            </a:r>
            <a:r>
              <a:rPr lang="en-US" sz="1800" dirty="0" err="1">
                <a:latin typeface="Andale Mono"/>
                <a:cs typeface="Andale Mono"/>
              </a:rPr>
              <a:t>cout</a:t>
            </a:r>
            <a:r>
              <a:rPr lang="en-US" sz="1800" dirty="0">
                <a:latin typeface="Andale Mono"/>
                <a:cs typeface="Andale Mono"/>
              </a:rPr>
              <a:t> &lt;&lt; a[</a:t>
            </a:r>
            <a:r>
              <a:rPr lang="en-US" sz="1800" dirty="0" err="1">
                <a:latin typeface="Andale Mono"/>
                <a:cs typeface="Andale Mono"/>
              </a:rPr>
              <a:t>i</a:t>
            </a:r>
            <a:r>
              <a:rPr lang="en-US" sz="1800" dirty="0">
                <a:latin typeface="Andale Mono"/>
                <a:cs typeface="Andale Mono"/>
              </a:rPr>
              <a:t>];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    </a:t>
            </a:r>
            <a:r>
              <a:rPr lang="en-US" sz="1800" dirty="0" err="1">
                <a:latin typeface="Andale Mono"/>
                <a:cs typeface="Andale Mono"/>
              </a:rPr>
              <a:t>cout</a:t>
            </a:r>
            <a:r>
              <a:rPr lang="en-US" sz="1800" dirty="0">
                <a:latin typeface="Andale Mono"/>
                <a:cs typeface="Andale Mono"/>
              </a:rPr>
              <a:t> &lt;&lt; </a:t>
            </a:r>
            <a:r>
              <a:rPr lang="en-US" sz="1800" dirty="0" err="1">
                <a:latin typeface="Andale Mono"/>
                <a:cs typeface="Andale Mono"/>
              </a:rPr>
              <a:t>endl</a:t>
            </a:r>
            <a:r>
              <a:rPr lang="en-US" sz="1800" dirty="0">
                <a:latin typeface="Andale Mono"/>
                <a:cs typeface="Andale Mono"/>
              </a:rPr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dirty="0">
                <a:latin typeface="Andale Mono"/>
                <a:cs typeface="Andale Mono"/>
              </a:rPr>
              <a:t>}</a:t>
            </a:r>
          </a:p>
          <a:p>
            <a:pPr eaLnBrk="0" hangingPunct="0">
              <a:lnSpc>
                <a:spcPct val="80000"/>
              </a:lnSpc>
            </a:pPr>
            <a:endParaRPr lang="en-US" sz="1800" dirty="0">
              <a:latin typeface="Andale Mono"/>
              <a:cs typeface="Andale Mono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800" i="1" dirty="0">
                <a:latin typeface="Andale Mono"/>
                <a:cs typeface="Andale Mono"/>
              </a:rPr>
              <a:t>/* Output: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i="1" dirty="0">
                <a:latin typeface="Andale Mono"/>
                <a:cs typeface="Andale Mono"/>
              </a:rPr>
              <a:t>10 1 2 20</a:t>
            </a:r>
          </a:p>
          <a:p>
            <a:pPr eaLnBrk="0" hangingPunct="0">
              <a:lnSpc>
                <a:spcPct val="80000"/>
              </a:lnSpc>
            </a:pPr>
            <a:r>
              <a:rPr lang="en-US" sz="1800" i="1" dirty="0">
                <a:latin typeface="Andale Mono"/>
                <a:cs typeface="Andale Mono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62926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Doable, but not too useful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l</a:t>
            </a:r>
            <a:r>
              <a:rPr lang="en-US" dirty="0" smtClean="0"/>
              <a:t>east no copy is made</a:t>
            </a:r>
          </a:p>
          <a:p>
            <a:endParaRPr lang="en-US" dirty="0"/>
          </a:p>
          <a:p>
            <a:r>
              <a:rPr lang="en-US" dirty="0" smtClean="0"/>
              <a:t>The size of an array is part of its type!</a:t>
            </a:r>
          </a:p>
          <a:p>
            <a:endParaRPr lang="en-US" dirty="0"/>
          </a:p>
          <a:p>
            <a:r>
              <a:rPr lang="en-US" sz="2000" dirty="0" smtClean="0">
                <a:latin typeface="Andale Mono"/>
                <a:cs typeface="Andale Mono"/>
              </a:rPr>
              <a:t>void f(</a:t>
            </a:r>
            <a:r>
              <a:rPr lang="en-US" sz="2000" dirty="0" err="1" smtClean="0">
                <a:latin typeface="Andale Mono"/>
                <a:cs typeface="Andale Mono"/>
              </a:rPr>
              <a:t>int</a:t>
            </a:r>
            <a:r>
              <a:rPr lang="en-US" sz="2000" dirty="0" smtClean="0">
                <a:latin typeface="Andale Mono"/>
                <a:cs typeface="Andale Mono"/>
              </a:rPr>
              <a:t> (&amp;a)[5]) {…}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err="1" smtClean="0"/>
              <a:t>arrayref.cpp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3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Looking Deeper</a:t>
            </a:r>
            <a:endParaRPr lang="en-US" dirty="0"/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reference is like a pointer that applies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&amp;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*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automatically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when needed</a:t>
            </a:r>
          </a:p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It can be used on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either side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of an assignment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On the left, it is an </a:t>
            </a:r>
            <a:r>
              <a:rPr lang="en-US" i="1" dirty="0" err="1">
                <a:latin typeface="Corbel" charset="0"/>
                <a:ea typeface="ＭＳ Ｐゴシック" charset="0"/>
              </a:rPr>
              <a:t>lvalue</a:t>
            </a:r>
            <a:endParaRPr lang="en-US" i="1" dirty="0">
              <a:latin typeface="Corbel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Corbel" charset="0"/>
                <a:ea typeface="ＭＳ Ｐゴシック" charset="0"/>
              </a:rPr>
              <a:t>Writes to </a:t>
            </a:r>
            <a:r>
              <a:rPr lang="en-US" dirty="0" smtClean="0">
                <a:latin typeface="Corbel" charset="0"/>
                <a:ea typeface="ＭＳ Ｐゴシック" charset="0"/>
              </a:rPr>
              <a:t>memory (uses </a:t>
            </a:r>
            <a:r>
              <a:rPr lang="en-US" b="1" dirty="0" smtClean="0">
                <a:latin typeface="Corbel" charset="0"/>
                <a:ea typeface="ＭＳ Ｐゴシック" charset="0"/>
              </a:rPr>
              <a:t>operator=</a:t>
            </a:r>
            <a:r>
              <a:rPr lang="en-US" dirty="0" smtClean="0">
                <a:latin typeface="Corbel" charset="0"/>
                <a:ea typeface="ＭＳ Ｐゴシック" charset="0"/>
              </a:rPr>
              <a:t>)</a:t>
            </a:r>
            <a:endParaRPr lang="en-US" dirty="0">
              <a:latin typeface="Corbel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On the right it is an </a:t>
            </a:r>
            <a:r>
              <a:rPr lang="en-US" i="1" dirty="0" err="1">
                <a:latin typeface="Corbel" charset="0"/>
                <a:ea typeface="ＭＳ Ｐゴシック" charset="0"/>
              </a:rPr>
              <a:t>rvalue</a:t>
            </a:r>
            <a:endParaRPr lang="en-US" i="1" dirty="0">
              <a:latin typeface="Corbel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Corbel" charset="0"/>
                <a:ea typeface="ＭＳ Ｐゴシック" charset="0"/>
              </a:rPr>
              <a:t>Reads from </a:t>
            </a:r>
            <a:r>
              <a:rPr lang="en-US" dirty="0" smtClean="0">
                <a:latin typeface="Corbel" charset="0"/>
                <a:ea typeface="ＭＳ Ｐゴシック" charset="0"/>
              </a:rPr>
              <a:t>memory (uses </a:t>
            </a:r>
            <a:r>
              <a:rPr lang="en-US" i="1" dirty="0" smtClean="0">
                <a:latin typeface="Corbel" charset="0"/>
                <a:ea typeface="ＭＳ Ｐゴシック" charset="0"/>
              </a:rPr>
              <a:t>converts</a:t>
            </a:r>
            <a:r>
              <a:rPr lang="en-US" dirty="0" smtClean="0">
                <a:latin typeface="Corbel" charset="0"/>
                <a:ea typeface="ＭＳ Ｐゴシック" charset="0"/>
              </a:rPr>
              <a:t> to </a:t>
            </a:r>
            <a:r>
              <a:rPr lang="en-US" b="1" dirty="0" smtClean="0">
                <a:latin typeface="Corbel" charset="0"/>
                <a:ea typeface="ＭＳ Ｐゴシック" charset="0"/>
              </a:rPr>
              <a:t>Data</a:t>
            </a:r>
            <a:r>
              <a:rPr lang="en-US" dirty="0" smtClean="0">
                <a:latin typeface="Corbel" charset="0"/>
                <a:ea typeface="ＭＳ Ｐゴシック" charset="0"/>
              </a:rPr>
              <a:t>)</a:t>
            </a:r>
            <a:endParaRPr lang="en-US" dirty="0">
              <a:latin typeface="Corbel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returnref.cpp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RefDat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89" y="4546600"/>
            <a:ext cx="3331411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6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Visual C++ 2013</a:t>
            </a:r>
          </a:p>
          <a:p>
            <a:pPr lvl="2"/>
            <a:r>
              <a:rPr lang="en-US" dirty="0" smtClean="0"/>
              <a:t>Available from </a:t>
            </a:r>
            <a:r>
              <a:rPr lang="en-US" dirty="0" err="1" smtClean="0"/>
              <a:t>Dreamspark</a:t>
            </a:r>
            <a:endParaRPr lang="en-US" dirty="0" smtClean="0"/>
          </a:p>
          <a:p>
            <a:pPr lvl="2"/>
            <a:r>
              <a:rPr lang="en-US" dirty="0" smtClean="0"/>
              <a:t>Or download Visual </a:t>
            </a:r>
            <a:r>
              <a:rPr lang="en-US" dirty="0"/>
              <a:t>Studio Express 2013 for Windows Desktop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Mac/Linux</a:t>
            </a:r>
          </a:p>
          <a:p>
            <a:pPr lvl="1"/>
            <a:r>
              <a:rPr lang="en-US" dirty="0" smtClean="0"/>
              <a:t>Latest version of </a:t>
            </a:r>
            <a:r>
              <a:rPr lang="en-US" b="1" dirty="0" smtClean="0"/>
              <a:t>clang</a:t>
            </a:r>
          </a:p>
          <a:p>
            <a:pPr lvl="1"/>
            <a:r>
              <a:rPr lang="en-US" dirty="0" smtClean="0"/>
              <a:t>Comes with </a:t>
            </a:r>
            <a:r>
              <a:rPr lang="en-US" dirty="0" err="1" smtClean="0"/>
              <a:t>Xcode</a:t>
            </a:r>
            <a:r>
              <a:rPr lang="en-US" dirty="0" smtClean="0"/>
              <a:t> on Mac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5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</a:t>
            </a:r>
            <a:r>
              <a:rPr lang="en-US" b="1" dirty="0" err="1" smtClean="0"/>
              <a:t>const</a:t>
            </a:r>
            <a:endParaRPr lang="en-US" b="1" dirty="0"/>
          </a:p>
        </p:txBody>
      </p:sp>
      <p:pic>
        <p:nvPicPr>
          <p:cNvPr id="4" name="Picture 3" descr="constre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7500"/>
            <a:ext cx="7810500" cy="13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rgbClr val="D2533C"/>
                </a:solidFill>
                <a:ea typeface="+mj-ea"/>
                <a:cs typeface="+mj-cs"/>
              </a:rPr>
              <a:t>const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Reference Parameters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When you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won’</a:t>
            </a:r>
            <a:r>
              <a:rPr lang="en-US" altLang="ja-JP" dirty="0" smtClean="0">
                <a:latin typeface="Corbel" charset="0"/>
                <a:ea typeface="ＭＳ Ｐゴシック" charset="0"/>
                <a:cs typeface="ＭＳ Ｐゴシック" charset="0"/>
              </a:rPr>
              <a:t>t 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be changing the value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The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best of both worlds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i="1" dirty="0">
                <a:latin typeface="Corbel" charset="0"/>
                <a:ea typeface="ＭＳ Ｐゴシック" charset="0"/>
              </a:rPr>
              <a:t>Efficiency</a:t>
            </a:r>
            <a:r>
              <a:rPr lang="en-US" dirty="0">
                <a:latin typeface="Corbel" charset="0"/>
                <a:ea typeface="ＭＳ Ｐゴシック" charset="0"/>
              </a:rPr>
              <a:t> of call-by-reference</a:t>
            </a:r>
          </a:p>
          <a:p>
            <a:pPr lvl="1" eaLnBrk="1" hangingPunct="1">
              <a:spcAft>
                <a:spcPts val="600"/>
              </a:spcAft>
            </a:pPr>
            <a:r>
              <a:rPr lang="en-US" i="1" dirty="0">
                <a:latin typeface="Corbel" charset="0"/>
                <a:ea typeface="ＭＳ Ｐゴシック" charset="0"/>
              </a:rPr>
              <a:t>Safety</a:t>
            </a:r>
            <a:r>
              <a:rPr lang="en-US" dirty="0">
                <a:latin typeface="Corbel" charset="0"/>
                <a:ea typeface="ＭＳ Ｐゴシック" charset="0"/>
              </a:rPr>
              <a:t> of call-by-value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(Almost) Always pass objects by (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const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) reference</a:t>
            </a:r>
          </a:p>
        </p:txBody>
      </p:sp>
    </p:spTree>
    <p:extLst>
      <p:ext uri="{BB962C8B-B14F-4D97-AF65-F5344CB8AC3E}">
        <p14:creationId xmlns:p14="http://schemas.microsoft.com/office/powerpoint/2010/main" val="348734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Home-Grown Dynamic Arrays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Rarely used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unless you are a C++ library developer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or if you have to do Program 1 :-)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i="1" dirty="0" err="1" smtClean="0">
                <a:latin typeface="Corbel" charset="0"/>
                <a:ea typeface="ＭＳ Ｐゴシック" charset="0"/>
                <a:cs typeface="ＭＳ Ｐゴシック" charset="0"/>
              </a:rPr>
              <a:t>holdints.cpp</a:t>
            </a:r>
            <a:endParaRPr lang="en-US" i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Reads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an arbitrarily large number of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 err="1">
                <a:latin typeface="Corbel" charset="0"/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from a file into an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expandable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Shows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how to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manually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grow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dynamic  array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Uses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reference argument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to 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return</a:t>
            </a:r>
            <a:r>
              <a:rPr lang="ja-JP" altLang="en-US" dirty="0">
                <a:latin typeface="Corbe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orbel" charset="0"/>
                <a:ea typeface="ＭＳ Ｐゴシック" charset="0"/>
                <a:cs typeface="ＭＳ Ｐゴシック" charset="0"/>
              </a:rPr>
              <a:t> the dynamic array from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rbel" charset="0"/>
                <a:ea typeface="ＭＳ Ｐゴシック" charset="0"/>
              </a:rPr>
              <a:t>The return </a:t>
            </a:r>
            <a:r>
              <a:rPr lang="en-US" i="1" dirty="0">
                <a:latin typeface="Corbel" charset="0"/>
                <a:ea typeface="ＭＳ Ｐゴシック" charset="0"/>
              </a:rPr>
              <a:t>value</a:t>
            </a:r>
            <a:r>
              <a:rPr lang="en-US" dirty="0">
                <a:latin typeface="Corbel" charset="0"/>
                <a:ea typeface="ＭＳ Ｐゴシック" charset="0"/>
              </a:rPr>
              <a:t> is </a:t>
            </a:r>
            <a:r>
              <a:rPr lang="en-US" dirty="0" smtClean="0">
                <a:latin typeface="Corbel" charset="0"/>
                <a:ea typeface="ＭＳ Ｐゴシック" charset="0"/>
              </a:rPr>
              <a:t>used </a:t>
            </a:r>
            <a:r>
              <a:rPr lang="en-US" dirty="0">
                <a:latin typeface="Corbel" charset="0"/>
                <a:ea typeface="ＭＳ Ｐゴシック" charset="0"/>
              </a:rPr>
              <a:t>to indicate the number of </a:t>
            </a:r>
            <a:r>
              <a:rPr lang="en-US" b="1" dirty="0" err="1">
                <a:latin typeface="Corbel" charset="0"/>
                <a:ea typeface="ＭＳ Ｐゴシック" charset="0"/>
              </a:rPr>
              <a:t>int</a:t>
            </a:r>
            <a:r>
              <a:rPr lang="en-US" dirty="0" err="1">
                <a:latin typeface="Corbel" charset="0"/>
                <a:ea typeface="ＭＳ Ｐゴシック" charset="0"/>
              </a:rPr>
              <a:t>s</a:t>
            </a:r>
            <a:r>
              <a:rPr lang="en-US" dirty="0">
                <a:latin typeface="Corbel" charset="0"/>
                <a:ea typeface="ＭＳ Ｐゴシック" charset="0"/>
              </a:rPr>
              <a:t> read</a:t>
            </a:r>
          </a:p>
        </p:txBody>
      </p:sp>
    </p:spTree>
    <p:extLst>
      <p:ext uri="{BB962C8B-B14F-4D97-AF65-F5344CB8AC3E}">
        <p14:creationId xmlns:p14="http://schemas.microsoft.com/office/powerpoint/2010/main" val="225685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Managing the Heap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ea typeface="ＭＳ Ｐゴシック" charset="0"/>
                <a:cs typeface="ＭＳ Ｐゴシック" charset="0"/>
              </a:rPr>
              <a:t>new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delete</a:t>
            </a:r>
            <a:r>
              <a:rPr lang="en-US" dirty="0">
                <a:ea typeface="ＭＳ Ｐゴシック" charset="0"/>
                <a:cs typeface="ＭＳ Ｐゴシック" charset="0"/>
              </a:rPr>
              <a:t> operators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ea typeface="ＭＳ Ｐゴシック" charset="0"/>
                <a:cs typeface="ＭＳ Ｐゴシック" charset="0"/>
              </a:rPr>
              <a:t>++ does not have garbage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but it does have </a:t>
            </a:r>
            <a:r>
              <a:rPr lang="en-US" i="1" dirty="0">
                <a:ea typeface="ＭＳ Ｐゴシック" charset="0"/>
              </a:rPr>
              <a:t>deterministic destructors</a:t>
            </a:r>
            <a:r>
              <a:rPr lang="en-US" dirty="0">
                <a:ea typeface="ＭＳ Ｐゴシック" charset="0"/>
              </a:rPr>
              <a:t>!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Can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deallocate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any</a:t>
            </a:r>
            <a:r>
              <a:rPr lang="en-US" dirty="0">
                <a:ea typeface="ＭＳ Ｐゴシック" charset="0"/>
                <a:cs typeface="ＭＳ Ｐゴシック" charset="0"/>
              </a:rPr>
              <a:t> resource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not just memory!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e.g., can unlock a </a:t>
            </a:r>
            <a:r>
              <a:rPr lang="en-US" dirty="0" err="1">
                <a:ea typeface="ＭＳ Ｐゴシック" charset="0"/>
              </a:rPr>
              <a:t>mutex</a:t>
            </a:r>
            <a:r>
              <a:rPr lang="en-US" dirty="0">
                <a:ea typeface="ＭＳ Ｐゴシック" charset="0"/>
              </a:rPr>
              <a:t> or close </a:t>
            </a:r>
            <a:r>
              <a:rPr lang="en-US" dirty="0" smtClean="0">
                <a:ea typeface="ＭＳ Ｐゴシック" charset="0"/>
              </a:rPr>
              <a:t>a network or database </a:t>
            </a:r>
            <a:r>
              <a:rPr lang="en-US" dirty="0">
                <a:ea typeface="ＭＳ Ｐゴシック" charset="0"/>
              </a:rPr>
              <a:t>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runs when </a:t>
            </a:r>
            <a:r>
              <a:rPr lang="en-US" dirty="0">
                <a:ea typeface="ＭＳ Ｐゴシック" charset="0"/>
              </a:rPr>
              <a:t>a local object goes </a:t>
            </a:r>
            <a:r>
              <a:rPr lang="en-US" i="1" dirty="0">
                <a:ea typeface="ＭＳ Ｐゴシック" charset="0"/>
              </a:rPr>
              <a:t>out of scope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or </a:t>
            </a:r>
            <a:r>
              <a:rPr lang="en-US" i="1" dirty="0" smtClean="0">
                <a:ea typeface="ＭＳ Ｐゴシック" charset="0"/>
              </a:rPr>
              <a:t>when </a:t>
            </a:r>
            <a:r>
              <a:rPr lang="en-US" dirty="0">
                <a:ea typeface="ＭＳ Ｐゴシック" charset="0"/>
              </a:rPr>
              <a:t>you use </a:t>
            </a:r>
            <a:r>
              <a:rPr lang="en-US" b="1" dirty="0" smtClean="0">
                <a:ea typeface="ＭＳ Ｐゴシック" charset="0"/>
              </a:rPr>
              <a:t>delete</a:t>
            </a:r>
            <a:r>
              <a:rPr lang="en-US" dirty="0" smtClean="0">
                <a:ea typeface="ＭＳ Ｐゴシック" charset="0"/>
              </a:rPr>
              <a:t> on a </a:t>
            </a:r>
            <a:r>
              <a:rPr lang="en-US" i="1" dirty="0" smtClean="0">
                <a:ea typeface="ＭＳ Ｐゴシック" charset="0"/>
              </a:rPr>
              <a:t>heap object</a:t>
            </a:r>
            <a:endParaRPr lang="en-US" b="1" i="1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no need for </a:t>
            </a:r>
            <a:r>
              <a:rPr lang="en-US" b="1" dirty="0" smtClean="0">
                <a:ea typeface="ＭＳ Ｐゴシック" charset="0"/>
              </a:rPr>
              <a:t>finally</a:t>
            </a:r>
            <a:r>
              <a:rPr lang="en-US" dirty="0" smtClean="0">
                <a:ea typeface="ＭＳ Ｐゴシック" charset="0"/>
              </a:rPr>
              <a:t> in C++</a:t>
            </a:r>
            <a:endParaRPr lang="en-US" b="1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9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The 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new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and 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delete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Operators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Two</a:t>
            </a:r>
            <a:r>
              <a:rPr lang="en-US" dirty="0">
                <a:ea typeface="ＭＳ Ｐゴシック" charset="0"/>
                <a:cs typeface="ＭＳ Ｐゴシック" charset="0"/>
              </a:rPr>
              <a:t> versions:</a:t>
            </a:r>
          </a:p>
          <a:p>
            <a:pPr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Scalar</a:t>
            </a:r>
            <a:r>
              <a:rPr lang="en-US" dirty="0">
                <a:ea typeface="ＭＳ Ｐゴシック" charset="0"/>
                <a:cs typeface="ＭＳ Ｐゴシック" charset="0"/>
              </a:rPr>
              <a:t> (single object):</a:t>
            </a:r>
          </a:p>
          <a:p>
            <a:pPr lvl="1" eaLnBrk="1" hangingPunct="1"/>
            <a:r>
              <a:rPr lang="en-US" b="1" dirty="0">
                <a:ea typeface="ＭＳ Ｐゴシック" charset="0"/>
              </a:rPr>
              <a:t>T* p = new T;		</a:t>
            </a:r>
            <a:r>
              <a:rPr lang="en-US" i="1" dirty="0">
                <a:ea typeface="ＭＳ Ｐゴシック" charset="0"/>
              </a:rPr>
              <a:t>// Calls constructor</a:t>
            </a:r>
          </a:p>
          <a:p>
            <a:pPr lvl="1" eaLnBrk="1" hangingPunct="1"/>
            <a:r>
              <a:rPr lang="en-US" b="1" dirty="0">
                <a:ea typeface="ＭＳ Ｐゴシック" charset="0"/>
              </a:rPr>
              <a:t>delete p;</a:t>
            </a:r>
            <a:r>
              <a:rPr lang="en-US" dirty="0">
                <a:ea typeface="ＭＳ Ｐゴシック" charset="0"/>
              </a:rPr>
              <a:t>		</a:t>
            </a:r>
            <a:r>
              <a:rPr lang="en-US" i="1" dirty="0">
                <a:ea typeface="ＭＳ Ｐゴシック" charset="0"/>
              </a:rPr>
              <a:t>// Calls destructor</a:t>
            </a:r>
          </a:p>
          <a:p>
            <a:pPr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Array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b="1" dirty="0">
                <a:ea typeface="ＭＳ Ｐゴシック" charset="0"/>
              </a:rPr>
              <a:t>T* p = new T[n];</a:t>
            </a: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// </a:t>
            </a:r>
            <a:r>
              <a:rPr lang="en-US" b="1" i="1" dirty="0">
                <a:ea typeface="ＭＳ Ｐゴシック" charset="0"/>
              </a:rPr>
              <a:t>p</a:t>
            </a:r>
            <a:r>
              <a:rPr lang="en-US" i="1" dirty="0">
                <a:ea typeface="ＭＳ Ｐゴシック" charset="0"/>
              </a:rPr>
              <a:t> points to first element</a:t>
            </a:r>
          </a:p>
          <a:p>
            <a:pPr lvl="1" eaLnBrk="1" hangingPunct="1"/>
            <a:r>
              <a:rPr lang="en-US" b="1" dirty="0">
                <a:ea typeface="ＭＳ Ｐゴシック" charset="0"/>
              </a:rPr>
              <a:t>delete [ ] p;</a:t>
            </a: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delete</a:t>
            </a:r>
            <a:r>
              <a:rPr lang="en-US" dirty="0">
                <a:ea typeface="ＭＳ Ｐゴシック" charset="0"/>
                <a:cs typeface="ＭＳ Ｐゴシック" charset="0"/>
              </a:rPr>
              <a:t> style must match the allocation ([ ])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Failing to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delete</a:t>
            </a:r>
            <a:r>
              <a:rPr lang="en-US" dirty="0">
                <a:ea typeface="ＭＳ Ｐゴシック" charset="0"/>
                <a:cs typeface="ＭＳ Ｐゴシック" charset="0"/>
              </a:rPr>
              <a:t> is a </a:t>
            </a:r>
            <a:r>
              <a:rPr lang="en-US" i="1" dirty="0">
                <a:ea typeface="ＭＳ Ｐゴシック" charset="0"/>
                <a:cs typeface="ＭＳ Ｐゴシック" charset="0"/>
              </a:rPr>
              <a:t>memory leak</a:t>
            </a:r>
          </a:p>
        </p:txBody>
      </p:sp>
    </p:spTree>
    <p:extLst>
      <p:ext uri="{BB962C8B-B14F-4D97-AF65-F5344CB8AC3E}">
        <p14:creationId xmlns:p14="http://schemas.microsoft.com/office/powerpoint/2010/main" val="296298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</a:t>
            </a:r>
            <a:r>
              <a:rPr lang="en-US" b="1" dirty="0">
                <a:solidFill>
                  <a:srgbClr val="D2533C"/>
                </a:solidFill>
                <a:ea typeface="+mj-ea"/>
                <a:cs typeface="+mj-cs"/>
              </a:rPr>
              <a:t>new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operator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2263775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orbel" charset="0"/>
                <a:ea typeface="ＭＳ Ｐゴシック" charset="0"/>
                <a:cs typeface="ＭＳ Ｐゴシック" charset="0"/>
              </a:rPr>
              <a:t>Does the following before returning a pointer:</a:t>
            </a:r>
          </a:p>
          <a:p>
            <a:pPr lvl="1" eaLnBrk="1" hangingPunct="1"/>
            <a:r>
              <a:rPr lang="en-US" sz="2600" dirty="0">
                <a:latin typeface="Corbel" charset="0"/>
                <a:ea typeface="ＭＳ Ｐゴシック" charset="0"/>
              </a:rPr>
              <a:t>Allocates needed memory on the heap</a:t>
            </a:r>
          </a:p>
          <a:p>
            <a:pPr lvl="2" eaLnBrk="1" hangingPunct="1"/>
            <a:r>
              <a:rPr lang="en-US" sz="2200" dirty="0">
                <a:latin typeface="Corbel" charset="0"/>
                <a:ea typeface="ＭＳ Ｐゴシック" charset="0"/>
              </a:rPr>
              <a:t>calls the library </a:t>
            </a:r>
            <a:r>
              <a:rPr lang="en-US" sz="2200" i="1" dirty="0">
                <a:latin typeface="Corbel" charset="0"/>
                <a:ea typeface="ＭＳ Ｐゴシック" charset="0"/>
              </a:rPr>
              <a:t>function</a:t>
            </a:r>
            <a:r>
              <a:rPr lang="en-US" sz="2200" dirty="0">
                <a:latin typeface="Corbel" charset="0"/>
                <a:ea typeface="ＭＳ Ｐゴシック" charset="0"/>
              </a:rPr>
              <a:t> </a:t>
            </a:r>
            <a:r>
              <a:rPr lang="en-US" sz="2200" b="1" dirty="0" smtClean="0">
                <a:latin typeface="Corbel" charset="0"/>
                <a:ea typeface="ＭＳ Ｐゴシック" charset="0"/>
              </a:rPr>
              <a:t>operator new( </a:t>
            </a:r>
            <a:r>
              <a:rPr lang="en-US" sz="2200" b="1" dirty="0">
                <a:latin typeface="Corbel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sz="2600" dirty="0">
                <a:latin typeface="Corbel" charset="0"/>
                <a:ea typeface="ＭＳ Ｐゴシック" charset="0"/>
              </a:rPr>
              <a:t>Initializes the object by calling the proper </a:t>
            </a:r>
            <a:r>
              <a:rPr lang="en-US" sz="2600" i="1" dirty="0">
                <a:latin typeface="Corbel" charset="0"/>
                <a:ea typeface="ＭＳ Ｐゴシック" charset="0"/>
              </a:rPr>
              <a:t>constructor</a:t>
            </a:r>
          </a:p>
        </p:txBody>
      </p:sp>
      <p:pic>
        <p:nvPicPr>
          <p:cNvPr id="26627" name="Picture 3" descr="opne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44831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88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new [ ]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 operator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For Arrays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2263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>
                <a:latin typeface="Corbel" charset="0"/>
                <a:ea typeface="ＭＳ Ｐゴシック" charset="0"/>
                <a:cs typeface="ＭＳ Ｐゴシック" charset="0"/>
              </a:rPr>
              <a:t>Does the following before returning a pointer to the </a:t>
            </a:r>
            <a:r>
              <a:rPr lang="en-US" sz="3000" i="1">
                <a:latin typeface="Corbel" charset="0"/>
                <a:ea typeface="ＭＳ Ｐゴシック" charset="0"/>
                <a:cs typeface="ＭＳ Ｐゴシック" charset="0"/>
              </a:rPr>
              <a:t>first element</a:t>
            </a:r>
            <a:r>
              <a:rPr lang="en-US" sz="3000">
                <a:latin typeface="Corbe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>
                <a:latin typeface="Corbel" charset="0"/>
                <a:ea typeface="ＭＳ Ｐゴシック" charset="0"/>
              </a:rPr>
              <a:t>Allocates needed memory on the heap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>
                <a:latin typeface="Corbel" charset="0"/>
                <a:ea typeface="ＭＳ Ｐゴシック" charset="0"/>
              </a:rPr>
              <a:t>calls the library </a:t>
            </a:r>
            <a:r>
              <a:rPr lang="en-US" sz="2200" i="1">
                <a:latin typeface="Corbel" charset="0"/>
                <a:ea typeface="ＭＳ Ｐゴシック" charset="0"/>
              </a:rPr>
              <a:t>function</a:t>
            </a:r>
            <a:r>
              <a:rPr lang="en-US" sz="2200">
                <a:latin typeface="Corbel" charset="0"/>
                <a:ea typeface="ＭＳ Ｐゴシック" charset="0"/>
              </a:rPr>
              <a:t> </a:t>
            </a:r>
            <a:r>
              <a:rPr lang="en-US" sz="2200" b="1">
                <a:latin typeface="Corbel" charset="0"/>
                <a:ea typeface="ＭＳ Ｐゴシック" charset="0"/>
              </a:rPr>
              <a:t>operator new[ ](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>
                <a:latin typeface="Corbel" charset="0"/>
                <a:ea typeface="ＭＳ Ｐゴシック" charset="0"/>
              </a:rPr>
              <a:t>Initializes </a:t>
            </a:r>
            <a:r>
              <a:rPr lang="en-US" sz="2600" i="1">
                <a:latin typeface="Corbel" charset="0"/>
                <a:ea typeface="ＭＳ Ｐゴシック" charset="0"/>
              </a:rPr>
              <a:t>each object </a:t>
            </a:r>
            <a:r>
              <a:rPr lang="en-US" sz="2600">
                <a:latin typeface="Corbel" charset="0"/>
                <a:ea typeface="ＭＳ Ｐゴシック" charset="0"/>
              </a:rPr>
              <a:t>by calling the proper </a:t>
            </a:r>
            <a:r>
              <a:rPr lang="en-US" sz="2600" i="1">
                <a:latin typeface="Corbel" charset="0"/>
                <a:ea typeface="ＭＳ Ｐゴシック" charset="0"/>
              </a:rPr>
              <a:t>constructor</a:t>
            </a:r>
          </a:p>
        </p:txBody>
      </p:sp>
      <p:pic>
        <p:nvPicPr>
          <p:cNvPr id="27651" name="Picture 4" descr="opnew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41775"/>
            <a:ext cx="44831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2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</a:t>
            </a:r>
            <a:r>
              <a:rPr lang="en-US" b="1" dirty="0">
                <a:solidFill>
                  <a:srgbClr val="D2533C"/>
                </a:solidFill>
                <a:ea typeface="+mj-ea"/>
                <a:cs typeface="+mj-cs"/>
              </a:rPr>
              <a:t>delete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 operator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1958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>
                <a:latin typeface="Corbel" charset="0"/>
                <a:ea typeface="ＭＳ Ｐゴシック" charset="0"/>
                <a:cs typeface="ＭＳ Ｐゴシック" charset="0"/>
              </a:rPr>
              <a:t>Does 2 important things: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>
                <a:latin typeface="Corbel" charset="0"/>
                <a:ea typeface="ＭＳ Ｐゴシック" charset="0"/>
              </a:rPr>
              <a:t>Calls the </a:t>
            </a:r>
            <a:r>
              <a:rPr lang="en-US" sz="2400" i="1">
                <a:latin typeface="Corbel" charset="0"/>
                <a:ea typeface="ＭＳ Ｐゴシック" charset="0"/>
              </a:rPr>
              <a:t>destructor</a:t>
            </a:r>
            <a:r>
              <a:rPr lang="en-US" sz="2400">
                <a:latin typeface="Corbel" charset="0"/>
                <a:ea typeface="ＭＳ Ｐゴシック" charset="0"/>
              </a:rPr>
              <a:t> for the object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>
                <a:latin typeface="Corbel" charset="0"/>
                <a:ea typeface="ＭＳ Ｐゴシック" charset="0"/>
              </a:rPr>
              <a:t>Returns the memory to the free store</a:t>
            </a:r>
          </a:p>
          <a:p>
            <a:pPr lvl="2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>
                <a:latin typeface="Corbel" charset="0"/>
                <a:ea typeface="ＭＳ Ｐゴシック" charset="0"/>
              </a:rPr>
              <a:t>via the library </a:t>
            </a:r>
            <a:r>
              <a:rPr lang="en-US" i="1">
                <a:latin typeface="Corbel" charset="0"/>
                <a:ea typeface="ＭＳ Ｐゴシック" charset="0"/>
              </a:rPr>
              <a:t>function</a:t>
            </a:r>
            <a:r>
              <a:rPr lang="en-US">
                <a:latin typeface="Corbel" charset="0"/>
                <a:ea typeface="ＭＳ Ｐゴシック" charset="0"/>
              </a:rPr>
              <a:t> </a:t>
            </a:r>
            <a:r>
              <a:rPr lang="en-US" b="1">
                <a:latin typeface="Corbel" charset="0"/>
                <a:ea typeface="ＭＳ Ｐゴシック" charset="0"/>
              </a:rPr>
              <a:t>void operator delete(void*)</a:t>
            </a:r>
          </a:p>
        </p:txBody>
      </p:sp>
      <p:pic>
        <p:nvPicPr>
          <p:cNvPr id="29699" name="Picture 3" descr="opde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86200"/>
            <a:ext cx="4205288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23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The 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delete [ ]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operator</a:t>
            </a:r>
            <a:b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</a:br>
            <a:r>
              <a:rPr lang="en-US" sz="3111" i="1" dirty="0" smtClean="0">
                <a:solidFill>
                  <a:srgbClr val="D2533C"/>
                </a:solidFill>
                <a:ea typeface="+mj-ea"/>
                <a:cs typeface="+mj-cs"/>
              </a:rPr>
              <a:t>For Arrays</a:t>
            </a:r>
            <a:endParaRPr lang="en-US" i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21113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Calls the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destructor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for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each object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in the array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Returns the memory to the free store</a:t>
            </a:r>
          </a:p>
          <a:p>
            <a:pPr lvl="1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2800" dirty="0">
                <a:latin typeface="Corbel" charset="0"/>
                <a:ea typeface="ＭＳ Ｐゴシック" charset="0"/>
              </a:rPr>
              <a:t>via </a:t>
            </a:r>
            <a:r>
              <a:rPr lang="en-US" sz="2800" b="1" dirty="0">
                <a:latin typeface="Corbel" charset="0"/>
                <a:ea typeface="ＭＳ Ｐゴシック" charset="0"/>
              </a:rPr>
              <a:t>void operator delete(void*);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You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must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use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delete [ ]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for arrays</a:t>
            </a:r>
          </a:p>
        </p:txBody>
      </p:sp>
      <p:pic>
        <p:nvPicPr>
          <p:cNvPr id="30723" name="Picture 3" descr="opdel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06838"/>
            <a:ext cx="4330700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4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Overloading the Operators</a:t>
            </a:r>
            <a:endParaRPr lang="en-US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277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You can overload all 4 memory functions:</a:t>
            </a:r>
          </a:p>
          <a:p>
            <a:pPr lvl="1" eaLnBrk="1" hangingPunct="1"/>
            <a:r>
              <a:rPr lang="en-US" b="1" dirty="0">
                <a:latin typeface="Corbel" charset="0"/>
                <a:ea typeface="ＭＳ Ｐゴシック" charset="0"/>
              </a:rPr>
              <a:t>operator new(</a:t>
            </a:r>
            <a:r>
              <a:rPr lang="en-US" b="1" dirty="0" err="1">
                <a:latin typeface="Corbel" charset="0"/>
                <a:ea typeface="ＭＳ Ｐゴシック" charset="0"/>
              </a:rPr>
              <a:t>size_t</a:t>
            </a:r>
            <a:r>
              <a:rPr lang="en-US" b="1" dirty="0">
                <a:latin typeface="Corbel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b="1" dirty="0">
                <a:latin typeface="Corbel" charset="0"/>
                <a:ea typeface="ＭＳ Ｐゴシック" charset="0"/>
              </a:rPr>
              <a:t>operator new[ ](</a:t>
            </a:r>
            <a:r>
              <a:rPr lang="en-US" b="1" dirty="0" err="1">
                <a:latin typeface="Corbel" charset="0"/>
                <a:ea typeface="ＭＳ Ｐゴシック" charset="0"/>
              </a:rPr>
              <a:t>size_t</a:t>
            </a:r>
            <a:r>
              <a:rPr lang="en-US" b="1" dirty="0">
                <a:latin typeface="Corbel" charset="0"/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b="1" dirty="0">
                <a:latin typeface="Corbel" charset="0"/>
                <a:ea typeface="ＭＳ Ｐゴシック" charset="0"/>
              </a:rPr>
              <a:t>operator delete(void* )</a:t>
            </a:r>
          </a:p>
          <a:p>
            <a:pPr lvl="1" eaLnBrk="1" hangingPunct="1"/>
            <a:r>
              <a:rPr lang="en-US" b="1" dirty="0">
                <a:latin typeface="Corbel" charset="0"/>
                <a:ea typeface="ＭＳ Ｐゴシック" charset="0"/>
              </a:rPr>
              <a:t>operator delete[ ]( void*)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Can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be useful for tracing memory operations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array versions are seldom used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latin typeface="Corbel" charset="0"/>
                <a:ea typeface="ＭＳ Ｐゴシック" charset="0"/>
                <a:cs typeface="ＭＳ Ｐゴシック" charset="0"/>
              </a:rPr>
              <a:t>memory.cpp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59340"/>
            <a:ext cx="83947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ndale Mono"/>
                <a:cs typeface="Andale Mono"/>
              </a:rPr>
              <a:t>// </a:t>
            </a:r>
            <a:r>
              <a:rPr lang="en-US" i="1" dirty="0" err="1" smtClean="0">
                <a:latin typeface="Andale Mono"/>
                <a:cs typeface="Andale Mono"/>
              </a:rPr>
              <a:t>sumnums.cpp</a:t>
            </a:r>
            <a:r>
              <a:rPr lang="en-US" i="1" dirty="0" smtClean="0">
                <a:latin typeface="Andale Mono"/>
                <a:cs typeface="Andale Mono"/>
              </a:rPr>
              <a:t>: Sums numbers read from standard input (</a:t>
            </a:r>
            <a:r>
              <a:rPr lang="en-US" i="1" dirty="0" err="1" smtClean="0">
                <a:latin typeface="Andale Mono"/>
                <a:cs typeface="Andale Mono"/>
              </a:rPr>
              <a:t>cin</a:t>
            </a:r>
            <a:r>
              <a:rPr lang="en-US" i="1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iostream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;		</a:t>
            </a:r>
            <a:r>
              <a:rPr lang="en-US" i="1" dirty="0" smtClean="0">
                <a:latin typeface="Andale Mono"/>
                <a:cs typeface="Andale Mono"/>
              </a:rPr>
              <a:t>// Opens up entire namespace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					</a:t>
            </a:r>
            <a:r>
              <a:rPr lang="en-US" i="1" dirty="0" smtClean="0">
                <a:latin typeface="Andale Mono"/>
                <a:cs typeface="Andale Mono"/>
              </a:rPr>
              <a:t>// Never use void with main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sum = 0, value = 0;</a:t>
            </a:r>
          </a:p>
          <a:p>
            <a:r>
              <a:rPr lang="en-US" dirty="0" smtClean="0">
                <a:latin typeface="Andale Mono"/>
                <a:cs typeface="Andale Mono"/>
              </a:rPr>
              <a:t>    while (</a:t>
            </a:r>
            <a:r>
              <a:rPr lang="en-US" dirty="0" err="1" smtClean="0">
                <a:latin typeface="Andale Mono"/>
                <a:cs typeface="Andale Mono"/>
              </a:rPr>
              <a:t>cin</a:t>
            </a:r>
            <a:r>
              <a:rPr lang="en-US" dirty="0" smtClean="0">
                <a:latin typeface="Andale Mono"/>
                <a:cs typeface="Andale Mono"/>
              </a:rPr>
              <a:t> &gt;&gt; value)	</a:t>
            </a:r>
            <a:r>
              <a:rPr lang="en-US" i="1" dirty="0" smtClean="0">
                <a:latin typeface="Andale Mono"/>
                <a:cs typeface="Andale Mono"/>
              </a:rPr>
              <a:t>// Note EOF check!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sum += value;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"sum: " &lt;&lt; sum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8000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Class-based heaps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You can manage heap on a class basis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Just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provide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operator new( )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operator delete( )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As member functions</a:t>
            </a:r>
          </a:p>
          <a:p>
            <a:pPr lvl="1" eaLnBrk="1" hangingPunct="1"/>
            <a:r>
              <a:rPr lang="en-US" dirty="0">
                <a:latin typeface="Corbel" charset="0"/>
                <a:ea typeface="ＭＳ Ｐゴシック" charset="0"/>
              </a:rPr>
              <a:t>Must be </a:t>
            </a:r>
            <a:r>
              <a:rPr lang="en-US" i="1" dirty="0">
                <a:latin typeface="Corbel" charset="0"/>
                <a:ea typeface="ＭＳ Ｐゴシック" charset="0"/>
              </a:rPr>
              <a:t>static</a:t>
            </a:r>
          </a:p>
          <a:p>
            <a:pPr lvl="2" eaLnBrk="1" hangingPunct="1"/>
            <a:r>
              <a:rPr lang="en-US" dirty="0">
                <a:latin typeface="Corbel" charset="0"/>
                <a:ea typeface="ＭＳ Ｐゴシック" charset="0"/>
              </a:rPr>
              <a:t>Because </a:t>
            </a:r>
            <a:r>
              <a:rPr lang="en-US" dirty="0" smtClean="0">
                <a:latin typeface="Corbel" charset="0"/>
                <a:ea typeface="ＭＳ Ｐゴシック" charset="0"/>
              </a:rPr>
              <a:t>they’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re </a:t>
            </a:r>
            <a:r>
              <a:rPr lang="en-US" altLang="ja-JP" dirty="0">
                <a:latin typeface="Corbel" charset="0"/>
                <a:ea typeface="ＭＳ Ｐゴシック" charset="0"/>
              </a:rPr>
              <a:t>stand-alone functions, of course</a:t>
            </a:r>
          </a:p>
          <a:p>
            <a:pPr lvl="2" eaLnBrk="1" hangingPunct="1"/>
            <a:r>
              <a:rPr lang="en-US" dirty="0">
                <a:latin typeface="Corbel" charset="0"/>
                <a:ea typeface="ＭＳ Ｐゴシック" charset="0"/>
              </a:rPr>
              <a:t>Even if you </a:t>
            </a:r>
            <a:r>
              <a:rPr lang="en-US" dirty="0" smtClean="0">
                <a:latin typeface="Corbel" charset="0"/>
                <a:ea typeface="ＭＳ Ｐゴシック" charset="0"/>
              </a:rPr>
              <a:t>don’</a:t>
            </a:r>
            <a:r>
              <a:rPr lang="en-US" altLang="ja-JP" dirty="0" smtClean="0">
                <a:latin typeface="Corbel" charset="0"/>
                <a:ea typeface="ＭＳ Ｐゴシック" charset="0"/>
              </a:rPr>
              <a:t>t </a:t>
            </a:r>
            <a:r>
              <a:rPr lang="en-US" altLang="ja-JP" dirty="0">
                <a:latin typeface="Corbel" charset="0"/>
                <a:ea typeface="ＭＳ Ｐゴシック" charset="0"/>
              </a:rPr>
              <a:t>declare them so, they will still be static</a:t>
            </a: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memory2.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cpp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smtClean="0">
                <a:latin typeface="Corbel" charset="0"/>
                <a:ea typeface="ＭＳ Ｐゴシック" charset="0"/>
                <a:cs typeface="ＭＳ Ｐゴシック" charset="0"/>
              </a:rPr>
              <a:t>Managed.cpp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1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Preventing Heap Allocation</a:t>
            </a:r>
            <a:endParaRPr lang="en-US" dirty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If you want to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disallow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allocating object on the heap, declare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non-public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class allocation functions:</a:t>
            </a:r>
            <a:b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</a:b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sz="2000" b="1" dirty="0" smtClean="0">
                <a:latin typeface="Andale Mono" charset="0"/>
                <a:ea typeface="ＭＳ Ｐゴシック" charset="0"/>
                <a:cs typeface="Andale Mono" charset="0"/>
              </a:rPr>
              <a:t>protected</a:t>
            </a:r>
            <a:r>
              <a:rPr lang="en-US" sz="2000" b="1" dirty="0">
                <a:latin typeface="Andale Mono" charset="0"/>
                <a:ea typeface="ＭＳ Ｐゴシック" charset="0"/>
                <a:cs typeface="Andale Mono" charset="0"/>
              </a:rPr>
              <a:t>:</a:t>
            </a:r>
            <a:br>
              <a:rPr lang="en-US" sz="2000" b="1" dirty="0">
                <a:latin typeface="Andale Mono" charset="0"/>
                <a:ea typeface="ＭＳ Ｐゴシック" charset="0"/>
                <a:cs typeface="Andale Mono" charset="0"/>
              </a:rPr>
            </a:br>
            <a:r>
              <a:rPr lang="en-US" sz="2000" b="1" dirty="0">
                <a:latin typeface="Andale Mono" charset="0"/>
                <a:ea typeface="ＭＳ Ｐゴシック" charset="0"/>
                <a:cs typeface="Andale Mono" charset="0"/>
              </a:rPr>
              <a:t>    void* operator new(</a:t>
            </a:r>
            <a:r>
              <a:rPr lang="en-US" sz="2000" b="1" dirty="0" err="1">
                <a:latin typeface="Andale Mono" charset="0"/>
                <a:ea typeface="ＭＳ Ｐゴシック" charset="0"/>
                <a:cs typeface="Andale Mono" charset="0"/>
              </a:rPr>
              <a:t>size_t</a:t>
            </a:r>
            <a:r>
              <a:rPr lang="en-US" sz="2000" b="1" dirty="0">
                <a:latin typeface="Andale Mono" charset="0"/>
                <a:ea typeface="ＭＳ Ｐゴシック" charset="0"/>
                <a:cs typeface="Andale Mono" charset="0"/>
              </a:rPr>
              <a:t>)</a:t>
            </a:r>
            <a:r>
              <a:rPr lang="en-US" sz="2000" b="1" dirty="0" smtClean="0">
                <a:latin typeface="Andale Mono" charset="0"/>
                <a:ea typeface="ＭＳ Ｐゴシック" charset="0"/>
                <a:cs typeface="Andale Mono" charset="0"/>
              </a:rPr>
              <a:t>{	</a:t>
            </a:r>
            <a:br>
              <a:rPr lang="en-US" sz="2000" b="1" dirty="0" smtClean="0">
                <a:latin typeface="Andale Mono" charset="0"/>
                <a:ea typeface="ＭＳ Ｐゴシック" charset="0"/>
                <a:cs typeface="Andale Mono" charset="0"/>
              </a:rPr>
            </a:br>
            <a:r>
              <a:rPr lang="en-US" sz="2000" b="1" dirty="0" smtClean="0">
                <a:latin typeface="Andale Mono" charset="0"/>
                <a:ea typeface="ＭＳ Ｐゴシック" charset="0"/>
                <a:cs typeface="Andale Mono" charset="0"/>
              </a:rPr>
              <a:t>        return </a:t>
            </a:r>
            <a:r>
              <a:rPr lang="en-US" sz="2000" b="1" dirty="0" err="1" smtClean="0">
                <a:latin typeface="Andale Mono" charset="0"/>
                <a:ea typeface="ＭＳ Ｐゴシック" charset="0"/>
                <a:cs typeface="Andale Mono" charset="0"/>
              </a:rPr>
              <a:t>nullptr</a:t>
            </a:r>
            <a:r>
              <a:rPr lang="en-US" sz="2000" b="1" dirty="0" smtClean="0">
                <a:latin typeface="Andale Mono" charset="0"/>
                <a:ea typeface="ＭＳ Ｐゴシック" charset="0"/>
                <a:cs typeface="Andale Mono" charset="0"/>
              </a:rPr>
              <a:t>;</a:t>
            </a:r>
            <a:br>
              <a:rPr lang="en-US" sz="2000" b="1" dirty="0" smtClean="0">
                <a:latin typeface="Andale Mono" charset="0"/>
                <a:ea typeface="ＭＳ Ｐゴシック" charset="0"/>
                <a:cs typeface="Andale Mono" charset="0"/>
              </a:rPr>
            </a:br>
            <a:r>
              <a:rPr lang="en-US" sz="2000" b="1" dirty="0" smtClean="0">
                <a:latin typeface="Andale Mono" charset="0"/>
                <a:ea typeface="ＭＳ Ｐゴシック" charset="0"/>
                <a:cs typeface="Andale Mono" charset="0"/>
              </a:rPr>
              <a:t>    }</a:t>
            </a:r>
            <a:r>
              <a:rPr lang="en-US" sz="2000" b="1" dirty="0">
                <a:latin typeface="Andale Mono" charset="0"/>
                <a:ea typeface="ＭＳ Ｐゴシック" charset="0"/>
                <a:cs typeface="Andale Mono" charset="0"/>
              </a:rPr>
              <a:t/>
            </a:r>
            <a:br>
              <a:rPr lang="en-US" sz="2000" b="1" dirty="0">
                <a:latin typeface="Andale Mono" charset="0"/>
                <a:ea typeface="ＭＳ Ｐゴシック" charset="0"/>
                <a:cs typeface="Andale Mono" charset="0"/>
              </a:rPr>
            </a:br>
            <a:r>
              <a:rPr lang="en-US" sz="2000" b="1" dirty="0">
                <a:latin typeface="Andale Mono" charset="0"/>
                <a:ea typeface="ＭＳ Ｐゴシック" charset="0"/>
                <a:cs typeface="Andale Mono" charset="0"/>
              </a:rPr>
              <a:t>    void operator delete(void*) {}</a:t>
            </a:r>
          </a:p>
          <a:p>
            <a:endParaRPr lang="en-US" sz="2000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It is an interesting mystery that on some platforms, bodies are required for these functions when you declare them)</a:t>
            </a:r>
          </a:p>
        </p:txBody>
      </p:sp>
    </p:spTree>
    <p:extLst>
      <p:ext uri="{BB962C8B-B14F-4D97-AF65-F5344CB8AC3E}">
        <p14:creationId xmlns:p14="http://schemas.microsoft.com/office/powerpoint/2010/main" val="43813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Placement </a:t>
            </a:r>
            <a:r>
              <a:rPr lang="en-US" b="1" dirty="0" smtClean="0">
                <a:solidFill>
                  <a:srgbClr val="D2533C"/>
                </a:solidFill>
                <a:ea typeface="+mj-ea"/>
                <a:cs typeface="+mj-cs"/>
              </a:rPr>
              <a:t>new</a:t>
            </a:r>
            <a:endParaRPr lang="en-US" b="1" dirty="0">
              <a:solidFill>
                <a:srgbClr val="D2533C"/>
              </a:solidFill>
              <a:ea typeface="+mj-ea"/>
              <a:cs typeface="+mj-cs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special-purpose version of the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new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operator used by library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developers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Does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in-place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initialization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No memory is allocated!</a:t>
            </a:r>
          </a:p>
          <a:p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Used in low-level programming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e.g., to </a:t>
            </a:r>
            <a:r>
              <a:rPr lang="en-US" i="1" dirty="0" smtClean="0">
                <a:latin typeface="Corbel" charset="0"/>
                <a:ea typeface="ＭＳ Ｐゴシック" charset="0"/>
                <a:cs typeface="ＭＳ Ｐゴシック" charset="0"/>
              </a:rPr>
              <a:t>poke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 a value at a given memory address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 smtClean="0">
                <a:latin typeface="Corbel" charset="0"/>
                <a:ea typeface="ＭＳ Ｐゴシック" charset="0"/>
                <a:cs typeface="ＭＳ Ｐゴシック" charset="0"/>
              </a:rPr>
              <a:t>poke.cpp</a:t>
            </a:r>
            <a:endParaRPr lang="en-US" i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see also Program 1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4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Review Specs for Program 1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7890" name="Text Placeholder 4"/>
          <p:cNvSpPr>
            <a:spLocks noGrp="1"/>
          </p:cNvSpPr>
          <p:nvPr>
            <p:ph type="body" idx="1"/>
          </p:nvPr>
        </p:nvSpPr>
        <p:spPr>
          <a:xfrm>
            <a:off x="741363" y="1828800"/>
            <a:ext cx="8021637" cy="685800"/>
          </a:xfrm>
        </p:spPr>
        <p:txBody>
          <a:bodyPr/>
          <a:lstStyle/>
          <a:p>
            <a:pPr eaLnBrk="1" hangingPunct="1"/>
            <a:endParaRPr lang="en-US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5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-, *, ++, --</a:t>
            </a:r>
          </a:p>
          <a:p>
            <a:pPr lvl="1"/>
            <a:r>
              <a:rPr lang="en-US" dirty="0" smtClean="0"/>
              <a:t>higher precedence than binary operators</a:t>
            </a:r>
          </a:p>
          <a:p>
            <a:pPr lvl="1"/>
            <a:r>
              <a:rPr lang="en-US" dirty="0" smtClean="0"/>
              <a:t>most associate right-to-left</a:t>
            </a:r>
          </a:p>
          <a:p>
            <a:endParaRPr lang="en-US" dirty="0"/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most associate left-to-right</a:t>
            </a:r>
          </a:p>
          <a:p>
            <a:pPr lvl="1"/>
            <a:r>
              <a:rPr lang="en-US" dirty="0" smtClean="0"/>
              <a:t>exception: </a:t>
            </a:r>
            <a:r>
              <a:rPr lang="en-US" i="1" dirty="0" smtClean="0"/>
              <a:t>assignment</a:t>
            </a:r>
          </a:p>
          <a:p>
            <a:endParaRPr lang="en-US" dirty="0"/>
          </a:p>
          <a:p>
            <a:r>
              <a:rPr lang="en-US" dirty="0" smtClean="0"/>
              <a:t>Ternary</a:t>
            </a:r>
          </a:p>
          <a:p>
            <a:pPr lvl="1"/>
            <a:r>
              <a:rPr lang="en-US" dirty="0" smtClean="0"/>
              <a:t>Conditional operator: </a:t>
            </a:r>
            <a:r>
              <a:rPr lang="en-US" b="1" dirty="0" smtClean="0"/>
              <a:t>a ? b : c</a:t>
            </a:r>
          </a:p>
          <a:p>
            <a:pPr lvl="1"/>
            <a:r>
              <a:rPr lang="en-US" dirty="0" smtClean="0"/>
              <a:t>yields a </a:t>
            </a:r>
            <a:r>
              <a:rPr lang="en-US" i="1" dirty="0" smtClean="0"/>
              <a:t>value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6358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Associativity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8393"/>
          </a:xfrm>
        </p:spPr>
        <p:txBody>
          <a:bodyPr/>
          <a:lstStyle/>
          <a:p>
            <a:r>
              <a:rPr lang="en-US" dirty="0" smtClean="0"/>
              <a:t>Associativity applies to operators of the same precedence</a:t>
            </a:r>
          </a:p>
          <a:p>
            <a:pPr lvl="1"/>
            <a:r>
              <a:rPr lang="en-US" dirty="0" smtClean="0"/>
              <a:t>left vs. right associativity</a:t>
            </a:r>
            <a:endParaRPr lang="en-US" dirty="0"/>
          </a:p>
        </p:txBody>
      </p:sp>
      <p:pic>
        <p:nvPicPr>
          <p:cNvPr id="5" name="Picture 4" descr="aritho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2" y="2616120"/>
            <a:ext cx="7416800" cy="288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3362" y="5974144"/>
            <a:ext cx="67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list on page 166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lvalues</a:t>
            </a:r>
            <a:r>
              <a:rPr lang="en-US" dirty="0" smtClean="0"/>
              <a:t> and </a:t>
            </a:r>
            <a:r>
              <a:rPr lang="en-US" i="1" dirty="0" err="1" smtClean="0"/>
              <a:t>rvalues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suggests components of an assignment statement</a:t>
            </a:r>
          </a:p>
          <a:p>
            <a:pPr lvl="1"/>
            <a:r>
              <a:rPr lang="en-US" dirty="0" smtClean="0"/>
              <a:t>“left </a:t>
            </a:r>
            <a:r>
              <a:rPr lang="en-US" dirty="0"/>
              <a:t>=</a:t>
            </a:r>
            <a:r>
              <a:rPr lang="en-US" dirty="0" smtClean="0"/>
              <a:t> right”</a:t>
            </a:r>
          </a:p>
          <a:p>
            <a:pPr lvl="1"/>
            <a:r>
              <a:rPr lang="en-US" i="1" dirty="0" err="1" smtClean="0"/>
              <a:t>lvalue</a:t>
            </a:r>
            <a:r>
              <a:rPr lang="en-US" dirty="0" smtClean="0"/>
              <a:t> = address (stored data and functions have addresses)</a:t>
            </a:r>
          </a:p>
          <a:p>
            <a:pPr lvl="1"/>
            <a:r>
              <a:rPr lang="en-US" i="1" dirty="0" err="1" smtClean="0"/>
              <a:t>rvalue</a:t>
            </a:r>
            <a:r>
              <a:rPr lang="en-US" dirty="0" smtClean="0"/>
              <a:t> = simple values (e.g., temporaries like </a:t>
            </a:r>
            <a:r>
              <a:rPr lang="en-US" b="1" dirty="0" smtClean="0"/>
              <a:t>x + 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x = y;</a:t>
            </a:r>
          </a:p>
          <a:p>
            <a:endParaRPr lang="en-US" dirty="0"/>
          </a:p>
          <a:p>
            <a:r>
              <a:rPr lang="en-US" b="1" dirty="0" smtClean="0"/>
              <a:t>y</a:t>
            </a:r>
            <a:r>
              <a:rPr lang="en-US" dirty="0" smtClean="0"/>
              <a:t>’s </a:t>
            </a:r>
            <a:r>
              <a:rPr lang="en-US" dirty="0" err="1" smtClean="0"/>
              <a:t>rvalue</a:t>
            </a:r>
            <a:r>
              <a:rPr lang="en-US" dirty="0" smtClean="0"/>
              <a:t> is copied to the location indicated by </a:t>
            </a:r>
            <a:r>
              <a:rPr lang="en-US" b="1" dirty="0" smtClean="0"/>
              <a:t>x</a:t>
            </a:r>
            <a:r>
              <a:rPr lang="en-US" dirty="0" smtClean="0"/>
              <a:t>’s </a:t>
            </a:r>
            <a:r>
              <a:rPr lang="en-US" dirty="0" err="1" smtClean="0"/>
              <a:t>lvalue</a:t>
            </a:r>
            <a:endParaRPr lang="en-US" dirty="0" smtClean="0"/>
          </a:p>
          <a:p>
            <a:pPr lvl="1"/>
            <a:r>
              <a:rPr lang="en-US" dirty="0" smtClean="0"/>
              <a:t>All this is determined by </a:t>
            </a:r>
            <a:r>
              <a:rPr lang="en-US" i="1" dirty="0" smtClean="0"/>
              <a:t>context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293432" y="5249812"/>
            <a:ext cx="1024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rvalue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64570" y="5625004"/>
            <a:ext cx="1053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lvalue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0050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Unmodifiable</a:t>
            </a:r>
            <a:r>
              <a:rPr lang="en-US" dirty="0" smtClean="0"/>
              <a:t> </a:t>
            </a:r>
            <a:r>
              <a:rPr lang="en-US" dirty="0" err="1" smtClean="0"/>
              <a:t>lvalues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n = 7;</a:t>
            </a:r>
          </a:p>
          <a:p>
            <a:endParaRPr lang="en-US" dirty="0"/>
          </a:p>
          <a:p>
            <a:r>
              <a:rPr lang="en-US" b="1" dirty="0" smtClean="0"/>
              <a:t>n</a:t>
            </a:r>
            <a:r>
              <a:rPr lang="en-US" dirty="0" smtClean="0"/>
              <a:t> has an address, therefore it has an </a:t>
            </a:r>
            <a:r>
              <a:rPr lang="en-US" b="1" dirty="0" err="1" smtClean="0"/>
              <a:t>lvalue</a:t>
            </a:r>
            <a:endParaRPr lang="en-US" b="1" dirty="0" smtClean="0"/>
          </a:p>
          <a:p>
            <a:r>
              <a:rPr lang="en-US" dirty="0" smtClean="0"/>
              <a:t>but it cannot be modified</a:t>
            </a:r>
          </a:p>
          <a:p>
            <a:endParaRPr lang="en-US" dirty="0"/>
          </a:p>
          <a:p>
            <a:r>
              <a:rPr lang="en-US" b="1" dirty="0" err="1" smtClean="0"/>
              <a:t>lvalues</a:t>
            </a:r>
            <a:r>
              <a:rPr lang="en-US" dirty="0" smtClean="0"/>
              <a:t> are required…</a:t>
            </a:r>
          </a:p>
          <a:p>
            <a:pPr lvl="1"/>
            <a:r>
              <a:rPr lang="en-US" dirty="0" smtClean="0"/>
              <a:t>with </a:t>
            </a:r>
            <a:r>
              <a:rPr lang="en-US" dirty="0" smtClean="0">
                <a:latin typeface="Andale Mono"/>
                <a:cs typeface="Andale Mono"/>
              </a:rPr>
              <a:t>&amp;x</a:t>
            </a:r>
            <a:r>
              <a:rPr lang="en-US" dirty="0" smtClean="0"/>
              <a:t>, </a:t>
            </a:r>
            <a:r>
              <a:rPr lang="en-US" dirty="0" smtClean="0">
                <a:latin typeface="Andale Mono"/>
                <a:cs typeface="Andale Mono"/>
              </a:rPr>
              <a:t>*x</a:t>
            </a:r>
            <a:r>
              <a:rPr lang="en-US" dirty="0" smtClean="0"/>
              <a:t>, and </a:t>
            </a:r>
            <a:r>
              <a:rPr lang="en-US" dirty="0" smtClean="0">
                <a:latin typeface="Andale Mono"/>
                <a:cs typeface="Andale Mono"/>
              </a:rPr>
              <a:t>x[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 </a:t>
            </a:r>
            <a:r>
              <a:rPr lang="en-US" i="1" dirty="0" smtClean="0">
                <a:cs typeface="Andale Mono"/>
              </a:rPr>
              <a:t>// x must be an </a:t>
            </a:r>
            <a:r>
              <a:rPr lang="en-US" i="1" dirty="0" err="1" smtClean="0">
                <a:cs typeface="Andale Mono"/>
              </a:rPr>
              <a:t>lvalue</a:t>
            </a:r>
            <a:endParaRPr lang="en-US" i="1" dirty="0" smtClean="0">
              <a:cs typeface="Andale Mono"/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modifiable</a:t>
            </a:r>
            <a:r>
              <a:rPr lang="en-US" dirty="0" smtClean="0"/>
              <a:t> </a:t>
            </a:r>
            <a:r>
              <a:rPr lang="en-US" b="1" dirty="0" err="1" smtClean="0"/>
              <a:t>lvalues</a:t>
            </a:r>
            <a:r>
              <a:rPr lang="en-US" dirty="0" smtClean="0"/>
              <a:t> are required…</a:t>
            </a:r>
          </a:p>
          <a:p>
            <a:pPr lvl="1"/>
            <a:r>
              <a:rPr lang="en-US" dirty="0" smtClean="0"/>
              <a:t>on the left side of an assignment</a:t>
            </a:r>
          </a:p>
          <a:p>
            <a:pPr lvl="1"/>
            <a:r>
              <a:rPr lang="en-US" dirty="0" smtClean="0"/>
              <a:t>as the target of </a:t>
            </a:r>
            <a:r>
              <a:rPr lang="en-US" dirty="0" smtClean="0">
                <a:latin typeface="Andale Mono"/>
                <a:cs typeface="Andale Mono"/>
              </a:rPr>
              <a:t>--</a:t>
            </a:r>
            <a:r>
              <a:rPr lang="en-US" dirty="0" smtClean="0"/>
              <a:t> and </a:t>
            </a:r>
            <a:r>
              <a:rPr lang="en-US" dirty="0" smtClean="0">
                <a:latin typeface="Andale Mono"/>
                <a:cs typeface="Andale Mono"/>
              </a:rPr>
              <a:t>++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to the </a:t>
            </a:r>
            <a:r>
              <a:rPr lang="en-US" i="1" dirty="0" smtClean="0"/>
              <a:t>operands</a:t>
            </a:r>
            <a:r>
              <a:rPr lang="en-US" dirty="0" smtClean="0"/>
              <a:t> of binary operators</a:t>
            </a:r>
          </a:p>
          <a:p>
            <a:pPr lvl="1"/>
            <a:r>
              <a:rPr lang="en-US" dirty="0" smtClean="0"/>
              <a:t>it is usually </a:t>
            </a:r>
            <a:r>
              <a:rPr lang="en-US" i="1" dirty="0" smtClean="0"/>
              <a:t>unspecified</a:t>
            </a:r>
            <a:r>
              <a:rPr lang="en-US" dirty="0" smtClean="0"/>
              <a:t> in C++</a:t>
            </a:r>
          </a:p>
          <a:p>
            <a:endParaRPr lang="en-US" dirty="0"/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f1() * f2();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cs typeface="Andale Mono"/>
              </a:rPr>
              <a:t>We don’t know which function will execute first</a:t>
            </a:r>
          </a:p>
          <a:p>
            <a:pPr lvl="1"/>
            <a:r>
              <a:rPr lang="en-US" dirty="0" smtClean="0">
                <a:cs typeface="Andale Mono"/>
              </a:rPr>
              <a:t>don’t depend on the order you write them in</a:t>
            </a:r>
          </a:p>
          <a:p>
            <a:pPr lvl="1"/>
            <a:r>
              <a:rPr lang="en-US" dirty="0" smtClean="0">
                <a:cs typeface="Andale Mono"/>
              </a:rPr>
              <a:t>use separate, sequential statements if order matters</a:t>
            </a:r>
          </a:p>
          <a:p>
            <a:pPr lvl="1"/>
            <a:endParaRPr lang="en-US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4152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++ (and --)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Unary operators</a:t>
            </a:r>
          </a:p>
          <a:p>
            <a:r>
              <a:rPr lang="en-US" b="1" dirty="0" smtClean="0"/>
              <a:t>Post</a:t>
            </a:r>
            <a:r>
              <a:rPr lang="en-US" dirty="0" smtClean="0"/>
              <a:t> is higher precedence than </a:t>
            </a:r>
            <a:r>
              <a:rPr lang="en-US" b="1" dirty="0" smtClean="0"/>
              <a:t>pre</a:t>
            </a:r>
            <a:r>
              <a:rPr lang="en-US" dirty="0" smtClean="0"/>
              <a:t>!</a:t>
            </a:r>
          </a:p>
          <a:p>
            <a:r>
              <a:rPr lang="en-US" b="1" dirty="0" smtClean="0"/>
              <a:t>Pre</a:t>
            </a:r>
            <a:r>
              <a:rPr lang="en-US" dirty="0" smtClean="0"/>
              <a:t> returns an </a:t>
            </a:r>
            <a:r>
              <a:rPr lang="en-US" i="1" dirty="0" err="1" smtClean="0"/>
              <a:t>lvalue</a:t>
            </a:r>
            <a:endParaRPr lang="en-US" i="1" dirty="0" smtClean="0"/>
          </a:p>
          <a:p>
            <a:pPr lvl="1"/>
            <a:r>
              <a:rPr lang="en-US" dirty="0" smtClean="0">
                <a:latin typeface="Andale Mono"/>
                <a:cs typeface="Andale Mono"/>
              </a:rPr>
              <a:t>++ ++x </a:t>
            </a:r>
            <a:r>
              <a:rPr lang="en-US" dirty="0" smtClean="0"/>
              <a:t>is legal</a:t>
            </a:r>
          </a:p>
          <a:p>
            <a:r>
              <a:rPr lang="en-US" b="1" dirty="0" smtClean="0"/>
              <a:t>Post</a:t>
            </a:r>
            <a:r>
              <a:rPr lang="en-US" dirty="0" smtClean="0"/>
              <a:t> return an </a:t>
            </a:r>
            <a:r>
              <a:rPr lang="en-US" i="1" dirty="0" err="1" smtClean="0"/>
              <a:t>rvalue</a:t>
            </a:r>
            <a:endParaRPr lang="en-US" i="1" dirty="0" smtClean="0"/>
          </a:p>
          <a:p>
            <a:pPr lvl="1"/>
            <a:r>
              <a:rPr lang="en-US" dirty="0" smtClean="0">
                <a:latin typeface="Andale Mono"/>
                <a:cs typeface="Andale Mono"/>
              </a:rPr>
              <a:t>x++ ++ </a:t>
            </a:r>
            <a:r>
              <a:rPr lang="en-US" dirty="0" smtClean="0"/>
              <a:t>is not legal</a:t>
            </a:r>
          </a:p>
          <a:p>
            <a:pPr lvl="1"/>
            <a:r>
              <a:rPr lang="en-US" dirty="0" smtClean="0">
                <a:latin typeface="Andale Mono"/>
                <a:cs typeface="Andale Mono"/>
              </a:rPr>
              <a:t>++x++ </a:t>
            </a:r>
            <a:r>
              <a:rPr lang="en-US" dirty="0" smtClean="0"/>
              <a:t>is not legal</a:t>
            </a:r>
          </a:p>
          <a:p>
            <a:r>
              <a:rPr lang="en-US" dirty="0" smtClean="0"/>
              <a:t>Consider </a:t>
            </a:r>
            <a:r>
              <a:rPr lang="en-US" b="1" dirty="0" smtClean="0"/>
              <a:t>x = *p++;</a:t>
            </a:r>
          </a:p>
          <a:p>
            <a:pPr lvl="1"/>
            <a:r>
              <a:rPr lang="en-US" dirty="0" smtClean="0"/>
              <a:t>++ executes first (!!!)</a:t>
            </a:r>
          </a:p>
          <a:p>
            <a:pPr lvl="1"/>
            <a:r>
              <a:rPr lang="en-US" dirty="0" smtClean="0"/>
              <a:t>but it yields the un-incremented value</a:t>
            </a:r>
          </a:p>
          <a:p>
            <a:pPr lvl="1"/>
            <a:r>
              <a:rPr lang="en-US" dirty="0" smtClean="0"/>
              <a:t>then * executes</a:t>
            </a:r>
          </a:p>
          <a:p>
            <a:pPr lvl="1"/>
            <a:r>
              <a:rPr lang="en-US" i="1" dirty="0" smtClean="0"/>
              <a:t>after</a:t>
            </a:r>
            <a:r>
              <a:rPr lang="en-US" dirty="0" smtClean="0"/>
              <a:t> the assignment, </a:t>
            </a:r>
            <a:r>
              <a:rPr lang="en-US" b="1" dirty="0" smtClean="0"/>
              <a:t>p</a:t>
            </a:r>
            <a:r>
              <a:rPr lang="en-US" dirty="0" smtClean="0"/>
              <a:t> is incremented as a </a:t>
            </a:r>
            <a:r>
              <a:rPr lang="en-US" i="1" dirty="0" smtClean="0"/>
              <a:t>side effect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5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Qualified Names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97839"/>
            <a:ext cx="83693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ndale Mono"/>
                <a:cs typeface="Andale Mono"/>
              </a:rPr>
              <a:t>// sumnums2.cpp: Sums numbers read from standard input</a:t>
            </a:r>
          </a:p>
          <a:p>
            <a:r>
              <a:rPr lang="en-US" i="1" dirty="0" smtClean="0">
                <a:latin typeface="Andale Mono"/>
                <a:cs typeface="Andale Mono"/>
              </a:rPr>
              <a:t>// Doesn’t use “using”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iostream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sum = 0, value = 0;</a:t>
            </a:r>
          </a:p>
          <a:p>
            <a:r>
              <a:rPr lang="en-US" dirty="0" smtClean="0">
                <a:latin typeface="Andale Mono"/>
                <a:cs typeface="Andale Mono"/>
              </a:rPr>
              <a:t>    while (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cin</a:t>
            </a:r>
            <a:r>
              <a:rPr lang="en-US" dirty="0" smtClean="0">
                <a:latin typeface="Andale Mono"/>
                <a:cs typeface="Andale Mono"/>
              </a:rPr>
              <a:t> &gt;&gt; value)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sum += value;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"sum: " &lt;&lt; sum &lt;&lt;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55651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in code where pending </a:t>
            </a:r>
            <a:r>
              <a:rPr lang="en-US" i="1" dirty="0" smtClean="0"/>
              <a:t>side effects</a:t>
            </a:r>
            <a:r>
              <a:rPr lang="en-US" dirty="0" smtClean="0"/>
              <a:t> are carried out</a:t>
            </a:r>
          </a:p>
          <a:p>
            <a:r>
              <a:rPr lang="en-US" dirty="0" smtClean="0"/>
              <a:t>The + </a:t>
            </a:r>
            <a:r>
              <a:rPr lang="en-US" dirty="0"/>
              <a:t>o</a:t>
            </a:r>
            <a:r>
              <a:rPr lang="en-US" dirty="0" smtClean="0"/>
              <a:t>perator is </a:t>
            </a:r>
            <a:r>
              <a:rPr lang="en-US" i="1" dirty="0" smtClean="0"/>
              <a:t>not</a:t>
            </a:r>
            <a:r>
              <a:rPr lang="en-US" dirty="0" smtClean="0"/>
              <a:t> a sequence point:</a:t>
            </a:r>
          </a:p>
          <a:p>
            <a:pPr lvl="1"/>
            <a:r>
              <a:rPr lang="en-US" dirty="0" smtClean="0"/>
              <a:t>that’s why </a:t>
            </a:r>
            <a:r>
              <a:rPr lang="en-US" dirty="0" smtClean="0">
                <a:latin typeface="Andale Mono"/>
                <a:cs typeface="Andale Mono"/>
              </a:rPr>
              <a:t>f1() + f2()</a:t>
            </a:r>
            <a:r>
              <a:rPr lang="en-US" dirty="0" smtClean="0"/>
              <a:t> was indeterminate</a:t>
            </a:r>
          </a:p>
          <a:p>
            <a:r>
              <a:rPr lang="en-US" dirty="0" smtClean="0"/>
              <a:t>Occur with the following operators/contexts:</a:t>
            </a:r>
          </a:p>
          <a:p>
            <a:pPr lvl="1"/>
            <a:r>
              <a:rPr lang="en-US" dirty="0" smtClean="0"/>
              <a:t>Logical connectives (</a:t>
            </a:r>
            <a:r>
              <a:rPr lang="en-US" dirty="0" smtClean="0">
                <a:latin typeface="Andale Mono"/>
                <a:cs typeface="Andale Mono"/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latin typeface="Andale Mono"/>
                <a:cs typeface="Andale Mono"/>
              </a:rPr>
              <a:t>||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latin typeface="Andale Mono"/>
                <a:cs typeface="Andale Mono"/>
              </a:rPr>
              <a:t>if (x++ &amp;&amp; x &gt; y) …</a:t>
            </a:r>
          </a:p>
          <a:p>
            <a:pPr lvl="1"/>
            <a:r>
              <a:rPr lang="en-US" dirty="0" smtClean="0"/>
              <a:t>Comma operator</a:t>
            </a:r>
          </a:p>
          <a:p>
            <a:pPr lvl="2"/>
            <a:r>
              <a:rPr lang="en-US" dirty="0" smtClean="0">
                <a:latin typeface="Andale Mono"/>
                <a:cs typeface="Andale Mono"/>
              </a:rPr>
              <a:t>if (f1(), f()) …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?</a:t>
            </a:r>
            <a:r>
              <a:rPr lang="en-US" dirty="0" smtClean="0"/>
              <a:t> in the ternary operator (f( ) ? </a:t>
            </a:r>
            <a:r>
              <a:rPr lang="en-US" b="1" dirty="0" smtClean="0"/>
              <a:t>x </a:t>
            </a:r>
            <a:r>
              <a:rPr lang="en-US" dirty="0" smtClean="0"/>
              <a:t>: y)</a:t>
            </a:r>
          </a:p>
          <a:p>
            <a:pPr lvl="1"/>
            <a:r>
              <a:rPr lang="en-US" dirty="0" smtClean="0"/>
              <a:t>Statements</a:t>
            </a:r>
          </a:p>
          <a:p>
            <a:pPr lvl="1"/>
            <a:r>
              <a:rPr lang="en-US" dirty="0" smtClean="0"/>
              <a:t>Complete conditions in </a:t>
            </a:r>
            <a:r>
              <a:rPr lang="en-US" b="1" dirty="0" smtClean="0"/>
              <a:t>if</a:t>
            </a:r>
            <a:r>
              <a:rPr lang="en-US" dirty="0" smtClean="0"/>
              <a:t>, </a:t>
            </a:r>
            <a:r>
              <a:rPr lang="en-US" b="1" dirty="0" smtClean="0"/>
              <a:t>while</a:t>
            </a:r>
            <a:r>
              <a:rPr lang="en-US" dirty="0" smtClean="0"/>
              <a:t>, </a:t>
            </a:r>
            <a:r>
              <a:rPr lang="en-US" b="1" dirty="0" smtClean="0"/>
              <a:t>for</a:t>
            </a:r>
            <a:r>
              <a:rPr lang="en-US" dirty="0" smtClean="0"/>
              <a:t>, and </a:t>
            </a:r>
            <a:r>
              <a:rPr lang="en-US" b="1" dirty="0" smtClean="0"/>
              <a:t>switch</a:t>
            </a:r>
          </a:p>
          <a:p>
            <a:pPr lvl="1"/>
            <a:r>
              <a:rPr lang="en-US" dirty="0" smtClean="0"/>
              <a:t>End of an initializer: </a:t>
            </a:r>
            <a:r>
              <a:rPr lang="en-US" sz="1800" dirty="0" err="1" smtClean="0">
                <a:latin typeface="Andale Mono"/>
                <a:cs typeface="Andale Mono"/>
              </a:rPr>
              <a:t>int</a:t>
            </a:r>
            <a:r>
              <a:rPr lang="en-US" sz="1800" dirty="0" smtClean="0">
                <a:latin typeface="Andale Mono"/>
                <a:cs typeface="Andale Mono"/>
              </a:rPr>
              <a:t> a = x++, b = ++x;</a:t>
            </a:r>
            <a:r>
              <a:rPr lang="en-US" dirty="0" smtClean="0"/>
              <a:t>  // done 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6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Automatic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parameters and local variables have </a:t>
            </a:r>
            <a:r>
              <a:rPr lang="en-US" i="1" dirty="0" smtClean="0"/>
              <a:t>function scope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they are visible only inside the function body</a:t>
            </a:r>
          </a:p>
          <a:p>
            <a:endParaRPr lang="en-US" dirty="0"/>
          </a:p>
          <a:p>
            <a:r>
              <a:rPr lang="en-US" dirty="0" smtClean="0"/>
              <a:t>But </a:t>
            </a:r>
            <a:r>
              <a:rPr lang="en-US" i="1" dirty="0" smtClean="0"/>
              <a:t>lifetime</a:t>
            </a:r>
            <a:r>
              <a:rPr lang="en-US" dirty="0" smtClean="0"/>
              <a:t> is a separate matter</a:t>
            </a:r>
          </a:p>
          <a:p>
            <a:pPr lvl="1"/>
            <a:r>
              <a:rPr lang="en-US" dirty="0" smtClean="0"/>
              <a:t>dependent on </a:t>
            </a:r>
            <a:r>
              <a:rPr lang="en-US" i="1" dirty="0" smtClean="0"/>
              <a:t>storage class</a:t>
            </a:r>
          </a:p>
          <a:p>
            <a:endParaRPr lang="en-US" dirty="0"/>
          </a:p>
          <a:p>
            <a:r>
              <a:rPr lang="en-US" dirty="0" smtClean="0"/>
              <a:t>Storage Class:</a:t>
            </a:r>
          </a:p>
          <a:p>
            <a:pPr lvl="1"/>
            <a:r>
              <a:rPr lang="en-US" dirty="0" smtClean="0"/>
              <a:t>automatic		Live and die with the function</a:t>
            </a:r>
          </a:p>
          <a:p>
            <a:pPr lvl="1"/>
            <a:r>
              <a:rPr lang="en-US" dirty="0" smtClean="0"/>
              <a:t>static		Alive for the entire program</a:t>
            </a:r>
          </a:p>
          <a:p>
            <a:pPr lvl="1"/>
            <a:r>
              <a:rPr lang="en-US" dirty="0" smtClean="0"/>
              <a:t>dynamic		Live on heap; programmer controlled</a:t>
            </a:r>
          </a:p>
        </p:txBody>
      </p:sp>
    </p:spTree>
    <p:extLst>
      <p:ext uri="{BB962C8B-B14F-4D97-AF65-F5344CB8AC3E}">
        <p14:creationId xmlns:p14="http://schemas.microsoft.com/office/powerpoint/2010/main" val="17815139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Counter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581" y="1997839"/>
            <a:ext cx="760526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counter()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static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count = 0;</a:t>
            </a:r>
          </a:p>
          <a:p>
            <a:r>
              <a:rPr lang="en-US" dirty="0" smtClean="0">
                <a:latin typeface="Andale Mono"/>
                <a:cs typeface="Andale Mono"/>
              </a:rPr>
              <a:t>    return ++count;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for 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5; ++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counter() &lt;&lt; ' ';   // 1 2 3 4 5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2446519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9393"/>
          </a:xfrm>
        </p:spPr>
        <p:txBody>
          <a:bodyPr/>
          <a:lstStyle/>
          <a:p>
            <a:r>
              <a:rPr lang="en-US" dirty="0" smtClean="0"/>
              <a:t>Small, simple functions can be “</a:t>
            </a:r>
            <a:r>
              <a:rPr lang="en-US" dirty="0" err="1" smtClean="0"/>
              <a:t>inlined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 compiler inserts raw code</a:t>
            </a:r>
          </a:p>
          <a:p>
            <a:pPr lvl="1"/>
            <a:r>
              <a:rPr lang="en-US" dirty="0" smtClean="0"/>
              <a:t>avoiding function call-and-return overhead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inline</a:t>
            </a:r>
            <a:r>
              <a:rPr lang="en-US" dirty="0" smtClean="0"/>
              <a:t> keyword before function definition</a:t>
            </a:r>
          </a:p>
          <a:p>
            <a:pPr lvl="1"/>
            <a:endParaRPr lang="en-US" dirty="0"/>
          </a:p>
          <a:p>
            <a:r>
              <a:rPr lang="en-US" dirty="0" smtClean="0"/>
              <a:t>Useful when calling functions from intensive loops</a:t>
            </a:r>
          </a:p>
          <a:p>
            <a:endParaRPr lang="en-US" dirty="0"/>
          </a:p>
          <a:p>
            <a:r>
              <a:rPr lang="en-US" dirty="0" smtClean="0"/>
              <a:t>Is only a </a:t>
            </a:r>
            <a:r>
              <a:rPr lang="en-US" i="1" dirty="0" smtClean="0"/>
              <a:t>hint</a:t>
            </a:r>
            <a:r>
              <a:rPr lang="en-US" dirty="0" smtClean="0"/>
              <a:t> to the compiler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in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7" y="5027237"/>
            <a:ext cx="5600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constexpr</a:t>
            </a:r>
            <a:r>
              <a:rPr lang="en-US" dirty="0" smtClean="0"/>
              <a:t> Qualifier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more than “read-only”</a:t>
            </a:r>
          </a:p>
          <a:p>
            <a:pPr lvl="1"/>
            <a:r>
              <a:rPr lang="en-US" dirty="0" smtClean="0"/>
              <a:t>new in </a:t>
            </a:r>
            <a:r>
              <a:rPr lang="en-US" dirty="0" smtClean="0">
                <a:solidFill>
                  <a:srgbClr val="FF0000"/>
                </a:solidFill>
              </a:rPr>
              <a:t>C++11</a:t>
            </a:r>
          </a:p>
          <a:p>
            <a:endParaRPr lang="en-US" dirty="0"/>
          </a:p>
          <a:p>
            <a:r>
              <a:rPr lang="en-US" dirty="0" smtClean="0"/>
              <a:t>Also means “set at compile time”</a:t>
            </a:r>
          </a:p>
          <a:p>
            <a:pPr lvl="1"/>
            <a:r>
              <a:rPr lang="en-US" dirty="0" smtClean="0"/>
              <a:t>this allows compile-time optimizations</a:t>
            </a:r>
          </a:p>
          <a:p>
            <a:pPr lvl="1"/>
            <a:r>
              <a:rPr lang="en-US" dirty="0" smtClean="0"/>
              <a:t>the compiler saves space by substituting the </a:t>
            </a:r>
            <a:r>
              <a:rPr lang="en-US" i="1" dirty="0" smtClean="0"/>
              <a:t>value</a:t>
            </a:r>
            <a:r>
              <a:rPr lang="en-US" dirty="0" smtClean="0"/>
              <a:t> throughout code</a:t>
            </a:r>
          </a:p>
          <a:p>
            <a:pPr lvl="1"/>
            <a:r>
              <a:rPr lang="en-US" dirty="0" smtClean="0"/>
              <a:t>can evaluate complex integral expressions at compile time</a:t>
            </a:r>
          </a:p>
          <a:p>
            <a:pPr lvl="1"/>
            <a:endParaRPr lang="en-US" dirty="0"/>
          </a:p>
          <a:p>
            <a:r>
              <a:rPr lang="en-US" dirty="0" smtClean="0"/>
              <a:t>Can only be used with “literal types”</a:t>
            </a:r>
          </a:p>
          <a:p>
            <a:pPr lvl="1"/>
            <a:r>
              <a:rPr lang="en-US" dirty="0" smtClean="0"/>
              <a:t>simple, built-in types in static storage (not on stack or heap)</a:t>
            </a:r>
          </a:p>
          <a:p>
            <a:pPr lvl="1"/>
            <a:r>
              <a:rPr lang="en-US" dirty="0" smtClean="0"/>
              <a:t>and pointers</a:t>
            </a:r>
            <a:r>
              <a:rPr lang="en-US" dirty="0"/>
              <a:t> </a:t>
            </a:r>
            <a:r>
              <a:rPr lang="en-US" dirty="0" smtClean="0"/>
              <a:t>or references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constexpr</a:t>
            </a:r>
            <a:endParaRPr lang="en-US" b="1" dirty="0"/>
          </a:p>
        </p:txBody>
      </p:sp>
      <p:pic>
        <p:nvPicPr>
          <p:cNvPr id="5" name="Picture 4" descr="constexp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33700"/>
            <a:ext cx="7391400" cy="159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constexpr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const</a:t>
            </a:r>
            <a:r>
              <a:rPr lang="en-US" dirty="0" smtClean="0"/>
              <a:t> = “I won’t change this”</a:t>
            </a:r>
          </a:p>
          <a:p>
            <a:r>
              <a:rPr lang="en-US" b="1" dirty="0" err="1" smtClean="0"/>
              <a:t>constexpr</a:t>
            </a:r>
            <a:r>
              <a:rPr lang="en-US" dirty="0" smtClean="0"/>
              <a:t> = “I will evaluate this at compile time”</a:t>
            </a:r>
          </a:p>
          <a:p>
            <a:pPr lvl="1"/>
            <a:r>
              <a:rPr lang="en-US" dirty="0" smtClean="0"/>
              <a:t>if I can</a:t>
            </a:r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smtClean="0"/>
              <a:t>poke2.cpp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224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constexpr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7326"/>
          </a:xfrm>
        </p:spPr>
        <p:txBody>
          <a:bodyPr/>
          <a:lstStyle/>
          <a:p>
            <a:r>
              <a:rPr lang="en-US" dirty="0" smtClean="0"/>
              <a:t>Enforces that any contained computations and the return value are </a:t>
            </a:r>
            <a:r>
              <a:rPr lang="en-US" i="1" dirty="0" smtClean="0"/>
              <a:t>compile-time constant</a:t>
            </a:r>
          </a:p>
          <a:p>
            <a:pPr lvl="1"/>
            <a:r>
              <a:rPr lang="en-US" dirty="0" smtClean="0"/>
              <a:t>i.e., </a:t>
            </a:r>
            <a:r>
              <a:rPr lang="en-US" b="1" dirty="0" err="1" smtClean="0"/>
              <a:t>constexpr</a:t>
            </a:r>
            <a:r>
              <a:rPr lang="en-US" dirty="0" smtClean="0"/>
              <a:t> is </a:t>
            </a:r>
            <a:r>
              <a:rPr lang="en-US" i="1" dirty="0" smtClean="0"/>
              <a:t>transitive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onstexprfu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8" y="3097550"/>
            <a:ext cx="6324600" cy="495300"/>
          </a:xfrm>
          <a:prstGeom prst="rect">
            <a:avLst/>
          </a:prstGeom>
        </p:spPr>
      </p:pic>
      <p:pic>
        <p:nvPicPr>
          <p:cNvPr id="5" name="Picture 4" descr="constexprfu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771177"/>
            <a:ext cx="6832600" cy="596900"/>
          </a:xfrm>
          <a:prstGeom prst="rect">
            <a:avLst/>
          </a:prstGeom>
        </p:spPr>
      </p:pic>
      <p:pic>
        <p:nvPicPr>
          <p:cNvPr id="6" name="Picture 5" descr="constexprfun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16" y="4565975"/>
            <a:ext cx="6070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5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&lt;&lt;CAUTION&gt;&gt;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b="1" dirty="0" smtClean="0"/>
              <a:t>inline</a:t>
            </a:r>
            <a:r>
              <a:rPr lang="en-US" dirty="0" smtClean="0"/>
              <a:t> and </a:t>
            </a:r>
            <a:r>
              <a:rPr lang="en-US" b="1" dirty="0" err="1" smtClean="0"/>
              <a:t>constexpr</a:t>
            </a:r>
            <a:r>
              <a:rPr lang="en-US" dirty="0" smtClean="0"/>
              <a:t> definitions in header files</a:t>
            </a:r>
          </a:p>
          <a:p>
            <a:endParaRPr lang="en-US" dirty="0"/>
          </a:p>
          <a:p>
            <a:r>
              <a:rPr lang="en-US" dirty="0" smtClean="0"/>
              <a:t>The compiler must have access to the code at all times so it can generate appropriate low-level code.</a:t>
            </a:r>
          </a:p>
          <a:p>
            <a:endParaRPr lang="en-US" dirty="0"/>
          </a:p>
          <a:p>
            <a:r>
              <a:rPr lang="en-US" dirty="0" smtClean="0"/>
              <a:t>There is no danger of multiple definitions due to multiple includes</a:t>
            </a:r>
          </a:p>
          <a:p>
            <a:pPr lvl="1"/>
            <a:r>
              <a:rPr lang="en-US" b="1" dirty="0" smtClean="0"/>
              <a:t>inline</a:t>
            </a:r>
            <a:r>
              <a:rPr lang="en-US" dirty="0" smtClean="0"/>
              <a:t> and </a:t>
            </a:r>
            <a:r>
              <a:rPr lang="en-US" b="1" dirty="0" err="1" smtClean="0"/>
              <a:t>constexpr</a:t>
            </a:r>
            <a:r>
              <a:rPr lang="en-US" dirty="0" smtClean="0"/>
              <a:t> item have no “external linkage”</a:t>
            </a:r>
          </a:p>
          <a:p>
            <a:pPr lvl="2"/>
            <a:r>
              <a:rPr lang="en-US" dirty="0" smtClean="0"/>
              <a:t>the linker can’t see them</a:t>
            </a:r>
          </a:p>
          <a:p>
            <a:pPr lvl="1"/>
            <a:r>
              <a:rPr lang="en-US" dirty="0" smtClean="0"/>
              <a:t>they are values inserted “inline” in 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Trailing Return Type (</a:t>
            </a:r>
            <a:r>
              <a:rPr lang="en-US" b="1" dirty="0" smtClean="0">
                <a:latin typeface="Andale Mono"/>
                <a:cs typeface="Andale Mono"/>
              </a:rPr>
              <a:t>-&gt;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327" y="2166010"/>
            <a:ext cx="82802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ndale Mono"/>
                <a:cs typeface="Andale Mono"/>
              </a:rPr>
              <a:t>int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>
                <a:latin typeface="Andale Mono"/>
                <a:cs typeface="Andale Mono"/>
              </a:rPr>
              <a:t>f(</a:t>
            </a:r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</a:t>
            </a:r>
            <a:r>
              <a:rPr lang="en-US" sz="1600" dirty="0" smtClean="0">
                <a:latin typeface="Andale Mono"/>
                <a:cs typeface="Andale Mono"/>
              </a:rPr>
              <a:t>x</a:t>
            </a:r>
            <a:r>
              <a:rPr lang="en-US" sz="1600" dirty="0">
                <a:latin typeface="Andale Mono"/>
                <a:cs typeface="Andale Mono"/>
              </a:rPr>
              <a:t>)</a:t>
            </a:r>
            <a:r>
              <a:rPr lang="en-US" sz="1600" dirty="0" smtClean="0">
                <a:latin typeface="Andale Mono"/>
                <a:cs typeface="Andale Mono"/>
              </a:rPr>
              <a:t> </a:t>
            </a:r>
            <a:r>
              <a:rPr lang="en-US" sz="1600" dirty="0">
                <a:latin typeface="Andale Mono"/>
                <a:cs typeface="Andale Mono"/>
              </a:rPr>
              <a:t>{</a:t>
            </a:r>
          </a:p>
          <a:p>
            <a:r>
              <a:rPr lang="en-US" sz="1600" dirty="0">
                <a:latin typeface="Andale Mono"/>
                <a:cs typeface="Andale Mono"/>
              </a:rPr>
              <a:t>    return x*x;</a:t>
            </a:r>
          </a:p>
          <a:p>
            <a:r>
              <a:rPr lang="en-US" sz="1600" dirty="0">
                <a:latin typeface="Andale Mono"/>
                <a:cs typeface="Andale Mono"/>
              </a:rPr>
              <a:t>}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template&lt;</a:t>
            </a:r>
            <a:r>
              <a:rPr lang="en-US" sz="1600" dirty="0" err="1">
                <a:latin typeface="Andale Mono"/>
                <a:cs typeface="Andale Mono"/>
              </a:rPr>
              <a:t>typename</a:t>
            </a:r>
            <a:r>
              <a:rPr lang="en-US" sz="1600" dirty="0">
                <a:latin typeface="Andale Mono"/>
                <a:cs typeface="Andale Mono"/>
              </a:rPr>
              <a:t> T1, </a:t>
            </a:r>
            <a:r>
              <a:rPr lang="en-US" sz="1600" dirty="0" err="1">
                <a:latin typeface="Andale Mono"/>
                <a:cs typeface="Andale Mono"/>
              </a:rPr>
              <a:t>typename</a:t>
            </a:r>
            <a:r>
              <a:rPr lang="en-US" sz="1600" dirty="0">
                <a:latin typeface="Andale Mono"/>
                <a:cs typeface="Andale Mono"/>
              </a:rPr>
              <a:t> T2&gt;</a:t>
            </a:r>
          </a:p>
          <a:p>
            <a:r>
              <a:rPr lang="en-US" sz="1600" dirty="0">
                <a:latin typeface="Andale Mono"/>
                <a:cs typeface="Andale Mono"/>
              </a:rPr>
              <a:t>auto min(T1 t1, T2 t2)-&gt;</a:t>
            </a:r>
            <a:r>
              <a:rPr lang="en-US" sz="1600" dirty="0" err="1">
                <a:latin typeface="Andale Mono"/>
                <a:cs typeface="Andale Mono"/>
              </a:rPr>
              <a:t>decltype</a:t>
            </a:r>
            <a:r>
              <a:rPr lang="en-US" sz="1600" dirty="0">
                <a:latin typeface="Andale Mono"/>
                <a:cs typeface="Andale Mono"/>
              </a:rPr>
              <a:t>(t1+t2) { </a:t>
            </a:r>
            <a:r>
              <a:rPr lang="en-US" sz="1600" i="1" dirty="0" smtClean="0">
                <a:latin typeface="Andale Mono"/>
                <a:cs typeface="Andale Mono"/>
              </a:rPr>
              <a:t>/</a:t>
            </a:r>
            <a:r>
              <a:rPr lang="en-US" sz="1600" i="1" dirty="0">
                <a:latin typeface="Andale Mono"/>
                <a:cs typeface="Andale Mono"/>
              </a:rPr>
              <a:t>/ Promote to wider type</a:t>
            </a:r>
          </a:p>
          <a:p>
            <a:r>
              <a:rPr lang="en-US" sz="1600" dirty="0">
                <a:latin typeface="Andale Mono"/>
                <a:cs typeface="Andale Mono"/>
              </a:rPr>
              <a:t>    return t1 &lt; t2 ? t1 : t2;</a:t>
            </a:r>
          </a:p>
          <a:p>
            <a:r>
              <a:rPr lang="en-US" sz="1600" dirty="0">
                <a:latin typeface="Andale Mono"/>
                <a:cs typeface="Andale Mono"/>
              </a:rPr>
              <a:t>} </a:t>
            </a:r>
          </a:p>
          <a:p>
            <a:endParaRPr lang="en-US" sz="1600" dirty="0">
              <a:latin typeface="Andale Mono"/>
              <a:cs typeface="Andale Mono"/>
            </a:endParaRPr>
          </a:p>
          <a:p>
            <a:r>
              <a:rPr lang="en-US" sz="1600" dirty="0" err="1">
                <a:latin typeface="Andale Mono"/>
                <a:cs typeface="Andale Mono"/>
              </a:rPr>
              <a:t>int</a:t>
            </a:r>
            <a:r>
              <a:rPr lang="en-US" sz="1600" dirty="0">
                <a:latin typeface="Andale Mono"/>
                <a:cs typeface="Andale Mono"/>
              </a:rPr>
              <a:t> main() {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f(3) &lt;&lt; </a:t>
            </a:r>
            <a:r>
              <a:rPr lang="en-US" sz="1600" dirty="0" err="1">
                <a:latin typeface="Andale Mono"/>
                <a:cs typeface="Andale Mono"/>
              </a:rPr>
              <a:t>endl</a:t>
            </a:r>
            <a:r>
              <a:rPr lang="en-US" sz="1600" dirty="0" smtClean="0">
                <a:latin typeface="Andale Mono"/>
                <a:cs typeface="Andale Mono"/>
              </a:rPr>
              <a:t>;		    </a:t>
            </a:r>
            <a:r>
              <a:rPr lang="en-US" sz="1600" i="1" dirty="0" smtClean="0">
                <a:latin typeface="Andale Mono"/>
                <a:cs typeface="Andale Mono"/>
              </a:rPr>
              <a:t>// </a:t>
            </a:r>
            <a:r>
              <a:rPr lang="en-US" sz="1600" i="1" dirty="0">
                <a:latin typeface="Andale Mono"/>
                <a:cs typeface="Andale Mono"/>
              </a:rPr>
              <a:t>9</a:t>
            </a:r>
          </a:p>
          <a:p>
            <a:r>
              <a:rPr lang="en-US" sz="1600" dirty="0">
                <a:latin typeface="Andale Mono"/>
                <a:cs typeface="Andale Mono"/>
              </a:rPr>
              <a:t>    auto x = min(1.1, 2);</a:t>
            </a:r>
          </a:p>
          <a:p>
            <a:r>
              <a:rPr lang="en-US" sz="1600" dirty="0">
                <a:latin typeface="Andale Mono"/>
                <a:cs typeface="Andale Mono"/>
              </a:rPr>
              <a:t>    </a:t>
            </a:r>
            <a:r>
              <a:rPr lang="en-US" sz="1600" dirty="0" err="1">
                <a:latin typeface="Andale Mono"/>
                <a:cs typeface="Andale Mono"/>
              </a:rPr>
              <a:t>cout</a:t>
            </a:r>
            <a:r>
              <a:rPr lang="en-US" sz="1600" dirty="0">
                <a:latin typeface="Andale Mono"/>
                <a:cs typeface="Andale Mono"/>
              </a:rPr>
              <a:t> &lt;&lt; x &lt;&lt; ", " &lt;&lt; </a:t>
            </a:r>
            <a:r>
              <a:rPr lang="en-US" sz="1600" dirty="0" err="1">
                <a:latin typeface="Andale Mono"/>
                <a:cs typeface="Andale Mono"/>
              </a:rPr>
              <a:t>typeid</a:t>
            </a:r>
            <a:r>
              <a:rPr lang="en-US" sz="1600" dirty="0">
                <a:latin typeface="Andale Mono"/>
                <a:cs typeface="Andale Mono"/>
              </a:rPr>
              <a:t>(x).name() &lt;&lt; </a:t>
            </a:r>
            <a:r>
              <a:rPr lang="en-US" sz="1600" dirty="0" err="1">
                <a:latin typeface="Andale Mono"/>
                <a:cs typeface="Andale Mono"/>
              </a:rPr>
              <a:t>endl</a:t>
            </a:r>
            <a:r>
              <a:rPr lang="en-US" sz="1600" dirty="0" smtClean="0">
                <a:latin typeface="Andale Mono"/>
                <a:cs typeface="Andale Mono"/>
              </a:rPr>
              <a:t>;  </a:t>
            </a:r>
            <a:r>
              <a:rPr lang="en-US" sz="1600" i="1" dirty="0" smtClean="0">
                <a:latin typeface="Andale Mono"/>
                <a:cs typeface="Andale Mono"/>
              </a:rPr>
              <a:t>// 1.1, d</a:t>
            </a:r>
            <a:endParaRPr lang="en-US" sz="1600" i="1" dirty="0">
              <a:latin typeface="Andale Mono"/>
              <a:cs typeface="Andale Mono"/>
            </a:endParaRPr>
          </a:p>
          <a:p>
            <a:r>
              <a:rPr lang="en-US" sz="1600" dirty="0">
                <a:latin typeface="Andale Mono"/>
                <a:cs typeface="Andale Mono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46960" y="2941232"/>
            <a:ext cx="292441" cy="417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7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b="1" dirty="0" smtClean="0"/>
              <a:t>using</a:t>
            </a:r>
            <a:r>
              <a:rPr lang="en-US" dirty="0" smtClean="0"/>
              <a:t> Declarations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1500" y="1582341"/>
            <a:ext cx="792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ndale Mono"/>
                <a:cs typeface="Andale Mono"/>
              </a:rPr>
              <a:t>// sumnums3.cpp: Sums numbers read from standard input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&lt;</a:t>
            </a:r>
            <a:r>
              <a:rPr lang="en-US" dirty="0" err="1" smtClean="0">
                <a:latin typeface="Andale Mono"/>
                <a:cs typeface="Andale Mono"/>
              </a:rPr>
              <a:t>iostream</a:t>
            </a:r>
            <a:r>
              <a:rPr lang="en-US" dirty="0" smtClean="0">
                <a:latin typeface="Andale Mono"/>
                <a:cs typeface="Andale Mono"/>
              </a:rPr>
              <a:t>&gt;</a:t>
            </a:r>
          </a:p>
          <a:p>
            <a:r>
              <a:rPr lang="en-US" i="1" dirty="0" smtClean="0">
                <a:latin typeface="Andale Mono"/>
                <a:cs typeface="Andale Mono"/>
              </a:rPr>
              <a:t>// Only the following 3 names are imported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cin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</a:t>
            </a:r>
            <a:r>
              <a:rPr lang="en-US" dirty="0" err="1" smtClean="0">
                <a:latin typeface="Andale Mono"/>
                <a:cs typeface="Andale Mono"/>
              </a:rPr>
              <a:t>std</a:t>
            </a:r>
            <a:r>
              <a:rPr lang="en-US" dirty="0" smtClean="0">
                <a:latin typeface="Andale Mono"/>
                <a:cs typeface="Andale Mono"/>
              </a:rPr>
              <a:t>::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main() {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sum = 0, value = 0;</a:t>
            </a:r>
          </a:p>
          <a:p>
            <a:r>
              <a:rPr lang="en-US" dirty="0" smtClean="0">
                <a:latin typeface="Andale Mono"/>
                <a:cs typeface="Andale Mono"/>
              </a:rPr>
              <a:t>    while (</a:t>
            </a:r>
            <a:r>
              <a:rPr lang="en-US" dirty="0" err="1" smtClean="0">
                <a:latin typeface="Andale Mono"/>
                <a:cs typeface="Andale Mono"/>
              </a:rPr>
              <a:t>cin</a:t>
            </a:r>
            <a:r>
              <a:rPr lang="en-US" dirty="0" smtClean="0">
                <a:latin typeface="Andale Mono"/>
                <a:cs typeface="Andale Mono"/>
              </a:rPr>
              <a:t> &gt;&gt; value)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 sum += value;</a:t>
            </a:r>
          </a:p>
          <a:p>
            <a:r>
              <a:rPr lang="en-US" dirty="0" smtClean="0">
                <a:latin typeface="Andale Mono"/>
                <a:cs typeface="Andale Mono"/>
              </a:rPr>
              <a:t>    </a:t>
            </a:r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"sum: " &lt;&lt; sum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0133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useful when passing functions as arguments</a:t>
            </a:r>
          </a:p>
          <a:p>
            <a:endParaRPr lang="en-US" dirty="0" smtClean="0"/>
          </a:p>
          <a:p>
            <a:r>
              <a:rPr lang="en-US" dirty="0" smtClean="0"/>
              <a:t>Functions cannot be passed by value (duh)</a:t>
            </a:r>
          </a:p>
          <a:p>
            <a:endParaRPr lang="en-US" dirty="0" smtClean="0"/>
          </a:p>
          <a:p>
            <a:r>
              <a:rPr lang="en-US" dirty="0" smtClean="0"/>
              <a:t>When you pass a function as an argument, a “pointer” is passed</a:t>
            </a:r>
          </a:p>
          <a:p>
            <a:endParaRPr lang="en-US" dirty="0" smtClean="0"/>
          </a:p>
          <a:p>
            <a:r>
              <a:rPr lang="en-US" dirty="0" smtClean="0"/>
              <a:t>You don’t always have to use pointer syntax</a:t>
            </a:r>
          </a:p>
          <a:p>
            <a:pPr lvl="1"/>
            <a:r>
              <a:rPr lang="en-US" dirty="0" smtClean="0"/>
              <a:t>but you can (makes you a C hacker :-)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See </a:t>
            </a:r>
            <a:r>
              <a:rPr lang="en-US" i="1" dirty="0" err="1" smtClean="0"/>
              <a:t>funptr.cpp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21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24.thmx</Template>
  <TotalTime>1318</TotalTime>
  <Words>5240</Words>
  <Application>Microsoft Macintosh PowerPoint</Application>
  <PresentationFormat>On-screen Show (4:3)</PresentationFormat>
  <Paragraphs>1009</Paragraphs>
  <Slides>90</Slides>
  <Notes>31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Clarity</vt:lpstr>
      <vt:lpstr>Introduction</vt:lpstr>
      <vt:lpstr>A Little History</vt:lpstr>
      <vt:lpstr>Key Features</vt:lpstr>
      <vt:lpstr>Legacy Features</vt:lpstr>
      <vt:lpstr>New C++11 Features</vt:lpstr>
      <vt:lpstr>Compilers to Use</vt:lpstr>
      <vt:lpstr>A First Program</vt:lpstr>
      <vt:lpstr>With Qualified Names</vt:lpstr>
      <vt:lpstr>With using Declarations</vt:lpstr>
      <vt:lpstr>Types and Variables</vt:lpstr>
      <vt:lpstr>The auto Type Specifier</vt:lpstr>
      <vt:lpstr>Uniform Initialization Syntax</vt:lpstr>
      <vt:lpstr>Declarations vs. Definitions</vt:lpstr>
      <vt:lpstr>Scope</vt:lpstr>
      <vt:lpstr>Built-inTypes</vt:lpstr>
      <vt:lpstr>Sizes of Numeric Types</vt:lpstr>
      <vt:lpstr>Numeric Type Conversions</vt:lpstr>
      <vt:lpstr>C++ Casts</vt:lpstr>
      <vt:lpstr>Compound Types</vt:lpstr>
      <vt:lpstr>What is a Pointer?</vt:lpstr>
      <vt:lpstr>PowerPoint Presentation</vt:lpstr>
      <vt:lpstr>Pointer Declarations</vt:lpstr>
      <vt:lpstr>Pointers to Pointers Multiple levels of indirection</vt:lpstr>
      <vt:lpstr>PowerPoint Presentation</vt:lpstr>
      <vt:lpstr>The const Qualifier</vt:lpstr>
      <vt:lpstr>Pointers and const</vt:lpstr>
      <vt:lpstr>Assigning non-const to const</vt:lpstr>
      <vt:lpstr>Assigning const to non-const</vt:lpstr>
      <vt:lpstr>Multiple Indirection and const</vt:lpstr>
      <vt:lpstr>Generic Pointers void *</vt:lpstr>
      <vt:lpstr>Implementing memcpy( )</vt:lpstr>
      <vt:lpstr>Another void* example</vt:lpstr>
      <vt:lpstr>PowerPoint Presentation</vt:lpstr>
      <vt:lpstr>PowerPoint Presentation</vt:lpstr>
      <vt:lpstr>Yet Another void* Example</vt:lpstr>
      <vt:lpstr>Built-in Arrays</vt:lpstr>
      <vt:lpstr>Pointers and Arrays</vt:lpstr>
      <vt:lpstr>Implementing strcpy( )</vt:lpstr>
      <vt:lpstr>Array Size Idiom</vt:lpstr>
      <vt:lpstr>Multi-dimensional Arrays</vt:lpstr>
      <vt:lpstr>PowerPoint Presentation</vt:lpstr>
      <vt:lpstr>PowerPoint Presentation</vt:lpstr>
      <vt:lpstr>Question</vt:lpstr>
      <vt:lpstr>Discovering The Type With auto</vt:lpstr>
      <vt:lpstr>PowerPoint Presentation</vt:lpstr>
      <vt:lpstr>PowerPoint Presentation</vt:lpstr>
      <vt:lpstr>Higher and Deeper</vt:lpstr>
      <vt:lpstr>Arrays and Range-based for Loops</vt:lpstr>
      <vt:lpstr>PowerPoint Presentation</vt:lpstr>
      <vt:lpstr>Returning Heap Arrays</vt:lpstr>
      <vt:lpstr>PowerPoint Presentation</vt:lpstr>
      <vt:lpstr>How does istream::get work?</vt:lpstr>
      <vt:lpstr>References</vt:lpstr>
      <vt:lpstr>References are Aliases</vt:lpstr>
      <vt:lpstr>Reference Parameters Implicit Pointer Indirection</vt:lpstr>
      <vt:lpstr>Reference Parameters Transparent access to argument</vt:lpstr>
      <vt:lpstr>Reference Returns Must refer to an object that persists after the return</vt:lpstr>
      <vt:lpstr>Passing Arrays by Reference</vt:lpstr>
      <vt:lpstr>Looking Deeper</vt:lpstr>
      <vt:lpstr>References and const</vt:lpstr>
      <vt:lpstr>const Reference Parameters</vt:lpstr>
      <vt:lpstr>Home-Grown Dynamic Arrays</vt:lpstr>
      <vt:lpstr>Managing the Heap</vt:lpstr>
      <vt:lpstr>The new and delete Operators</vt:lpstr>
      <vt:lpstr>The new operator</vt:lpstr>
      <vt:lpstr>The new [ ] operator For Arrays</vt:lpstr>
      <vt:lpstr>The delete operator</vt:lpstr>
      <vt:lpstr>The delete [ ] operator For Arrays</vt:lpstr>
      <vt:lpstr>Overloading the Operators</vt:lpstr>
      <vt:lpstr>Class-based heaps</vt:lpstr>
      <vt:lpstr>Preventing Heap Allocation</vt:lpstr>
      <vt:lpstr>Placement new</vt:lpstr>
      <vt:lpstr>Review Specs for Program 1</vt:lpstr>
      <vt:lpstr>Operators</vt:lpstr>
      <vt:lpstr>Precedence and Associativity</vt:lpstr>
      <vt:lpstr>lvalues and rvalues</vt:lpstr>
      <vt:lpstr>Unmodifiable lvalues</vt:lpstr>
      <vt:lpstr>Order of Evaluation</vt:lpstr>
      <vt:lpstr>More About ++ (and --)</vt:lpstr>
      <vt:lpstr>Sequence Points</vt:lpstr>
      <vt:lpstr>Static vs. Automatic Data</vt:lpstr>
      <vt:lpstr>A Counter Function</vt:lpstr>
      <vt:lpstr>Inline Functions</vt:lpstr>
      <vt:lpstr>The constexpr Qualifier</vt:lpstr>
      <vt:lpstr>Using constexpr</vt:lpstr>
      <vt:lpstr>constexpr</vt:lpstr>
      <vt:lpstr>constexpr Functions</vt:lpstr>
      <vt:lpstr>&lt;&lt;CAUTION&gt;&gt;</vt:lpstr>
      <vt:lpstr>Trailing Return Type (-&gt;)</vt:lpstr>
      <vt:lpstr>Pointers to Functions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Charles Allison</dc:creator>
  <cp:lastModifiedBy>Chuck Allison</cp:lastModifiedBy>
  <cp:revision>238</cp:revision>
  <dcterms:created xsi:type="dcterms:W3CDTF">2012-12-18T20:40:58Z</dcterms:created>
  <dcterms:modified xsi:type="dcterms:W3CDTF">2014-01-21T23:21:19Z</dcterms:modified>
</cp:coreProperties>
</file>