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282" r:id="rId35"/>
    <p:sldId id="283" r:id="rId36"/>
    <p:sldId id="287" r:id="rId37"/>
    <p:sldId id="288" r:id="rId38"/>
    <p:sldId id="289" r:id="rId39"/>
    <p:sldId id="314" r:id="rId40"/>
    <p:sldId id="284" r:id="rId41"/>
    <p:sldId id="285" r:id="rId42"/>
    <p:sldId id="311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12" r:id="rId53"/>
    <p:sldId id="299" r:id="rId54"/>
    <p:sldId id="300" r:id="rId55"/>
    <p:sldId id="301" r:id="rId56"/>
    <p:sldId id="313" r:id="rId57"/>
    <p:sldId id="302" r:id="rId58"/>
    <p:sldId id="303" r:id="rId59"/>
    <p:sldId id="304" r:id="rId60"/>
    <p:sldId id="305" r:id="rId61"/>
    <p:sldId id="306" r:id="rId62"/>
    <p:sldId id="307" r:id="rId63"/>
    <p:sldId id="309" r:id="rId64"/>
    <p:sldId id="310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07CF6-7F56-CE4A-B780-A4701E9AB0FA}" type="datetimeFigureOut">
              <a:rPr lang="en-US" smtClean="0"/>
              <a:t>3/4/14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426F5-27E5-874A-B388-56893EBF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26F5-27E5-874A-B388-56893EBF84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8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I use the term </a:t>
            </a:r>
            <a:r>
              <a:rPr lang="ja-JP" altLang="en-US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ea typeface="ＭＳ Ｐゴシック" charset="0"/>
                <a:cs typeface="ＭＳ Ｐゴシック" charset="0"/>
              </a:rPr>
              <a:t>call signature</a:t>
            </a:r>
            <a:r>
              <a:rPr lang="ja-JP" altLang="en-US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ea typeface="ＭＳ Ｐゴシック" charset="0"/>
                <a:cs typeface="ＭＳ Ｐゴシック" charset="0"/>
              </a:rPr>
              <a:t> to include arguments that are convertible to the declared type.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8FB931-08F8-7F4E-A6EE-6268BD3B29DA}" type="slidenum">
              <a:rPr lang="en-US" sz="1200">
                <a:latin typeface="Times New Roman" charset="0"/>
              </a:rPr>
              <a:pPr eaLnBrk="1" hangingPunct="1"/>
              <a:t>34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26F5-27E5-874A-B388-56893EBF84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Illustrate by reading and writing items (numbers then strings) from files.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back_inserter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useful with file i/o since we don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t know the size ahead of time. Otherwise, append is better.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87D27C-1AFD-914D-8453-90977D280A86}" type="slidenum">
              <a:rPr lang="en-US" sz="1200"/>
              <a:pPr eaLnBrk="1" hangingPunct="1"/>
              <a:t>62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the final version!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26F5-27E5-874A-B388-56893EBF84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7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iota is like APL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iota, but returns the next value starting from a specified value upon each call.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BD870D-F904-5147-8F80-019F47C9AEF5}" type="slidenum">
              <a:rPr lang="en-US" sz="1200">
                <a:latin typeface="Times New Roman" charset="0"/>
              </a:rPr>
              <a:pPr eaLnBrk="1" hangingPunct="1"/>
              <a:t>12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use sort() instead. Redo with is_sorted.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AB73D7-FD0C-B14C-9C73-5A5E5EE49DB1}" type="slidenum">
              <a:rPr lang="en-US" sz="1200">
                <a:latin typeface="Times New Roman" charset="0"/>
              </a:rPr>
              <a:pPr eaLnBrk="1" hangingPunct="1"/>
              <a:t>13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See next slide for an implementation of plus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D71514-1FC2-594D-AA7D-97138089DA3F}" type="slidenum">
              <a:rPr lang="en-US" sz="1200">
                <a:latin typeface="Times New Roman" charset="0"/>
              </a:rPr>
              <a:pPr eaLnBrk="1" hangingPunct="1"/>
              <a:t>18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8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B9645-11C1-5E40-8CFA-ED78F1728E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the name fib is not local!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B9645-11C1-5E40-8CFA-ED78F1728E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object is the environment. Its this pointer is copied into the generated function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B9645-11C1-5E40-8CFA-ED78F1728E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9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count</a:t>
            </a:r>
            <a:r>
              <a:rPr lang="en-US" dirty="0" smtClean="0"/>
              <a:t> gets saved in the generated </a:t>
            </a:r>
            <a:r>
              <a:rPr lang="en-US" dirty="0" err="1" smtClean="0"/>
              <a:t>functor</a:t>
            </a:r>
            <a:r>
              <a:rPr lang="en-US" dirty="0" smtClean="0"/>
              <a:t>, but </a:t>
            </a:r>
            <a:r>
              <a:rPr lang="en-US" b="1" dirty="0" smtClean="0"/>
              <a:t>operator ( )</a:t>
            </a:r>
            <a:r>
              <a:rPr lang="en-US" dirty="0" smtClean="0"/>
              <a:t> is </a:t>
            </a:r>
            <a:r>
              <a:rPr lang="en-US" b="1" dirty="0" err="1" smtClean="0"/>
              <a:t>const</a:t>
            </a:r>
            <a:r>
              <a:rPr lang="en-US" dirty="0" smtClean="0"/>
              <a:t> by default. </a:t>
            </a:r>
            <a:r>
              <a:rPr lang="en-US" b="1" dirty="0" smtClean="0"/>
              <a:t>mutable</a:t>
            </a:r>
            <a:r>
              <a:rPr lang="en-US" baseline="0" dirty="0" smtClean="0"/>
              <a:t> here removes that </a:t>
            </a:r>
            <a:r>
              <a:rPr lang="en-US" b="1" baseline="0" dirty="0" smtClean="0"/>
              <a:t>const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</a:t>
            </a:r>
            <a:r>
              <a:rPr lang="en-US" b="1" baseline="0" dirty="0" smtClean="0"/>
              <a:t>mutable</a:t>
            </a:r>
            <a:r>
              <a:rPr lang="en-US" baseline="0" dirty="0" smtClean="0"/>
              <a:t> would not be needed if we used </a:t>
            </a:r>
            <a:r>
              <a:rPr lang="en-US" b="1" baseline="0" dirty="0" smtClean="0"/>
              <a:t>[&amp;count] </a:t>
            </a:r>
            <a:r>
              <a:rPr lang="en-US" baseline="0" dirty="0" smtClean="0"/>
              <a:t>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B9645-11C1-5E40-8CFA-ED78F1728E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9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B1-DB99-A945-83FA-EB99872C2F68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D23-CDD1-DB4F-9535-65EDEECE3C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B1-DB99-A945-83FA-EB99872C2F68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D23-CDD1-DB4F-9535-65EDEECE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B1-DB99-A945-83FA-EB99872C2F68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D23-CDD1-DB4F-9535-65EDEECE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B1-DB99-A945-83FA-EB99872C2F68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D23-CDD1-DB4F-9535-65EDEECE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B1-DB99-A945-83FA-EB99872C2F68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D23-CDD1-DB4F-9535-65EDEECE3C3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B1-DB99-A945-83FA-EB99872C2F68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D23-CDD1-DB4F-9535-65EDEECE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B1-DB99-A945-83FA-EB99872C2F68}" type="datetimeFigureOut">
              <a:rPr lang="en-US" smtClean="0"/>
              <a:t>3/4/14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D23-CDD1-DB4F-9535-65EDEECE3C3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B1-DB99-A945-83FA-EB99872C2F68}" type="datetimeFigureOut">
              <a:rPr lang="en-US" smtClean="0"/>
              <a:t>3/4/14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D23-CDD1-DB4F-9535-65EDEECE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B1-DB99-A945-83FA-EB99872C2F68}" type="datetimeFigureOut">
              <a:rPr lang="en-US" smtClean="0"/>
              <a:t>3/4/14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D23-CDD1-DB4F-9535-65EDEECE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B1-DB99-A945-83FA-EB99872C2F68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D23-CDD1-DB4F-9535-65EDEECE3C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7EB1-DB99-A945-83FA-EB99872C2F68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9D23-CDD1-DB4F-9535-65EDEECE3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1AA7EB1-DB99-A945-83FA-EB99872C2F68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2C9D23-CDD1-DB4F-9535-65EDEECE3C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orbel"/>
          <a:ea typeface="+mn-ea"/>
          <a:cs typeface="Corbel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orbel"/>
          <a:ea typeface="+mn-ea"/>
          <a:cs typeface="Corbel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orbel"/>
          <a:ea typeface="+mn-ea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3370 – C++</a:t>
            </a:r>
          </a:p>
          <a:p>
            <a:endParaRPr lang="en-US" dirty="0"/>
          </a:p>
          <a:p>
            <a:r>
              <a:rPr lang="en-US" dirty="0" smtClean="0"/>
              <a:t>Generic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3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378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Ordering Algorithms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685800" y="2057400"/>
            <a:ext cx="31242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 u="sng">
                <a:latin typeface="Times New Roman" charset="0"/>
              </a:rPr>
              <a:t>Sorting</a:t>
            </a:r>
            <a:endParaRPr lang="en-US" sz="2200">
              <a:latin typeface="Courier New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sort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stable_sort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partial_sort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partial_sort_copy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nth_element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merge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inplace_merge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partition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stable_partition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962400" y="2057400"/>
            <a:ext cx="4419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 u="sng">
                <a:latin typeface="Times New Roman" charset="0"/>
              </a:rPr>
              <a:t>Set Operations</a:t>
            </a:r>
            <a:endParaRPr lang="en-US" sz="2200">
              <a:latin typeface="Courier New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includes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set_union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set_intersection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set_difference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set_symmetric_difference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962400" y="4572000"/>
            <a:ext cx="4191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 u="sng">
                <a:latin typeface="Times New Roman" charset="0"/>
              </a:rPr>
              <a:t>Heap Operations</a:t>
            </a:r>
            <a:endParaRPr lang="en-US" sz="2200">
              <a:latin typeface="Courier New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push_heap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pop_heap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make_heap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sort_heap</a:t>
            </a:r>
          </a:p>
        </p:txBody>
      </p:sp>
    </p:spTree>
    <p:extLst>
      <p:ext uri="{BB962C8B-B14F-4D97-AF65-F5344CB8AC3E}">
        <p14:creationId xmlns:p14="http://schemas.microsoft.com/office/powerpoint/2010/main" val="287468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3789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Ordering Algorithms</a:t>
            </a:r>
            <a:br>
              <a:rPr lang="en-US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800" dirty="0">
                <a:solidFill>
                  <a:srgbClr val="D2533C"/>
                </a:solidFill>
                <a:ea typeface="+mj-ea"/>
                <a:cs typeface="+mj-cs"/>
              </a:rPr>
              <a:t>continued...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2438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 u="sng">
                <a:latin typeface="Times New Roman" charset="0"/>
              </a:rPr>
              <a:t>Searching</a:t>
            </a:r>
            <a:endParaRPr lang="en-US" sz="2200">
              <a:latin typeface="Times New Roman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binary_search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lower_bound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upper_bound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equal_range</a:t>
            </a:r>
            <a:endParaRPr lang="en-US" sz="2200">
              <a:latin typeface="Times New Roman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762000" y="4572000"/>
            <a:ext cx="304800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 u="sng">
                <a:latin typeface="Times New Roman" charset="0"/>
              </a:rPr>
              <a:t>Permutations</a:t>
            </a:r>
            <a:endParaRPr lang="en-US" sz="2200">
              <a:latin typeface="Courier New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next_permutation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prev_permutation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4495800" y="2133600"/>
            <a:ext cx="4267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 u="sng">
                <a:latin typeface="Times New Roman" charset="0"/>
              </a:rPr>
              <a:t>Min/max</a:t>
            </a:r>
            <a:endParaRPr lang="en-US" sz="2200">
              <a:latin typeface="Courier New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min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max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min_element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max_element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lexicographical_compare</a:t>
            </a:r>
          </a:p>
        </p:txBody>
      </p:sp>
    </p:spTree>
    <p:extLst>
      <p:ext uri="{BB962C8B-B14F-4D97-AF65-F5344CB8AC3E}">
        <p14:creationId xmlns:p14="http://schemas.microsoft.com/office/powerpoint/2010/main" val="400125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New C++11 Algorithms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624387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all_of</a:t>
            </a:r>
          </a:p>
          <a:p>
            <a:r>
              <a:rPr lang="en-US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any_of</a:t>
            </a:r>
          </a:p>
          <a:p>
            <a:r>
              <a:rPr lang="en-US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none_of</a:t>
            </a:r>
          </a:p>
          <a:p>
            <a:r>
              <a:rPr lang="en-US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find_if_not</a:t>
            </a:r>
          </a:p>
          <a:p>
            <a:r>
              <a:rPr lang="en-US" b="1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copy_if</a:t>
            </a:r>
          </a:p>
          <a:p>
            <a:r>
              <a:rPr lang="en-US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copy_n</a:t>
            </a:r>
          </a:p>
          <a:p>
            <a:r>
              <a:rPr lang="en-US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iota</a:t>
            </a:r>
          </a:p>
          <a:p>
            <a:r>
              <a:rPr lang="en-US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minmax</a:t>
            </a:r>
          </a:p>
          <a:p>
            <a:r>
              <a:rPr lang="en-US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minmax_element</a:t>
            </a:r>
          </a:p>
        </p:txBody>
      </p:sp>
      <p:sp>
        <p:nvSpPr>
          <p:cNvPr id="2560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624387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partition_copy</a:t>
            </a:r>
            <a:endParaRPr lang="en-US" dirty="0" smtClean="0">
              <a:solidFill>
                <a:srgbClr val="FF0000"/>
              </a:solidFill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is_partitioned</a:t>
            </a:r>
            <a:endParaRPr lang="en-US" dirty="0">
              <a:solidFill>
                <a:srgbClr val="FF0000"/>
              </a:solidFill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partition_point</a:t>
            </a:r>
            <a:endParaRPr lang="en-US" dirty="0">
              <a:solidFill>
                <a:srgbClr val="FF0000"/>
              </a:solidFill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is_sorted</a:t>
            </a:r>
            <a:r>
              <a:rPr lang="en-US" dirty="0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endParaRPr lang="en-US" dirty="0" smtClean="0">
              <a:solidFill>
                <a:srgbClr val="FF0000"/>
              </a:solidFill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is_sorted_until</a:t>
            </a:r>
            <a:endParaRPr lang="en-US" dirty="0">
              <a:solidFill>
                <a:srgbClr val="FF0000"/>
              </a:solidFill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is_heap</a:t>
            </a:r>
            <a:endParaRPr lang="en-US" dirty="0">
              <a:solidFill>
                <a:srgbClr val="FF0000"/>
              </a:solidFill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is_heap_until</a:t>
            </a:r>
            <a:endParaRPr lang="en-US" dirty="0">
              <a:solidFill>
                <a:srgbClr val="FF0000"/>
              </a:solidFill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move</a:t>
            </a:r>
          </a:p>
          <a:p>
            <a:r>
              <a:rPr lang="en-US" dirty="0" err="1">
                <a:solidFill>
                  <a:srgbClr val="FF0000"/>
                </a:solidFill>
                <a:latin typeface="Corbel" charset="0"/>
                <a:ea typeface="ＭＳ Ｐゴシック" charset="0"/>
                <a:cs typeface="ＭＳ Ｐゴシック" charset="0"/>
              </a:rPr>
              <a:t>move_backward</a:t>
            </a:r>
            <a:endParaRPr lang="en-US" dirty="0">
              <a:solidFill>
                <a:srgbClr val="FF0000"/>
              </a:solidFill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3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 Sort Example</a:t>
            </a:r>
            <a:br>
              <a:rPr lang="en-US" dirty="0" smtClean="0"/>
            </a:br>
            <a:r>
              <a:rPr lang="en-US" sz="3111" i="1" dirty="0" smtClean="0"/>
              <a:t>(But Don’t do it this way!)</a:t>
            </a:r>
            <a:endParaRPr lang="en-US" i="1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Implements </a:t>
            </a:r>
            <a:r>
              <a:rPr lang="en-US" dirty="0">
                <a:ea typeface="ＭＳ Ｐゴシック" charset="0"/>
                <a:cs typeface="ＭＳ Ｐゴシック" charset="0"/>
              </a:rPr>
              <a:t>Selection Sort with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min_element</a:t>
            </a:r>
            <a:endParaRPr lang="en-US" b="1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also illustrates </a:t>
            </a:r>
            <a:r>
              <a:rPr lang="en-US" b="1" dirty="0" err="1">
                <a:ea typeface="ＭＳ Ｐゴシック" charset="0"/>
              </a:rPr>
              <a:t>iter_swap</a:t>
            </a:r>
            <a:endParaRPr lang="en-US" b="1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tests </a:t>
            </a:r>
            <a:r>
              <a:rPr lang="en-US" dirty="0" err="1">
                <a:ea typeface="ＭＳ Ｐゴシック" charset="0"/>
              </a:rPr>
              <a:t>sortedness</a:t>
            </a:r>
            <a:r>
              <a:rPr lang="en-US" dirty="0">
                <a:ea typeface="ＭＳ Ｐゴシック" charset="0"/>
              </a:rPr>
              <a:t> with </a:t>
            </a:r>
            <a:r>
              <a:rPr lang="en-US" b="1" dirty="0" err="1">
                <a:ea typeface="ＭＳ Ｐゴシック" charset="0"/>
              </a:rPr>
              <a:t>adjacent_find</a:t>
            </a:r>
            <a:endParaRPr lang="en-US" b="1" dirty="0">
              <a:ea typeface="ＭＳ Ｐゴシック" charset="0"/>
            </a:endParaRP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selsort.cpp</a:t>
            </a:r>
            <a:endParaRPr lang="en-US" i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Processing Example</a:t>
            </a:r>
            <a:endParaRPr lang="en-US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Write a program that consults a dictionary for all permutations of a string to find valid words</a:t>
            </a:r>
          </a:p>
          <a:p>
            <a:pPr lvl="1"/>
            <a:r>
              <a:rPr lang="en-US" dirty="0">
                <a:ea typeface="ＭＳ Ｐゴシック" charset="0"/>
              </a:rPr>
              <a:t>handy for cheating at Text Twist </a:t>
            </a:r>
            <a:r>
              <a:rPr lang="en-US" dirty="0" smtClean="0">
                <a:ea typeface="ＭＳ Ｐゴシック" charset="0"/>
              </a:rPr>
              <a:t>and similar games :</a:t>
            </a:r>
            <a:r>
              <a:rPr lang="en-US" dirty="0">
                <a:ea typeface="ＭＳ Ｐゴシック" charset="0"/>
              </a:rPr>
              <a:t>-)</a:t>
            </a: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permutations.cpp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uses </a:t>
            </a:r>
            <a:r>
              <a:rPr lang="en-US" b="1" dirty="0" err="1">
                <a:ea typeface="ＭＳ Ｐゴシック" charset="0"/>
              </a:rPr>
              <a:t>next_permutation</a:t>
            </a:r>
            <a:endParaRPr lang="en-US" b="1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sorts string first</a:t>
            </a:r>
          </a:p>
          <a:p>
            <a:pPr lvl="1"/>
            <a:r>
              <a:rPr lang="en-US" dirty="0">
                <a:ea typeface="ＭＳ Ｐゴシック" charset="0"/>
              </a:rPr>
              <a:t>uses an </a:t>
            </a:r>
            <a:r>
              <a:rPr lang="en-US" b="1" dirty="0" err="1">
                <a:solidFill>
                  <a:srgbClr val="FF0000"/>
                </a:solidFill>
                <a:ea typeface="ＭＳ Ｐゴシック" charset="0"/>
              </a:rPr>
              <a:t>unordered_set</a:t>
            </a:r>
            <a:r>
              <a:rPr lang="en-US" dirty="0">
                <a:ea typeface="ＭＳ Ｐゴシック" charset="0"/>
              </a:rPr>
              <a:t> (hash table)</a:t>
            </a:r>
          </a:p>
        </p:txBody>
      </p:sp>
    </p:spTree>
    <p:extLst>
      <p:ext uri="{BB962C8B-B14F-4D97-AF65-F5344CB8AC3E}">
        <p14:creationId xmlns:p14="http://schemas.microsoft.com/office/powerpoint/2010/main" val="383273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Numeric Algorithms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667" i="1" dirty="0" smtClean="0">
                <a:solidFill>
                  <a:srgbClr val="D2533C"/>
                </a:solidFill>
                <a:ea typeface="+mj-ea"/>
                <a:cs typeface="+mj-cs"/>
              </a:rPr>
              <a:t>#include &lt;numeric&gt;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Courier New" charset="0"/>
                <a:ea typeface="ＭＳ Ｐゴシック" charset="0"/>
                <a:cs typeface="Courier New" charset="0"/>
              </a:rPr>
              <a:t>accumulate(beg, end, init)</a:t>
            </a:r>
          </a:p>
          <a:p>
            <a:pPr eaLnBrk="1" hangingPunct="1"/>
            <a:r>
              <a:rPr lang="en-US" sz="2400">
                <a:latin typeface="Courier New" charset="0"/>
                <a:ea typeface="ＭＳ Ｐゴシック" charset="0"/>
                <a:cs typeface="Courier New" charset="0"/>
              </a:rPr>
              <a:t>accumulate(beg, end, init, bin_function)</a:t>
            </a:r>
          </a:p>
          <a:p>
            <a:pPr eaLnBrk="1" hangingPunct="1"/>
            <a:r>
              <a:rPr lang="en-US" sz="2400">
                <a:latin typeface="Courier New" charset="0"/>
                <a:ea typeface="ＭＳ Ｐゴシック" charset="0"/>
                <a:cs typeface="Courier New" charset="0"/>
              </a:rPr>
              <a:t>inner_product</a:t>
            </a:r>
          </a:p>
          <a:p>
            <a:pPr eaLnBrk="1" hangingPunct="1"/>
            <a:r>
              <a:rPr lang="en-US" sz="2400">
                <a:latin typeface="Courier New" charset="0"/>
                <a:ea typeface="ＭＳ Ｐゴシック" charset="0"/>
                <a:cs typeface="Courier New" charset="0"/>
              </a:rPr>
              <a:t>partial_sum</a:t>
            </a:r>
          </a:p>
          <a:p>
            <a:pPr eaLnBrk="1" hangingPunct="1"/>
            <a:r>
              <a:rPr lang="en-US" sz="2400">
                <a:latin typeface="Courier New" charset="0"/>
                <a:ea typeface="ＭＳ Ｐゴシック" charset="0"/>
                <a:cs typeface="Courier New" charset="0"/>
              </a:rPr>
              <a:t>adjacent_difference</a:t>
            </a:r>
          </a:p>
          <a:p>
            <a:pPr eaLnBrk="1" hangingPunct="1"/>
            <a:endParaRPr lang="en-US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Will see </a:t>
            </a:r>
            <a:r>
              <a:rPr lang="en-US" b="1">
                <a:latin typeface="Corbel" charset="0"/>
                <a:ea typeface="ＭＳ Ｐゴシック" charset="0"/>
                <a:cs typeface="ＭＳ Ｐゴシック" charset="0"/>
              </a:rPr>
              <a:t>accumulate</a:t>
            </a:r>
            <a:r>
              <a:rPr lang="en-US">
                <a:latin typeface="Corbel" charset="0"/>
                <a:ea typeface="ＭＳ Ｐゴシック" charset="0"/>
                <a:cs typeface="ＭＳ Ｐゴシック" charset="0"/>
              </a:rPr>
              <a:t> later</a:t>
            </a:r>
          </a:p>
        </p:txBody>
      </p:sp>
    </p:spTree>
    <p:extLst>
      <p:ext uri="{BB962C8B-B14F-4D97-AF65-F5344CB8AC3E}">
        <p14:creationId xmlns:p14="http://schemas.microsoft.com/office/powerpoint/2010/main" val="78368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Predicates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Functions that return a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bool</a:t>
            </a:r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Many </a:t>
            </a:r>
            <a:r>
              <a:rPr lang="en-US" dirty="0">
                <a:ea typeface="ＭＳ Ｐゴシック" charset="0"/>
                <a:cs typeface="ＭＳ Ｐゴシック" charset="0"/>
              </a:rPr>
              <a:t>algorithms have </a:t>
            </a:r>
            <a:r>
              <a:rPr lang="en-US" i="1" dirty="0">
                <a:ea typeface="ＭＳ Ｐゴシック" charset="0"/>
                <a:cs typeface="ＭＳ Ｐゴシック" charset="0"/>
              </a:rPr>
              <a:t>alternate versions </a:t>
            </a:r>
            <a:r>
              <a:rPr lang="en-US" dirty="0">
                <a:ea typeface="ＭＳ Ｐゴシック" charset="0"/>
                <a:cs typeface="ＭＳ Ｐゴシック" charset="0"/>
              </a:rPr>
              <a:t>that apply </a:t>
            </a:r>
            <a:r>
              <a:rPr lang="en-US" i="1" dirty="0">
                <a:ea typeface="ＭＳ Ｐゴシック" charset="0"/>
                <a:cs typeface="ＭＳ Ｐゴシック" charset="0"/>
              </a:rPr>
              <a:t>predicates</a:t>
            </a:r>
            <a:r>
              <a:rPr lang="en-US" dirty="0">
                <a:ea typeface="ＭＳ Ｐゴシック" charset="0"/>
                <a:cs typeface="ＭＳ Ｐゴシック" charset="0"/>
              </a:rPr>
              <a:t> to sequence elements</a:t>
            </a:r>
          </a:p>
          <a:p>
            <a:pPr lvl="1" eaLnBrk="1" hangingPunct="1"/>
            <a:r>
              <a:rPr lang="en-US" b="1" dirty="0" err="1">
                <a:ea typeface="ＭＳ Ｐゴシック" charset="0"/>
              </a:rPr>
              <a:t>find_if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b="1" dirty="0" err="1">
                <a:ea typeface="ＭＳ Ｐゴシック" charset="0"/>
              </a:rPr>
              <a:t>count_if</a:t>
            </a:r>
            <a:r>
              <a:rPr lang="en-US" dirty="0">
                <a:ea typeface="ＭＳ Ｐゴシック" charset="0"/>
              </a:rPr>
              <a:t>, etc.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Example: </a:t>
            </a:r>
            <a:r>
              <a:rPr lang="en-US" i="1" dirty="0" err="1" smtClean="0">
                <a:ea typeface="ＭＳ Ｐゴシック" charset="0"/>
              </a:rPr>
              <a:t>copy_some_ints.cpp</a:t>
            </a:r>
            <a:endParaRPr lang="en-US" i="1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5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Stream Iterators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Facilitates reading/writing a sequence from/to a stream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without you doing an explicit </a:t>
            </a:r>
            <a:r>
              <a:rPr lang="en-US" i="1" dirty="0">
                <a:ea typeface="ＭＳ Ｐゴシック" charset="0"/>
              </a:rPr>
              <a:t>loop</a:t>
            </a:r>
            <a:endParaRPr lang="en-US" dirty="0">
              <a:ea typeface="ＭＳ Ｐゴシック" charset="0"/>
            </a:endParaRPr>
          </a:p>
          <a:p>
            <a:pPr eaLnBrk="1" hangingPunct="1"/>
            <a:endParaRPr lang="en-US" sz="2400" b="1" dirty="0" smtClean="0">
              <a:ea typeface="ＭＳ Ｐゴシック" charset="0"/>
              <a:cs typeface="Andale Mono" charset="0"/>
            </a:endParaRPr>
          </a:p>
          <a:p>
            <a:pPr eaLnBrk="1" hangingPunct="1"/>
            <a:r>
              <a:rPr lang="en-US" sz="2400" b="1" dirty="0" err="1" smtClean="0">
                <a:ea typeface="ＭＳ Ｐゴシック" charset="0"/>
                <a:cs typeface="Andale Mono" charset="0"/>
              </a:rPr>
              <a:t>ostream_iterator</a:t>
            </a:r>
            <a:r>
              <a:rPr lang="en-US" sz="2400" b="1" dirty="0">
                <a:ea typeface="ＭＳ Ｐゴシック" charset="0"/>
                <a:cs typeface="Andale Mono" charset="0"/>
              </a:rPr>
              <a:t>&lt;T&gt;(</a:t>
            </a:r>
            <a:r>
              <a:rPr lang="en-US" sz="2400" b="1" dirty="0" err="1">
                <a:ea typeface="ＭＳ Ｐゴシック" charset="0"/>
                <a:cs typeface="Andale Mono" charset="0"/>
              </a:rPr>
              <a:t>ostream</a:t>
            </a:r>
            <a:r>
              <a:rPr lang="en-US" sz="2400" b="1" dirty="0">
                <a:ea typeface="ＭＳ Ｐゴシック" charset="0"/>
                <a:cs typeface="Andale Mono" charset="0"/>
              </a:rPr>
              <a:t>&amp;, </a:t>
            </a:r>
            <a:r>
              <a:rPr lang="en-US" sz="2400" b="1" dirty="0" err="1">
                <a:ea typeface="ＭＳ Ｐゴシック" charset="0"/>
                <a:cs typeface="Andale Mono" charset="0"/>
              </a:rPr>
              <a:t>const</a:t>
            </a:r>
            <a:r>
              <a:rPr lang="en-US" sz="2400" b="1" dirty="0">
                <a:ea typeface="ＭＳ Ｐゴシック" charset="0"/>
                <a:cs typeface="Andale Mono" charset="0"/>
              </a:rPr>
              <a:t> string&amp; </a:t>
            </a:r>
            <a:r>
              <a:rPr lang="en-US" sz="2400" b="1" dirty="0" err="1">
                <a:ea typeface="ＭＳ Ｐゴシック" charset="0"/>
                <a:cs typeface="Andale Mono" charset="0"/>
              </a:rPr>
              <a:t>sep</a:t>
            </a:r>
            <a:r>
              <a:rPr lang="en-US" sz="2400" b="1" dirty="0">
                <a:ea typeface="ＭＳ Ｐゴシック" charset="0"/>
                <a:cs typeface="Andale Mono" charset="0"/>
              </a:rPr>
              <a:t>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Examples: </a:t>
            </a:r>
            <a:r>
              <a:rPr lang="en-US" i="1" dirty="0">
                <a:ea typeface="ＭＳ Ｐゴシック" charset="0"/>
              </a:rPr>
              <a:t>C06/CopyInts3.cpp</a:t>
            </a:r>
            <a:r>
              <a:rPr lang="en-US" dirty="0">
                <a:ea typeface="ＭＳ Ｐゴシック" charset="0"/>
              </a:rPr>
              <a:t>, </a:t>
            </a:r>
            <a:br>
              <a:rPr lang="en-US" dirty="0">
                <a:ea typeface="ＭＳ Ｐゴシック" charset="0"/>
              </a:rPr>
            </a:br>
            <a:r>
              <a:rPr lang="en-US" i="1" dirty="0">
                <a:ea typeface="ＭＳ Ｐゴシック" charset="0"/>
              </a:rPr>
              <a:t>C06/</a:t>
            </a:r>
            <a:r>
              <a:rPr lang="en-US" i="1" dirty="0" err="1">
                <a:ea typeface="ＭＳ Ｐゴシック" charset="0"/>
              </a:rPr>
              <a:t>CopyIntsToFile.cpp</a:t>
            </a:r>
            <a:endParaRPr lang="en-US" i="1" dirty="0">
              <a:ea typeface="ＭＳ Ｐゴシック" charset="0"/>
            </a:endParaRPr>
          </a:p>
          <a:p>
            <a:pPr eaLnBrk="1" hangingPunct="1"/>
            <a:endParaRPr lang="en-US" sz="2400" b="1" dirty="0" smtClean="0">
              <a:ea typeface="ＭＳ Ｐゴシック" charset="0"/>
              <a:cs typeface="Andale Mono" charset="0"/>
            </a:endParaRPr>
          </a:p>
          <a:p>
            <a:pPr eaLnBrk="1" hangingPunct="1"/>
            <a:r>
              <a:rPr lang="en-US" sz="2400" b="1" dirty="0" err="1" smtClean="0">
                <a:ea typeface="ＭＳ Ｐゴシック" charset="0"/>
                <a:cs typeface="Andale Mono" charset="0"/>
              </a:rPr>
              <a:t>istream_iterator</a:t>
            </a:r>
            <a:r>
              <a:rPr lang="en-US" sz="2400" b="1" dirty="0">
                <a:ea typeface="ＭＳ Ｐゴシック" charset="0"/>
                <a:cs typeface="Andale Mono" charset="0"/>
              </a:rPr>
              <a:t>&lt;T&gt;(</a:t>
            </a:r>
            <a:r>
              <a:rPr lang="en-US" sz="2400" b="1" dirty="0" err="1">
                <a:ea typeface="ＭＳ Ｐゴシック" charset="0"/>
                <a:cs typeface="Andale Mono" charset="0"/>
              </a:rPr>
              <a:t>istream</a:t>
            </a:r>
            <a:r>
              <a:rPr lang="en-US" sz="2400" b="1" dirty="0">
                <a:ea typeface="ＭＳ Ｐゴシック" charset="0"/>
                <a:cs typeface="Andale Mono" charset="0"/>
              </a:rPr>
              <a:t>&amp;)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Example: </a:t>
            </a:r>
            <a:r>
              <a:rPr lang="en-US" i="1" dirty="0">
                <a:ea typeface="ＭＳ Ｐゴシック" charset="0"/>
              </a:rPr>
              <a:t>C06/</a:t>
            </a:r>
            <a:r>
              <a:rPr lang="en-US" i="1" dirty="0" err="1">
                <a:ea typeface="ＭＳ Ｐゴシック" charset="0"/>
              </a:rPr>
              <a:t>CopyIntsFromFile.cpp</a:t>
            </a:r>
            <a:endParaRPr lang="en-US" i="1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86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80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Standard Function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Objects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667" i="1" dirty="0" smtClean="0">
                <a:solidFill>
                  <a:srgbClr val="D2533C"/>
                </a:solidFill>
                <a:ea typeface="+mj-ea"/>
                <a:cs typeface="+mj-cs"/>
              </a:rPr>
              <a:t>#include &lt;functional&gt;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25908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800" u="sng">
                <a:latin typeface="Times New Roman" charset="0"/>
              </a:rPr>
              <a:t>Predicates</a:t>
            </a:r>
            <a:endParaRPr lang="en-US">
              <a:latin typeface="Times New Roman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equal_to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not_equal_to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greater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less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greater_equal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less_equal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logical_and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logical_or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logical_not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2860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600" u="sng">
                <a:latin typeface="Times New Roman" charset="0"/>
              </a:rPr>
              <a:t>Arithmetic</a:t>
            </a:r>
            <a:endParaRPr lang="en-US" sz="2200">
              <a:latin typeface="Courier New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plus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minus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multiplies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divides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modulus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negate</a:t>
            </a: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564461" y="5410200"/>
            <a:ext cx="7826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Function </a:t>
            </a:r>
            <a:r>
              <a:rPr lang="en-US" dirty="0"/>
              <a:t>objects are types that overload </a:t>
            </a:r>
            <a:r>
              <a:rPr lang="en-US" b="1" dirty="0"/>
              <a:t>operator( )</a:t>
            </a:r>
          </a:p>
        </p:txBody>
      </p:sp>
    </p:spTree>
    <p:extLst>
      <p:ext uri="{BB962C8B-B14F-4D97-AF65-F5344CB8AC3E}">
        <p14:creationId xmlns:p14="http://schemas.microsoft.com/office/powerpoint/2010/main" val="246958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 </a:t>
            </a:r>
            <a:r>
              <a:rPr lang="en-US" sz="4000" dirty="0" smtClean="0">
                <a:latin typeface="Andale Mono"/>
                <a:ea typeface="+mj-ea"/>
                <a:cs typeface="Andale Mono"/>
              </a:rPr>
              <a:t>plus</a:t>
            </a:r>
            <a:r>
              <a:rPr lang="en-US" dirty="0" smtClean="0">
                <a:ea typeface="+mj-ea"/>
                <a:cs typeface="+mj-cs"/>
              </a:rPr>
              <a:t> Function Object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609600" y="1847850"/>
            <a:ext cx="8153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Andale Mono" charset="0"/>
                <a:cs typeface="Andale Mono" charset="0"/>
              </a:rPr>
              <a:t>template&lt;class T&gt;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struct Plus {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T operator()(const T&amp; m, const T&amp; n) {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    return m+n;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}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};</a:t>
            </a:r>
          </a:p>
          <a:p>
            <a:endParaRPr lang="en-US" sz="2000">
              <a:latin typeface="Andale Mono" charset="0"/>
              <a:cs typeface="Andale Mono" charset="0"/>
            </a:endParaRPr>
          </a:p>
          <a:p>
            <a:r>
              <a:rPr lang="en-US" sz="2000">
                <a:latin typeface="Andale Mono" charset="0"/>
                <a:cs typeface="Andale Mono" charset="0"/>
              </a:rPr>
              <a:t>int main() {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Plus&lt;int&gt; p;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cout &lt;&lt; p(2,3) &lt;&lt; endl;             </a:t>
            </a:r>
            <a:r>
              <a:rPr lang="en-US" sz="2000" i="1">
                <a:latin typeface="Andale Mono" charset="0"/>
                <a:cs typeface="Andale Mono" charset="0"/>
              </a:rPr>
              <a:t>// 5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Plus&lt;string&gt; p2;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cout &lt;&lt; p2("carrot","top") &lt;&lt; endl; </a:t>
            </a:r>
            <a:r>
              <a:rPr lang="en-US" sz="2000" i="1">
                <a:latin typeface="Andale Mono" charset="0"/>
                <a:cs typeface="Andale Mono" charset="0"/>
              </a:rPr>
              <a:t>// carrottop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80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most sequential containers</a:t>
            </a:r>
          </a:p>
          <a:p>
            <a:pPr lvl="1"/>
            <a:r>
              <a:rPr lang="en-US" dirty="0" smtClean="0"/>
              <a:t>including </a:t>
            </a:r>
            <a:r>
              <a:rPr lang="en-US" dirty="0"/>
              <a:t>b</a:t>
            </a:r>
            <a:r>
              <a:rPr lang="en-US" dirty="0" smtClean="0"/>
              <a:t>uilt-in arrays</a:t>
            </a:r>
          </a:p>
          <a:p>
            <a:endParaRPr lang="en-US" dirty="0" smtClean="0"/>
          </a:p>
          <a:p>
            <a:r>
              <a:rPr lang="en-US" dirty="0" smtClean="0"/>
              <a:t>Use “begin-end” ranges</a:t>
            </a:r>
          </a:p>
          <a:p>
            <a:pPr lvl="1"/>
            <a:r>
              <a:rPr lang="en-US" dirty="0" smtClean="0"/>
              <a:t>including for built-in arrays</a:t>
            </a:r>
          </a:p>
          <a:p>
            <a:endParaRPr lang="en-US" dirty="0" smtClean="0"/>
          </a:p>
          <a:p>
            <a:r>
              <a:rPr lang="en-US" dirty="0" smtClean="0"/>
              <a:t>Defined in &lt;</a:t>
            </a:r>
            <a:r>
              <a:rPr lang="en-US" b="1" dirty="0" smtClean="0"/>
              <a:t>algorithm</a:t>
            </a:r>
            <a:r>
              <a:rPr lang="en-US" dirty="0" smtClean="0"/>
              <a:t>&gt; and &lt;</a:t>
            </a:r>
            <a:r>
              <a:rPr lang="en-US" b="1" dirty="0" smtClean="0"/>
              <a:t>numeric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5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An </a:t>
            </a:r>
            <a:r>
              <a:rPr lang="en-US" sz="4000" dirty="0" err="1" smtClean="0">
                <a:latin typeface="Andale Mono"/>
                <a:ea typeface="+mj-ea"/>
                <a:cs typeface="Andale Mono"/>
              </a:rPr>
              <a:t>equal_to</a:t>
            </a:r>
            <a:r>
              <a:rPr lang="en-US" dirty="0" smtClean="0">
                <a:ea typeface="+mj-ea"/>
                <a:cs typeface="+mj-cs"/>
              </a:rPr>
              <a:t> Function Object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838200" y="1847850"/>
            <a:ext cx="7467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Andale Mono" charset="0"/>
                <a:cs typeface="Andale Mono" charset="0"/>
              </a:rPr>
              <a:t>template&lt;class T&gt;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struct EqualTo {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bool operator()(const T&amp; t1, const T&amp; t2) {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    return t1 == t2;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}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};</a:t>
            </a:r>
          </a:p>
          <a:p>
            <a:endParaRPr lang="en-US" sz="2000">
              <a:latin typeface="Andale Mono" charset="0"/>
              <a:cs typeface="Andale Mono" charset="0"/>
            </a:endParaRPr>
          </a:p>
          <a:p>
            <a:r>
              <a:rPr lang="en-US" sz="2000">
                <a:latin typeface="Andale Mono" charset="0"/>
                <a:cs typeface="Andale Mono" charset="0"/>
              </a:rPr>
              <a:t>int main() {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EqualTo&lt;int&gt; p;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cout &lt;&lt; p(2,2) &lt;&lt; endl;             // 1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EqualTo&lt;string&gt; p2;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    cout &lt;&lt; p2("carrot","top") &lt;&lt; endl; // 0    </a:t>
            </a:r>
          </a:p>
          <a:p>
            <a:r>
              <a:rPr lang="en-US" sz="2000">
                <a:latin typeface="Andale Mono" charset="0"/>
                <a:cs typeface="Andale Mon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53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D2533C"/>
                </a:solidFill>
                <a:ea typeface="+mj-ea"/>
                <a:cs typeface="+mj-cs"/>
              </a:rPr>
              <a:t>Using a Standard Function Object</a:t>
            </a:r>
          </a:p>
        </p:txBody>
      </p:sp>
      <p:sp>
        <p:nvSpPr>
          <p:cNvPr id="37890" name="Rectangle 5"/>
          <p:cNvSpPr>
            <a:spLocks noChangeArrowheads="1"/>
          </p:cNvSpPr>
          <p:nvPr/>
        </p:nvSpPr>
        <p:spPr bwMode="auto">
          <a:xfrm>
            <a:off x="445485" y="1889125"/>
            <a:ext cx="83579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#include &lt;functional&gt;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#include &lt;</a:t>
            </a:r>
            <a:r>
              <a:rPr lang="en-US" sz="2000" dirty="0" err="1">
                <a:latin typeface="Andale Mono"/>
                <a:cs typeface="Andale Mono"/>
              </a:rPr>
              <a:t>iostream</a:t>
            </a:r>
            <a:r>
              <a:rPr lang="en-US" sz="2000" dirty="0">
                <a:latin typeface="Andale Mono"/>
                <a:cs typeface="Andale Mono"/>
              </a:rPr>
              <a:t>&gt;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using namespace </a:t>
            </a:r>
            <a:r>
              <a:rPr lang="en-US" sz="2000" dirty="0" err="1">
                <a:latin typeface="Andale Mono"/>
                <a:cs typeface="Andale Mono"/>
              </a:rPr>
              <a:t>std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/>
            <a:endParaRPr lang="en-US" sz="2000" dirty="0">
              <a:latin typeface="Andale Mono"/>
              <a:cs typeface="Andale Mono"/>
            </a:endParaRPr>
          </a:p>
          <a:p>
            <a:pPr eaLnBrk="0" hangingPunct="0"/>
            <a:r>
              <a:rPr lang="en-US" sz="2000" dirty="0" err="1">
                <a:latin typeface="Andale Mono"/>
                <a:cs typeface="Andale Mono"/>
              </a:rPr>
              <a:t>int</a:t>
            </a:r>
            <a:r>
              <a:rPr lang="en-US" sz="2000" dirty="0">
                <a:latin typeface="Andale Mono"/>
                <a:cs typeface="Andale Mono"/>
              </a:rPr>
              <a:t> main() {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  greater&lt;</a:t>
            </a:r>
            <a:r>
              <a:rPr lang="en-US" sz="2000" dirty="0" err="1">
                <a:latin typeface="Andale Mono"/>
                <a:cs typeface="Andale Mono"/>
              </a:rPr>
              <a:t>int</a:t>
            </a:r>
            <a:r>
              <a:rPr lang="en-US" sz="2000" dirty="0">
                <a:latin typeface="Andale Mono"/>
                <a:cs typeface="Andale Mono"/>
              </a:rPr>
              <a:t>&gt; g;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g(3, 4)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  </a:t>
            </a:r>
            <a:r>
              <a:rPr lang="en-US" sz="2000" i="1" dirty="0">
                <a:latin typeface="Andale Mono"/>
                <a:cs typeface="Andale Mono"/>
              </a:rPr>
              <a:t>// Prints 0 (for false)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g(5, 4)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  </a:t>
            </a:r>
            <a:r>
              <a:rPr lang="en-US" sz="2000" i="1" dirty="0">
                <a:latin typeface="Andale Mono"/>
                <a:cs typeface="Andale Mono"/>
              </a:rPr>
              <a:t>// Prints 1 (for true)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1765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std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::bind</a:t>
            </a:r>
            <a:endParaRPr lang="en-US" i="1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229600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Allows customizing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callables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for use with algorithms (including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even member functions!)</a:t>
            </a: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For example, convert a standard </a:t>
            </a:r>
            <a:r>
              <a:rPr lang="en-US" i="1" dirty="0">
                <a:ea typeface="ＭＳ Ｐゴシック" charset="0"/>
                <a:cs typeface="ＭＳ Ｐゴシック" charset="0"/>
              </a:rPr>
              <a:t>binary</a:t>
            </a:r>
            <a:r>
              <a:rPr lang="en-US" dirty="0">
                <a:ea typeface="ＭＳ Ｐゴシック" charset="0"/>
                <a:cs typeface="ＭＳ Ｐゴシック" charset="0"/>
              </a:rPr>
              <a:t> function object to a </a:t>
            </a:r>
            <a:r>
              <a:rPr lang="en-US" i="1" dirty="0">
                <a:ea typeface="ＭＳ Ｐゴシック" charset="0"/>
                <a:cs typeface="ＭＳ Ｐゴシック" charset="0"/>
              </a:rPr>
              <a:t>unary</a:t>
            </a:r>
            <a:r>
              <a:rPr lang="en-US" dirty="0">
                <a:ea typeface="ＭＳ Ｐゴシック" charset="0"/>
                <a:cs typeface="ＭＳ Ｐゴシック" charset="0"/>
              </a:rPr>
              <a:t> function object by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fixing</a:t>
            </a:r>
            <a:r>
              <a:rPr lang="en-US" dirty="0">
                <a:ea typeface="ＭＳ Ｐゴシック" charset="0"/>
                <a:cs typeface="ＭＳ Ｐゴシック" charset="0"/>
              </a:rPr>
              <a:t> one of the parameters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bind( )</a:t>
            </a:r>
            <a:r>
              <a:rPr lang="en-US" dirty="0">
                <a:ea typeface="ＭＳ Ｐゴシック" charset="0"/>
                <a:cs typeface="ＭＳ Ｐゴシック" charset="0"/>
              </a:rPr>
              <a:t> creates a function object that </a:t>
            </a:r>
            <a:r>
              <a:rPr lang="en-US" i="1" dirty="0">
                <a:ea typeface="ＭＳ Ｐゴシック" charset="0"/>
                <a:cs typeface="ＭＳ Ｐゴシック" charset="0"/>
              </a:rPr>
              <a:t>stores</a:t>
            </a:r>
            <a:r>
              <a:rPr lang="en-US" dirty="0">
                <a:ea typeface="ＭＳ Ｐゴシック" charset="0"/>
                <a:cs typeface="ＭＳ Ｐゴシック" charset="0"/>
              </a:rPr>
              <a:t> the function and the fixed argument(s)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It overloads </a:t>
            </a:r>
            <a:r>
              <a:rPr lang="en-US" b="1" dirty="0">
                <a:ea typeface="ＭＳ Ｐゴシック" charset="0"/>
                <a:cs typeface="ＭＳ Ｐゴシック" charset="0"/>
              </a:rPr>
              <a:t>operator( )</a:t>
            </a:r>
            <a:r>
              <a:rPr lang="en-US" dirty="0">
                <a:ea typeface="ＭＳ Ｐゴシック" charset="0"/>
                <a:cs typeface="ＭＳ Ｐゴシック" charset="0"/>
              </a:rPr>
              <a:t> so you can provide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missing</a:t>
            </a:r>
            <a:r>
              <a:rPr lang="en-US" dirty="0">
                <a:ea typeface="ＭＳ Ｐゴシック" charset="0"/>
                <a:cs typeface="ＭＳ Ｐゴシック" charset="0"/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300637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Using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  <a:cs typeface="+mj-cs"/>
              </a:rPr>
              <a:t>std</a:t>
            </a:r>
            <a:r>
              <a:rPr lang="en-US" dirty="0" smtClean="0">
                <a:solidFill>
                  <a:srgbClr val="FF0000"/>
                </a:solidFill>
                <a:ea typeface="+mj-ea"/>
                <a:cs typeface="+mj-cs"/>
              </a:rPr>
              <a:t>::bind</a:t>
            </a:r>
            <a:endParaRPr lang="en-US" i="1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458200" cy="4625975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bind(</a:t>
            </a:r>
            <a:r>
              <a:rPr lang="en-US" b="1" dirty="0" err="1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fn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, arg</a:t>
            </a:r>
            <a:r>
              <a:rPr lang="en-US" b="1" baseline="-25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, arg</a:t>
            </a:r>
            <a:r>
              <a:rPr lang="en-US" b="1" baseline="-25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, … </a:t>
            </a:r>
            <a:r>
              <a:rPr lang="en-US" b="1" dirty="0" err="1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arg</a:t>
            </a:r>
            <a:r>
              <a:rPr lang="en-US" b="1" baseline="-25000" dirty="0" err="1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Can </a:t>
            </a:r>
            <a:r>
              <a:rPr lang="en-US" dirty="0">
                <a:ea typeface="ＭＳ Ｐゴシック" charset="0"/>
                <a:cs typeface="ＭＳ Ｐゴシック" charset="0"/>
              </a:rPr>
              <a:t>provide only </a:t>
            </a:r>
            <a:r>
              <a:rPr lang="en-US" i="1" dirty="0">
                <a:ea typeface="ＭＳ Ｐゴシック" charset="0"/>
                <a:cs typeface="ＭＳ Ｐゴシック" charset="0"/>
              </a:rPr>
              <a:t>some</a:t>
            </a:r>
            <a:r>
              <a:rPr lang="en-US" dirty="0">
                <a:ea typeface="ＭＳ Ｐゴシック" charset="0"/>
                <a:cs typeface="ＭＳ Ｐゴシック" charset="0"/>
              </a:rPr>
              <a:t> of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args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For </a:t>
            </a:r>
            <a:r>
              <a:rPr lang="en-US" dirty="0">
                <a:ea typeface="ＭＳ Ｐゴシック" charset="0"/>
                <a:cs typeface="ＭＳ Ｐゴシック" charset="0"/>
              </a:rPr>
              <a:t>missing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args</a:t>
            </a:r>
            <a:r>
              <a:rPr lang="en-US" dirty="0">
                <a:ea typeface="ＭＳ Ｐゴシック" charset="0"/>
                <a:cs typeface="ＭＳ Ｐゴシック" charset="0"/>
              </a:rPr>
              <a:t>, use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placeholders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dirty="0">
                <a:solidFill>
                  <a:srgbClr val="FF0000"/>
                </a:solidFill>
                <a:ea typeface="ＭＳ Ｐゴシック" charset="0"/>
              </a:rPr>
              <a:t>_1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 = the first subsequent argument</a:t>
            </a:r>
          </a:p>
          <a:p>
            <a:pPr lvl="1" eaLnBrk="1" hangingPunct="1"/>
            <a:r>
              <a:rPr lang="en-US" b="1" dirty="0">
                <a:solidFill>
                  <a:srgbClr val="FF0000"/>
                </a:solidFill>
                <a:ea typeface="ＭＳ Ｐゴシック" charset="0"/>
              </a:rPr>
              <a:t>_2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 = the second subsequent argument, etc.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defined in namespace </a:t>
            </a:r>
            <a:r>
              <a:rPr lang="en-US" b="1" dirty="0" err="1">
                <a:ea typeface="ＭＳ Ｐゴシック" charset="0"/>
              </a:rPr>
              <a:t>std</a:t>
            </a:r>
            <a:r>
              <a:rPr lang="en-US" b="1" dirty="0">
                <a:ea typeface="ＭＳ Ｐゴシック" charset="0"/>
              </a:rPr>
              <a:t>::placeholders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placeholders can be repeated, ignored, reordered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copy_some_ints2.cpp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5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Bind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2667" i="1" dirty="0" smtClean="0"/>
              <a:t>Fix 1</a:t>
            </a:r>
            <a:r>
              <a:rPr lang="en-US" sz="2667" i="1" baseline="30000" dirty="0" smtClean="0"/>
              <a:t>st</a:t>
            </a:r>
            <a:r>
              <a:rPr lang="en-US" sz="2667" i="1" dirty="0" smtClean="0"/>
              <a:t> </a:t>
            </a:r>
            <a:r>
              <a:rPr lang="en-US" sz="2667" i="1" dirty="0" err="1" smtClean="0"/>
              <a:t>arg</a:t>
            </a:r>
            <a:r>
              <a:rPr lang="en-US" sz="2667" i="1" dirty="0" smtClean="0"/>
              <a:t> as 10</a:t>
            </a:r>
            <a:endParaRPr lang="en-US" i="1" dirty="0"/>
          </a:p>
        </p:txBody>
      </p:sp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457200" y="1828800"/>
            <a:ext cx="83058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600" dirty="0">
              <a:latin typeface="Andale Mono" charset="0"/>
              <a:cs typeface="Andale Mono" charset="0"/>
            </a:endParaRPr>
          </a:p>
          <a:p>
            <a:r>
              <a:rPr lang="en-US" sz="1600" dirty="0" err="1">
                <a:latin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cs typeface="Andale Mono" charset="0"/>
              </a:rPr>
              <a:t> main() {</a:t>
            </a:r>
          </a:p>
          <a:p>
            <a:r>
              <a:rPr lang="en-US" sz="1600" dirty="0">
                <a:latin typeface="Andale Mono" charset="0"/>
                <a:cs typeface="Andale Mono" charset="0"/>
              </a:rPr>
              <a:t>    using namespace </a:t>
            </a:r>
            <a:r>
              <a:rPr lang="en-US" sz="1600" dirty="0" err="1">
                <a:solidFill>
                  <a:srgbClr val="FF0000"/>
                </a:solidFill>
                <a:latin typeface="Andale Mono" charset="0"/>
                <a:cs typeface="Andale Mono" charset="0"/>
              </a:rPr>
              <a:t>std</a:t>
            </a:r>
            <a:r>
              <a:rPr lang="en-US" sz="1600" dirty="0">
                <a:solidFill>
                  <a:srgbClr val="FF0000"/>
                </a:solidFill>
                <a:latin typeface="Andale Mono" charset="0"/>
                <a:cs typeface="Andale Mono" charset="0"/>
              </a:rPr>
              <a:t>::placeholders</a:t>
            </a:r>
            <a:r>
              <a:rPr lang="en-US" sz="1600" dirty="0">
                <a:latin typeface="Andale Mono" charset="0"/>
                <a:cs typeface="Andale Mono" charset="0"/>
              </a:rPr>
              <a:t>;</a:t>
            </a:r>
          </a:p>
          <a:p>
            <a:r>
              <a:rPr lang="en-US" sz="1600" dirty="0">
                <a:latin typeface="Andale Mono" charset="0"/>
                <a:cs typeface="Andale Mono" charset="0"/>
              </a:rPr>
              <a:t>    auto bf = </a:t>
            </a:r>
            <a:r>
              <a:rPr lang="en-US" sz="1600" b="1" dirty="0">
                <a:solidFill>
                  <a:srgbClr val="FF0000"/>
                </a:solidFill>
                <a:latin typeface="Andale Mono" charset="0"/>
                <a:cs typeface="Andale Mono" charset="0"/>
              </a:rPr>
              <a:t>bind</a:t>
            </a:r>
            <a:r>
              <a:rPr lang="en-US" sz="1600" dirty="0">
                <a:latin typeface="Andale Mono" charset="0"/>
                <a:cs typeface="Andale Mono" charset="0"/>
              </a:rPr>
              <a:t>(plus&lt;</a:t>
            </a:r>
            <a:r>
              <a:rPr lang="en-US" sz="1600" dirty="0" err="1">
                <a:latin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cs typeface="Andale Mono" charset="0"/>
              </a:rPr>
              <a:t>&gt;(), 10, _1); </a:t>
            </a:r>
            <a:r>
              <a:rPr lang="en-US" sz="1600" i="1" dirty="0">
                <a:latin typeface="Andale Mono" charset="0"/>
                <a:cs typeface="Andale Mono" charset="0"/>
              </a:rPr>
              <a:t>// Fix left operand as 10</a:t>
            </a:r>
          </a:p>
          <a:p>
            <a:r>
              <a:rPr lang="en-US" sz="1600" dirty="0">
                <a:latin typeface="Andale Mono" charset="0"/>
                <a:cs typeface="Andale Mono" charset="0"/>
              </a:rPr>
              <a:t>    </a:t>
            </a:r>
            <a:r>
              <a:rPr lang="en-US" sz="1600" dirty="0" err="1">
                <a:latin typeface="Andale Mono" charset="0"/>
                <a:cs typeface="Andale Mono" charset="0"/>
              </a:rPr>
              <a:t>cout</a:t>
            </a:r>
            <a:r>
              <a:rPr lang="en-US" sz="1600" dirty="0">
                <a:latin typeface="Andale Mono" charset="0"/>
                <a:cs typeface="Andale Mono" charset="0"/>
              </a:rPr>
              <a:t> &lt;&lt; bf(99) &lt;&lt; </a:t>
            </a:r>
            <a:r>
              <a:rPr lang="en-US" sz="1600" dirty="0" err="1">
                <a:latin typeface="Andale Mono" charset="0"/>
                <a:cs typeface="Andale Mono" charset="0"/>
              </a:rPr>
              <a:t>endl</a:t>
            </a:r>
            <a:r>
              <a:rPr lang="en-US" sz="1600" dirty="0">
                <a:latin typeface="Andale Mono" charset="0"/>
                <a:cs typeface="Andale Mono" charset="0"/>
              </a:rPr>
              <a:t>;         	   </a:t>
            </a:r>
            <a:r>
              <a:rPr lang="en-US" sz="1600" i="1" dirty="0">
                <a:latin typeface="Andale Mono" charset="0"/>
                <a:cs typeface="Andale Mono" charset="0"/>
              </a:rPr>
              <a:t>// Complete the call</a:t>
            </a:r>
          </a:p>
          <a:p>
            <a:r>
              <a:rPr lang="en-US" sz="1600" dirty="0">
                <a:latin typeface="Andale Mono" charset="0"/>
                <a:cs typeface="Andale Mono" charset="0"/>
              </a:rPr>
              <a:t>    </a:t>
            </a:r>
          </a:p>
          <a:p>
            <a:r>
              <a:rPr lang="en-US" sz="1600" dirty="0">
                <a:latin typeface="Andale Mono" charset="0"/>
                <a:cs typeface="Andale Mono" charset="0"/>
              </a:rPr>
              <a:t>    array&lt;int,5&gt; </a:t>
            </a:r>
            <a:r>
              <a:rPr lang="en-US" sz="1600" dirty="0" smtClean="0">
                <a:latin typeface="Andale Mono" charset="0"/>
                <a:cs typeface="Andale Mono" charset="0"/>
              </a:rPr>
              <a:t>a{</a:t>
            </a:r>
            <a:r>
              <a:rPr lang="en-US" sz="1600" dirty="0">
                <a:latin typeface="Andale Mono" charset="0"/>
                <a:cs typeface="Andale Mono" charset="0"/>
              </a:rPr>
              <a:t>1,2,3,4,5};</a:t>
            </a:r>
          </a:p>
          <a:p>
            <a:r>
              <a:rPr lang="en-US" sz="1600" dirty="0">
                <a:latin typeface="Andale Mono" charset="0"/>
                <a:cs typeface="Andale Mono" charset="0"/>
              </a:rPr>
              <a:t>    transform(</a:t>
            </a:r>
            <a:r>
              <a:rPr lang="en-US" sz="1600" dirty="0" err="1">
                <a:latin typeface="Andale Mono" charset="0"/>
                <a:cs typeface="Andale Mono" charset="0"/>
              </a:rPr>
              <a:t>a.begin</a:t>
            </a:r>
            <a:r>
              <a:rPr lang="en-US" sz="1600" dirty="0">
                <a:latin typeface="Andale Mono" charset="0"/>
                <a:cs typeface="Andale Mono" charset="0"/>
              </a:rPr>
              <a:t>(), </a:t>
            </a:r>
            <a:r>
              <a:rPr lang="en-US" sz="1600" dirty="0" err="1">
                <a:latin typeface="Andale Mono" charset="0"/>
                <a:cs typeface="Andale Mono" charset="0"/>
              </a:rPr>
              <a:t>a.end</a:t>
            </a:r>
            <a:r>
              <a:rPr lang="en-US" sz="1600" dirty="0">
                <a:latin typeface="Andale Mono" charset="0"/>
                <a:cs typeface="Andale Mono" charset="0"/>
              </a:rPr>
              <a:t>(), </a:t>
            </a:r>
            <a:r>
              <a:rPr lang="en-US" sz="1600" dirty="0" err="1">
                <a:latin typeface="Andale Mono" charset="0"/>
                <a:cs typeface="Andale Mono" charset="0"/>
              </a:rPr>
              <a:t>a.begin</a:t>
            </a:r>
            <a:r>
              <a:rPr lang="en-US" sz="1600" dirty="0">
                <a:latin typeface="Andale Mono" charset="0"/>
                <a:cs typeface="Andale Mono" charset="0"/>
              </a:rPr>
              <a:t>(), bf);</a:t>
            </a:r>
          </a:p>
          <a:p>
            <a:r>
              <a:rPr lang="en-US" sz="1600" dirty="0">
                <a:latin typeface="Andale Mono" charset="0"/>
                <a:cs typeface="Andale Mono" charset="0"/>
              </a:rPr>
              <a:t>    copy(</a:t>
            </a:r>
            <a:r>
              <a:rPr lang="en-US" sz="1600" dirty="0" err="1">
                <a:latin typeface="Andale Mono" charset="0"/>
                <a:cs typeface="Andale Mono" charset="0"/>
              </a:rPr>
              <a:t>a.begin</a:t>
            </a:r>
            <a:r>
              <a:rPr lang="en-US" sz="1600" dirty="0">
                <a:latin typeface="Andale Mono" charset="0"/>
                <a:cs typeface="Andale Mono" charset="0"/>
              </a:rPr>
              <a:t>(), </a:t>
            </a:r>
            <a:r>
              <a:rPr lang="en-US" sz="1600" dirty="0" err="1">
                <a:latin typeface="Andale Mono" charset="0"/>
                <a:cs typeface="Andale Mono" charset="0"/>
              </a:rPr>
              <a:t>a.end</a:t>
            </a:r>
            <a:r>
              <a:rPr lang="en-US" sz="1600" dirty="0">
                <a:latin typeface="Andale Mono" charset="0"/>
                <a:cs typeface="Andale Mono" charset="0"/>
              </a:rPr>
              <a:t>(), </a:t>
            </a:r>
            <a:r>
              <a:rPr lang="en-US" sz="1600" dirty="0" err="1">
                <a:latin typeface="Andale Mono" charset="0"/>
                <a:cs typeface="Andale Mono" charset="0"/>
              </a:rPr>
              <a:t>ostream_iterator</a:t>
            </a:r>
            <a:r>
              <a:rPr lang="en-US" sz="1600" dirty="0">
                <a:latin typeface="Andale Mono" charset="0"/>
                <a:cs typeface="Andale Mono" charset="0"/>
              </a:rPr>
              <a:t>&lt;</a:t>
            </a:r>
            <a:r>
              <a:rPr lang="en-US" sz="1600" dirty="0" err="1">
                <a:latin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cs typeface="Andale Mono" charset="0"/>
              </a:rPr>
              <a:t>&gt;(</a:t>
            </a:r>
            <a:r>
              <a:rPr lang="en-US" sz="1600" dirty="0" err="1">
                <a:latin typeface="Andale Mono" charset="0"/>
                <a:cs typeface="Andale Mono" charset="0"/>
              </a:rPr>
              <a:t>cout</a:t>
            </a:r>
            <a:r>
              <a:rPr lang="en-US" sz="1600" dirty="0">
                <a:latin typeface="Andale Mono" charset="0"/>
                <a:cs typeface="Andale Mono" charset="0"/>
              </a:rPr>
              <a:t>, " "));</a:t>
            </a:r>
          </a:p>
          <a:p>
            <a:r>
              <a:rPr lang="en-US" sz="1600" dirty="0">
                <a:latin typeface="Andale Mono" charset="0"/>
                <a:cs typeface="Andale Mono" charset="0"/>
              </a:rPr>
              <a:t>    </a:t>
            </a:r>
            <a:r>
              <a:rPr lang="en-US" sz="1600" dirty="0" err="1">
                <a:latin typeface="Andale Mono" charset="0"/>
                <a:cs typeface="Andale Mono" charset="0"/>
              </a:rPr>
              <a:t>cout</a:t>
            </a:r>
            <a:r>
              <a:rPr lang="en-US" sz="1600" dirty="0">
                <a:latin typeface="Andale Mono" charset="0"/>
                <a:cs typeface="Andale Mono" charset="0"/>
              </a:rPr>
              <a:t> &lt;&lt; </a:t>
            </a:r>
            <a:r>
              <a:rPr lang="en-US" sz="1600" dirty="0" err="1">
                <a:latin typeface="Andale Mono" charset="0"/>
                <a:cs typeface="Andale Mono" charset="0"/>
              </a:rPr>
              <a:t>endl</a:t>
            </a:r>
            <a:r>
              <a:rPr lang="en-US" sz="1600" dirty="0">
                <a:latin typeface="Andale Mono" charset="0"/>
                <a:cs typeface="Andale Mono" charset="0"/>
              </a:rPr>
              <a:t>;</a:t>
            </a:r>
          </a:p>
          <a:p>
            <a:r>
              <a:rPr lang="en-US" sz="1600" dirty="0">
                <a:latin typeface="Andale Mono" charset="0"/>
                <a:cs typeface="Andale Mono" charset="0"/>
              </a:rPr>
              <a:t>}</a:t>
            </a:r>
          </a:p>
          <a:p>
            <a:endParaRPr lang="en-US" sz="1600" dirty="0">
              <a:latin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cs typeface="Andale Mono" charset="0"/>
              </a:rPr>
              <a:t>/* Output:</a:t>
            </a:r>
          </a:p>
          <a:p>
            <a:r>
              <a:rPr lang="en-US" sz="1600" dirty="0">
                <a:latin typeface="Andale Mono" charset="0"/>
                <a:cs typeface="Andale Mono" charset="0"/>
              </a:rPr>
              <a:t>109</a:t>
            </a:r>
          </a:p>
          <a:p>
            <a:r>
              <a:rPr lang="en-US" sz="1600" dirty="0">
                <a:latin typeface="Andale Mono" charset="0"/>
                <a:cs typeface="Andale Mono" charset="0"/>
              </a:rPr>
              <a:t>11 12 13 14 15</a:t>
            </a:r>
          </a:p>
          <a:p>
            <a:r>
              <a:rPr lang="en-US" sz="1600" dirty="0">
                <a:latin typeface="Andale Mono" charset="0"/>
                <a:cs typeface="Andale Mono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6553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std</a:t>
            </a:r>
            <a:r>
              <a:rPr lang="en-US" dirty="0" smtClean="0"/>
              <a:t>::</a:t>
            </a:r>
            <a:r>
              <a:rPr lang="en-US" b="1" dirty="0" smtClean="0"/>
              <a:t>bind</a:t>
            </a:r>
            <a:r>
              <a:rPr lang="en-US" dirty="0" smtClean="0"/>
              <a:t> and Member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9793" y="2281193"/>
            <a:ext cx="59208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/>
                <a:cs typeface="Andale Mono"/>
              </a:rPr>
              <a:t>class Foo {</a:t>
            </a: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x;</a:t>
            </a:r>
          </a:p>
          <a:p>
            <a:r>
              <a:rPr lang="en-US" sz="1600" dirty="0">
                <a:latin typeface="Andale Mono"/>
                <a:cs typeface="Andale Mono"/>
              </a:rPr>
              <a:t>public:</a:t>
            </a:r>
          </a:p>
          <a:p>
            <a:r>
              <a:rPr lang="en-US" sz="1600" dirty="0">
                <a:latin typeface="Andale Mono"/>
                <a:cs typeface="Andale Mono"/>
              </a:rPr>
              <a:t>    Foo(</a:t>
            </a:r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n) : x(n) {}</a:t>
            </a: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f() </a:t>
            </a:r>
            <a:r>
              <a:rPr lang="en-US" sz="1600" dirty="0" err="1">
                <a:latin typeface="Andale Mono"/>
                <a:cs typeface="Andale Mono"/>
              </a:rPr>
              <a:t>const</a:t>
            </a:r>
            <a:r>
              <a:rPr lang="en-US" sz="1600" dirty="0">
                <a:latin typeface="Andale Mono"/>
                <a:cs typeface="Andale Mono"/>
              </a:rPr>
              <a:t> {return x;}</a:t>
            </a: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g(</a:t>
            </a:r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y) </a:t>
            </a:r>
            <a:r>
              <a:rPr lang="en-US" sz="1600" dirty="0" err="1">
                <a:latin typeface="Andale Mono"/>
                <a:cs typeface="Andale Mono"/>
              </a:rPr>
              <a:t>const</a:t>
            </a:r>
            <a:r>
              <a:rPr lang="en-US" sz="1600" dirty="0">
                <a:latin typeface="Andale Mono"/>
                <a:cs typeface="Andale Mono"/>
              </a:rPr>
              <a:t> {return </a:t>
            </a:r>
            <a:r>
              <a:rPr lang="en-US" sz="1600" dirty="0" err="1">
                <a:latin typeface="Andale Mono"/>
                <a:cs typeface="Andale Mono"/>
              </a:rPr>
              <a:t>x+y</a:t>
            </a:r>
            <a:r>
              <a:rPr lang="en-US" sz="1600" dirty="0">
                <a:latin typeface="Andale Mono"/>
                <a:cs typeface="Andale Mono"/>
              </a:rPr>
              <a:t>;}</a:t>
            </a:r>
          </a:p>
          <a:p>
            <a:r>
              <a:rPr lang="en-US" sz="1600" dirty="0">
                <a:latin typeface="Andale Mono"/>
                <a:cs typeface="Andale Mono"/>
              </a:rPr>
              <a:t>    void display() </a:t>
            </a:r>
            <a:r>
              <a:rPr lang="en-US" sz="1600" dirty="0" err="1">
                <a:latin typeface="Andale Mono"/>
                <a:cs typeface="Andale Mono"/>
              </a:rPr>
              <a:t>const</a:t>
            </a:r>
            <a:r>
              <a:rPr lang="en-US" sz="1600" dirty="0">
                <a:latin typeface="Andale Mono"/>
                <a:cs typeface="Andale Mono"/>
              </a:rPr>
              <a:t> {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x &lt;&lt; </a:t>
            </a:r>
            <a:r>
              <a:rPr lang="en-US" sz="1600" dirty="0" err="1">
                <a:latin typeface="Andale Mono"/>
                <a:cs typeface="Andale Mono"/>
              </a:rPr>
              <a:t>endl</a:t>
            </a:r>
            <a:r>
              <a:rPr lang="en-US" sz="1600" dirty="0">
                <a:latin typeface="Andale Mono"/>
                <a:cs typeface="Andale Mono"/>
              </a:rPr>
              <a:t>;}</a:t>
            </a:r>
          </a:p>
          <a:p>
            <a:r>
              <a:rPr lang="en-US" sz="1600" dirty="0">
                <a:latin typeface="Andale Mono"/>
                <a:cs typeface="Andale Mono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5238" y="4818983"/>
            <a:ext cx="1669143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See next slide…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566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7525" y="2124550"/>
            <a:ext cx="82731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latin typeface="Andale Mono"/>
                <a:cs typeface="Andale Mono"/>
              </a:rPr>
              <a:t>int</a:t>
            </a:r>
            <a:r>
              <a:rPr lang="en-US" sz="1500" dirty="0">
                <a:latin typeface="Andale Mono"/>
                <a:cs typeface="Andale Mono"/>
              </a:rPr>
              <a:t> main() {</a:t>
            </a:r>
          </a:p>
          <a:p>
            <a:r>
              <a:rPr lang="en-US" sz="1500" dirty="0">
                <a:latin typeface="Andale Mono"/>
                <a:cs typeface="Andale Mono"/>
              </a:rPr>
              <a:t>    Foo </a:t>
            </a:r>
            <a:r>
              <a:rPr lang="en-US" sz="1500" dirty="0" err="1">
                <a:latin typeface="Andale Mono"/>
                <a:cs typeface="Andale Mono"/>
              </a:rPr>
              <a:t>obj</a:t>
            </a:r>
            <a:r>
              <a:rPr lang="en-US" sz="1500" dirty="0">
                <a:latin typeface="Andale Mono"/>
                <a:cs typeface="Andale Mono"/>
              </a:rPr>
              <a:t>(5);</a:t>
            </a:r>
          </a:p>
          <a:p>
            <a:r>
              <a:rPr lang="en-US" sz="1500" dirty="0">
                <a:latin typeface="Andale Mono"/>
                <a:cs typeface="Andale Mono"/>
              </a:rPr>
              <a:t>    auto f1 = bind(&amp;Foo::f,_1)</a:t>
            </a:r>
            <a:r>
              <a:rPr lang="en-US" sz="1500" dirty="0" smtClean="0">
                <a:latin typeface="Andale Mono"/>
                <a:cs typeface="Andale Mono"/>
              </a:rPr>
              <a:t>;	    </a:t>
            </a:r>
            <a:r>
              <a:rPr lang="en-US" sz="1500" i="1" dirty="0" smtClean="0">
                <a:latin typeface="Andale Mono"/>
                <a:cs typeface="Andale Mono"/>
              </a:rPr>
              <a:t>// “Unbound method</a:t>
            </a:r>
            <a:r>
              <a:rPr lang="en-US" sz="1500" i="1" dirty="0" smtClean="0">
                <a:latin typeface="Andale Mono"/>
                <a:cs typeface="Andale Mono"/>
              </a:rPr>
              <a:t>” for statics</a:t>
            </a:r>
            <a:endParaRPr lang="en-US" sz="1500" i="1" dirty="0">
              <a:latin typeface="Andale Mono"/>
              <a:cs typeface="Andale Mono"/>
            </a:endParaRPr>
          </a:p>
          <a:p>
            <a:r>
              <a:rPr lang="en-US" sz="1500" dirty="0">
                <a:latin typeface="Andale Mono"/>
                <a:cs typeface="Andale Mono"/>
              </a:rPr>
              <a:t>    </a:t>
            </a:r>
            <a:r>
              <a:rPr lang="en-US" sz="1500" dirty="0" err="1">
                <a:latin typeface="Andale Mono"/>
                <a:cs typeface="Andale Mono"/>
              </a:rPr>
              <a:t>cout</a:t>
            </a:r>
            <a:r>
              <a:rPr lang="en-US" sz="1500" dirty="0">
                <a:latin typeface="Andale Mono"/>
                <a:cs typeface="Andale Mono"/>
              </a:rPr>
              <a:t> &lt;&lt; f1(</a:t>
            </a:r>
            <a:r>
              <a:rPr lang="en-US" sz="1500" dirty="0" err="1">
                <a:latin typeface="Andale Mono"/>
                <a:cs typeface="Andale Mono"/>
              </a:rPr>
              <a:t>obj</a:t>
            </a:r>
            <a:r>
              <a:rPr lang="en-US" sz="1500" dirty="0">
                <a:latin typeface="Andale Mono"/>
                <a:cs typeface="Andale Mono"/>
              </a:rPr>
              <a:t>) &lt;&lt; </a:t>
            </a:r>
            <a:r>
              <a:rPr lang="en-US" sz="1500" dirty="0" err="1">
                <a:latin typeface="Andale Mono"/>
                <a:cs typeface="Andale Mono"/>
              </a:rPr>
              <a:t>endl</a:t>
            </a:r>
            <a:r>
              <a:rPr lang="en-US" sz="1500" dirty="0">
                <a:latin typeface="Andale Mono"/>
                <a:cs typeface="Andale Mono"/>
              </a:rPr>
              <a:t>; </a:t>
            </a:r>
            <a:r>
              <a:rPr lang="en-US" sz="1500" dirty="0" smtClean="0">
                <a:latin typeface="Andale Mono"/>
                <a:cs typeface="Andale Mono"/>
              </a:rPr>
              <a:t>       </a:t>
            </a:r>
            <a:r>
              <a:rPr lang="en-US" sz="1500" i="1" dirty="0" smtClean="0">
                <a:latin typeface="Andale Mono"/>
                <a:cs typeface="Andale Mono"/>
              </a:rPr>
              <a:t>// 5</a:t>
            </a:r>
          </a:p>
          <a:p>
            <a:r>
              <a:rPr lang="en-US" sz="1500" dirty="0" smtClean="0">
                <a:latin typeface="Andale Mono"/>
                <a:cs typeface="Andale Mono"/>
              </a:rPr>
              <a:t>    auto f2 = bind(&amp;Foo::g,obj,_1); </a:t>
            </a:r>
            <a:r>
              <a:rPr lang="en-US" sz="1500" i="1" dirty="0" smtClean="0">
                <a:latin typeface="Andale Mono"/>
                <a:cs typeface="Andale Mono"/>
              </a:rPr>
              <a:t>// “Bound method</a:t>
            </a:r>
            <a:r>
              <a:rPr lang="en-US" sz="1500" i="1" dirty="0" smtClean="0">
                <a:latin typeface="Andale Mono"/>
                <a:cs typeface="Andale Mono"/>
              </a:rPr>
              <a:t>” for objects</a:t>
            </a:r>
            <a:endParaRPr lang="en-US" sz="1500" i="1" dirty="0" smtClean="0">
              <a:latin typeface="Andale Mono"/>
              <a:cs typeface="Andale Mono"/>
            </a:endParaRPr>
          </a:p>
          <a:p>
            <a:r>
              <a:rPr lang="en-US" sz="1500" dirty="0" smtClean="0">
                <a:latin typeface="Andale Mono"/>
                <a:cs typeface="Andale Mono"/>
              </a:rPr>
              <a:t>    </a:t>
            </a:r>
            <a:r>
              <a:rPr lang="en-US" sz="1500" dirty="0" err="1">
                <a:latin typeface="Andale Mono"/>
                <a:cs typeface="Andale Mono"/>
              </a:rPr>
              <a:t>cout</a:t>
            </a:r>
            <a:r>
              <a:rPr lang="en-US" sz="1500" dirty="0">
                <a:latin typeface="Andale Mono"/>
                <a:cs typeface="Andale Mono"/>
              </a:rPr>
              <a:t> &lt;&lt; f2(3) &lt;&lt; </a:t>
            </a:r>
            <a:r>
              <a:rPr lang="en-US" sz="1500" dirty="0" err="1">
                <a:latin typeface="Andale Mono"/>
                <a:cs typeface="Andale Mono"/>
              </a:rPr>
              <a:t>endl</a:t>
            </a:r>
            <a:r>
              <a:rPr lang="en-US" sz="1500" dirty="0">
                <a:latin typeface="Andale Mono"/>
                <a:cs typeface="Andale Mono"/>
              </a:rPr>
              <a:t>;          </a:t>
            </a:r>
            <a:r>
              <a:rPr lang="en-US" sz="1500" i="1" dirty="0">
                <a:latin typeface="Andale Mono"/>
                <a:cs typeface="Andale Mono"/>
              </a:rPr>
              <a:t>// 8</a:t>
            </a:r>
          </a:p>
          <a:p>
            <a:r>
              <a:rPr lang="en-US" sz="1500" dirty="0">
                <a:latin typeface="Andale Mono"/>
                <a:cs typeface="Andale Mono"/>
              </a:rPr>
              <a:t>    </a:t>
            </a:r>
          </a:p>
          <a:p>
            <a:r>
              <a:rPr lang="en-US" sz="1500" dirty="0">
                <a:latin typeface="Andale Mono"/>
                <a:cs typeface="Andale Mono"/>
              </a:rPr>
              <a:t>    array&lt;Foo,3&gt; a = {Foo(1),Foo(2),Foo(3)};</a:t>
            </a:r>
          </a:p>
          <a:p>
            <a:r>
              <a:rPr lang="en-US" sz="1500" dirty="0">
                <a:latin typeface="Andale Mono"/>
                <a:cs typeface="Andale Mono"/>
              </a:rPr>
              <a:t>    </a:t>
            </a:r>
            <a:r>
              <a:rPr lang="en-US" sz="1500" dirty="0" err="1">
                <a:latin typeface="Andale Mono"/>
                <a:cs typeface="Andale Mono"/>
              </a:rPr>
              <a:t>for_each</a:t>
            </a:r>
            <a:r>
              <a:rPr lang="en-US" sz="1500" dirty="0">
                <a:latin typeface="Andale Mono"/>
                <a:cs typeface="Andale Mono"/>
              </a:rPr>
              <a:t>(</a:t>
            </a:r>
            <a:r>
              <a:rPr lang="en-US" sz="1500" dirty="0" err="1">
                <a:latin typeface="Andale Mono"/>
                <a:cs typeface="Andale Mono"/>
              </a:rPr>
              <a:t>a.begin</a:t>
            </a:r>
            <a:r>
              <a:rPr lang="en-US" sz="1500" dirty="0">
                <a:latin typeface="Andale Mono"/>
                <a:cs typeface="Andale Mono"/>
              </a:rPr>
              <a:t>(),</a:t>
            </a:r>
            <a:r>
              <a:rPr lang="en-US" sz="1500" dirty="0" err="1">
                <a:latin typeface="Andale Mono"/>
                <a:cs typeface="Andale Mono"/>
              </a:rPr>
              <a:t>a.end</a:t>
            </a:r>
            <a:r>
              <a:rPr lang="en-US" sz="1500" dirty="0">
                <a:latin typeface="Andale Mono"/>
                <a:cs typeface="Andale Mono"/>
              </a:rPr>
              <a:t>(),bind(&amp;Foo::display,_1));</a:t>
            </a:r>
          </a:p>
          <a:p>
            <a:r>
              <a:rPr lang="en-US" sz="1500" dirty="0">
                <a:latin typeface="Andale Mono"/>
                <a:cs typeface="Andale Mono"/>
              </a:rPr>
              <a:t>    </a:t>
            </a:r>
          </a:p>
          <a:p>
            <a:r>
              <a:rPr lang="en-US" sz="1500" dirty="0">
                <a:latin typeface="Andale Mono"/>
                <a:cs typeface="Andale Mono"/>
              </a:rPr>
              <a:t>    vector&lt;Foo*&gt; v = {new Foo(4), new Foo(5)};</a:t>
            </a:r>
          </a:p>
          <a:p>
            <a:r>
              <a:rPr lang="en-US" sz="1500" dirty="0">
                <a:latin typeface="Andale Mono"/>
                <a:cs typeface="Andale Mono"/>
              </a:rPr>
              <a:t>    </a:t>
            </a:r>
            <a:r>
              <a:rPr lang="en-US" sz="1500" dirty="0" err="1">
                <a:latin typeface="Andale Mono"/>
                <a:cs typeface="Andale Mono"/>
              </a:rPr>
              <a:t>for_each</a:t>
            </a:r>
            <a:r>
              <a:rPr lang="en-US" sz="1500" dirty="0">
                <a:latin typeface="Andale Mono"/>
                <a:cs typeface="Andale Mono"/>
              </a:rPr>
              <a:t>(</a:t>
            </a:r>
            <a:r>
              <a:rPr lang="en-US" sz="1500" dirty="0" err="1">
                <a:latin typeface="Andale Mono"/>
                <a:cs typeface="Andale Mono"/>
              </a:rPr>
              <a:t>v.begin</a:t>
            </a:r>
            <a:r>
              <a:rPr lang="en-US" sz="1500" dirty="0">
                <a:latin typeface="Andale Mono"/>
                <a:cs typeface="Andale Mono"/>
              </a:rPr>
              <a:t>(),</a:t>
            </a:r>
            <a:r>
              <a:rPr lang="en-US" sz="1500" dirty="0" err="1">
                <a:latin typeface="Andale Mono"/>
                <a:cs typeface="Andale Mono"/>
              </a:rPr>
              <a:t>v.end</a:t>
            </a:r>
            <a:r>
              <a:rPr lang="en-US" sz="1500" dirty="0">
                <a:latin typeface="Andale Mono"/>
                <a:cs typeface="Andale Mono"/>
              </a:rPr>
              <a:t>(),bind(&amp;Foo::display,_1)); </a:t>
            </a:r>
            <a:r>
              <a:rPr lang="en-US" sz="1500" i="1" dirty="0">
                <a:latin typeface="Andale Mono"/>
                <a:cs typeface="Andale Mono"/>
              </a:rPr>
              <a:t>// Just works!</a:t>
            </a:r>
          </a:p>
          <a:p>
            <a:r>
              <a:rPr lang="en-US" sz="1500" dirty="0">
                <a:latin typeface="Andale Mono"/>
                <a:cs typeface="Andale Mono"/>
              </a:rPr>
              <a:t>    </a:t>
            </a:r>
            <a:r>
              <a:rPr lang="en-US" sz="1500" dirty="0" err="1">
                <a:latin typeface="Andale Mono"/>
                <a:cs typeface="Andale Mono"/>
              </a:rPr>
              <a:t>for_each</a:t>
            </a:r>
            <a:r>
              <a:rPr lang="en-US" sz="1500" dirty="0">
                <a:latin typeface="Andale Mono"/>
                <a:cs typeface="Andale Mono"/>
              </a:rPr>
              <a:t>(</a:t>
            </a:r>
            <a:r>
              <a:rPr lang="en-US" sz="1500" dirty="0" err="1">
                <a:latin typeface="Andale Mono"/>
                <a:cs typeface="Andale Mono"/>
              </a:rPr>
              <a:t>v.begin</a:t>
            </a:r>
            <a:r>
              <a:rPr lang="en-US" sz="1500" dirty="0">
                <a:latin typeface="Andale Mono"/>
                <a:cs typeface="Andale Mono"/>
              </a:rPr>
              <a:t>(),</a:t>
            </a:r>
            <a:r>
              <a:rPr lang="en-US" sz="1500" dirty="0" err="1">
                <a:latin typeface="Andale Mono"/>
                <a:cs typeface="Andale Mono"/>
              </a:rPr>
              <a:t>v.end</a:t>
            </a:r>
            <a:r>
              <a:rPr lang="en-US" sz="1500" dirty="0">
                <a:latin typeface="Andale Mono"/>
                <a:cs typeface="Andale Mono"/>
              </a:rPr>
              <a:t>(),[](Foo* p){delete p;});  </a:t>
            </a:r>
            <a:r>
              <a:rPr lang="en-US" sz="1500" i="1" dirty="0">
                <a:latin typeface="Andale Mono"/>
                <a:cs typeface="Andale Mono"/>
              </a:rPr>
              <a:t>// Clean-up</a:t>
            </a:r>
          </a:p>
          <a:p>
            <a:r>
              <a:rPr lang="en-US" sz="1500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945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661" y="2240163"/>
            <a:ext cx="81131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main() {</a:t>
            </a:r>
          </a:p>
          <a:p>
            <a:r>
              <a:rPr lang="en-US" sz="1600" dirty="0">
                <a:latin typeface="Andale Mono"/>
                <a:cs typeface="Andale Mono"/>
              </a:rPr>
              <a:t>  </a:t>
            </a:r>
            <a:r>
              <a:rPr lang="en-US" sz="1600" dirty="0" err="1">
                <a:latin typeface="Andale Mono"/>
                <a:cs typeface="Andale Mono"/>
              </a:rPr>
              <a:t>enum</a:t>
            </a:r>
            <a:r>
              <a:rPr lang="en-US" sz="1600" dirty="0">
                <a:latin typeface="Andale Mono"/>
                <a:cs typeface="Andale Mono"/>
              </a:rPr>
              <a:t> {N = 3};</a:t>
            </a:r>
          </a:p>
          <a:p>
            <a:r>
              <a:rPr lang="en-US" sz="1600" dirty="0">
                <a:latin typeface="Andale Mono"/>
                <a:cs typeface="Andale Mono"/>
              </a:rPr>
              <a:t>  </a:t>
            </a:r>
            <a:endParaRPr lang="en-US" sz="1600" dirty="0" smtClean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 array&lt;</a:t>
            </a:r>
            <a:r>
              <a:rPr lang="en-US" sz="1600" dirty="0" err="1">
                <a:latin typeface="Andale Mono"/>
                <a:cs typeface="Andale Mono"/>
              </a:rPr>
              <a:t>int,N</a:t>
            </a:r>
            <a:r>
              <a:rPr lang="en-US" sz="1600" dirty="0">
                <a:latin typeface="Andale Mono"/>
                <a:cs typeface="Andale Mono"/>
              </a:rPr>
              <a:t>&gt; a</a:t>
            </a:r>
            <a:r>
              <a:rPr lang="en-US" sz="1600" dirty="0" smtClean="0">
                <a:latin typeface="Andale Mono"/>
                <a:cs typeface="Andale Mono"/>
              </a:rPr>
              <a:t>{10,20,30}</a:t>
            </a:r>
            <a:r>
              <a:rPr lang="en-US" sz="1600" dirty="0">
                <a:latin typeface="Andale Mono"/>
                <a:cs typeface="Andale Mono"/>
              </a:rPr>
              <a:t>;</a:t>
            </a:r>
          </a:p>
          <a:p>
            <a:r>
              <a:rPr lang="en-US" sz="1600" dirty="0">
                <a:latin typeface="Andale Mono"/>
                <a:cs typeface="Andale Mono"/>
              </a:rPr>
              <a:t>  </a:t>
            </a:r>
            <a:r>
              <a:rPr lang="en-US" sz="1600" dirty="0" err="1">
                <a:latin typeface="Andale Mono"/>
                <a:cs typeface="Andale Mono"/>
              </a:rPr>
              <a:t>decltype</a:t>
            </a:r>
            <a:r>
              <a:rPr lang="en-US" sz="1600" dirty="0">
                <a:latin typeface="Andale Mono"/>
                <a:cs typeface="Andale Mono"/>
              </a:rPr>
              <a:t>(a) b</a:t>
            </a:r>
            <a:r>
              <a:rPr lang="en-US" sz="1600" dirty="0" smtClean="0">
                <a:latin typeface="Andale Mono"/>
                <a:cs typeface="Andale Mono"/>
              </a:rPr>
              <a:t>;	</a:t>
            </a:r>
            <a:r>
              <a:rPr lang="en-US" sz="1600" i="1" dirty="0" smtClean="0">
                <a:latin typeface="Andale Mono"/>
                <a:cs typeface="Andale Mono"/>
              </a:rPr>
              <a:t>// What is the type of b?</a:t>
            </a:r>
            <a:endParaRPr lang="en-US" sz="1600" i="1" dirty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  auto </a:t>
            </a:r>
            <a:r>
              <a:rPr lang="en-US" sz="1600" dirty="0" err="1">
                <a:latin typeface="Andale Mono"/>
                <a:cs typeface="Andale Mono"/>
              </a:rPr>
              <a:t>endb</a:t>
            </a:r>
            <a:r>
              <a:rPr lang="en-US" sz="1600" dirty="0">
                <a:latin typeface="Andale Mono"/>
                <a:cs typeface="Andale Mono"/>
              </a:rPr>
              <a:t> = </a:t>
            </a:r>
            <a:r>
              <a:rPr lang="en-US" sz="1600" dirty="0" err="1">
                <a:latin typeface="Andale Mono"/>
                <a:cs typeface="Andale Mono"/>
              </a:rPr>
              <a:t>copy_if</a:t>
            </a:r>
            <a:r>
              <a:rPr lang="en-US" sz="1600" dirty="0">
                <a:latin typeface="Andale Mono"/>
                <a:cs typeface="Andale Mono"/>
              </a:rPr>
              <a:t>(begin(a), end(a), begin(b)</a:t>
            </a:r>
            <a:r>
              <a:rPr lang="en-US" sz="1600" dirty="0" smtClean="0">
                <a:latin typeface="Andale Mono"/>
                <a:cs typeface="Andale Mono"/>
              </a:rPr>
              <a:t>,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                      [](</a:t>
            </a:r>
            <a:r>
              <a:rPr lang="en-US" sz="1600" dirty="0" err="1" smtClean="0">
                <a:latin typeface="Andale Mono"/>
                <a:cs typeface="Andale Mono"/>
              </a:rPr>
              <a:t>int</a:t>
            </a:r>
            <a:r>
              <a:rPr lang="en-US" sz="1600" dirty="0" smtClean="0">
                <a:latin typeface="Andale Mono"/>
                <a:cs typeface="Andale Mono"/>
              </a:rPr>
              <a:t> x){return x &lt; 15;});</a:t>
            </a:r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  copy(begin(b),</a:t>
            </a:r>
            <a:r>
              <a:rPr lang="en-US" sz="1600" dirty="0" err="1">
                <a:latin typeface="Andale Mono"/>
                <a:cs typeface="Andale Mono"/>
              </a:rPr>
              <a:t>endb,ostream_iterator</a:t>
            </a:r>
            <a:r>
              <a:rPr lang="en-US" sz="1600" dirty="0">
                <a:latin typeface="Andale Mono"/>
                <a:cs typeface="Andale Mono"/>
              </a:rPr>
              <a:t>&lt;</a:t>
            </a:r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&gt;(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,"\n"))</a:t>
            </a:r>
            <a:r>
              <a:rPr lang="en-US" sz="1600" dirty="0" smtClean="0">
                <a:latin typeface="Andale Mono"/>
                <a:cs typeface="Andale Mono"/>
              </a:rPr>
              <a:t>;  </a:t>
            </a:r>
            <a:r>
              <a:rPr lang="en-US" sz="1600" i="1" dirty="0" smtClean="0">
                <a:latin typeface="Andale Mono"/>
                <a:cs typeface="Andale Mono"/>
              </a:rPr>
              <a:t>/</a:t>
            </a:r>
            <a:r>
              <a:rPr lang="en-US" sz="1600" i="1" dirty="0">
                <a:latin typeface="Andale Mono"/>
                <a:cs typeface="Andale Mono"/>
              </a:rPr>
              <a:t>/ 10</a:t>
            </a:r>
          </a:p>
          <a:p>
            <a:r>
              <a:rPr lang="en-US" sz="1600" dirty="0">
                <a:latin typeface="Andale Mono"/>
                <a:cs typeface="Andale Mono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74115" y="3894125"/>
            <a:ext cx="50132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6210" y="4628266"/>
            <a:ext cx="3823405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Creates an anonymous function object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6125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function objects (anonymous functions)</a:t>
            </a:r>
          </a:p>
          <a:p>
            <a:r>
              <a:rPr lang="en-US" dirty="0" smtClean="0"/>
              <a:t>Can capture environment</a:t>
            </a:r>
          </a:p>
          <a:p>
            <a:pPr lvl="1"/>
            <a:r>
              <a:rPr lang="en-US" dirty="0" smtClean="0"/>
              <a:t>a type of closure (stores copies or references in fun. </a:t>
            </a:r>
            <a:r>
              <a:rPr lang="en-US" dirty="0"/>
              <a:t>o</a:t>
            </a:r>
            <a:r>
              <a:rPr lang="en-US" dirty="0" smtClean="0"/>
              <a:t>bject)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b="1" dirty="0" smtClean="0"/>
              <a:t>[</a:t>
            </a:r>
            <a:r>
              <a:rPr lang="en-US" dirty="0" smtClean="0"/>
              <a:t>&lt;capture&gt;</a:t>
            </a:r>
            <a:r>
              <a:rPr lang="en-US" b="1" dirty="0" smtClean="0"/>
              <a:t>] (</a:t>
            </a:r>
            <a:r>
              <a:rPr lang="en-US" dirty="0" smtClean="0"/>
              <a:t>&lt;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  <a:r>
              <a:rPr lang="en-US" b="1" dirty="0" smtClean="0"/>
              <a:t>) {</a:t>
            </a:r>
            <a:r>
              <a:rPr lang="en-US" dirty="0" smtClean="0"/>
              <a:t>&lt;body</a:t>
            </a:r>
            <a:r>
              <a:rPr lang="en-US" b="1" dirty="0" smtClean="0"/>
              <a:t>} -&gt;</a:t>
            </a:r>
            <a:r>
              <a:rPr lang="en-US" dirty="0" smtClean="0"/>
              <a:t> &lt;return type&gt;</a:t>
            </a:r>
          </a:p>
          <a:p>
            <a:pPr lvl="1"/>
            <a:r>
              <a:rPr lang="en-US" dirty="0" smtClean="0"/>
              <a:t>Return type is optional if body is a single </a:t>
            </a:r>
            <a:r>
              <a:rPr lang="en-US" b="1" dirty="0" smtClean="0"/>
              <a:t>return</a:t>
            </a:r>
            <a:r>
              <a:rPr lang="en-US" dirty="0" smtClean="0"/>
              <a:t> statement</a:t>
            </a:r>
          </a:p>
          <a:p>
            <a:pPr lvl="2"/>
            <a:r>
              <a:rPr lang="en-US" dirty="0" smtClean="0"/>
              <a:t>Otherwise defaults to </a:t>
            </a:r>
            <a:r>
              <a:rPr lang="en-US" b="1" dirty="0" smtClean="0"/>
              <a:t>void</a:t>
            </a:r>
          </a:p>
          <a:p>
            <a:pPr lvl="1"/>
            <a:r>
              <a:rPr lang="en-US" dirty="0" smtClean="0"/>
              <a:t>The capture directive links to the </a:t>
            </a:r>
            <a:r>
              <a:rPr lang="en-US" i="1" dirty="0" smtClean="0"/>
              <a:t>calling environment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71413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Without Capture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5776" y="2176630"/>
            <a:ext cx="78433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ndale Mono"/>
                <a:cs typeface="Andale Mono"/>
              </a:rPr>
              <a:t>int</a:t>
            </a:r>
            <a:r>
              <a:rPr lang="en-US" sz="1400" dirty="0">
                <a:latin typeface="Andale Mono"/>
                <a:cs typeface="Andale Mono"/>
              </a:rPr>
              <a:t> main() {</a:t>
            </a:r>
          </a:p>
          <a:p>
            <a:r>
              <a:rPr lang="en-US" sz="1400" dirty="0">
                <a:latin typeface="Andale Mono"/>
                <a:cs typeface="Andale Mono"/>
              </a:rPr>
              <a:t>    vector&lt;</a:t>
            </a:r>
            <a:r>
              <a:rPr lang="en-US" sz="1400" dirty="0" err="1">
                <a:latin typeface="Andale Mono"/>
                <a:cs typeface="Andale Mono"/>
              </a:rPr>
              <a:t>int</a:t>
            </a:r>
            <a:r>
              <a:rPr lang="en-US" sz="1400" dirty="0">
                <a:latin typeface="Andale Mono"/>
                <a:cs typeface="Andale Mono"/>
              </a:rPr>
              <a:t>&gt; v{1,2,3,4,5};</a:t>
            </a:r>
          </a:p>
          <a:p>
            <a:r>
              <a:rPr lang="en-US" sz="1400" dirty="0">
                <a:latin typeface="Andale Mono"/>
                <a:cs typeface="Andale Mono"/>
              </a:rPr>
              <a:t>    transform(begin(v), end(v), begin(v), [](</a:t>
            </a:r>
            <a:r>
              <a:rPr lang="en-US" sz="1400" dirty="0" err="1">
                <a:latin typeface="Andale Mono"/>
                <a:cs typeface="Andale Mono"/>
              </a:rPr>
              <a:t>int</a:t>
            </a:r>
            <a:r>
              <a:rPr lang="en-US" sz="1400" dirty="0">
                <a:latin typeface="Andale Mono"/>
                <a:cs typeface="Andale Mono"/>
              </a:rPr>
              <a:t> n){return n + 10;});</a:t>
            </a:r>
          </a:p>
          <a:p>
            <a:r>
              <a:rPr lang="en-US" sz="1400" dirty="0">
                <a:latin typeface="Andale Mono"/>
                <a:cs typeface="Andale Mono"/>
              </a:rPr>
              <a:t>    copy(begin(v), end(v), </a:t>
            </a:r>
            <a:r>
              <a:rPr lang="en-US" sz="1400" dirty="0" err="1">
                <a:latin typeface="Andale Mono"/>
                <a:cs typeface="Andale Mono"/>
              </a:rPr>
              <a:t>ostream_iterator</a:t>
            </a:r>
            <a:r>
              <a:rPr lang="en-US" sz="1400" dirty="0">
                <a:latin typeface="Andale Mono"/>
                <a:cs typeface="Andale Mono"/>
              </a:rPr>
              <a:t>&lt;</a:t>
            </a:r>
            <a:r>
              <a:rPr lang="en-US" sz="1400" dirty="0" err="1">
                <a:latin typeface="Andale Mono"/>
                <a:cs typeface="Andale Mono"/>
              </a:rPr>
              <a:t>int</a:t>
            </a:r>
            <a:r>
              <a:rPr lang="en-US" sz="1400" dirty="0">
                <a:latin typeface="Andale Mono"/>
                <a:cs typeface="Andale Mono"/>
              </a:rPr>
              <a:t>&gt;(</a:t>
            </a:r>
            <a:r>
              <a:rPr lang="en-US" sz="1400" dirty="0" err="1">
                <a:latin typeface="Andale Mono"/>
                <a:cs typeface="Andale Mono"/>
              </a:rPr>
              <a:t>cout</a:t>
            </a:r>
            <a:r>
              <a:rPr lang="en-US" sz="1400" dirty="0">
                <a:latin typeface="Andale Mono"/>
                <a:cs typeface="Andale Mono"/>
              </a:rPr>
              <a:t>, " "));</a:t>
            </a:r>
          </a:p>
          <a:p>
            <a:r>
              <a:rPr lang="en-US" sz="1400" dirty="0">
                <a:latin typeface="Andale Mono"/>
                <a:cs typeface="Andale Mono"/>
              </a:rPr>
              <a:t>    </a:t>
            </a:r>
            <a:r>
              <a:rPr lang="en-US" sz="1400" dirty="0" err="1">
                <a:latin typeface="Andale Mono"/>
                <a:cs typeface="Andale Mono"/>
              </a:rPr>
              <a:t>cout</a:t>
            </a:r>
            <a:r>
              <a:rPr lang="en-US" sz="1400" dirty="0">
                <a:latin typeface="Andale Mono"/>
                <a:cs typeface="Andale Mono"/>
              </a:rPr>
              <a:t> &lt;&lt; </a:t>
            </a:r>
            <a:r>
              <a:rPr lang="en-US" sz="1400" dirty="0" err="1">
                <a:latin typeface="Andale Mono"/>
                <a:cs typeface="Andale Mono"/>
              </a:rPr>
              <a:t>endl</a:t>
            </a:r>
            <a:r>
              <a:rPr lang="en-US" sz="1400" dirty="0">
                <a:latin typeface="Andale Mono"/>
                <a:cs typeface="Andale Mono"/>
              </a:rPr>
              <a:t>;</a:t>
            </a:r>
          </a:p>
          <a:p>
            <a:r>
              <a:rPr lang="en-US" sz="1400" dirty="0">
                <a:latin typeface="Andale Mono"/>
                <a:cs typeface="Andale Mono"/>
              </a:rPr>
              <a:t>    </a:t>
            </a:r>
          </a:p>
          <a:p>
            <a:r>
              <a:rPr lang="en-US" sz="1400" dirty="0">
                <a:latin typeface="Andale Mono"/>
                <a:cs typeface="Andale Mono"/>
              </a:rPr>
              <a:t>    sort(begin(v), end(v), [](</a:t>
            </a:r>
            <a:r>
              <a:rPr lang="en-US" sz="1400" dirty="0" err="1">
                <a:latin typeface="Andale Mono"/>
                <a:cs typeface="Andale Mono"/>
              </a:rPr>
              <a:t>int</a:t>
            </a:r>
            <a:r>
              <a:rPr lang="en-US" sz="1400" dirty="0">
                <a:latin typeface="Andale Mono"/>
                <a:cs typeface="Andale Mono"/>
              </a:rPr>
              <a:t> m, </a:t>
            </a:r>
            <a:r>
              <a:rPr lang="en-US" sz="1400" dirty="0" err="1">
                <a:latin typeface="Andale Mono"/>
                <a:cs typeface="Andale Mono"/>
              </a:rPr>
              <a:t>int</a:t>
            </a:r>
            <a:r>
              <a:rPr lang="en-US" sz="1400" dirty="0">
                <a:latin typeface="Andale Mono"/>
                <a:cs typeface="Andale Mono"/>
              </a:rPr>
              <a:t> n){return m &gt; n;});</a:t>
            </a:r>
          </a:p>
          <a:p>
            <a:r>
              <a:rPr lang="en-US" sz="1400" dirty="0">
                <a:latin typeface="Andale Mono"/>
                <a:cs typeface="Andale Mono"/>
              </a:rPr>
              <a:t>    copy(begin(v), end(v), </a:t>
            </a:r>
            <a:r>
              <a:rPr lang="en-US" sz="1400" dirty="0" err="1">
                <a:latin typeface="Andale Mono"/>
                <a:cs typeface="Andale Mono"/>
              </a:rPr>
              <a:t>ostream_iterator</a:t>
            </a:r>
            <a:r>
              <a:rPr lang="en-US" sz="1400" dirty="0">
                <a:latin typeface="Andale Mono"/>
                <a:cs typeface="Andale Mono"/>
              </a:rPr>
              <a:t>&lt;</a:t>
            </a:r>
            <a:r>
              <a:rPr lang="en-US" sz="1400" dirty="0" err="1">
                <a:latin typeface="Andale Mono"/>
                <a:cs typeface="Andale Mono"/>
              </a:rPr>
              <a:t>int</a:t>
            </a:r>
            <a:r>
              <a:rPr lang="en-US" sz="1400" dirty="0">
                <a:latin typeface="Andale Mono"/>
                <a:cs typeface="Andale Mono"/>
              </a:rPr>
              <a:t>&gt;(</a:t>
            </a:r>
            <a:r>
              <a:rPr lang="en-US" sz="1400" dirty="0" err="1">
                <a:latin typeface="Andale Mono"/>
                <a:cs typeface="Andale Mono"/>
              </a:rPr>
              <a:t>cout</a:t>
            </a:r>
            <a:r>
              <a:rPr lang="en-US" sz="1400" dirty="0">
                <a:latin typeface="Andale Mono"/>
                <a:cs typeface="Andale Mono"/>
              </a:rPr>
              <a:t>, " "));</a:t>
            </a:r>
          </a:p>
          <a:p>
            <a:r>
              <a:rPr lang="en-US" sz="1400" dirty="0">
                <a:latin typeface="Andale Mono"/>
                <a:cs typeface="Andale Mono"/>
              </a:rPr>
              <a:t>    </a:t>
            </a:r>
            <a:r>
              <a:rPr lang="en-US" sz="1400" dirty="0" err="1">
                <a:latin typeface="Andale Mono"/>
                <a:cs typeface="Andale Mono"/>
              </a:rPr>
              <a:t>cout</a:t>
            </a:r>
            <a:r>
              <a:rPr lang="en-US" sz="1400" dirty="0">
                <a:latin typeface="Andale Mono"/>
                <a:cs typeface="Andale Mono"/>
              </a:rPr>
              <a:t> &lt;&lt; </a:t>
            </a:r>
            <a:r>
              <a:rPr lang="en-US" sz="1400" dirty="0" err="1">
                <a:latin typeface="Andale Mono"/>
                <a:cs typeface="Andale Mono"/>
              </a:rPr>
              <a:t>endl</a:t>
            </a:r>
            <a:r>
              <a:rPr lang="en-US" sz="1400" dirty="0">
                <a:latin typeface="Andale Mono"/>
                <a:cs typeface="Andale Mono"/>
              </a:rPr>
              <a:t>;</a:t>
            </a:r>
          </a:p>
          <a:p>
            <a:r>
              <a:rPr lang="en-US" sz="1400" dirty="0">
                <a:latin typeface="Andale Mono"/>
                <a:cs typeface="Andale Mono"/>
              </a:rPr>
              <a:t>}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i="1" dirty="0">
                <a:latin typeface="Andale Mono"/>
                <a:cs typeface="Andale Mono"/>
              </a:rPr>
              <a:t>/* Output:</a:t>
            </a:r>
          </a:p>
          <a:p>
            <a:r>
              <a:rPr lang="en-US" sz="1400" i="1" dirty="0">
                <a:latin typeface="Andale Mono"/>
                <a:cs typeface="Andale Mono"/>
              </a:rPr>
              <a:t>11 12 13 14 15</a:t>
            </a:r>
          </a:p>
          <a:p>
            <a:r>
              <a:rPr lang="en-US" sz="1400" i="1" dirty="0">
                <a:latin typeface="Andale Mono"/>
                <a:cs typeface="Andale Mono"/>
              </a:rPr>
              <a:t>15 14 13 12 11 </a:t>
            </a:r>
            <a:endParaRPr lang="en-US" sz="1400" i="1" dirty="0" smtClean="0">
              <a:latin typeface="Andale Mono"/>
              <a:cs typeface="Andale Mono"/>
            </a:endParaRPr>
          </a:p>
          <a:p>
            <a:r>
              <a:rPr lang="en-US" sz="1400" i="1" dirty="0" smtClean="0">
                <a:latin typeface="Andale Mono"/>
                <a:cs typeface="Andale Mono"/>
              </a:rPr>
              <a:t>*/</a:t>
            </a:r>
            <a:endParaRPr lang="en-US" sz="1400" i="1" dirty="0">
              <a:latin typeface="Andale Mono"/>
              <a:cs typeface="Andale Mono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31045" y="2251834"/>
            <a:ext cx="375995" cy="296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20444" y="3147898"/>
            <a:ext cx="375995" cy="296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1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err="1" smtClean="0"/>
              <a:t>std</a:t>
            </a:r>
            <a:r>
              <a:rPr lang="en-US" dirty="0" smtClean="0"/>
              <a:t>::</a:t>
            </a:r>
            <a:r>
              <a:rPr lang="en-US" b="1" dirty="0" smtClean="0"/>
              <a:t>begin</a:t>
            </a:r>
            <a:r>
              <a:rPr lang="en-US" dirty="0" smtClean="0"/>
              <a:t> and </a:t>
            </a:r>
            <a:r>
              <a:rPr lang="en-US" b="1" dirty="0" err="1" smtClean="0"/>
              <a:t>std</a:t>
            </a:r>
            <a:r>
              <a:rPr lang="en-US" dirty="0" smtClean="0"/>
              <a:t>::</a:t>
            </a:r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11475" y="2132988"/>
            <a:ext cx="80748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a[</a:t>
            </a:r>
            <a:r>
              <a:rPr lang="en-US" dirty="0" smtClean="0">
                <a:latin typeface="Andale Mono"/>
                <a:cs typeface="Andale Mono"/>
              </a:rPr>
              <a:t>]{</a:t>
            </a:r>
            <a:r>
              <a:rPr lang="en-US" dirty="0" smtClean="0">
                <a:latin typeface="Andale Mono"/>
                <a:cs typeface="Andale Mono"/>
              </a:rPr>
              <a:t>1,1,2,3,5,8};</a:t>
            </a:r>
          </a:p>
          <a:p>
            <a:r>
              <a:rPr lang="en-US" dirty="0" smtClean="0">
                <a:latin typeface="Andale Mono"/>
                <a:cs typeface="Andale Mono"/>
              </a:rPr>
              <a:t>copy(a,a+6,ostream_iterator&lt;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&gt;(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, " "));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copy(begin(a),end(a),</a:t>
            </a:r>
            <a:r>
              <a:rPr lang="en-US" dirty="0" err="1" smtClean="0">
                <a:latin typeface="Andale Mono"/>
                <a:cs typeface="Andale Mono"/>
              </a:rPr>
              <a:t>ostream_iterator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&gt;(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, " "));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    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</a:p>
          <a:p>
            <a:r>
              <a:rPr lang="en-US" dirty="0" smtClean="0">
                <a:latin typeface="Andale Mono"/>
                <a:cs typeface="Andale Mono"/>
              </a:rPr>
              <a:t>vector&lt;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 v{1,1,2,3,5,8};</a:t>
            </a:r>
          </a:p>
          <a:p>
            <a:r>
              <a:rPr lang="en-US" dirty="0" smtClean="0">
                <a:latin typeface="Andale Mono"/>
                <a:cs typeface="Andale Mono"/>
              </a:rPr>
              <a:t>copy(begin(v),end(v),</a:t>
            </a:r>
            <a:r>
              <a:rPr lang="en-US" dirty="0" err="1" smtClean="0">
                <a:latin typeface="Andale Mono"/>
                <a:cs typeface="Andale Mono"/>
              </a:rPr>
              <a:t>ostream_iterator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&gt;(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, " "));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    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20162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With Capture (“Closures”)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2787" y="2274838"/>
            <a:ext cx="74614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function&lt;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)&gt; </a:t>
            </a:r>
            <a:r>
              <a:rPr lang="en-US" dirty="0" err="1">
                <a:latin typeface="Andale Mono"/>
                <a:cs typeface="Andale Mono"/>
              </a:rPr>
              <a:t>addx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x) {</a:t>
            </a:r>
          </a:p>
          <a:p>
            <a:r>
              <a:rPr lang="en-US" dirty="0">
                <a:latin typeface="Andale Mono"/>
                <a:cs typeface="Andale Mono"/>
              </a:rPr>
              <a:t>    return [x](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y)-&gt;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{return </a:t>
            </a:r>
            <a:r>
              <a:rPr lang="en-US" dirty="0" err="1">
                <a:latin typeface="Andale Mono"/>
                <a:cs typeface="Andale Mono"/>
              </a:rPr>
              <a:t>x+y</a:t>
            </a:r>
            <a:r>
              <a:rPr lang="en-US" dirty="0">
                <a:latin typeface="Andale Mono"/>
                <a:cs typeface="Andale Mono"/>
              </a:rPr>
              <a:t>;};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main() {</a:t>
            </a:r>
          </a:p>
          <a:p>
            <a:r>
              <a:rPr lang="en-US" dirty="0">
                <a:latin typeface="Andale Mono"/>
                <a:cs typeface="Andale Mono"/>
              </a:rPr>
              <a:t>    auto f = </a:t>
            </a:r>
            <a:r>
              <a:rPr lang="en-US" dirty="0" err="1">
                <a:latin typeface="Andale Mono"/>
                <a:cs typeface="Andale Mono"/>
              </a:rPr>
              <a:t>addx</a:t>
            </a:r>
            <a:r>
              <a:rPr lang="en-US" dirty="0">
                <a:latin typeface="Andale Mono"/>
                <a:cs typeface="Andale Mono"/>
              </a:rPr>
              <a:t>(10);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f(3)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	</a:t>
            </a:r>
            <a:r>
              <a:rPr lang="en-US" i="1" dirty="0">
                <a:latin typeface="Andale Mono"/>
                <a:cs typeface="Andale Mono"/>
              </a:rPr>
              <a:t>// 13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890989" y="2932876"/>
            <a:ext cx="417774" cy="342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88864" y="4510885"/>
            <a:ext cx="4727699" cy="107721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[=]</a:t>
            </a:r>
            <a:r>
              <a:rPr lang="en-US" sz="1600" dirty="0" smtClean="0"/>
              <a:t> captures </a:t>
            </a:r>
            <a:r>
              <a:rPr lang="en-US" sz="1600" i="1" dirty="0" smtClean="0"/>
              <a:t>everything</a:t>
            </a:r>
            <a:r>
              <a:rPr lang="en-US" sz="1600" dirty="0" smtClean="0"/>
              <a:t> visible by value</a:t>
            </a:r>
          </a:p>
          <a:p>
            <a:r>
              <a:rPr lang="en-US" sz="1600" b="1" dirty="0" smtClean="0"/>
              <a:t>[&amp;]</a:t>
            </a:r>
            <a:r>
              <a:rPr lang="en-US" sz="1600" dirty="0" smtClean="0"/>
              <a:t> captures </a:t>
            </a:r>
            <a:r>
              <a:rPr lang="en-US" sz="1600" i="1" dirty="0" smtClean="0"/>
              <a:t>everything</a:t>
            </a:r>
            <a:r>
              <a:rPr lang="en-US" sz="1600" dirty="0" smtClean="0"/>
              <a:t> by reference (careful!)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an capture individual variables: </a:t>
            </a:r>
            <a:r>
              <a:rPr lang="en-US" sz="1600" b="1" dirty="0" smtClean="0"/>
              <a:t>[=</a:t>
            </a:r>
            <a:r>
              <a:rPr lang="en-US" sz="1600" b="1" dirty="0" err="1" smtClean="0"/>
              <a:t>x,&amp;y</a:t>
            </a:r>
            <a:r>
              <a:rPr lang="en-US" sz="1600" b="1" dirty="0" smtClean="0"/>
              <a:t>]</a:t>
            </a:r>
            <a:r>
              <a:rPr lang="en-US" sz="1600" dirty="0" smtClean="0"/>
              <a:t>…</a:t>
            </a:r>
          </a:p>
          <a:p>
            <a:r>
              <a:rPr lang="en-US" sz="1600" dirty="0" err="1" smtClean="0"/>
              <a:t>Globals</a:t>
            </a:r>
            <a:r>
              <a:rPr lang="en-US" sz="1600" dirty="0" smtClean="0"/>
              <a:t> aren’t (and don’t need to be) captured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796422" y="5861714"/>
            <a:ext cx="5205448" cy="338554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Notice the generalized </a:t>
            </a:r>
            <a:r>
              <a:rPr lang="en-US" sz="1600" b="1" dirty="0" smtClean="0"/>
              <a:t>function</a:t>
            </a:r>
            <a:r>
              <a:rPr lang="en-US" sz="1600" dirty="0" smtClean="0"/>
              <a:t> signature </a:t>
            </a:r>
            <a:r>
              <a:rPr lang="en-US" sz="1600" dirty="0" err="1" smtClean="0"/>
              <a:t>declarator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422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Lambdas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9463" y="1898602"/>
            <a:ext cx="779323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latin typeface="Andale Mono"/>
                <a:cs typeface="Andale Mono"/>
              </a:rPr>
              <a:t>int</a:t>
            </a:r>
            <a:r>
              <a:rPr lang="en-US" sz="1500" dirty="0">
                <a:latin typeface="Andale Mono"/>
                <a:cs typeface="Andale Mono"/>
              </a:rPr>
              <a:t> main() {</a:t>
            </a:r>
          </a:p>
          <a:p>
            <a:r>
              <a:rPr lang="en-US" sz="1500" dirty="0">
                <a:latin typeface="Andale Mono"/>
                <a:cs typeface="Andale Mono"/>
              </a:rPr>
              <a:t>    function&lt;</a:t>
            </a:r>
            <a:r>
              <a:rPr lang="en-US" sz="1500" dirty="0" err="1">
                <a:latin typeface="Andale Mono"/>
                <a:cs typeface="Andale Mono"/>
              </a:rPr>
              <a:t>int</a:t>
            </a:r>
            <a:r>
              <a:rPr lang="en-US" sz="1500" dirty="0">
                <a:latin typeface="Andale Mono"/>
                <a:cs typeface="Andale Mono"/>
              </a:rPr>
              <a:t>(</a:t>
            </a:r>
            <a:r>
              <a:rPr lang="en-US" sz="1500" dirty="0" err="1">
                <a:latin typeface="Andale Mono"/>
                <a:cs typeface="Andale Mono"/>
              </a:rPr>
              <a:t>int</a:t>
            </a:r>
            <a:r>
              <a:rPr lang="en-US" sz="1500" dirty="0">
                <a:latin typeface="Andale Mono"/>
                <a:cs typeface="Andale Mono"/>
              </a:rPr>
              <a:t>)&gt; fib </a:t>
            </a:r>
            <a:r>
              <a:rPr lang="en-US" sz="1500" dirty="0" smtClean="0">
                <a:latin typeface="Andale Mono"/>
                <a:cs typeface="Andale Mono"/>
              </a:rPr>
              <a:t>=</a:t>
            </a:r>
          </a:p>
          <a:p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 smtClean="0">
                <a:latin typeface="Andale Mono"/>
                <a:cs typeface="Andale Mono"/>
              </a:rPr>
              <a:t>       [</a:t>
            </a:r>
            <a:r>
              <a:rPr lang="en-US" sz="1500" dirty="0">
                <a:latin typeface="Andale Mono"/>
                <a:cs typeface="Andale Mono"/>
              </a:rPr>
              <a:t>&amp;fib](</a:t>
            </a:r>
            <a:r>
              <a:rPr lang="en-US" sz="1500" dirty="0" err="1">
                <a:latin typeface="Andale Mono"/>
                <a:cs typeface="Andale Mono"/>
              </a:rPr>
              <a:t>int</a:t>
            </a:r>
            <a:r>
              <a:rPr lang="en-US" sz="1500" dirty="0">
                <a:latin typeface="Andale Mono"/>
                <a:cs typeface="Andale Mono"/>
              </a:rPr>
              <a:t> n) {return n &lt; 2 ? n : fib(n-1) + fib(n-2);};</a:t>
            </a:r>
          </a:p>
          <a:p>
            <a:r>
              <a:rPr lang="en-US" sz="1500" dirty="0">
                <a:latin typeface="Andale Mono"/>
                <a:cs typeface="Andale Mono"/>
              </a:rPr>
              <a:t>    for (auto n: {0,1,2,3,4,5})</a:t>
            </a:r>
          </a:p>
          <a:p>
            <a:r>
              <a:rPr lang="en-US" sz="1500" dirty="0">
                <a:latin typeface="Andale Mono"/>
                <a:cs typeface="Andale Mono"/>
              </a:rPr>
              <a:t>        </a:t>
            </a:r>
            <a:r>
              <a:rPr lang="en-US" sz="1500" dirty="0" err="1">
                <a:latin typeface="Andale Mono"/>
                <a:cs typeface="Andale Mono"/>
              </a:rPr>
              <a:t>cout</a:t>
            </a:r>
            <a:r>
              <a:rPr lang="en-US" sz="1500" dirty="0">
                <a:latin typeface="Andale Mono"/>
                <a:cs typeface="Andale Mono"/>
              </a:rPr>
              <a:t> &lt;&lt; fib(n) &lt;&lt; </a:t>
            </a:r>
            <a:r>
              <a:rPr lang="en-US" sz="1500" dirty="0" err="1">
                <a:latin typeface="Andale Mono"/>
                <a:cs typeface="Andale Mono"/>
              </a:rPr>
              <a:t>endl</a:t>
            </a:r>
            <a:r>
              <a:rPr lang="en-US" sz="1500" dirty="0">
                <a:latin typeface="Andale Mono"/>
                <a:cs typeface="Andale Mono"/>
              </a:rPr>
              <a:t>;</a:t>
            </a:r>
          </a:p>
          <a:p>
            <a:r>
              <a:rPr lang="en-US" sz="1500" dirty="0">
                <a:latin typeface="Andale Mono"/>
                <a:cs typeface="Andale Mono"/>
              </a:rPr>
              <a:t>}</a:t>
            </a:r>
          </a:p>
          <a:p>
            <a:endParaRPr lang="en-US" sz="1500" dirty="0">
              <a:latin typeface="Andale Mono"/>
              <a:cs typeface="Andale Mono"/>
            </a:endParaRPr>
          </a:p>
          <a:p>
            <a:r>
              <a:rPr lang="en-US" sz="1500" dirty="0">
                <a:latin typeface="Andale Mono"/>
                <a:cs typeface="Andale Mono"/>
              </a:rPr>
              <a:t>/* Output:</a:t>
            </a:r>
          </a:p>
          <a:p>
            <a:r>
              <a:rPr lang="en-US" sz="1500" dirty="0">
                <a:latin typeface="Andale Mono"/>
                <a:cs typeface="Andale Mono"/>
              </a:rPr>
              <a:t>0</a:t>
            </a:r>
          </a:p>
          <a:p>
            <a:r>
              <a:rPr lang="en-US" sz="1500" dirty="0">
                <a:latin typeface="Andale Mono"/>
                <a:cs typeface="Andale Mono"/>
              </a:rPr>
              <a:t>1</a:t>
            </a:r>
          </a:p>
          <a:p>
            <a:r>
              <a:rPr lang="en-US" sz="1500" dirty="0">
                <a:latin typeface="Andale Mono"/>
                <a:cs typeface="Andale Mono"/>
              </a:rPr>
              <a:t>1</a:t>
            </a:r>
          </a:p>
          <a:p>
            <a:r>
              <a:rPr lang="en-US" sz="1500" dirty="0">
                <a:latin typeface="Andale Mono"/>
                <a:cs typeface="Andale Mono"/>
              </a:rPr>
              <a:t>2</a:t>
            </a:r>
          </a:p>
          <a:p>
            <a:r>
              <a:rPr lang="en-US" sz="1500" dirty="0">
                <a:latin typeface="Andale Mono"/>
                <a:cs typeface="Andale Mono"/>
              </a:rPr>
              <a:t>3</a:t>
            </a:r>
          </a:p>
          <a:p>
            <a:r>
              <a:rPr lang="en-US" sz="1500" dirty="0">
                <a:latin typeface="Andale Mono"/>
                <a:cs typeface="Andale Mono"/>
              </a:rPr>
              <a:t>5</a:t>
            </a:r>
          </a:p>
          <a:p>
            <a:r>
              <a:rPr lang="en-US" sz="1500" dirty="0">
                <a:latin typeface="Andale Mono"/>
                <a:cs typeface="Andale Mono"/>
              </a:rPr>
              <a:t>*/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406" y="3641439"/>
            <a:ext cx="2891488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Captures the function name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9847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</a:t>
            </a:r>
            <a:r>
              <a:rPr lang="en-US" b="1" dirty="0" smtClean="0"/>
              <a:t>this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79463" y="1936831"/>
            <a:ext cx="76511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/>
                <a:cs typeface="Andale Mono"/>
              </a:rPr>
              <a:t>class Foo {</a:t>
            </a:r>
          </a:p>
          <a:p>
            <a:r>
              <a:rPr lang="en-US" sz="1600" dirty="0">
                <a:latin typeface="Andale Mono"/>
                <a:cs typeface="Andale Mono"/>
              </a:rPr>
              <a:t>    string s;</a:t>
            </a:r>
          </a:p>
          <a:p>
            <a:r>
              <a:rPr lang="en-US" sz="1600" dirty="0">
                <a:latin typeface="Andale Mono"/>
                <a:cs typeface="Andale Mono"/>
              </a:rPr>
              <a:t>public:</a:t>
            </a:r>
          </a:p>
          <a:p>
            <a:r>
              <a:rPr lang="en-US" sz="1600" dirty="0">
                <a:latin typeface="Andale Mono"/>
                <a:cs typeface="Andale Mono"/>
              </a:rPr>
              <a:t>    Foo(</a:t>
            </a:r>
            <a:r>
              <a:rPr lang="en-US" sz="1600" dirty="0" err="1">
                <a:latin typeface="Andale Mono"/>
                <a:cs typeface="Andale Mono"/>
              </a:rPr>
              <a:t>const</a:t>
            </a:r>
            <a:r>
              <a:rPr lang="en-US" sz="1600" dirty="0">
                <a:latin typeface="Andale Mono"/>
                <a:cs typeface="Andale Mono"/>
              </a:rPr>
              <a:t> string&amp; s) : s(s) {}</a:t>
            </a:r>
          </a:p>
          <a:p>
            <a:r>
              <a:rPr lang="en-US" sz="1600" dirty="0">
                <a:latin typeface="Andale Mono"/>
                <a:cs typeface="Andale Mono"/>
              </a:rPr>
              <a:t>    function&lt;string(void)&gt; greet() {</a:t>
            </a:r>
          </a:p>
          <a:p>
            <a:r>
              <a:rPr lang="en-US" sz="1600" dirty="0">
                <a:latin typeface="Andale Mono"/>
                <a:cs typeface="Andale Mono"/>
              </a:rPr>
              <a:t>        return [this]{return "hello " + s;};</a:t>
            </a:r>
          </a:p>
          <a:p>
            <a:r>
              <a:rPr lang="en-US" sz="1600" dirty="0">
                <a:latin typeface="Andale Mono"/>
                <a:cs typeface="Andale Mono"/>
              </a:rPr>
              <a:t>    }</a:t>
            </a:r>
          </a:p>
          <a:p>
            <a:r>
              <a:rPr lang="en-US" sz="1600" dirty="0">
                <a:latin typeface="Andale Mono"/>
                <a:cs typeface="Andale Mono"/>
              </a:rPr>
              <a:t>};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main() {</a:t>
            </a:r>
          </a:p>
          <a:p>
            <a:r>
              <a:rPr lang="en-US" sz="1600" dirty="0">
                <a:latin typeface="Andale Mono"/>
                <a:cs typeface="Andale Mono"/>
              </a:rPr>
              <a:t>    Foo f("Larry");</a:t>
            </a:r>
          </a:p>
          <a:p>
            <a:r>
              <a:rPr lang="en-US" sz="1600" dirty="0">
                <a:latin typeface="Andale Mono"/>
                <a:cs typeface="Andale Mono"/>
              </a:rPr>
              <a:t>    auto g = </a:t>
            </a:r>
            <a:r>
              <a:rPr lang="en-US" sz="1600" dirty="0" err="1">
                <a:latin typeface="Andale Mono"/>
                <a:cs typeface="Andale Mono"/>
              </a:rPr>
              <a:t>f.greet</a:t>
            </a:r>
            <a:r>
              <a:rPr lang="en-US" sz="1600" dirty="0">
                <a:latin typeface="Andale Mono"/>
                <a:cs typeface="Andale Mono"/>
              </a:rPr>
              <a:t>();</a:t>
            </a: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g() &lt;&lt; </a:t>
            </a:r>
            <a:r>
              <a:rPr lang="en-US" sz="1600" dirty="0" err="1">
                <a:latin typeface="Andale Mono"/>
                <a:cs typeface="Andale Mono"/>
              </a:rPr>
              <a:t>endl</a:t>
            </a:r>
            <a:r>
              <a:rPr lang="en-US" sz="1600" dirty="0">
                <a:latin typeface="Andale Mono"/>
                <a:cs typeface="Andale Mono"/>
              </a:rPr>
              <a:t>;    </a:t>
            </a:r>
            <a:r>
              <a:rPr lang="en-US" sz="1600" i="1" dirty="0">
                <a:latin typeface="Andale Mono"/>
                <a:cs typeface="Andale Mono"/>
              </a:rPr>
              <a:t>// hello Larry</a:t>
            </a:r>
          </a:p>
          <a:p>
            <a:r>
              <a:rPr lang="en-US" sz="1600" dirty="0">
                <a:latin typeface="Andale Mono"/>
                <a:cs typeface="Andale Mono"/>
              </a:rPr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033032" y="3542847"/>
            <a:ext cx="417774" cy="342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5781329" y="3487413"/>
            <a:ext cx="417774" cy="342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38816" y="3867355"/>
            <a:ext cx="123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this-&gt;s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59152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60227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Because in the generated function object, </a:t>
            </a:r>
            <a:r>
              <a:rPr lang="en-US" b="1" dirty="0" smtClean="0"/>
              <a:t>operator() </a:t>
            </a:r>
            <a:r>
              <a:rPr lang="en-US" dirty="0" smtClean="0"/>
              <a:t>is </a:t>
            </a:r>
            <a:r>
              <a:rPr lang="en-US" b="1" dirty="0" err="1" smtClean="0"/>
              <a:t>const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44944" y="2534392"/>
            <a:ext cx="74983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/>
                <a:cs typeface="Andale Mono"/>
              </a:rPr>
              <a:t>void </a:t>
            </a:r>
            <a:r>
              <a:rPr lang="en-US" sz="1600" dirty="0" err="1">
                <a:latin typeface="Andale Mono"/>
                <a:cs typeface="Andale Mono"/>
              </a:rPr>
              <a:t>algo</a:t>
            </a:r>
            <a:r>
              <a:rPr lang="en-US" sz="1600" dirty="0">
                <a:latin typeface="Andale Mono"/>
                <a:cs typeface="Andale Mono"/>
              </a:rPr>
              <a:t>(vector&lt;</a:t>
            </a:r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&gt;&amp; v) </a:t>
            </a:r>
            <a:r>
              <a:rPr lang="en-US" sz="1600" dirty="0" smtClean="0">
                <a:latin typeface="Andale Mono"/>
                <a:cs typeface="Andale Mono"/>
              </a:rPr>
              <a:t>{  </a:t>
            </a:r>
            <a:r>
              <a:rPr lang="en-US" sz="1600" i="1" dirty="0" smtClean="0">
                <a:latin typeface="Andale Mono"/>
                <a:cs typeface="Andale Mono"/>
              </a:rPr>
              <a:t>// Function from </a:t>
            </a:r>
            <a:r>
              <a:rPr lang="en-US" sz="1600" i="1" dirty="0" err="1" smtClean="0">
                <a:latin typeface="Andale Mono"/>
                <a:cs typeface="Andale Mono"/>
              </a:rPr>
              <a:t>Stroustrup</a:t>
            </a:r>
            <a:r>
              <a:rPr lang="en-US" sz="1600" i="1" dirty="0" smtClean="0">
                <a:latin typeface="Andale Mono"/>
                <a:cs typeface="Andale Mono"/>
              </a:rPr>
              <a:t> 4th</a:t>
            </a:r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count = </a:t>
            </a:r>
            <a:r>
              <a:rPr lang="en-US" sz="1600" dirty="0" err="1">
                <a:latin typeface="Andale Mono"/>
                <a:cs typeface="Andale Mono"/>
              </a:rPr>
              <a:t>v.size</a:t>
            </a:r>
            <a:r>
              <a:rPr lang="en-US" sz="1600" dirty="0">
                <a:latin typeface="Andale Mono"/>
                <a:cs typeface="Andale Mono"/>
              </a:rPr>
              <a:t>();</a:t>
            </a:r>
          </a:p>
          <a:p>
            <a:r>
              <a:rPr lang="en-US" sz="1600" dirty="0">
                <a:latin typeface="Andale Mono"/>
                <a:cs typeface="Andale Mono"/>
              </a:rPr>
              <a:t>    generate(begin(v), end(v),</a:t>
            </a:r>
          </a:p>
          <a:p>
            <a:r>
              <a:rPr lang="en-US" sz="1600" dirty="0">
                <a:latin typeface="Andale Mono"/>
                <a:cs typeface="Andale Mono"/>
              </a:rPr>
              <a:t>        [count]() </a:t>
            </a:r>
            <a:r>
              <a:rPr lang="en-US" sz="1600" b="1" dirty="0">
                <a:latin typeface="Andale Mono"/>
                <a:cs typeface="Andale Mono"/>
              </a:rPr>
              <a:t>mutable</a:t>
            </a:r>
            <a:r>
              <a:rPr lang="en-US" sz="1600" dirty="0">
                <a:latin typeface="Andale Mono"/>
                <a:cs typeface="Andale Mono"/>
              </a:rPr>
              <a:t> {return --count;})</a:t>
            </a:r>
            <a:r>
              <a:rPr lang="en-US" sz="1600" dirty="0" smtClean="0">
                <a:latin typeface="Andale Mono"/>
                <a:cs typeface="Andale Mono"/>
              </a:rPr>
              <a:t>; </a:t>
            </a:r>
            <a:r>
              <a:rPr lang="en-US" sz="1600" i="1" dirty="0" smtClean="0">
                <a:latin typeface="Andale Mono"/>
                <a:cs typeface="Andale Mono"/>
              </a:rPr>
              <a:t>// local mods</a:t>
            </a:r>
            <a:endParaRPr lang="en-US" sz="1600" i="1" dirty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}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main() {</a:t>
            </a:r>
          </a:p>
          <a:p>
            <a:r>
              <a:rPr lang="en-US" sz="1600" dirty="0">
                <a:latin typeface="Andale Mono"/>
                <a:cs typeface="Andale Mono"/>
              </a:rPr>
              <a:t>    vector&lt;</a:t>
            </a:r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&gt; v(10);</a:t>
            </a: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>
                <a:latin typeface="Andale Mono"/>
                <a:cs typeface="Andale Mono"/>
              </a:rPr>
              <a:t>algo</a:t>
            </a:r>
            <a:r>
              <a:rPr lang="en-US" sz="1600" dirty="0">
                <a:latin typeface="Andale Mono"/>
                <a:cs typeface="Andale Mono"/>
              </a:rPr>
              <a:t>(v);</a:t>
            </a:r>
          </a:p>
          <a:p>
            <a:r>
              <a:rPr lang="en-US" sz="1600" dirty="0">
                <a:latin typeface="Andale Mono"/>
                <a:cs typeface="Andale Mono"/>
              </a:rPr>
              <a:t>    copy(begin(v),end(v),</a:t>
            </a:r>
            <a:r>
              <a:rPr lang="en-US" sz="1600" dirty="0" err="1">
                <a:latin typeface="Andale Mono"/>
                <a:cs typeface="Andale Mono"/>
              </a:rPr>
              <a:t>ostream_iterator</a:t>
            </a:r>
            <a:r>
              <a:rPr lang="en-US" sz="1600" dirty="0">
                <a:latin typeface="Andale Mono"/>
                <a:cs typeface="Andale Mono"/>
              </a:rPr>
              <a:t>&lt;</a:t>
            </a:r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&gt;(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," "));</a:t>
            </a: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</a:t>
            </a:r>
            <a:r>
              <a:rPr lang="en-US" sz="1600" dirty="0" err="1">
                <a:latin typeface="Andale Mono"/>
                <a:cs typeface="Andale Mono"/>
              </a:rPr>
              <a:t>endl</a:t>
            </a:r>
            <a:r>
              <a:rPr lang="en-US" sz="1600" dirty="0">
                <a:latin typeface="Andale Mono"/>
                <a:cs typeface="Andale Mono"/>
              </a:rPr>
              <a:t>;</a:t>
            </a:r>
          </a:p>
          <a:p>
            <a:r>
              <a:rPr lang="en-US" sz="1600" dirty="0">
                <a:latin typeface="Andale Mono"/>
                <a:cs typeface="Andale Mono"/>
              </a:rPr>
              <a:t>}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/* Output</a:t>
            </a:r>
          </a:p>
          <a:p>
            <a:r>
              <a:rPr lang="en-US" sz="1600" dirty="0">
                <a:latin typeface="Andale Mono"/>
                <a:cs typeface="Andale Mono"/>
              </a:rPr>
              <a:t>9 8 7 6 5 4 3 2 1 0</a:t>
            </a:r>
          </a:p>
          <a:p>
            <a:r>
              <a:rPr lang="en-US" sz="1600" dirty="0">
                <a:latin typeface="Andale Mono"/>
                <a:cs typeface="Andale Mono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21030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::function</a:t>
            </a:r>
            <a:endParaRPr lang="en-US" i="1" dirty="0"/>
          </a:p>
        </p:txBody>
      </p:sp>
      <p:sp>
        <p:nvSpPr>
          <p:cNvPr id="4608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ea typeface="ＭＳ Ｐゴシック" charset="0"/>
                <a:cs typeface="ＭＳ Ｐゴシック" charset="0"/>
              </a:rPr>
              <a:t>generic type that matches any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callable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functions, function objects, lambdas with the </a:t>
            </a:r>
            <a:r>
              <a:rPr lang="en-US" i="1" dirty="0">
                <a:ea typeface="ＭＳ Ｐゴシック" charset="0"/>
              </a:rPr>
              <a:t>same call signature</a:t>
            </a: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function&lt;</a:t>
            </a:r>
            <a:r>
              <a:rPr lang="en-US" b="1" dirty="0" err="1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int,int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)&gt;</a:t>
            </a:r>
            <a:r>
              <a:rPr lang="en-US" b="1" dirty="0">
                <a:ea typeface="ＭＳ Ｐゴシック" charset="0"/>
                <a:cs typeface="ＭＳ Ｐゴシック" charset="0"/>
              </a:rPr>
              <a:t> f</a:t>
            </a:r>
          </a:p>
          <a:p>
            <a:pPr lvl="1"/>
            <a:r>
              <a:rPr lang="en-US" b="1" dirty="0" err="1">
                <a:ea typeface="ＭＳ Ｐゴシック" charset="0"/>
              </a:rPr>
              <a:t>int</a:t>
            </a:r>
            <a:r>
              <a:rPr lang="en-US" b="1" dirty="0">
                <a:ea typeface="ＭＳ Ｐゴシック" charset="0"/>
              </a:rPr>
              <a:t> add(</a:t>
            </a:r>
            <a:r>
              <a:rPr lang="en-US" b="1" dirty="0" err="1">
                <a:ea typeface="ＭＳ Ｐゴシック" charset="0"/>
              </a:rPr>
              <a:t>int</a:t>
            </a:r>
            <a:r>
              <a:rPr lang="en-US" b="1" dirty="0">
                <a:ea typeface="ＭＳ Ｐゴシック" charset="0"/>
              </a:rPr>
              <a:t> x, </a:t>
            </a:r>
            <a:r>
              <a:rPr lang="en-US" b="1" dirty="0" err="1">
                <a:ea typeface="ＭＳ Ｐゴシック" charset="0"/>
              </a:rPr>
              <a:t>int</a:t>
            </a:r>
            <a:r>
              <a:rPr lang="en-US" b="1" dirty="0">
                <a:ea typeface="ＭＳ Ｐゴシック" charset="0"/>
              </a:rPr>
              <a:t> y) {return </a:t>
            </a:r>
            <a:r>
              <a:rPr lang="en-US" b="1" dirty="0" err="1">
                <a:ea typeface="ＭＳ Ｐゴシック" charset="0"/>
              </a:rPr>
              <a:t>x+y</a:t>
            </a:r>
            <a:r>
              <a:rPr lang="en-US" b="1" dirty="0">
                <a:ea typeface="ＭＳ Ｐゴシック" charset="0"/>
              </a:rPr>
              <a:t>;}; f = &amp;add;</a:t>
            </a:r>
          </a:p>
          <a:p>
            <a:pPr lvl="1"/>
            <a:r>
              <a:rPr lang="en-US" b="1" dirty="0">
                <a:ea typeface="ＭＳ Ｐゴシック" charset="0"/>
              </a:rPr>
              <a:t>f = plus&lt;</a:t>
            </a:r>
            <a:r>
              <a:rPr lang="en-US" b="1" dirty="0" err="1">
                <a:ea typeface="ＭＳ Ｐゴシック" charset="0"/>
              </a:rPr>
              <a:t>int</a:t>
            </a:r>
            <a:r>
              <a:rPr lang="en-US" b="1" dirty="0">
                <a:ea typeface="ＭＳ Ｐゴシック" charset="0"/>
              </a:rPr>
              <a:t>&gt;();</a:t>
            </a:r>
          </a:p>
          <a:p>
            <a:pPr lvl="1"/>
            <a:r>
              <a:rPr lang="en-US" b="1" dirty="0">
                <a:ea typeface="ＭＳ Ｐゴシック" charset="0"/>
              </a:rPr>
              <a:t>f = </a:t>
            </a:r>
            <a:r>
              <a:rPr lang="en-US" b="1" dirty="0" smtClean="0">
                <a:solidFill>
                  <a:srgbClr val="FF0000"/>
                </a:solidFill>
                <a:ea typeface="ＭＳ Ｐゴシック" charset="0"/>
              </a:rPr>
              <a:t>[ ]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ea typeface="ＭＳ Ｐゴシック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ＭＳ Ｐゴシック" charset="0"/>
              </a:rPr>
              <a:t>x,int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</a:rPr>
              <a:t> y) {return </a:t>
            </a:r>
            <a:r>
              <a:rPr lang="en-US" b="1" dirty="0" err="1">
                <a:solidFill>
                  <a:srgbClr val="FF0000"/>
                </a:solidFill>
                <a:ea typeface="ＭＳ Ｐゴシック" charset="0"/>
              </a:rPr>
              <a:t>x+y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</a:rPr>
              <a:t>;}</a:t>
            </a:r>
            <a:r>
              <a:rPr lang="en-US" b="1" dirty="0">
                <a:ea typeface="ＭＳ Ｐゴシック" charset="0"/>
              </a:rPr>
              <a:t>;</a:t>
            </a: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function.cpp</a:t>
            </a:r>
            <a:endParaRPr lang="en-US" i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7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Capture Directives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6724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Allow referring to </a:t>
            </a:r>
            <a:r>
              <a:rPr lang="en-US" i="1" dirty="0">
                <a:ea typeface="ＭＳ Ｐゴシック" charset="0"/>
                <a:cs typeface="ＭＳ Ｐゴシック" charset="0"/>
              </a:rPr>
              <a:t>enclosing</a:t>
            </a:r>
            <a:r>
              <a:rPr lang="en-US" dirty="0">
                <a:ea typeface="ＭＳ Ｐゴシック" charset="0"/>
                <a:cs typeface="ＭＳ Ｐゴシック" charset="0"/>
              </a:rPr>
              <a:t> local and non-local variables in a lambda</a:t>
            </a:r>
          </a:p>
          <a:p>
            <a:pPr lvl="1"/>
            <a:r>
              <a:rPr lang="en-US" dirty="0">
                <a:ea typeface="ＭＳ Ｐゴシック" charset="0"/>
              </a:rPr>
              <a:t>Necessary when </a:t>
            </a:r>
            <a:r>
              <a:rPr lang="en-US" i="1" dirty="0">
                <a:ea typeface="ＭＳ Ｐゴシック" charset="0"/>
              </a:rPr>
              <a:t>returning</a:t>
            </a:r>
            <a:r>
              <a:rPr lang="en-US" dirty="0">
                <a:ea typeface="ＭＳ Ｐゴシック" charset="0"/>
              </a:rPr>
              <a:t> a lambda, since those variables disappear when the outer function returns</a:t>
            </a:r>
          </a:p>
          <a:p>
            <a:pPr lvl="1"/>
            <a:r>
              <a:rPr lang="en-US" i="1" dirty="0">
                <a:ea typeface="ＭＳ Ｐゴシック" charset="0"/>
              </a:rPr>
              <a:t>Copies</a:t>
            </a:r>
            <a:r>
              <a:rPr lang="en-US" dirty="0">
                <a:ea typeface="ＭＳ Ｐゴシック" charset="0"/>
              </a:rPr>
              <a:t> are made </a:t>
            </a:r>
            <a:r>
              <a:rPr lang="en-US" dirty="0" smtClean="0">
                <a:ea typeface="ＭＳ Ｐゴシック" charset="0"/>
              </a:rPr>
              <a:t>(although</a:t>
            </a:r>
            <a:r>
              <a:rPr lang="en-US" i="1" dirty="0" smtClean="0">
                <a:ea typeface="ＭＳ Ｐゴシック" charset="0"/>
              </a:rPr>
              <a:t> reference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captures are </a:t>
            </a:r>
            <a:r>
              <a:rPr lang="en-US" dirty="0" smtClean="0">
                <a:ea typeface="ＭＳ Ｐゴシック" charset="0"/>
              </a:rPr>
              <a:t>possible)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See </a:t>
            </a:r>
            <a:r>
              <a:rPr lang="en-US" b="1" i="1" dirty="0" err="1">
                <a:ea typeface="ＭＳ Ｐゴシック" charset="0"/>
              </a:rPr>
              <a:t>capture.cpp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b="1" i="1" dirty="0" err="1">
                <a:ea typeface="ＭＳ Ｐゴシック" charset="0"/>
              </a:rPr>
              <a:t>gtnf.cpp</a:t>
            </a:r>
            <a:endParaRPr lang="en-US" b="1" i="1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To capture </a:t>
            </a:r>
            <a:r>
              <a:rPr lang="en-US" i="1" dirty="0">
                <a:ea typeface="ＭＳ Ｐゴシック" charset="0"/>
                <a:cs typeface="ＭＳ Ｐゴシック" charset="0"/>
              </a:rPr>
              <a:t>data members</a:t>
            </a:r>
            <a:r>
              <a:rPr lang="en-US" dirty="0">
                <a:ea typeface="ＭＳ Ｐゴシック" charset="0"/>
                <a:cs typeface="ＭＳ Ｐゴシック" charset="0"/>
              </a:rPr>
              <a:t>, capture </a:t>
            </a:r>
            <a:r>
              <a:rPr lang="en-US" b="1" dirty="0">
                <a:ea typeface="ＭＳ Ｐゴシック" charset="0"/>
                <a:cs typeface="ＭＳ Ｐゴシック" charset="0"/>
              </a:rPr>
              <a:t>this</a:t>
            </a:r>
          </a:p>
          <a:p>
            <a:pPr lvl="1"/>
            <a:r>
              <a:rPr lang="en-US" dirty="0">
                <a:ea typeface="ＭＳ Ｐゴシック" charset="0"/>
              </a:rPr>
              <a:t>see </a:t>
            </a:r>
            <a:r>
              <a:rPr lang="en-US" b="1" i="1" dirty="0" err="1">
                <a:ea typeface="ＭＳ Ｐゴシック" charset="0"/>
              </a:rPr>
              <a:t>capturethis.cpp</a:t>
            </a:r>
            <a:endParaRPr lang="en-US" b="1" dirty="0">
              <a:ea typeface="ＭＳ Ｐゴシック" charset="0"/>
            </a:endParaRPr>
          </a:p>
          <a:p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[=]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captures </a:t>
            </a:r>
            <a:r>
              <a:rPr lang="en-US" i="1" dirty="0">
                <a:ea typeface="ＭＳ Ｐゴシック" charset="0"/>
                <a:cs typeface="ＭＳ Ｐゴシック" charset="0"/>
              </a:rPr>
              <a:t>all enclosing</a:t>
            </a:r>
            <a:r>
              <a:rPr lang="en-US" dirty="0">
                <a:ea typeface="ＭＳ Ｐゴシック" charset="0"/>
                <a:cs typeface="ＭＳ Ｐゴシック" charset="0"/>
              </a:rPr>
              <a:t> (by value) on demand</a:t>
            </a:r>
          </a:p>
        </p:txBody>
      </p:sp>
      <p:pic>
        <p:nvPicPr>
          <p:cNvPr id="3" name="Picture 2" descr="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5" y="5416924"/>
            <a:ext cx="6146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3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Summary</a:t>
            </a:r>
            <a:endParaRPr lang="en-US" dirty="0"/>
          </a:p>
        </p:txBody>
      </p:sp>
      <p:pic>
        <p:nvPicPr>
          <p:cNvPr id="5" name="Picture 4" descr="captur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14345"/>
            <a:ext cx="7315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8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Return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36413"/>
          </a:xfrm>
        </p:spPr>
        <p:txBody>
          <a:bodyPr/>
          <a:lstStyle/>
          <a:p>
            <a:r>
              <a:rPr lang="en-US" dirty="0" smtClean="0"/>
              <a:t>When the body of a lambda is a single </a:t>
            </a:r>
            <a:r>
              <a:rPr lang="en-US" b="1" dirty="0" smtClean="0"/>
              <a:t>return</a:t>
            </a:r>
            <a:r>
              <a:rPr lang="en-US" dirty="0" smtClean="0"/>
              <a:t> statement, the return type is easily </a:t>
            </a:r>
            <a:r>
              <a:rPr lang="en-US" i="1" dirty="0" smtClean="0"/>
              <a:t>deduced</a:t>
            </a:r>
            <a:r>
              <a:rPr lang="en-US" dirty="0" smtClean="0"/>
              <a:t> by the compiler</a:t>
            </a:r>
          </a:p>
          <a:p>
            <a:r>
              <a:rPr lang="en-US" dirty="0" smtClean="0"/>
              <a:t>Multi-statement lambdas default to a </a:t>
            </a:r>
            <a:r>
              <a:rPr lang="en-US" b="1" dirty="0" smtClean="0"/>
              <a:t>void</a:t>
            </a:r>
            <a:r>
              <a:rPr lang="en-US" dirty="0" smtClean="0"/>
              <a:t> return type</a:t>
            </a:r>
            <a:endParaRPr lang="en-US" dirty="0"/>
          </a:p>
          <a:p>
            <a:r>
              <a:rPr lang="en-US" dirty="0" smtClean="0"/>
              <a:t>Must specify </a:t>
            </a:r>
            <a:r>
              <a:rPr lang="en-US" smtClean="0"/>
              <a:t>a different return </a:t>
            </a:r>
            <a:r>
              <a:rPr lang="en-US" dirty="0" smtClean="0"/>
              <a:t>type with “</a:t>
            </a:r>
            <a:r>
              <a:rPr lang="en-US" b="1" dirty="0" smtClean="0"/>
              <a:t>-&gt;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 descr="lambda_retu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44" y="4115534"/>
            <a:ext cx="5511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9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 and </a:t>
            </a:r>
            <a:r>
              <a:rPr lang="en-US" b="1" dirty="0" smtClean="0"/>
              <a:t>auto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the “</a:t>
            </a:r>
            <a:r>
              <a:rPr lang="en-US" b="1" dirty="0" smtClean="0"/>
              <a:t>-&gt;</a:t>
            </a:r>
            <a:r>
              <a:rPr lang="en-US" dirty="0" smtClean="0"/>
              <a:t>” feature with regular functions too</a:t>
            </a:r>
          </a:p>
          <a:p>
            <a:endParaRPr lang="en-US" dirty="0"/>
          </a:p>
          <a:p>
            <a:r>
              <a:rPr lang="en-US" dirty="0" smtClean="0">
                <a:latin typeface="Andale Mono"/>
                <a:cs typeface="Andale Mono"/>
              </a:rPr>
              <a:t>auto f(…) -&gt; </a:t>
            </a:r>
            <a:r>
              <a:rPr lang="en-US" i="1" dirty="0" smtClean="0">
                <a:latin typeface="Andale Mono"/>
                <a:cs typeface="Andale Mono"/>
              </a:rPr>
              <a:t>&lt;type expression&gt;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{…}</a:t>
            </a:r>
          </a:p>
          <a:p>
            <a:endParaRPr lang="en-US" dirty="0"/>
          </a:p>
          <a:p>
            <a:r>
              <a:rPr lang="en-US" dirty="0" smtClean="0"/>
              <a:t>Mostly a </a:t>
            </a:r>
            <a:r>
              <a:rPr lang="en-US" i="1" dirty="0" smtClean="0"/>
              <a:t>readability</a:t>
            </a:r>
            <a:r>
              <a:rPr lang="en-US" dirty="0" smtClean="0"/>
              <a:t> thing</a:t>
            </a:r>
          </a:p>
          <a:p>
            <a:pPr lvl="1"/>
            <a:r>
              <a:rPr lang="en-US" dirty="0" smtClean="0"/>
              <a:t>so the function names line up in the text</a:t>
            </a:r>
          </a:p>
          <a:p>
            <a:pPr lvl="1"/>
            <a:endParaRPr lang="en-US" dirty="0"/>
          </a:p>
          <a:p>
            <a:r>
              <a:rPr lang="en-US" dirty="0" smtClean="0"/>
              <a:t>See </a:t>
            </a:r>
            <a:r>
              <a:rPr lang="en-US" i="1" dirty="0" err="1" smtClean="0"/>
              <a:t>state_machine.cpp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7235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use </a:t>
            </a:r>
            <a:r>
              <a:rPr lang="en-US" b="1" dirty="0" smtClean="0"/>
              <a:t>auto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b="1" dirty="0" err="1" smtClean="0"/>
              <a:t>std</a:t>
            </a:r>
            <a:r>
              <a:rPr lang="en-US" b="1" dirty="0" smtClean="0"/>
              <a:t>::function</a:t>
            </a:r>
            <a:r>
              <a:rPr lang="en-US" dirty="0" smtClean="0"/>
              <a:t>&lt;…&gt; to declare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i="1" dirty="0" err="1" smtClean="0"/>
              <a:t>reclambda.cpp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192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Algorithms with Static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Options</a:t>
            </a:r>
          </a:p>
          <a:p>
            <a:endParaRPr lang="en-US" dirty="0"/>
          </a:p>
          <a:p>
            <a:r>
              <a:rPr lang="en-US" dirty="0" smtClean="0"/>
              <a:t>1) Use (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err="1" smtClean="0"/>
              <a:t>a+N</a:t>
            </a:r>
            <a:r>
              <a:rPr lang="en-US" dirty="0" smtClean="0"/>
              <a:t>) as the range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 is the name of the array, which decays to a pointer</a:t>
            </a:r>
          </a:p>
          <a:p>
            <a:endParaRPr lang="en-US" dirty="0"/>
          </a:p>
          <a:p>
            <a:r>
              <a:rPr lang="en-US" dirty="0" smtClean="0"/>
              <a:t>2) Use the new </a:t>
            </a:r>
            <a:r>
              <a:rPr lang="en-US" dirty="0" smtClean="0">
                <a:solidFill>
                  <a:srgbClr val="FF0000"/>
                </a:solidFill>
              </a:rPr>
              <a:t>C++11 </a:t>
            </a:r>
            <a:r>
              <a:rPr lang="en-US" dirty="0" smtClean="0"/>
              <a:t>adaptors </a:t>
            </a:r>
            <a:r>
              <a:rPr lang="en-US" b="1" dirty="0" smtClean="0"/>
              <a:t>begin</a:t>
            </a:r>
            <a:r>
              <a:rPr lang="en-US" dirty="0" smtClean="0"/>
              <a:t> and </a:t>
            </a:r>
            <a:r>
              <a:rPr lang="en-US" b="1" dirty="0" smtClean="0"/>
              <a:t>end</a:t>
            </a:r>
          </a:p>
          <a:p>
            <a:pPr lvl="1"/>
            <a:r>
              <a:rPr lang="en-US" dirty="0" smtClean="0"/>
              <a:t>stand-alone functions defined in </a:t>
            </a:r>
            <a:r>
              <a:rPr lang="en-US" b="1" dirty="0" smtClean="0"/>
              <a:t>&lt;iterator&gt;</a:t>
            </a:r>
          </a:p>
          <a:p>
            <a:pPr lvl="1"/>
            <a:r>
              <a:rPr lang="en-US" dirty="0" smtClean="0"/>
              <a:t>the preferred method</a:t>
            </a:r>
          </a:p>
          <a:p>
            <a:pPr lvl="1"/>
            <a:r>
              <a:rPr lang="en-US" dirty="0" smtClean="0"/>
              <a:t>these work for </a:t>
            </a:r>
            <a:r>
              <a:rPr lang="en-US" i="1" dirty="0" smtClean="0"/>
              <a:t>all</a:t>
            </a:r>
            <a:r>
              <a:rPr lang="en-US" dirty="0" smtClean="0"/>
              <a:t> sequential containers!</a:t>
            </a:r>
          </a:p>
          <a:p>
            <a:pPr lvl="1"/>
            <a:r>
              <a:rPr lang="en-US" dirty="0" smtClean="0"/>
              <a:t>only applies in the </a:t>
            </a:r>
            <a:r>
              <a:rPr lang="en-US" i="1" dirty="0" smtClean="0"/>
              <a:t>scope of the definition </a:t>
            </a:r>
            <a:r>
              <a:rPr lang="en-US" dirty="0" smtClean="0"/>
              <a:t>of the array!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2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std::accumulate</a:t>
            </a:r>
            <a:endParaRPr lang="en-US" dirty="0"/>
          </a:p>
        </p:txBody>
      </p:sp>
      <p:sp>
        <p:nvSpPr>
          <p:cNvPr id="4915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Computes a sequence’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i="1" dirty="0">
                <a:ea typeface="ＭＳ Ｐゴシック" charset="0"/>
                <a:cs typeface="ＭＳ Ｐゴシック" charset="0"/>
              </a:rPr>
              <a:t>sum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by default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You </a:t>
            </a:r>
            <a:r>
              <a:rPr lang="en-US" dirty="0">
                <a:ea typeface="ＭＳ Ｐゴシック" charset="0"/>
                <a:cs typeface="ＭＳ Ｐゴシック" charset="0"/>
              </a:rPr>
              <a:t>can change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accumulating operation</a:t>
            </a:r>
          </a:p>
          <a:p>
            <a:pPr lvl="1"/>
            <a:r>
              <a:rPr lang="en-US" dirty="0">
                <a:ea typeface="ＭＳ Ｐゴシック" charset="0"/>
              </a:rPr>
              <a:t>By providing an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applicator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 function</a:t>
            </a:r>
          </a:p>
          <a:p>
            <a:pPr lvl="1"/>
            <a:r>
              <a:rPr lang="en-US" dirty="0">
                <a:ea typeface="ＭＳ Ｐゴシック" charset="0"/>
              </a:rPr>
              <a:t>Takes </a:t>
            </a:r>
            <a:r>
              <a:rPr lang="en-US" i="1" dirty="0">
                <a:ea typeface="ＭＳ Ｐゴシック" charset="0"/>
              </a:rPr>
              <a:t>two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args</a:t>
            </a:r>
            <a:r>
              <a:rPr lang="en-US" dirty="0">
                <a:ea typeface="ＭＳ Ｐゴシック" charset="0"/>
              </a:rPr>
              <a:t>:</a:t>
            </a:r>
          </a:p>
          <a:p>
            <a:pPr lvl="2"/>
            <a:r>
              <a:rPr lang="en-US" dirty="0">
                <a:ea typeface="ＭＳ Ｐゴシック" charset="0"/>
              </a:rPr>
              <a:t>the running result</a:t>
            </a:r>
          </a:p>
          <a:p>
            <a:pPr lvl="2"/>
            <a:r>
              <a:rPr lang="en-US" dirty="0">
                <a:ea typeface="ＭＳ Ｐゴシック" charset="0"/>
              </a:rPr>
              <a:t>the next value to combine into the result</a:t>
            </a: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accumulate.cpp</a:t>
            </a:r>
            <a:endParaRPr lang="en-US" i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4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 Short Generic Programming Session</a:t>
            </a:r>
            <a:endParaRPr lang="en-US" dirty="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Andale Mono"/>
              </a:rPr>
              <a:t>Function </a:t>
            </a:r>
            <a:r>
              <a:rPr lang="ja-JP" altLang="en-US" dirty="0">
                <a:ea typeface="ＭＳ Ｐゴシック" charset="0"/>
                <a:cs typeface="Andale Mono"/>
              </a:rPr>
              <a:t>“</a:t>
            </a:r>
            <a:r>
              <a:rPr lang="en-US" altLang="ja-JP" dirty="0">
                <a:ea typeface="ＭＳ Ｐゴシック" charset="0"/>
                <a:cs typeface="Andale Mono"/>
              </a:rPr>
              <a:t>Composition</a:t>
            </a:r>
            <a:r>
              <a:rPr lang="ja-JP" altLang="en-US" dirty="0">
                <a:ea typeface="ＭＳ Ｐゴシック" charset="0"/>
                <a:cs typeface="Andale Mono"/>
              </a:rPr>
              <a:t>”</a:t>
            </a:r>
            <a:endParaRPr lang="en-US" altLang="ja-JP" dirty="0">
              <a:ea typeface="ＭＳ Ｐゴシック" charset="0"/>
              <a:cs typeface="Andale Mono"/>
            </a:endParaRPr>
          </a:p>
          <a:p>
            <a:r>
              <a:rPr lang="en-US" b="1" dirty="0">
                <a:ea typeface="ＭＳ Ｐゴシック" charset="0"/>
                <a:cs typeface="Andale Mono"/>
              </a:rPr>
              <a:t>c(x) = f</a:t>
            </a:r>
            <a:r>
              <a:rPr lang="en-US" b="1" baseline="-25000" dirty="0">
                <a:ea typeface="ＭＳ Ｐゴシック" charset="0"/>
                <a:cs typeface="Andale Mono"/>
              </a:rPr>
              <a:t>1</a:t>
            </a:r>
            <a:r>
              <a:rPr lang="en-US" b="1" dirty="0">
                <a:ea typeface="ＭＳ Ｐゴシック" charset="0"/>
                <a:cs typeface="Andale Mono"/>
              </a:rPr>
              <a:t>(f</a:t>
            </a:r>
            <a:r>
              <a:rPr lang="en-US" b="1" baseline="-25000" dirty="0">
                <a:ea typeface="ＭＳ Ｐゴシック" charset="0"/>
                <a:cs typeface="Andale Mono"/>
              </a:rPr>
              <a:t>2</a:t>
            </a:r>
            <a:r>
              <a:rPr lang="en-US" b="1" dirty="0">
                <a:ea typeface="ＭＳ Ｐゴシック" charset="0"/>
                <a:cs typeface="Andale Mono"/>
              </a:rPr>
              <a:t>(f</a:t>
            </a:r>
            <a:r>
              <a:rPr lang="en-US" b="1" baseline="-25000" dirty="0">
                <a:ea typeface="ＭＳ Ｐゴシック" charset="0"/>
                <a:cs typeface="Andale Mono"/>
              </a:rPr>
              <a:t>3</a:t>
            </a:r>
            <a:r>
              <a:rPr lang="en-US" b="1" dirty="0">
                <a:ea typeface="ＭＳ Ｐゴシック" charset="0"/>
                <a:cs typeface="Andale Mono"/>
              </a:rPr>
              <a:t>(…</a:t>
            </a:r>
            <a:r>
              <a:rPr lang="en-US" b="1" dirty="0" err="1">
                <a:ea typeface="ＭＳ Ｐゴシック" charset="0"/>
                <a:cs typeface="Andale Mono"/>
              </a:rPr>
              <a:t>f</a:t>
            </a:r>
            <a:r>
              <a:rPr lang="en-US" b="1" baseline="-25000" dirty="0" err="1">
                <a:ea typeface="ＭＳ Ｐゴシック" charset="0"/>
                <a:cs typeface="Andale Mono"/>
              </a:rPr>
              <a:t>n</a:t>
            </a:r>
            <a:r>
              <a:rPr lang="en-US" b="1" dirty="0">
                <a:ea typeface="ＭＳ Ｐゴシック" charset="0"/>
                <a:cs typeface="Andale Mono"/>
              </a:rPr>
              <a:t>(x)…)))</a:t>
            </a:r>
          </a:p>
          <a:p>
            <a:r>
              <a:rPr lang="en-US" dirty="0">
                <a:ea typeface="ＭＳ Ｐゴシック" charset="0"/>
                <a:cs typeface="Andale Mono"/>
              </a:rPr>
              <a:t>Can hold </a:t>
            </a:r>
            <a:r>
              <a:rPr lang="en-US" dirty="0" err="1">
                <a:ea typeface="ＭＳ Ｐゴシック" charset="0"/>
                <a:cs typeface="Andale Mono"/>
              </a:rPr>
              <a:t>callables</a:t>
            </a:r>
            <a:r>
              <a:rPr lang="en-US" dirty="0">
                <a:ea typeface="ＭＳ Ｐゴシック" charset="0"/>
                <a:cs typeface="Andale Mono"/>
              </a:rPr>
              <a:t> in a sequence of </a:t>
            </a:r>
            <a:r>
              <a:rPr lang="en-US" b="1" dirty="0" err="1">
                <a:solidFill>
                  <a:srgbClr val="FF0000"/>
                </a:solidFill>
                <a:ea typeface="ＭＳ Ｐゴシック" charset="0"/>
                <a:cs typeface="Andale Mono"/>
              </a:rPr>
              <a:t>std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cs typeface="Andale Mono"/>
              </a:rPr>
              <a:t>::</a:t>
            </a:r>
            <a:r>
              <a:rPr lang="en-US" b="1" dirty="0" smtClean="0">
                <a:solidFill>
                  <a:srgbClr val="FF0000"/>
                </a:solidFill>
                <a:ea typeface="ＭＳ Ｐゴシック" charset="0"/>
                <a:cs typeface="Andale Mono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  <a:cs typeface="Andale Mono"/>
              </a:rPr>
              <a:t> items</a:t>
            </a:r>
            <a:endParaRPr lang="en-US" dirty="0">
              <a:solidFill>
                <a:srgbClr val="000000"/>
              </a:solidFill>
              <a:ea typeface="ＭＳ Ｐゴシック" charset="0"/>
              <a:cs typeface="Andale Mono"/>
            </a:endParaRPr>
          </a:p>
          <a:p>
            <a:pPr lvl="1"/>
            <a:r>
              <a:rPr lang="en-US" dirty="0">
                <a:ea typeface="ＭＳ Ｐゴシック" charset="0"/>
                <a:cs typeface="Andale Mono"/>
              </a:rPr>
              <a:t>e.g.,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cs typeface="Andale Mono"/>
              </a:rPr>
              <a:t>function&lt;double(double)&gt;</a:t>
            </a:r>
          </a:p>
          <a:p>
            <a:r>
              <a:rPr lang="en-US" dirty="0">
                <a:ea typeface="ＭＳ Ｐゴシック" charset="0"/>
                <a:cs typeface="Andale Mono"/>
              </a:rPr>
              <a:t>Applies </a:t>
            </a:r>
            <a:r>
              <a:rPr lang="en-US" dirty="0" smtClean="0">
                <a:ea typeface="ＭＳ Ｐゴシック" charset="0"/>
                <a:cs typeface="Andale Mono"/>
              </a:rPr>
              <a:t>functions in the list </a:t>
            </a:r>
            <a:r>
              <a:rPr lang="en-US" i="1" dirty="0">
                <a:ea typeface="ＭＳ Ｐゴシック" charset="0"/>
                <a:cs typeface="Andale Mono"/>
              </a:rPr>
              <a:t>backwards</a:t>
            </a:r>
          </a:p>
          <a:p>
            <a:r>
              <a:rPr lang="en-US" dirty="0" smtClean="0">
                <a:ea typeface="ＭＳ Ｐゴシック" charset="0"/>
                <a:cs typeface="Andale Mono"/>
              </a:rPr>
              <a:t>Uses </a:t>
            </a:r>
            <a:r>
              <a:rPr lang="en-US" i="1" dirty="0" smtClean="0">
                <a:ea typeface="ＭＳ Ｐゴシック" charset="0"/>
                <a:cs typeface="Andale Mono"/>
              </a:rPr>
              <a:t>lambda</a:t>
            </a:r>
            <a:r>
              <a:rPr lang="en-US" dirty="0" smtClean="0">
                <a:ea typeface="ＭＳ Ｐゴシック" charset="0"/>
                <a:cs typeface="Andale Mono"/>
              </a:rPr>
              <a:t> and </a:t>
            </a:r>
            <a:r>
              <a:rPr lang="en-US" b="1" dirty="0">
                <a:ea typeface="ＭＳ Ｐゴシック" charset="0"/>
                <a:cs typeface="Andale Mono"/>
              </a:rPr>
              <a:t>accumulate</a:t>
            </a:r>
            <a:r>
              <a:rPr lang="en-US" dirty="0">
                <a:ea typeface="ＭＳ Ｐゴシック" charset="0"/>
                <a:cs typeface="Andale Mono"/>
              </a:rPr>
              <a:t> to form result</a:t>
            </a:r>
          </a:p>
          <a:p>
            <a:endParaRPr lang="en-US" dirty="0">
              <a:ea typeface="ＭＳ Ｐゴシック" charset="0"/>
              <a:cs typeface="Andale Mono"/>
            </a:endParaRPr>
          </a:p>
          <a:p>
            <a:r>
              <a:rPr lang="en-US" dirty="0" smtClean="0">
                <a:ea typeface="ＭＳ Ｐゴシック" charset="0"/>
                <a:cs typeface="Andale Mono"/>
              </a:rPr>
              <a:t>See </a:t>
            </a:r>
            <a:r>
              <a:rPr lang="en-US" i="1" dirty="0" smtClean="0">
                <a:ea typeface="ＭＳ Ｐゴシック" charset="0"/>
                <a:cs typeface="Andale Mono"/>
              </a:rPr>
              <a:t>compose1-5.cpp</a:t>
            </a:r>
            <a:endParaRPr lang="en-US" i="1" dirty="0">
              <a:ea typeface="ＭＳ Ｐゴシック" charset="0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189423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8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0367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Implementing </a:t>
            </a:r>
            <a:r>
              <a:rPr lang="en-US" sz="4400" b="0" dirty="0" smtClean="0">
                <a:solidFill>
                  <a:srgbClr val="D2533C"/>
                </a:solidFill>
                <a:latin typeface="Courier New" charset="0"/>
                <a:ea typeface="+mj-ea"/>
                <a:cs typeface="+mj-cs"/>
              </a:rPr>
              <a:t>find</a:t>
            </a:r>
            <a:endParaRPr lang="en-US" sz="3111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61810" y="1981200"/>
            <a:ext cx="8288084" cy="34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template&lt;class Iterator, class T&gt;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Iterator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find(Iterator start, Iterator past, </a:t>
            </a:r>
            <a:r>
              <a:rPr lang="en-US" sz="2000" dirty="0" err="1">
                <a:latin typeface="Andale Mono"/>
                <a:cs typeface="Andale Mono"/>
              </a:rPr>
              <a:t>const</a:t>
            </a:r>
            <a:r>
              <a:rPr lang="en-US" sz="2000" dirty="0">
                <a:latin typeface="Andale Mono"/>
                <a:cs typeface="Andale Mono"/>
              </a:rPr>
              <a:t> T&amp; v)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{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while (start != past)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{       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    if (*start == v)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        break;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    ++start;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}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return start;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990600" y="57912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chemeClr val="bg1"/>
                </a:solidFill>
                <a:latin typeface="Times New Roman" charset="0"/>
              </a:rPr>
              <a:t> All algorithms are implemented in terms of </a:t>
            </a:r>
            <a:r>
              <a:rPr lang="en-US" sz="2800" i="1">
                <a:solidFill>
                  <a:schemeClr val="bg1"/>
                </a:solidFill>
                <a:latin typeface="Times New Roman" charset="0"/>
              </a:rPr>
              <a:t>iterators</a:t>
            </a:r>
            <a:endParaRPr lang="en-US" sz="2800">
              <a:solidFill>
                <a:schemeClr val="bg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6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Iterator Taxonomy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Input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Output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Forward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Bi-directional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Random Access</a:t>
            </a:r>
          </a:p>
        </p:txBody>
      </p:sp>
    </p:spTree>
    <p:extLst>
      <p:ext uri="{BB962C8B-B14F-4D97-AF65-F5344CB8AC3E}">
        <p14:creationId xmlns:p14="http://schemas.microsoft.com/office/powerpoint/2010/main" val="50684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Input </a:t>
            </a:r>
            <a:r>
              <a:rPr lang="en-US" dirty="0" err="1">
                <a:solidFill>
                  <a:srgbClr val="D2533C"/>
                </a:solidFill>
                <a:ea typeface="+mj-ea"/>
                <a:cs typeface="+mj-cs"/>
              </a:rPr>
              <a:t>Iterators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Modeled after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file input</a:t>
            </a:r>
          </a:p>
          <a:p>
            <a:pPr lvl="1" eaLnBrk="1" hangingPunct="1">
              <a:spcAft>
                <a:spcPts val="600"/>
              </a:spcAft>
            </a:pPr>
            <a:r>
              <a:rPr lang="en-US" i="1" dirty="0">
                <a:ea typeface="ＭＳ Ｐゴシック" charset="0"/>
              </a:rPr>
              <a:t>Read-only </a:t>
            </a:r>
            <a:r>
              <a:rPr lang="en-US" dirty="0">
                <a:ea typeface="ＭＳ Ｐゴシック" charset="0"/>
              </a:rPr>
              <a:t>access to elements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Single-pass, forward traversal</a:t>
            </a:r>
          </a:p>
          <a:p>
            <a:pPr eaLnBrk="1" hangingPunct="1">
              <a:spcAft>
                <a:spcPts val="600"/>
              </a:spcAft>
            </a:pPr>
            <a:r>
              <a:rPr lang="en-US" sz="2500" b="1" dirty="0"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expects an Input Iterator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it only needs to read through the data </a:t>
            </a:r>
            <a:r>
              <a:rPr lang="en-US" i="1" dirty="0">
                <a:ea typeface="ＭＳ Ｐゴシック" charset="0"/>
              </a:rPr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86475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644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D2533C"/>
                </a:solidFill>
                <a:ea typeface="+mj-ea"/>
                <a:cs typeface="+mj-cs"/>
              </a:rPr>
              <a:t>The </a:t>
            </a:r>
            <a:r>
              <a:rPr lang="en-US" sz="4000" i="1" dirty="0">
                <a:solidFill>
                  <a:srgbClr val="D2533C"/>
                </a:solidFill>
                <a:ea typeface="+mj-ea"/>
                <a:cs typeface="+mj-cs"/>
              </a:rPr>
              <a:t>Real</a:t>
            </a:r>
            <a:r>
              <a:rPr lang="en-US" sz="4000" dirty="0">
                <a:solidFill>
                  <a:srgbClr val="D2533C"/>
                </a:solidFill>
                <a:ea typeface="+mj-ea"/>
                <a:cs typeface="+mj-cs"/>
              </a:rPr>
              <a:t> Implementation of </a:t>
            </a:r>
            <a:r>
              <a:rPr lang="en-US" sz="3600" dirty="0">
                <a:solidFill>
                  <a:srgbClr val="D2533C"/>
                </a:solidFill>
                <a:latin typeface="Courier New" charset="0"/>
                <a:ea typeface="+mj-ea"/>
                <a:cs typeface="+mj-cs"/>
              </a:rPr>
              <a:t>find</a:t>
            </a:r>
            <a:r>
              <a:rPr lang="en-US" sz="3600" b="0" dirty="0">
                <a:solidFill>
                  <a:srgbClr val="D2533C"/>
                </a:solidFill>
                <a:latin typeface="Courier New" charset="0"/>
                <a:ea typeface="+mj-ea"/>
                <a:cs typeface="+mj-cs"/>
              </a:rPr>
              <a:t/>
            </a:r>
            <a:br>
              <a:rPr lang="en-US" sz="3600" b="0" dirty="0">
                <a:solidFill>
                  <a:srgbClr val="D2533C"/>
                </a:solidFill>
                <a:latin typeface="Courier New" charset="0"/>
                <a:ea typeface="+mj-ea"/>
                <a:cs typeface="+mj-cs"/>
              </a:rPr>
            </a:br>
            <a:r>
              <a:rPr lang="en-US" sz="2800" i="1" dirty="0" smtClean="0">
                <a:solidFill>
                  <a:srgbClr val="D2533C"/>
                </a:solidFill>
                <a:ea typeface="+mj-ea"/>
                <a:cs typeface="+mj-cs"/>
              </a:rPr>
              <a:t>(Name  change only; illustrates Duck Typing)</a:t>
            </a:r>
            <a:endParaRPr lang="en-US" sz="4000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191679" y="2057400"/>
            <a:ext cx="8991600" cy="333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>
              <a:lnSpc>
                <a:spcPct val="90000"/>
              </a:lnSpc>
            </a:pPr>
            <a:r>
              <a:rPr lang="en-US" sz="1800" dirty="0">
                <a:latin typeface="Andale Mono"/>
                <a:cs typeface="Andale Mono"/>
              </a:rPr>
              <a:t>template&lt;class </a:t>
            </a:r>
            <a:r>
              <a:rPr lang="en-US" sz="1800" dirty="0" err="1">
                <a:latin typeface="Andale Mono"/>
                <a:cs typeface="Andale Mono"/>
              </a:rPr>
              <a:t>InputIterator</a:t>
            </a:r>
            <a:r>
              <a:rPr lang="en-US" sz="1800" dirty="0">
                <a:latin typeface="Andale Mono"/>
                <a:cs typeface="Andale Mono"/>
              </a:rPr>
              <a:t>, class T&gt;</a:t>
            </a:r>
          </a:p>
          <a:p>
            <a:pPr lvl="2">
              <a:lnSpc>
                <a:spcPct val="90000"/>
              </a:lnSpc>
            </a:pPr>
            <a:r>
              <a:rPr lang="en-US" sz="1800" dirty="0" err="1">
                <a:latin typeface="Andale Mono"/>
                <a:cs typeface="Andale Mono"/>
              </a:rPr>
              <a:t>InputIterator</a:t>
            </a:r>
            <a:r>
              <a:rPr lang="en-US" sz="1800" dirty="0">
                <a:latin typeface="Andale Mono"/>
                <a:cs typeface="Andale Mono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ndale Mono"/>
                <a:cs typeface="Andale Mono"/>
              </a:rPr>
              <a:t>find(</a:t>
            </a:r>
            <a:r>
              <a:rPr lang="en-US" sz="1800" dirty="0" err="1">
                <a:latin typeface="Andale Mono"/>
                <a:cs typeface="Andale Mono"/>
              </a:rPr>
              <a:t>InputIterator</a:t>
            </a:r>
            <a:r>
              <a:rPr lang="en-US" sz="1800" dirty="0">
                <a:latin typeface="Andale Mono"/>
                <a:cs typeface="Andale Mono"/>
              </a:rPr>
              <a:t> start, </a:t>
            </a:r>
            <a:r>
              <a:rPr lang="en-US" sz="1800" dirty="0" err="1">
                <a:latin typeface="Andale Mono"/>
                <a:cs typeface="Andale Mono"/>
              </a:rPr>
              <a:t>InputIterator</a:t>
            </a:r>
            <a:r>
              <a:rPr lang="en-US" sz="1800" dirty="0">
                <a:latin typeface="Andale Mono"/>
                <a:cs typeface="Andale Mono"/>
              </a:rPr>
              <a:t> past,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ndale Mono"/>
                <a:cs typeface="Andale Mono"/>
              </a:rPr>
              <a:t>     </a:t>
            </a:r>
            <a:r>
              <a:rPr lang="en-US" sz="1800" dirty="0" err="1">
                <a:latin typeface="Andale Mono"/>
                <a:cs typeface="Andale Mono"/>
              </a:rPr>
              <a:t>const</a:t>
            </a:r>
            <a:r>
              <a:rPr lang="en-US" sz="1800" dirty="0">
                <a:latin typeface="Andale Mono"/>
                <a:cs typeface="Andale Mono"/>
              </a:rPr>
              <a:t> T&amp; v)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ndale Mono"/>
                <a:cs typeface="Andale Mono"/>
              </a:rPr>
              <a:t>{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ndale Mono"/>
                <a:cs typeface="Andale Mono"/>
              </a:rPr>
              <a:t>    while (start != past)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ndale Mono"/>
                <a:cs typeface="Andale Mono"/>
              </a:rPr>
              <a:t>    {        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ndale Mono"/>
                <a:cs typeface="Andale Mono"/>
              </a:rPr>
              <a:t>        if (*start == v)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ndale Mono"/>
                <a:cs typeface="Andale Mono"/>
              </a:rPr>
              <a:t>            break;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ndale Mono"/>
                <a:cs typeface="Andale Mono"/>
              </a:rPr>
              <a:t>        ++start;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ndale Mono"/>
                <a:cs typeface="Andale Mono"/>
              </a:rPr>
              <a:t>    }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ndale Mono"/>
                <a:cs typeface="Andale Mono"/>
              </a:rPr>
              <a:t>    return start;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739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Output Iterators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811"/>
            <a:ext cx="8153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Modeled after file </a:t>
            </a:r>
            <a:r>
              <a:rPr lang="en-US" i="1" dirty="0">
                <a:ea typeface="ＭＳ Ｐゴシック" charset="0"/>
                <a:cs typeface="ＭＳ Ｐゴシック" charset="0"/>
              </a:rPr>
              <a:t>output</a:t>
            </a:r>
          </a:p>
          <a:p>
            <a:pPr lvl="1" eaLnBrk="1" hangingPunct="1">
              <a:spcAft>
                <a:spcPts val="600"/>
              </a:spcAft>
            </a:pPr>
            <a:r>
              <a:rPr lang="en-US" i="1" dirty="0">
                <a:ea typeface="ＭＳ Ｐゴシック" charset="0"/>
              </a:rPr>
              <a:t>Write-only </a:t>
            </a:r>
            <a:r>
              <a:rPr lang="en-US" dirty="0">
                <a:ea typeface="ＭＳ Ｐゴシック" charset="0"/>
              </a:rPr>
              <a:t>access to elements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Single-pass, forward traversal</a:t>
            </a:r>
          </a:p>
          <a:p>
            <a:pPr eaLnBrk="1" hangingPunct="1"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sz="2500" b="1" dirty="0" err="1">
                <a:ea typeface="ＭＳ Ｐゴシック" charset="0"/>
                <a:cs typeface="ＭＳ Ｐゴシック" charset="0"/>
              </a:rPr>
              <a:t>ostream_iterator</a:t>
            </a:r>
            <a:r>
              <a:rPr lang="en-US" sz="2500" b="1" dirty="0">
                <a:ea typeface="ＭＳ Ｐゴシック" charset="0"/>
                <a:cs typeface="ＭＳ Ｐゴシック" charset="0"/>
              </a:rPr>
              <a:t>: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spcAft>
                <a:spcPts val="600"/>
              </a:spcAft>
              <a:buFontTx/>
              <a:buNone/>
            </a:pPr>
            <a:r>
              <a:rPr lang="en-US" sz="2400" b="1" dirty="0">
                <a:ea typeface="ＭＳ Ｐゴシック" charset="0"/>
              </a:rPr>
              <a:t>copy(a, </a:t>
            </a:r>
            <a:r>
              <a:rPr lang="en-US" sz="2400" b="1" dirty="0" err="1">
                <a:ea typeface="ＭＳ Ｐゴシック" charset="0"/>
              </a:rPr>
              <a:t>a+n</a:t>
            </a:r>
            <a:r>
              <a:rPr lang="en-US" sz="2400" b="1" dirty="0" smtClean="0">
                <a:ea typeface="ＭＳ Ｐゴシック" charset="0"/>
              </a:rPr>
              <a:t>,  </a:t>
            </a:r>
            <a:r>
              <a:rPr lang="en-US" sz="2400" b="1" dirty="0" err="1">
                <a:ea typeface="ＭＳ Ｐゴシック" charset="0"/>
              </a:rPr>
              <a:t>ostream_iterator</a:t>
            </a:r>
            <a:r>
              <a:rPr lang="en-US" sz="2400" b="1" dirty="0">
                <a:ea typeface="ＭＳ Ｐゴシック" charset="0"/>
              </a:rPr>
              <a:t>&lt;</a:t>
            </a:r>
            <a:r>
              <a:rPr lang="en-US" sz="2400" b="1" dirty="0" err="1">
                <a:ea typeface="ＭＳ Ｐゴシック" charset="0"/>
              </a:rPr>
              <a:t>int</a:t>
            </a:r>
            <a:r>
              <a:rPr lang="en-US" sz="2400" b="1" dirty="0">
                <a:ea typeface="ＭＳ Ｐゴシック" charset="0"/>
              </a:rPr>
              <a:t>&gt;(</a:t>
            </a:r>
            <a:r>
              <a:rPr lang="en-US" sz="2400" b="1" dirty="0" err="1">
                <a:ea typeface="ＭＳ Ｐゴシック" charset="0"/>
              </a:rPr>
              <a:t>cout</a:t>
            </a:r>
            <a:r>
              <a:rPr lang="en-US" sz="2400" b="1" dirty="0">
                <a:ea typeface="ＭＳ Ｐゴシック" charset="0"/>
              </a:rPr>
              <a:t>,</a:t>
            </a:r>
            <a:r>
              <a:rPr lang="ja-JP" altLang="en-US" sz="2400" b="1" dirty="0">
                <a:ea typeface="ＭＳ Ｐゴシック" charset="0"/>
              </a:rPr>
              <a:t>“</a:t>
            </a:r>
            <a:r>
              <a:rPr lang="en-US" altLang="ja-JP" sz="2400" b="1" dirty="0">
                <a:ea typeface="ＭＳ Ｐゴシック" charset="0"/>
              </a:rPr>
              <a:t> </a:t>
            </a:r>
            <a:r>
              <a:rPr lang="ja-JP" altLang="en-US" sz="2400" b="1" dirty="0">
                <a:ea typeface="ＭＳ Ｐゴシック" charset="0"/>
              </a:rPr>
              <a:t>“</a:t>
            </a:r>
            <a:r>
              <a:rPr lang="en-US" altLang="ja-JP" sz="2400" b="1" dirty="0">
                <a:ea typeface="ＭＳ Ｐゴシック" charset="0"/>
              </a:rPr>
              <a:t>));</a:t>
            </a: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3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Forward Iterators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80785" y="1763878"/>
            <a:ext cx="86868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Andale Mono"/>
              </a:rPr>
              <a:t>Both </a:t>
            </a:r>
            <a:r>
              <a:rPr lang="en-US" i="1" dirty="0">
                <a:ea typeface="ＭＳ Ｐゴシック" charset="0"/>
                <a:cs typeface="Andale Mono"/>
              </a:rPr>
              <a:t>read</a:t>
            </a:r>
            <a:r>
              <a:rPr lang="en-US" dirty="0">
                <a:ea typeface="ＭＳ Ｐゴシック" charset="0"/>
                <a:cs typeface="Andale Mono"/>
              </a:rPr>
              <a:t> and </a:t>
            </a:r>
            <a:r>
              <a:rPr lang="en-US" i="1" dirty="0">
                <a:ea typeface="ＭＳ Ｐゴシック" charset="0"/>
                <a:cs typeface="Andale Mono"/>
              </a:rPr>
              <a:t>write</a:t>
            </a:r>
            <a:r>
              <a:rPr lang="en-US" dirty="0">
                <a:ea typeface="ＭＳ Ｐゴシック" charset="0"/>
                <a:cs typeface="Andale Mono"/>
              </a:rPr>
              <a:t> access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Andale Mono"/>
              </a:rPr>
              <a:t>can be used as Input or Output Iterators</a:t>
            </a:r>
          </a:p>
          <a:p>
            <a:pPr eaLnBrk="1" hangingPunct="1">
              <a:spcAft>
                <a:spcPts val="600"/>
              </a:spcAft>
            </a:pPr>
            <a:endParaRPr lang="en-US" i="1" dirty="0" smtClean="0">
              <a:ea typeface="ＭＳ Ｐゴシック" charset="0"/>
              <a:cs typeface="Andale Mono"/>
            </a:endParaRPr>
          </a:p>
          <a:p>
            <a:pPr eaLnBrk="1" hangingPunct="1">
              <a:spcAft>
                <a:spcPts val="600"/>
              </a:spcAft>
            </a:pPr>
            <a:r>
              <a:rPr lang="en-US" i="1" dirty="0" smtClean="0">
                <a:ea typeface="ＭＳ Ｐゴシック" charset="0"/>
                <a:cs typeface="Andale Mono"/>
              </a:rPr>
              <a:t>Multiple</a:t>
            </a:r>
            <a:r>
              <a:rPr lang="en-US" dirty="0">
                <a:ea typeface="ＭＳ Ｐゴシック" charset="0"/>
                <a:cs typeface="Andale Mono"/>
              </a:rPr>
              <a:t>-pass, forward traversal</a:t>
            </a:r>
          </a:p>
          <a:p>
            <a:pPr eaLnBrk="1" hangingPunct="1">
              <a:spcAft>
                <a:spcPts val="600"/>
              </a:spcAft>
            </a:pPr>
            <a:endParaRPr lang="en-US" sz="2500" b="1" dirty="0" smtClean="0">
              <a:ea typeface="ＭＳ Ｐゴシック" charset="0"/>
              <a:cs typeface="Andale Mono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500" b="1" dirty="0" smtClean="0">
                <a:ea typeface="ＭＳ Ｐゴシック" charset="0"/>
                <a:cs typeface="Andale Mono"/>
              </a:rPr>
              <a:t>unique</a:t>
            </a:r>
            <a:r>
              <a:rPr lang="en-US" dirty="0" smtClean="0">
                <a:ea typeface="ＭＳ Ｐゴシック" charset="0"/>
                <a:cs typeface="Andale Mono"/>
              </a:rPr>
              <a:t> </a:t>
            </a:r>
            <a:r>
              <a:rPr lang="en-US" dirty="0">
                <a:ea typeface="ＭＳ Ｐゴシック" charset="0"/>
                <a:cs typeface="Andale Mono"/>
              </a:rPr>
              <a:t>expects a Forward Iterator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en-US" sz="2100" dirty="0">
                <a:ea typeface="ＭＳ Ｐゴシック" charset="0"/>
                <a:cs typeface="Andale Mono"/>
              </a:rPr>
              <a:t>	  </a:t>
            </a:r>
            <a:r>
              <a:rPr lang="en-US" sz="2100" b="1" dirty="0">
                <a:ea typeface="ＭＳ Ｐゴシック" charset="0"/>
                <a:cs typeface="Andale Mono"/>
              </a:rPr>
              <a:t>list&lt;T&gt;::iterator p = unique(</a:t>
            </a:r>
            <a:r>
              <a:rPr lang="en-US" sz="2100" b="1" dirty="0" err="1">
                <a:ea typeface="ＭＳ Ｐゴシック" charset="0"/>
                <a:cs typeface="Andale Mono"/>
              </a:rPr>
              <a:t>lst.first</a:t>
            </a:r>
            <a:r>
              <a:rPr lang="en-US" sz="2100" b="1" dirty="0">
                <a:ea typeface="ＭＳ Ｐゴシック" charset="0"/>
                <a:cs typeface="Andale Mono"/>
              </a:rPr>
              <a:t>()</a:t>
            </a:r>
            <a:r>
              <a:rPr lang="en-US" sz="2100" b="1" dirty="0" smtClean="0">
                <a:ea typeface="ＭＳ Ｐゴシック" charset="0"/>
                <a:cs typeface="Andale Mono"/>
              </a:rPr>
              <a:t>, </a:t>
            </a:r>
            <a:r>
              <a:rPr lang="en-US" sz="2100" b="1" dirty="0" err="1">
                <a:ea typeface="ＭＳ Ｐゴシック" charset="0"/>
                <a:cs typeface="Andale Mono"/>
              </a:rPr>
              <a:t>lst.end</a:t>
            </a:r>
            <a:r>
              <a:rPr lang="en-US" sz="2100" b="1" dirty="0">
                <a:ea typeface="ＭＳ Ｐゴシック" charset="0"/>
                <a:cs typeface="Andale Mono"/>
              </a:rPr>
              <a:t>());</a:t>
            </a:r>
            <a:endParaRPr lang="en-US" sz="2100" dirty="0">
              <a:ea typeface="ＭＳ Ｐゴシック" charset="0"/>
              <a:cs typeface="Andale Mono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Andale Mono"/>
              </a:rPr>
              <a:t>It needs 2 simultaneous, read/write iterators</a:t>
            </a:r>
          </a:p>
        </p:txBody>
      </p:sp>
    </p:spTree>
    <p:extLst>
      <p:ext uri="{BB962C8B-B14F-4D97-AF65-F5344CB8AC3E}">
        <p14:creationId xmlns:p14="http://schemas.microsoft.com/office/powerpoint/2010/main" val="351752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Bidirectional 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Iterators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Can do everything a Forward Iterator can</a:t>
            </a:r>
          </a:p>
          <a:p>
            <a:pPr eaLnBrk="1" hangingPunct="1"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Also </a:t>
            </a:r>
            <a:r>
              <a:rPr lang="en-US" dirty="0">
                <a:ea typeface="ＭＳ Ｐゴシック" charset="0"/>
                <a:cs typeface="ＭＳ Ｐゴシック" charset="0"/>
              </a:rPr>
              <a:t>support </a:t>
            </a:r>
            <a:r>
              <a:rPr lang="en-US" i="1" dirty="0">
                <a:ea typeface="ＭＳ Ｐゴシック" charset="0"/>
                <a:cs typeface="ＭＳ Ｐゴシック" charset="0"/>
              </a:rPr>
              <a:t>backwards</a:t>
            </a:r>
            <a:r>
              <a:rPr lang="en-US" dirty="0">
                <a:ea typeface="ＭＳ Ｐゴシック" charset="0"/>
                <a:cs typeface="ＭＳ Ｐゴシック" charset="0"/>
              </a:rPr>
              <a:t> traversal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100" b="1" dirty="0">
                <a:ea typeface="ＭＳ Ｐゴシック" charset="0"/>
              </a:rPr>
              <a:t>operator--</a:t>
            </a:r>
            <a:r>
              <a:rPr lang="en-US" sz="2100" b="1" dirty="0" smtClean="0">
                <a:ea typeface="ＭＳ Ｐゴシック" charset="0"/>
              </a:rPr>
              <a:t>( )</a:t>
            </a:r>
            <a:endParaRPr lang="en-US" sz="2100" b="1" dirty="0">
              <a:ea typeface="ＭＳ Ｐゴシック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100" b="1" dirty="0">
                <a:ea typeface="ＭＳ Ｐゴシック" charset="0"/>
              </a:rPr>
              <a:t>operator--(</a:t>
            </a:r>
            <a:r>
              <a:rPr lang="en-US" sz="2100" b="1" dirty="0" err="1">
                <a:ea typeface="ＭＳ Ｐゴシック" charset="0"/>
              </a:rPr>
              <a:t>int</a:t>
            </a:r>
            <a:r>
              <a:rPr lang="en-US" sz="2100" b="1" dirty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endParaRPr lang="en-US" sz="2500" b="1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500" b="1" dirty="0" smtClean="0">
                <a:ea typeface="ＭＳ Ｐゴシック" charset="0"/>
                <a:cs typeface="ＭＳ Ｐゴシック" charset="0"/>
              </a:rPr>
              <a:t>reverse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requires a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Bidirectional </a:t>
            </a:r>
            <a:r>
              <a:rPr lang="en-US" dirty="0">
                <a:ea typeface="ＭＳ Ｐゴシック" charset="0"/>
                <a:cs typeface="ＭＳ Ｐゴシック" charset="0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35655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b="1" dirty="0" smtClean="0"/>
              <a:t>copy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to be able to copy </a:t>
            </a:r>
            <a:r>
              <a:rPr lang="en-US" i="1" dirty="0" smtClean="0"/>
              <a:t>any</a:t>
            </a:r>
            <a:r>
              <a:rPr lang="en-US" dirty="0" smtClean="0"/>
              <a:t> sequence</a:t>
            </a:r>
          </a:p>
          <a:p>
            <a:pPr lvl="1"/>
            <a:r>
              <a:rPr lang="en-US" dirty="0" smtClean="0"/>
              <a:t>built-in sequences with pointers or via iterators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6944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Traversing a List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Backwards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667" i="1" dirty="0" smtClean="0">
                <a:solidFill>
                  <a:srgbClr val="D2533C"/>
                </a:solidFill>
                <a:ea typeface="+mj-ea"/>
                <a:cs typeface="+mj-cs"/>
              </a:rPr>
              <a:t>The Hard Way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73152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Andale Mono"/>
                <a:cs typeface="Andale Mono"/>
              </a:rPr>
              <a:t>list&lt;T&gt;::iterator p = </a:t>
            </a:r>
            <a:r>
              <a:rPr lang="en-US" sz="2000" b="1" dirty="0" err="1">
                <a:latin typeface="Andale Mono"/>
                <a:cs typeface="Andale Mono"/>
              </a:rPr>
              <a:t>lst.end</a:t>
            </a:r>
            <a:r>
              <a:rPr lang="en-US" sz="2000" b="1" dirty="0">
                <a:latin typeface="Andale Mono"/>
                <a:cs typeface="Andale Mono"/>
              </a:rPr>
              <a:t>();</a:t>
            </a:r>
          </a:p>
          <a:p>
            <a:r>
              <a:rPr lang="en-US" sz="2000" b="1" dirty="0">
                <a:latin typeface="Andale Mono"/>
                <a:cs typeface="Andale Mono"/>
              </a:rPr>
              <a:t>while (p != </a:t>
            </a:r>
            <a:r>
              <a:rPr lang="en-US" sz="2000" b="1" dirty="0" err="1">
                <a:latin typeface="Andale Mono"/>
                <a:cs typeface="Andale Mono"/>
              </a:rPr>
              <a:t>lst.begin</a:t>
            </a:r>
            <a:r>
              <a:rPr lang="en-US" sz="2000" b="1" dirty="0">
                <a:latin typeface="Andale Mono"/>
                <a:cs typeface="Andale Mono"/>
              </a:rPr>
              <a:t>())</a:t>
            </a:r>
          </a:p>
          <a:p>
            <a:r>
              <a:rPr lang="en-US" sz="2000" b="1" dirty="0">
                <a:latin typeface="Andale Mono"/>
                <a:cs typeface="Andale Mono"/>
              </a:rPr>
              <a:t>{</a:t>
            </a:r>
          </a:p>
          <a:p>
            <a:r>
              <a:rPr lang="en-US" sz="2000" b="1" dirty="0">
                <a:latin typeface="Andale Mono"/>
                <a:cs typeface="Andale Mono"/>
              </a:rPr>
              <a:t>    --p;		</a:t>
            </a:r>
            <a:r>
              <a:rPr lang="en-US" sz="2000" b="1" i="1" dirty="0">
                <a:latin typeface="Andale Mono"/>
                <a:cs typeface="Andale Mono"/>
              </a:rPr>
              <a:t>// </a:t>
            </a:r>
            <a:r>
              <a:rPr lang="ja-JP" altLang="en-US" sz="2000" b="1" i="1" dirty="0">
                <a:latin typeface="Andale Mono"/>
                <a:cs typeface="Andale Mono"/>
              </a:rPr>
              <a:t>“</a:t>
            </a:r>
            <a:r>
              <a:rPr lang="en-US" altLang="ja-JP" sz="2000" b="1" i="1" dirty="0">
                <a:latin typeface="Andale Mono"/>
                <a:cs typeface="Andale Mono"/>
              </a:rPr>
              <a:t>advances</a:t>
            </a:r>
            <a:r>
              <a:rPr lang="ja-JP" altLang="en-US" sz="2000" b="1" i="1" dirty="0">
                <a:latin typeface="Andale Mono"/>
                <a:cs typeface="Andale Mono"/>
              </a:rPr>
              <a:t>”</a:t>
            </a:r>
            <a:r>
              <a:rPr lang="en-US" altLang="ja-JP" sz="2000" b="1" i="1" dirty="0">
                <a:latin typeface="Andale Mono"/>
                <a:cs typeface="Andale Mono"/>
              </a:rPr>
              <a:t> backwards</a:t>
            </a:r>
          </a:p>
          <a:p>
            <a:endParaRPr lang="en-US" sz="2000" b="1" dirty="0">
              <a:latin typeface="Andale Mono"/>
              <a:cs typeface="Andale Mono"/>
            </a:endParaRPr>
          </a:p>
          <a:p>
            <a:r>
              <a:rPr lang="en-US" sz="2000" b="1" dirty="0">
                <a:latin typeface="Andale Mono"/>
                <a:cs typeface="Andale Mono"/>
              </a:rPr>
              <a:t>    </a:t>
            </a:r>
            <a:r>
              <a:rPr lang="en-US" sz="2000" b="1" i="1" dirty="0">
                <a:latin typeface="Andale Mono"/>
                <a:cs typeface="Andale Mono"/>
              </a:rPr>
              <a:t>// process *p</a:t>
            </a:r>
            <a:endParaRPr lang="en-US" sz="2000" b="1" dirty="0">
              <a:latin typeface="Andale Mono"/>
              <a:cs typeface="Andale Mono"/>
            </a:endParaRPr>
          </a:p>
          <a:p>
            <a:r>
              <a:rPr lang="en-US" sz="2000" b="1" dirty="0">
                <a:latin typeface="Andale Mono"/>
                <a:cs typeface="Andale Mono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2000" b="1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15757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0634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Better Way</a:t>
            </a:r>
            <a:br>
              <a:rPr lang="en-US" dirty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800" i="1" dirty="0">
                <a:solidFill>
                  <a:srgbClr val="D2533C"/>
                </a:solidFill>
                <a:ea typeface="+mj-ea"/>
                <a:cs typeface="+mj-cs"/>
              </a:rPr>
              <a:t>Reverse </a:t>
            </a:r>
            <a:r>
              <a:rPr lang="en-US" sz="2800" i="1" dirty="0" err="1">
                <a:solidFill>
                  <a:srgbClr val="D2533C"/>
                </a:solidFill>
                <a:ea typeface="+mj-ea"/>
                <a:cs typeface="+mj-cs"/>
              </a:rPr>
              <a:t>Iterators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914400" y="2286000"/>
            <a:ext cx="7543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Andale Mono"/>
                <a:cs typeface="Andale Mono"/>
              </a:rPr>
              <a:t>list&lt;T&gt;::</a:t>
            </a:r>
            <a:r>
              <a:rPr lang="en-US" sz="2000" b="1" dirty="0" err="1">
                <a:latin typeface="Andale Mono"/>
                <a:cs typeface="Andale Mono"/>
              </a:rPr>
              <a:t>reverse_iterator</a:t>
            </a:r>
            <a:r>
              <a:rPr lang="en-US" sz="2000" b="1" dirty="0">
                <a:latin typeface="Andale Mono"/>
                <a:cs typeface="Andale Mono"/>
              </a:rPr>
              <a:t> p = </a:t>
            </a:r>
            <a:r>
              <a:rPr lang="en-US" sz="2000" b="1" dirty="0" err="1">
                <a:latin typeface="Andale Mono"/>
                <a:cs typeface="Andale Mono"/>
              </a:rPr>
              <a:t>lst.rbegin</a:t>
            </a:r>
            <a:r>
              <a:rPr lang="en-US" sz="2000" b="1" dirty="0">
                <a:latin typeface="Andale Mono"/>
                <a:cs typeface="Andale Mono"/>
              </a:rPr>
              <a:t>();</a:t>
            </a:r>
          </a:p>
          <a:p>
            <a:r>
              <a:rPr lang="en-US" sz="2000" b="1" dirty="0">
                <a:latin typeface="Andale Mono"/>
                <a:cs typeface="Andale Mono"/>
              </a:rPr>
              <a:t>while (p != </a:t>
            </a:r>
            <a:r>
              <a:rPr lang="en-US" sz="2000" b="1" dirty="0" err="1">
                <a:latin typeface="Andale Mono"/>
                <a:cs typeface="Andale Mono"/>
              </a:rPr>
              <a:t>lst.rend</a:t>
            </a:r>
            <a:r>
              <a:rPr lang="en-US" sz="2000" b="1" dirty="0">
                <a:latin typeface="Andale Mono"/>
                <a:cs typeface="Andale Mono"/>
              </a:rPr>
              <a:t>())</a:t>
            </a:r>
          </a:p>
          <a:p>
            <a:r>
              <a:rPr lang="en-US" sz="2000" b="1" dirty="0">
                <a:latin typeface="Andale Mono"/>
                <a:cs typeface="Andale Mono"/>
              </a:rPr>
              <a:t>{</a:t>
            </a:r>
          </a:p>
          <a:p>
            <a:r>
              <a:rPr lang="en-US" sz="2000" b="1" dirty="0">
                <a:latin typeface="Andale Mono"/>
                <a:cs typeface="Andale Mono"/>
              </a:rPr>
              <a:t>    </a:t>
            </a:r>
            <a:r>
              <a:rPr lang="en-US" sz="2000" b="1" i="1" dirty="0">
                <a:latin typeface="Andale Mono"/>
                <a:cs typeface="Andale Mono"/>
              </a:rPr>
              <a:t>// process *p, then:</a:t>
            </a:r>
            <a:endParaRPr lang="en-US" sz="2000" b="1" dirty="0">
              <a:latin typeface="Andale Mono"/>
              <a:cs typeface="Andale Mono"/>
            </a:endParaRPr>
          </a:p>
          <a:p>
            <a:r>
              <a:rPr lang="en-US" sz="2000" b="1" dirty="0">
                <a:latin typeface="Andale Mono"/>
                <a:cs typeface="Andale Mono"/>
              </a:rPr>
              <a:t>    ++p;		// </a:t>
            </a:r>
            <a:r>
              <a:rPr lang="ja-JP" altLang="en-US" sz="2000" b="1" dirty="0">
                <a:latin typeface="Andale Mono"/>
                <a:cs typeface="Andale Mono"/>
              </a:rPr>
              <a:t>“</a:t>
            </a:r>
            <a:r>
              <a:rPr lang="en-US" altLang="ja-JP" sz="2000" b="1" dirty="0">
                <a:latin typeface="Andale Mono"/>
                <a:cs typeface="Andale Mono"/>
              </a:rPr>
              <a:t>advances</a:t>
            </a:r>
            <a:r>
              <a:rPr lang="ja-JP" altLang="en-US" sz="2000" b="1" dirty="0">
                <a:latin typeface="Andale Mono"/>
                <a:cs typeface="Andale Mono"/>
              </a:rPr>
              <a:t>”</a:t>
            </a:r>
            <a:r>
              <a:rPr lang="en-US" altLang="ja-JP" sz="2000" b="1" dirty="0">
                <a:latin typeface="Andale Mono"/>
                <a:cs typeface="Andale Mono"/>
              </a:rPr>
              <a:t> backwards</a:t>
            </a:r>
          </a:p>
          <a:p>
            <a:r>
              <a:rPr lang="en-US" sz="2000" b="1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162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Picturing Reverse Iterators</a:t>
            </a:r>
            <a:endParaRPr lang="en-US" dirty="0"/>
          </a:p>
        </p:txBody>
      </p:sp>
      <p:pic>
        <p:nvPicPr>
          <p:cNvPr id="3" name="Picture 2" descr="revi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05" y="2377145"/>
            <a:ext cx="5613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11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Random Access Iterators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153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Modeled after </a:t>
            </a:r>
            <a:r>
              <a:rPr lang="en-US" i="1" dirty="0">
                <a:ea typeface="ＭＳ Ｐゴシック" charset="0"/>
                <a:cs typeface="ＭＳ Ｐゴシック" charset="0"/>
              </a:rPr>
              <a:t>pointers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support </a:t>
            </a:r>
            <a:r>
              <a:rPr lang="en-US" i="1" dirty="0">
                <a:ea typeface="ＭＳ Ｐゴシック" charset="0"/>
              </a:rPr>
              <a:t>Pointer Arithmetic </a:t>
            </a:r>
            <a:r>
              <a:rPr lang="en-US" dirty="0">
                <a:ea typeface="ＭＳ Ｐゴシック" charset="0"/>
              </a:rPr>
              <a:t>in </a:t>
            </a:r>
            <a:r>
              <a:rPr lang="en-US" i="1" dirty="0">
                <a:ea typeface="ＭＳ Ｐゴシック" charset="0"/>
              </a:rPr>
              <a:t>constant time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100" b="1" dirty="0">
                <a:ea typeface="ＭＳ Ｐゴシック" charset="0"/>
              </a:rPr>
              <a:t>operator+, +=, -, -=, [], &lt;, &lt;=, &gt;, &gt;=</a:t>
            </a:r>
            <a:endParaRPr lang="en-US" sz="2100" dirty="0">
              <a:ea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endParaRPr lang="en-US" sz="2500" b="1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500" b="1" dirty="0" smtClean="0">
                <a:ea typeface="ＭＳ Ｐゴシック" charset="0"/>
                <a:cs typeface="ＭＳ Ｐゴシック" charset="0"/>
              </a:rPr>
              <a:t>sort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expects a Random Access Iterator</a:t>
            </a:r>
          </a:p>
        </p:txBody>
      </p:sp>
    </p:spTree>
    <p:extLst>
      <p:ext uri="{BB962C8B-B14F-4D97-AF65-F5344CB8AC3E}">
        <p14:creationId xmlns:p14="http://schemas.microsoft.com/office/powerpoint/2010/main" val="22743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 smtClean="0">
                <a:ea typeface="+mj-ea"/>
                <a:cs typeface="+mj-cs"/>
              </a:rPr>
              <a:t>Iterator</a:t>
            </a:r>
            <a:r>
              <a:rPr lang="en-US" dirty="0" smtClean="0">
                <a:ea typeface="+mj-ea"/>
                <a:cs typeface="+mj-cs"/>
              </a:rPr>
              <a:t> Taxonomy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sz="2667" i="1" dirty="0" smtClean="0">
                <a:ea typeface="+mj-ea"/>
                <a:cs typeface="+mj-cs"/>
              </a:rPr>
              <a:t>Summary</a:t>
            </a:r>
            <a:endParaRPr lang="en-US" i="1" dirty="0">
              <a:ea typeface="+mj-ea"/>
              <a:cs typeface="+mj-cs"/>
            </a:endParaRPr>
          </a:p>
        </p:txBody>
      </p:sp>
      <p:pic>
        <p:nvPicPr>
          <p:cNvPr id="30722" name="Picture 3" descr="IteratorTaxonom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30400"/>
            <a:ext cx="36576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5410200" y="3352800"/>
            <a:ext cx="2743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1800"/>
              <a:t>“</a:t>
            </a:r>
            <a:r>
              <a:rPr lang="en-US" altLang="ja-JP" sz="1800"/>
              <a:t>Functional</a:t>
            </a:r>
            <a:r>
              <a:rPr lang="ja-JP" altLang="en-US" sz="1800"/>
              <a:t>”</a:t>
            </a:r>
            <a:r>
              <a:rPr lang="en-US" altLang="ja-JP" sz="1800"/>
              <a:t> inheritance via duck typing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(not via classes)</a:t>
            </a:r>
          </a:p>
        </p:txBody>
      </p:sp>
    </p:spTree>
    <p:extLst>
      <p:ext uri="{BB962C8B-B14F-4D97-AF65-F5344CB8AC3E}">
        <p14:creationId xmlns:p14="http://schemas.microsoft.com/office/powerpoint/2010/main" val="203115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How do you Sort a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Linked List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?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provide a Random Access Iterator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Generic </a:t>
            </a:r>
            <a:r>
              <a:rPr lang="en-US" sz="2100" b="1" dirty="0">
                <a:ea typeface="ＭＳ Ｐゴシック" charset="0"/>
              </a:rPr>
              <a:t>sort</a:t>
            </a:r>
            <a:r>
              <a:rPr lang="en-US" dirty="0">
                <a:ea typeface="ＭＳ Ｐゴシック" charset="0"/>
              </a:rPr>
              <a:t> will </a:t>
            </a:r>
            <a:r>
              <a:rPr lang="en-US" i="1" dirty="0">
                <a:ea typeface="ＭＳ Ｐゴシック" charset="0"/>
              </a:rPr>
              <a:t>fail</a:t>
            </a:r>
            <a:r>
              <a:rPr lang="en-US" dirty="0">
                <a:ea typeface="ＭＳ Ｐゴシック" charset="0"/>
              </a:rPr>
              <a:t> on a </a:t>
            </a:r>
            <a:r>
              <a:rPr lang="en-US" sz="2100" b="1" dirty="0" smtClean="0">
                <a:ea typeface="ＭＳ Ｐゴシック" charset="0"/>
              </a:rPr>
              <a:t>list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2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How do you Sort a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Linked List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?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provide a Random Access Iterator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Generic </a:t>
            </a:r>
            <a:r>
              <a:rPr lang="en-US" sz="2100" b="1" dirty="0">
                <a:ea typeface="ＭＳ Ｐゴシック" charset="0"/>
              </a:rPr>
              <a:t>sort</a:t>
            </a:r>
            <a:r>
              <a:rPr lang="en-US" dirty="0">
                <a:ea typeface="ＭＳ Ｐゴシック" charset="0"/>
              </a:rPr>
              <a:t> will </a:t>
            </a:r>
            <a:r>
              <a:rPr lang="en-US" i="1" dirty="0">
                <a:ea typeface="ＭＳ Ｐゴシック" charset="0"/>
              </a:rPr>
              <a:t>fail</a:t>
            </a:r>
            <a:r>
              <a:rPr lang="en-US" dirty="0">
                <a:ea typeface="ＭＳ Ｐゴシック" charset="0"/>
              </a:rPr>
              <a:t> on a </a:t>
            </a:r>
            <a:r>
              <a:rPr lang="en-US" sz="2100" b="1" dirty="0">
                <a:ea typeface="ＭＳ Ｐゴシック" charset="0"/>
              </a:rPr>
              <a:t>list</a:t>
            </a:r>
            <a:endParaRPr lang="en-US" dirty="0">
              <a:ea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Answer:</a:t>
            </a:r>
          </a:p>
          <a:p>
            <a:pPr lvl="1">
              <a:spcAft>
                <a:spcPts val="600"/>
              </a:spcAft>
            </a:pPr>
            <a:r>
              <a:rPr lang="en-US" b="1" dirty="0" smtClean="0">
                <a:ea typeface="ＭＳ Ｐゴシック" charset="0"/>
                <a:cs typeface="ＭＳ Ｐゴシック" charset="0"/>
              </a:rPr>
              <a:t>list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provides </a:t>
            </a:r>
            <a:r>
              <a:rPr lang="en-US" dirty="0">
                <a:ea typeface="ＭＳ Ｐゴシック" charset="0"/>
              </a:rPr>
              <a:t>its own </a:t>
            </a:r>
            <a:r>
              <a:rPr lang="en-US" sz="2000" b="1" dirty="0">
                <a:ea typeface="ＭＳ Ｐゴシック" charset="0"/>
              </a:rPr>
              <a:t>sort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i="1" dirty="0">
                <a:ea typeface="ＭＳ Ｐゴシック" charset="0"/>
              </a:rPr>
              <a:t>member function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Also </a:t>
            </a:r>
            <a:r>
              <a:rPr lang="en-US" sz="2500" b="1" dirty="0">
                <a:ea typeface="ＭＳ Ｐゴシック" charset="0"/>
                <a:cs typeface="ＭＳ Ｐゴシック" charset="0"/>
              </a:rPr>
              <a:t>merge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sz="2500" b="1" dirty="0">
                <a:ea typeface="ＭＳ Ｐゴシック" charset="0"/>
                <a:cs typeface="ＭＳ Ｐゴシック" charset="0"/>
              </a:rPr>
              <a:t>remove</a:t>
            </a:r>
            <a:r>
              <a:rPr lang="en-US" dirty="0">
                <a:ea typeface="ＭＳ Ｐゴシック" charset="0"/>
                <a:cs typeface="ＭＳ Ｐゴシック" charset="0"/>
              </a:rPr>
              <a:t>, and </a:t>
            </a:r>
            <a:r>
              <a:rPr lang="en-US" sz="2500" b="1" dirty="0">
                <a:ea typeface="ＭＳ Ｐゴシック" charset="0"/>
                <a:cs typeface="ＭＳ Ｐゴシック" charset="0"/>
              </a:rPr>
              <a:t>unique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7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4644"/>
            <a:ext cx="8229600" cy="12510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What’s Wrong with this Picture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?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990600" y="2362200"/>
            <a:ext cx="6858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Andale Mono"/>
                <a:cs typeface="Andale Mono"/>
              </a:rPr>
              <a:t>vector&lt;</a:t>
            </a:r>
            <a:r>
              <a:rPr lang="en-US" sz="2000" dirty="0" err="1">
                <a:latin typeface="Andale Mono"/>
                <a:cs typeface="Andale Mono"/>
              </a:rPr>
              <a:t>int</a:t>
            </a:r>
            <a:r>
              <a:rPr lang="en-US" sz="2000" dirty="0">
                <a:latin typeface="Andale Mono"/>
                <a:cs typeface="Andale Mono"/>
              </a:rPr>
              <a:t>&gt; v1;</a:t>
            </a:r>
          </a:p>
          <a:p>
            <a:r>
              <a:rPr lang="en-US" sz="2000" dirty="0">
                <a:latin typeface="Andale Mono"/>
                <a:cs typeface="Andale Mono"/>
              </a:rPr>
              <a:t>…</a:t>
            </a:r>
          </a:p>
          <a:p>
            <a:r>
              <a:rPr lang="en-US" sz="2000" i="1" dirty="0">
                <a:latin typeface="Andale Mono"/>
                <a:cs typeface="Andale Mono"/>
              </a:rPr>
              <a:t>// fill v1, then:</a:t>
            </a:r>
            <a:endParaRPr lang="en-US" sz="2000" dirty="0">
              <a:latin typeface="Andale Mono"/>
              <a:cs typeface="Andale Mono"/>
            </a:endParaRPr>
          </a:p>
          <a:p>
            <a:r>
              <a:rPr lang="en-US" sz="2000" dirty="0">
                <a:latin typeface="Andale Mono"/>
                <a:cs typeface="Andale Mono"/>
              </a:rPr>
              <a:t>vector&lt;</a:t>
            </a:r>
            <a:r>
              <a:rPr lang="en-US" sz="2000" dirty="0" err="1">
                <a:latin typeface="Andale Mono"/>
                <a:cs typeface="Andale Mono"/>
              </a:rPr>
              <a:t>int</a:t>
            </a:r>
            <a:r>
              <a:rPr lang="en-US" sz="2000" dirty="0">
                <a:latin typeface="Andale Mono"/>
                <a:cs typeface="Andale Mono"/>
              </a:rPr>
              <a:t>&gt; v2;</a:t>
            </a:r>
          </a:p>
          <a:p>
            <a:r>
              <a:rPr lang="en-US" sz="2000" dirty="0">
                <a:latin typeface="Andale Mono"/>
                <a:cs typeface="Andale Mono"/>
              </a:rPr>
              <a:t>copy(v1.begin(), v1.end(), v2.begin());</a:t>
            </a:r>
          </a:p>
        </p:txBody>
      </p:sp>
    </p:spTree>
    <p:extLst>
      <p:ext uri="{BB962C8B-B14F-4D97-AF65-F5344CB8AC3E}">
        <p14:creationId xmlns:p14="http://schemas.microsoft.com/office/powerpoint/2010/main" val="326355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Insertion ≠ Creation</a:t>
            </a:r>
            <a:endParaRPr lang="en-US" dirty="0"/>
          </a:p>
        </p:txBody>
      </p:sp>
      <p:sp>
        <p:nvSpPr>
          <p:cNvPr id="337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Use a </a:t>
            </a:r>
            <a:r>
              <a:rPr lang="en-US" i="1" dirty="0">
                <a:ea typeface="ＭＳ Ｐゴシック" charset="0"/>
                <a:cs typeface="ＭＳ Ｐゴシック" charset="0"/>
              </a:rPr>
              <a:t>different constructor </a:t>
            </a:r>
            <a:r>
              <a:rPr lang="en-US" dirty="0">
                <a:ea typeface="ＭＳ Ｐゴシック" charset="0"/>
                <a:cs typeface="ＭＳ Ｐゴシック" charset="0"/>
              </a:rPr>
              <a:t>instead: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2400" b="1" dirty="0">
                <a:ea typeface="ＭＳ Ｐゴシック" charset="0"/>
                <a:cs typeface="ＭＳ Ｐゴシック" charset="0"/>
              </a:rPr>
              <a:t>vector&lt;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int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&gt; v2(v1.begin(), v1.end());</a:t>
            </a:r>
          </a:p>
          <a:p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Nonetheless, sometimes you </a:t>
            </a:r>
            <a:r>
              <a:rPr lang="en-US" b="1" dirty="0">
                <a:ea typeface="ＭＳ Ｐゴシック" charset="0"/>
                <a:cs typeface="ＭＳ Ｐゴシック" charset="0"/>
              </a:rPr>
              <a:t>do</a:t>
            </a:r>
            <a:r>
              <a:rPr lang="en-US" dirty="0">
                <a:ea typeface="ＭＳ Ｐゴシック" charset="0"/>
                <a:cs typeface="ＭＳ Ｐゴシック" charset="0"/>
              </a:rPr>
              <a:t> want to insert into an existing sequence…</a:t>
            </a:r>
          </a:p>
        </p:txBody>
      </p:sp>
    </p:spTree>
    <p:extLst>
      <p:ext uri="{BB962C8B-B14F-4D97-AF65-F5344CB8AC3E}">
        <p14:creationId xmlns:p14="http://schemas.microsoft.com/office/powerpoint/2010/main" val="322325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Iterator Modes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Iterators work in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overwrite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mode by default</a:t>
            </a:r>
          </a:p>
          <a:p>
            <a:pPr eaLnBrk="1" hangingPunct="1">
              <a:spcAft>
                <a:spcPts val="600"/>
              </a:spcAft>
            </a:pP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Sometimes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you need an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insert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mode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that calls the appropriate </a:t>
            </a:r>
            <a:r>
              <a:rPr lang="en-US" i="1" dirty="0">
                <a:latin typeface="Corbel" charset="0"/>
                <a:ea typeface="ＭＳ Ｐゴシック" charset="0"/>
              </a:rPr>
              <a:t>insert</a:t>
            </a:r>
            <a:r>
              <a:rPr lang="en-US" dirty="0">
                <a:latin typeface="Corbel" charset="0"/>
                <a:ea typeface="ＭＳ Ｐゴシック" charset="0"/>
              </a:rPr>
              <a:t> operation provided by the container</a:t>
            </a:r>
          </a:p>
        </p:txBody>
      </p:sp>
    </p:spTree>
    <p:extLst>
      <p:ext uri="{BB962C8B-B14F-4D97-AF65-F5344CB8AC3E}">
        <p14:creationId xmlns:p14="http://schemas.microsoft.com/office/powerpoint/2010/main" val="78420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D2533C"/>
                </a:solidFill>
                <a:ea typeface="+mj-ea"/>
                <a:cs typeface="+mj-cs"/>
              </a:rPr>
              <a:t>std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::</a:t>
            </a: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copy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with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Pointers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1800" i="1" dirty="0" smtClean="0">
                <a:solidFill>
                  <a:srgbClr val="D2533C"/>
                </a:solidFill>
              </a:rPr>
              <a:t>Not the real implementation</a:t>
            </a:r>
            <a:endParaRPr lang="en-US" b="1" i="1" dirty="0">
              <a:solidFill>
                <a:srgbClr val="D2533C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charset="0"/>
              <a:buNone/>
            </a:pPr>
            <a:endParaRPr lang="en-US" sz="2000" dirty="0" smtClean="0">
              <a:latin typeface="Andale Mono"/>
              <a:ea typeface="ＭＳ Ｐゴシック" charset="0"/>
              <a:cs typeface="Andale Mono"/>
            </a:endParaRPr>
          </a:p>
          <a:p>
            <a:pPr eaLnBrk="1" hangingPunct="1">
              <a:buFont typeface="Wingdings 2" charset="0"/>
              <a:buNone/>
            </a:pPr>
            <a:r>
              <a:rPr lang="en-US" sz="2000" dirty="0" smtClean="0">
                <a:latin typeface="Andale Mono"/>
                <a:ea typeface="ＭＳ Ｐゴシック" charset="0"/>
                <a:cs typeface="Andale Mono"/>
              </a:rPr>
              <a:t>template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&lt;</a:t>
            </a:r>
            <a:r>
              <a:rPr lang="en-US" sz="2000" dirty="0" err="1">
                <a:latin typeface="Andale Mono"/>
                <a:ea typeface="ＭＳ Ｐゴシック" charset="0"/>
                <a:cs typeface="Andale Mono"/>
              </a:rPr>
              <a:t>typename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 T</a:t>
            </a:r>
            <a:r>
              <a:rPr lang="en-US" sz="2000" dirty="0" smtClean="0">
                <a:latin typeface="Andale Mono"/>
                <a:ea typeface="ＭＳ Ｐゴシック" charset="0"/>
                <a:cs typeface="Andale Mono"/>
              </a:rPr>
              <a:t>&gt;</a:t>
            </a:r>
          </a:p>
          <a:p>
            <a:pPr eaLnBrk="1" hangingPunct="1">
              <a:buFont typeface="Wingdings 2" charset="0"/>
              <a:buNone/>
            </a:pPr>
            <a:r>
              <a:rPr lang="en-US" sz="2000" dirty="0" smtClean="0">
                <a:latin typeface="Andale Mono"/>
                <a:ea typeface="ＭＳ Ｐゴシック" charset="0"/>
                <a:cs typeface="Andale Mono"/>
              </a:rPr>
              <a:t>void 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copy(T* begin</a:t>
            </a:r>
            <a:r>
              <a:rPr lang="en-US" sz="2000" dirty="0" smtClean="0">
                <a:latin typeface="Andale Mono"/>
                <a:ea typeface="ＭＳ Ｐゴシック" charset="0"/>
                <a:cs typeface="Andale Mono"/>
              </a:rPr>
              <a:t>, T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* end, T* </a:t>
            </a:r>
            <a:r>
              <a:rPr lang="en-US" sz="2000" dirty="0" err="1">
                <a:latin typeface="Andale Mono"/>
                <a:ea typeface="ＭＳ Ｐゴシック" charset="0"/>
                <a:cs typeface="Andale Mono"/>
              </a:rPr>
              <a:t>dest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) {</a:t>
            </a:r>
            <a:br>
              <a:rPr lang="en-US" sz="2000" dirty="0">
                <a:latin typeface="Andale Mono"/>
                <a:ea typeface="ＭＳ Ｐゴシック" charset="0"/>
                <a:cs typeface="Andale Mono"/>
              </a:rPr>
            </a:b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  while(begin != end)</a:t>
            </a:r>
            <a:br>
              <a:rPr lang="en-US" sz="2000" dirty="0">
                <a:latin typeface="Andale Mono"/>
                <a:ea typeface="ＭＳ Ｐゴシック" charset="0"/>
                <a:cs typeface="Andale Mono"/>
              </a:rPr>
            </a:b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    </a:t>
            </a:r>
            <a:r>
              <a:rPr lang="en-US" sz="2000" dirty="0" smtClean="0">
                <a:latin typeface="Andale Mono"/>
                <a:ea typeface="ＭＳ Ｐゴシック" charset="0"/>
                <a:cs typeface="Andale Mono"/>
              </a:rPr>
              <a:t>  *</a:t>
            </a:r>
            <a:r>
              <a:rPr lang="en-US" sz="2000" dirty="0" err="1">
                <a:latin typeface="Andale Mono"/>
                <a:ea typeface="ＭＳ Ｐゴシック" charset="0"/>
                <a:cs typeface="Andale Mono"/>
              </a:rPr>
              <a:t>dest</a:t>
            </a:r>
            <a:r>
              <a:rPr lang="en-US" sz="2000" dirty="0">
                <a:latin typeface="Andale Mono"/>
                <a:ea typeface="ＭＳ Ｐゴシック" charset="0"/>
                <a:cs typeface="Andale Mono"/>
              </a:rPr>
              <a:t>++ = *begin++</a:t>
            </a:r>
            <a:r>
              <a:rPr lang="en-US" sz="2000" dirty="0" smtClean="0">
                <a:latin typeface="Andale Mono"/>
                <a:ea typeface="ＭＳ Ｐゴシック" charset="0"/>
                <a:cs typeface="Andale Mono"/>
              </a:rPr>
              <a:t>;</a:t>
            </a:r>
          </a:p>
          <a:p>
            <a:pPr eaLnBrk="1" hangingPunct="1">
              <a:buFont typeface="Wingdings 2" charset="0"/>
              <a:buNone/>
            </a:pPr>
            <a:r>
              <a:rPr lang="en-US" sz="2000" dirty="0" smtClean="0">
                <a:latin typeface="Andale Mono"/>
                <a:ea typeface="ＭＳ Ｐゴシック" charset="0"/>
                <a:cs typeface="Andale Mono"/>
              </a:rPr>
              <a:t>} </a:t>
            </a:r>
            <a:endParaRPr lang="en-US" sz="2000" dirty="0">
              <a:latin typeface="Andale Mono"/>
              <a:ea typeface="ＭＳ Ｐゴシック" charset="0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00238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Insert </a:t>
            </a:r>
            <a:r>
              <a:rPr lang="en-US" dirty="0" err="1" smtClean="0">
                <a:solidFill>
                  <a:srgbClr val="D2533C"/>
                </a:solidFill>
                <a:ea typeface="+mj-ea"/>
                <a:cs typeface="+mj-cs"/>
              </a:rPr>
              <a:t>Iterators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/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Wrappers for Normal </a:t>
            </a:r>
            <a:r>
              <a:rPr lang="en-US" sz="3111" i="1" dirty="0" err="1" smtClean="0">
                <a:solidFill>
                  <a:srgbClr val="D2533C"/>
                </a:solidFill>
                <a:ea typeface="+mj-ea"/>
                <a:cs typeface="+mj-cs"/>
              </a:rPr>
              <a:t>Iterators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7772400" cy="4343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Replaces </a:t>
            </a:r>
            <a:r>
              <a:rPr lang="en-US" dirty="0">
                <a:ea typeface="ＭＳ Ｐゴシック" charset="0"/>
                <a:cs typeface="ＭＳ Ｐゴシック" charset="0"/>
              </a:rPr>
              <a:t>output calls (</a:t>
            </a:r>
            <a:r>
              <a:rPr lang="en-US" sz="2500" b="1" dirty="0">
                <a:ea typeface="ＭＳ Ｐゴシック" charset="0"/>
                <a:cs typeface="ＭＳ Ｐゴシック" charset="0"/>
              </a:rPr>
              <a:t>operator*, operator=,</a:t>
            </a:r>
            <a:r>
              <a:rPr lang="en-US" dirty="0">
                <a:ea typeface="ＭＳ Ｐゴシック" charset="0"/>
                <a:cs typeface="ＭＳ Ｐゴシック" charset="0"/>
              </a:rPr>
              <a:t> etc.) with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the appropriate </a:t>
            </a:r>
            <a:r>
              <a:rPr lang="en-US" i="1" dirty="0">
                <a:ea typeface="ＭＳ Ｐゴシック" charset="0"/>
                <a:cs typeface="ＭＳ Ｐゴシック" charset="0"/>
              </a:rPr>
              <a:t>insert</a:t>
            </a:r>
            <a:r>
              <a:rPr lang="en-US" dirty="0">
                <a:ea typeface="ＭＳ Ｐゴシック" charset="0"/>
                <a:cs typeface="ＭＳ Ｐゴシック" charset="0"/>
              </a:rPr>
              <a:t> function</a:t>
            </a:r>
          </a:p>
          <a:p>
            <a:pPr eaLnBrk="1" hangingPunct="1"/>
            <a:r>
              <a:rPr lang="en-US" sz="2500" b="1" dirty="0" err="1">
                <a:ea typeface="ＭＳ Ｐゴシック" charset="0"/>
                <a:cs typeface="ＭＳ Ｐゴシック" charset="0"/>
              </a:rPr>
              <a:t>back_insert_iterator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calls </a:t>
            </a:r>
            <a:r>
              <a:rPr lang="en-US" sz="2100" b="1" dirty="0" err="1">
                <a:ea typeface="ＭＳ Ｐゴシック" charset="0"/>
              </a:rPr>
              <a:t>push_back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sz="2500" b="1" dirty="0" err="1">
                <a:ea typeface="ＭＳ Ｐゴシック" charset="0"/>
                <a:cs typeface="ＭＳ Ｐゴシック" charset="0"/>
              </a:rPr>
              <a:t>front_insert_iterator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calls </a:t>
            </a:r>
            <a:r>
              <a:rPr lang="en-US" sz="2100" b="1" dirty="0" err="1">
                <a:ea typeface="ＭＳ Ｐゴシック" charset="0"/>
              </a:rPr>
              <a:t>push_front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sz="2500" b="1" dirty="0" err="1">
                <a:ea typeface="ＭＳ Ｐゴシック" charset="0"/>
                <a:cs typeface="ＭＳ Ｐゴシック" charset="0"/>
              </a:rPr>
              <a:t>insert_iterator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calls </a:t>
            </a:r>
            <a:r>
              <a:rPr lang="en-US" sz="2100" b="1" dirty="0">
                <a:ea typeface="ＭＳ Ｐゴシック" charset="0"/>
              </a:rPr>
              <a:t>insert</a:t>
            </a: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Insert Helper 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Functions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back_inserter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800" dirty="0">
                <a:ea typeface="ＭＳ Ｐゴシック" charset="0"/>
              </a:rPr>
              <a:t>creates a </a:t>
            </a:r>
            <a:r>
              <a:rPr lang="en-US" b="1" dirty="0" err="1">
                <a:ea typeface="ＭＳ Ｐゴシック" charset="0"/>
              </a:rPr>
              <a:t>back_insert_iterator</a:t>
            </a:r>
            <a:endParaRPr lang="en-US" sz="2800" dirty="0">
              <a:ea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front_inserter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800" dirty="0">
                <a:ea typeface="ＭＳ Ｐゴシック" charset="0"/>
              </a:rPr>
              <a:t>creates a </a:t>
            </a:r>
            <a:r>
              <a:rPr lang="en-US" b="1" dirty="0" err="1">
                <a:ea typeface="ＭＳ Ｐゴシック" charset="0"/>
              </a:rPr>
              <a:t>front_insert_iterator</a:t>
            </a:r>
            <a:endParaRPr lang="en-US" sz="2800" dirty="0">
              <a:ea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inserter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800" dirty="0">
                <a:ea typeface="ＭＳ Ｐゴシック" charset="0"/>
              </a:rPr>
              <a:t>creates an </a:t>
            </a:r>
            <a:r>
              <a:rPr lang="en-US" b="1" dirty="0" err="1">
                <a:ea typeface="ＭＳ Ｐゴシック" charset="0"/>
              </a:rPr>
              <a:t>insert_iterator</a:t>
            </a:r>
            <a:endParaRPr lang="en-US" b="1" dirty="0">
              <a:ea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800" i="1" dirty="0" err="1" smtClean="0">
                <a:ea typeface="ＭＳ Ｐゴシック" charset="0"/>
                <a:cs typeface="ＭＳ Ｐゴシック" charset="0"/>
              </a:rPr>
              <a:t>insert.cpp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, </a:t>
            </a:r>
            <a:r>
              <a:rPr lang="en-US" sz="2800" i="1" dirty="0" err="1" smtClean="0">
                <a:ea typeface="ＭＳ Ｐゴシック" charset="0"/>
                <a:cs typeface="ＭＳ Ｐゴシック" charset="0"/>
              </a:rPr>
              <a:t>inserter.cpp</a:t>
            </a:r>
            <a:endParaRPr lang="en-US" sz="2800" i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3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Don’t use </a:t>
            </a:r>
            <a:r>
              <a:rPr lang="en-US" b="1" dirty="0" err="1" smtClean="0">
                <a:solidFill>
                  <a:srgbClr val="D2533C"/>
                </a:solidFill>
                <a:ea typeface="+mj-ea"/>
                <a:cs typeface="+mj-cs"/>
              </a:rPr>
              <a:t>back_inserter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at Creation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78480" y="1730888"/>
            <a:ext cx="7782192" cy="4343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Suppose </a:t>
            </a:r>
            <a:r>
              <a:rPr lang="en-US" b="1" dirty="0" smtClean="0">
                <a:ea typeface="ＭＳ Ｐゴシック" charset="0"/>
              </a:rPr>
              <a:t>v1</a:t>
            </a:r>
            <a:r>
              <a:rPr lang="en-US" dirty="0" smtClean="0">
                <a:ea typeface="ＭＳ Ｐゴシック" charset="0"/>
              </a:rPr>
              <a:t> is new:</a:t>
            </a:r>
            <a:endParaRPr lang="en-US" dirty="0">
              <a:ea typeface="ＭＳ Ｐゴシック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	copy(</a:t>
            </a:r>
            <a:r>
              <a:rPr lang="en-US" dirty="0" err="1">
                <a:latin typeface="Courier New" charset="0"/>
                <a:ea typeface="ＭＳ Ｐゴシック" charset="0"/>
              </a:rPr>
              <a:t>istream_iterator</a:t>
            </a:r>
            <a:r>
              <a:rPr lang="en-US" dirty="0">
                <a:latin typeface="Courier New" charset="0"/>
                <a:ea typeface="ＭＳ Ｐゴシック" charset="0"/>
              </a:rPr>
              <a:t>&lt;</a:t>
            </a:r>
            <a:r>
              <a:rPr lang="en-US" dirty="0" err="1">
                <a:latin typeface="Courier New" charset="0"/>
                <a:ea typeface="ＭＳ Ｐゴシック" charset="0"/>
              </a:rPr>
              <a:t>int</a:t>
            </a:r>
            <a:r>
              <a:rPr lang="en-US" dirty="0">
                <a:latin typeface="Courier New" charset="0"/>
                <a:ea typeface="ＭＳ Ｐゴシック" charset="0"/>
              </a:rPr>
              <a:t>&gt;(</a:t>
            </a:r>
            <a:r>
              <a:rPr lang="en-US" dirty="0" err="1">
                <a:latin typeface="Courier New" charset="0"/>
                <a:ea typeface="ＭＳ Ｐゴシック" charset="0"/>
              </a:rPr>
              <a:t>cin</a:t>
            </a:r>
            <a:r>
              <a:rPr lang="en-US" dirty="0">
                <a:latin typeface="Courier New" charset="0"/>
                <a:ea typeface="ＭＳ Ｐゴシック" charset="0"/>
              </a:rPr>
              <a:t>),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      </a:t>
            </a:r>
            <a:r>
              <a:rPr lang="en-US" dirty="0" err="1">
                <a:latin typeface="Courier New" charset="0"/>
                <a:ea typeface="ＭＳ Ｐゴシック" charset="0"/>
              </a:rPr>
              <a:t>istream_iterator</a:t>
            </a:r>
            <a:r>
              <a:rPr lang="en-US" dirty="0">
                <a:latin typeface="Courier New" charset="0"/>
                <a:ea typeface="ＭＳ Ｐゴシック" charset="0"/>
              </a:rPr>
              <a:t>&lt;</a:t>
            </a:r>
            <a:r>
              <a:rPr lang="en-US" dirty="0" err="1">
                <a:latin typeface="Courier New" charset="0"/>
                <a:ea typeface="ＭＳ Ｐゴシック" charset="0"/>
              </a:rPr>
              <a:t>int</a:t>
            </a:r>
            <a:r>
              <a:rPr lang="en-US" dirty="0">
                <a:latin typeface="Courier New" charset="0"/>
                <a:ea typeface="ＭＳ Ｐゴシック" charset="0"/>
              </a:rPr>
              <a:t>&gt;(),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</a:rPr>
              <a:t>      </a:t>
            </a:r>
            <a:r>
              <a:rPr lang="en-US" dirty="0" err="1">
                <a:latin typeface="Courier New" charset="0"/>
                <a:ea typeface="ＭＳ Ｐゴシック" charset="0"/>
              </a:rPr>
              <a:t>back_inserter</a:t>
            </a:r>
            <a:r>
              <a:rPr lang="en-US" dirty="0">
                <a:latin typeface="Courier New" charset="0"/>
                <a:ea typeface="ＭＳ Ｐゴシック" charset="0"/>
              </a:rPr>
              <a:t>(v1))</a:t>
            </a:r>
            <a:r>
              <a:rPr lang="en-US" dirty="0" smtClean="0">
                <a:latin typeface="Courier New" charset="0"/>
                <a:ea typeface="ＭＳ Ｐゴシック" charset="0"/>
              </a:rPr>
              <a:t>;</a:t>
            </a:r>
            <a:endParaRPr lang="en-US" dirty="0">
              <a:latin typeface="Corbel" charset="0"/>
              <a:ea typeface="ＭＳ Ｐゴシック" charset="0"/>
            </a:endParaRPr>
          </a:p>
          <a:p>
            <a:pPr lvl="2" eaLnBrk="1" hangingPunct="1">
              <a:buFontTx/>
              <a:buNone/>
            </a:pPr>
            <a:endParaRPr lang="en-US" dirty="0" smtClean="0">
              <a:latin typeface="Corbel" charset="0"/>
              <a:ea typeface="ＭＳ Ｐゴシック" charset="0"/>
            </a:endParaRPr>
          </a:p>
          <a:p>
            <a:pPr lvl="2" eaLnBrk="1" hangingPunct="1">
              <a:buFontTx/>
              <a:buNone/>
            </a:pPr>
            <a:r>
              <a:rPr lang="en-US" sz="2400" dirty="0" smtClean="0">
                <a:ea typeface="ＭＳ Ｐゴシック" charset="0"/>
              </a:rPr>
              <a:t>This is inefficient. It’s better to use a constructor for v1.</a:t>
            </a: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1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Range-based Member Functions</a:t>
            </a:r>
            <a:br>
              <a:rPr lang="en-US" dirty="0" smtClean="0"/>
            </a:br>
            <a:r>
              <a:rPr lang="en-US" sz="3111" i="1" dirty="0" smtClean="0"/>
              <a:t>For modifying sequences</a:t>
            </a:r>
            <a:endParaRPr lang="en-US" i="1" dirty="0"/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en-US" b="1" dirty="0" smtClean="0">
              <a:ea typeface="ＭＳ Ｐゴシック" charset="0"/>
              <a:cs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ea typeface="ＭＳ Ｐゴシック" charset="0"/>
                <a:cs typeface="ＭＳ Ｐゴシック" charset="0"/>
              </a:rPr>
              <a:t>insert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b="1" dirty="0">
                <a:ea typeface="ＭＳ Ｐゴシック" charset="0"/>
                <a:cs typeface="ＭＳ Ｐゴシック" charset="0"/>
              </a:rPr>
              <a:t>assign</a:t>
            </a:r>
            <a:r>
              <a:rPr lang="en-US" dirty="0">
                <a:ea typeface="ＭＳ Ｐゴシック" charset="0"/>
                <a:cs typeface="ＭＳ Ｐゴシック" charset="0"/>
              </a:rPr>
              <a:t>,</a:t>
            </a:r>
            <a:r>
              <a:rPr lang="en-US" b="1" dirty="0">
                <a:ea typeface="ＭＳ Ｐゴシック" charset="0"/>
                <a:cs typeface="ＭＳ Ｐゴシック" charset="0"/>
              </a:rPr>
              <a:t> erase</a:t>
            </a:r>
            <a:r>
              <a:rPr lang="en-US" dirty="0">
                <a:ea typeface="ＭＳ Ｐゴシック" charset="0"/>
                <a:cs typeface="ＭＳ Ｐゴシック" charset="0"/>
              </a:rPr>
              <a:t>, and constructors</a:t>
            </a:r>
            <a:endParaRPr lang="en-US" b="1" dirty="0">
              <a:ea typeface="ＭＳ Ｐゴシック" charset="0"/>
              <a:cs typeface="ＭＳ Ｐゴシック" charset="0"/>
            </a:endParaRPr>
          </a:p>
          <a:p>
            <a:pPr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Usually </a:t>
            </a:r>
            <a:r>
              <a:rPr lang="en-US" dirty="0">
                <a:ea typeface="ＭＳ Ｐゴシック" charset="0"/>
                <a:cs typeface="ＭＳ Ｐゴシック" charset="0"/>
              </a:rPr>
              <a:t>more efficient than the generic algorithm counterparts</a:t>
            </a:r>
            <a:endParaRPr lang="en-US" b="1" dirty="0">
              <a:ea typeface="ＭＳ Ｐゴシック" charset="0"/>
              <a:cs typeface="ＭＳ Ｐゴシック" charset="0"/>
            </a:endParaRPr>
          </a:p>
          <a:p>
            <a:pPr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Prefer </a:t>
            </a:r>
            <a:r>
              <a:rPr lang="en-US" dirty="0">
                <a:ea typeface="ＭＳ Ｐゴシック" charset="0"/>
                <a:cs typeface="ＭＳ Ｐゴシック" charset="0"/>
              </a:rPr>
              <a:t>over using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copy</a:t>
            </a:r>
            <a:endParaRPr lang="en-US" b="1" i="1" dirty="0">
              <a:ea typeface="ＭＳ Ｐゴシック" charset="0"/>
              <a:cs typeface="ＭＳ Ｐゴシック" charset="0"/>
            </a:endParaRPr>
          </a:p>
          <a:p>
            <a:pPr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range_based_algs.cpp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5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b="1" dirty="0" smtClean="0"/>
              <a:t>erase</a:t>
            </a:r>
            <a:r>
              <a:rPr lang="en-US" b="0" dirty="0" smtClean="0"/>
              <a:t>-</a:t>
            </a:r>
            <a:r>
              <a:rPr lang="en-US" b="1" dirty="0" smtClean="0"/>
              <a:t>remove</a:t>
            </a:r>
            <a:r>
              <a:rPr lang="en-US" dirty="0" smtClean="0"/>
              <a:t> Idiom</a:t>
            </a:r>
            <a:endParaRPr lang="en-US" dirty="0"/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erasing </a:t>
            </a:r>
            <a:r>
              <a:rPr lang="en-US" i="1" dirty="0">
                <a:ea typeface="ＭＳ Ｐゴシック" charset="0"/>
                <a:cs typeface="ＭＳ Ｐゴシック" charset="0"/>
              </a:rPr>
              <a:t>subsequences </a:t>
            </a:r>
            <a:r>
              <a:rPr lang="en-US" dirty="0">
                <a:ea typeface="ＭＳ Ｐゴシック" charset="0"/>
                <a:cs typeface="ＭＳ Ｐゴシック" charset="0"/>
              </a:rPr>
              <a:t>of a sequence</a:t>
            </a:r>
          </a:p>
          <a:p>
            <a:pPr lvl="1"/>
            <a:r>
              <a:rPr lang="en-US" dirty="0">
                <a:ea typeface="ＭＳ Ｐゴシック" charset="0"/>
              </a:rPr>
              <a:t>applies to </a:t>
            </a:r>
            <a:r>
              <a:rPr lang="en-US" b="1" dirty="0">
                <a:ea typeface="ＭＳ Ｐゴシック" charset="0"/>
              </a:rPr>
              <a:t>vector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b="1" dirty="0" err="1">
                <a:ea typeface="ＭＳ Ｐゴシック" charset="0"/>
              </a:rPr>
              <a:t>deque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b="1" dirty="0">
                <a:ea typeface="ＭＳ Ｐゴシック" charset="0"/>
              </a:rPr>
              <a:t>string</a:t>
            </a:r>
          </a:p>
          <a:p>
            <a:pPr lvl="1"/>
            <a:r>
              <a:rPr lang="en-US" dirty="0">
                <a:ea typeface="ＭＳ Ｐゴシック" charset="0"/>
              </a:rPr>
              <a:t>for </a:t>
            </a:r>
            <a:r>
              <a:rPr lang="en-US" i="1" dirty="0">
                <a:ea typeface="ＭＳ Ｐゴシック" charset="0"/>
              </a:rPr>
              <a:t>lists</a:t>
            </a:r>
            <a:r>
              <a:rPr lang="en-US" dirty="0">
                <a:ea typeface="ＭＳ Ｐゴシック" charset="0"/>
              </a:rPr>
              <a:t>, use </a:t>
            </a:r>
            <a:r>
              <a:rPr lang="en-US" b="1" dirty="0">
                <a:ea typeface="ＭＳ Ｐゴシック" charset="0"/>
              </a:rPr>
              <a:t>remove</a:t>
            </a:r>
            <a:r>
              <a:rPr lang="en-US" dirty="0">
                <a:ea typeface="ＭＳ Ｐゴシック" charset="0"/>
              </a:rPr>
              <a:t>/</a:t>
            </a:r>
            <a:r>
              <a:rPr lang="en-US" b="1" dirty="0" err="1">
                <a:ea typeface="ＭＳ Ｐゴシック" charset="0"/>
              </a:rPr>
              <a:t>remove_if</a:t>
            </a:r>
            <a:endParaRPr lang="en-US" b="1" dirty="0">
              <a:ea typeface="ＭＳ Ｐゴシック" charset="0"/>
            </a:endParaRP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ea typeface="ＭＳ Ｐゴシック" charset="0"/>
                <a:cs typeface="ＭＳ Ｐゴシック" charset="0"/>
              </a:rPr>
              <a:t>idiom:</a:t>
            </a:r>
          </a:p>
          <a:p>
            <a:pPr lvl="1"/>
            <a:r>
              <a:rPr lang="en-US" dirty="0">
                <a:ea typeface="ＭＳ Ｐゴシック" charset="0"/>
              </a:rPr>
              <a:t>The </a:t>
            </a:r>
            <a:r>
              <a:rPr lang="en-US" b="1" dirty="0">
                <a:ea typeface="ＭＳ Ｐゴシック" charset="0"/>
              </a:rPr>
              <a:t>remove</a:t>
            </a:r>
            <a:r>
              <a:rPr lang="en-US" dirty="0">
                <a:ea typeface="ＭＳ Ｐゴシック" charset="0"/>
              </a:rPr>
              <a:t> algorithm reorders the sequence, moving the deleted elements to the end</a:t>
            </a:r>
          </a:p>
          <a:p>
            <a:pPr lvl="2"/>
            <a:r>
              <a:rPr lang="en-US" dirty="0">
                <a:ea typeface="ＭＳ Ｐゴシック" charset="0"/>
              </a:rPr>
              <a:t>And returns an </a:t>
            </a:r>
            <a:r>
              <a:rPr lang="en-US" i="1" dirty="0">
                <a:ea typeface="ＭＳ Ｐゴシック" charset="0"/>
              </a:rPr>
              <a:t>iterator</a:t>
            </a:r>
            <a:r>
              <a:rPr lang="en-US" dirty="0">
                <a:ea typeface="ＭＳ Ｐゴシック" charset="0"/>
              </a:rPr>
              <a:t> to the </a:t>
            </a:r>
            <a:r>
              <a:rPr lang="en-US" i="1" dirty="0">
                <a:ea typeface="ＭＳ Ｐゴシック" charset="0"/>
              </a:rPr>
              <a:t>first deleted element</a:t>
            </a:r>
          </a:p>
          <a:p>
            <a:pPr lvl="1"/>
            <a:r>
              <a:rPr lang="en-US" sz="2400" b="1" dirty="0" err="1">
                <a:ea typeface="ＭＳ Ｐゴシック" charset="0"/>
                <a:cs typeface="Andale Mono" charset="0"/>
              </a:rPr>
              <a:t>c.erase</a:t>
            </a:r>
            <a:r>
              <a:rPr lang="en-US" sz="2400" b="1" dirty="0">
                <a:ea typeface="ＭＳ Ｐゴシック" charset="0"/>
                <a:cs typeface="Andale Mono" charset="0"/>
              </a:rPr>
              <a:t>(remove(beg, end, x), end);</a:t>
            </a:r>
          </a:p>
          <a:p>
            <a:pPr lvl="1"/>
            <a:r>
              <a:rPr lang="en-US" sz="2400" b="1" dirty="0" err="1">
                <a:ea typeface="ＭＳ Ｐゴシック" charset="0"/>
                <a:cs typeface="Andale Mono" charset="0"/>
              </a:rPr>
              <a:t>c.erase</a:t>
            </a:r>
            <a:r>
              <a:rPr lang="en-US" sz="2400" b="1" dirty="0">
                <a:ea typeface="ＭＳ Ｐゴシック" charset="0"/>
                <a:cs typeface="Andale Mono" charset="0"/>
              </a:rPr>
              <a:t>(</a:t>
            </a:r>
            <a:r>
              <a:rPr lang="en-US" sz="2400" b="1" dirty="0" err="1">
                <a:ea typeface="ＭＳ Ｐゴシック" charset="0"/>
                <a:cs typeface="Andale Mono" charset="0"/>
              </a:rPr>
              <a:t>remove_if</a:t>
            </a:r>
            <a:r>
              <a:rPr lang="en-US" sz="2400" b="1" dirty="0">
                <a:ea typeface="ＭＳ Ｐゴシック" charset="0"/>
                <a:cs typeface="Andale Mono" charset="0"/>
              </a:rPr>
              <a:t>(beg, end, </a:t>
            </a:r>
            <a:r>
              <a:rPr lang="en-US" sz="2400" b="1" dirty="0" err="1">
                <a:ea typeface="ＭＳ Ｐゴシック" charset="0"/>
                <a:cs typeface="Andale Mono" charset="0"/>
              </a:rPr>
              <a:t>pred</a:t>
            </a:r>
            <a:r>
              <a:rPr lang="en-US" sz="2400" b="1" dirty="0">
                <a:ea typeface="ＭＳ Ｐゴシック" charset="0"/>
                <a:cs typeface="Andale Mono" charset="0"/>
              </a:rPr>
              <a:t>), end);</a:t>
            </a:r>
          </a:p>
          <a:p>
            <a:pPr lvl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8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 Second Try at </a:t>
            </a:r>
            <a:r>
              <a:rPr lang="en-US" b="1" dirty="0" err="1" smtClean="0">
                <a:solidFill>
                  <a:srgbClr val="D2533C"/>
                </a:solidFill>
                <a:ea typeface="+mj-ea"/>
                <a:cs typeface="+mj-cs"/>
              </a:rPr>
              <a:t>std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::</a:t>
            </a: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copy</a:t>
            </a:r>
            <a:endParaRPr lang="en-US" b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1800" dirty="0" smtClean="0">
              <a:latin typeface="Andale Mono"/>
              <a:ea typeface="ＭＳ Ｐゴシック" charset="0"/>
              <a:cs typeface="Andale Mono"/>
            </a:endParaRPr>
          </a:p>
          <a:p>
            <a:pPr eaLnBrk="1" hangingPunct="1"/>
            <a:r>
              <a:rPr lang="en-US" sz="1800" dirty="0" smtClean="0">
                <a:latin typeface="Andale Mono"/>
                <a:ea typeface="ＭＳ Ｐゴシック" charset="0"/>
                <a:cs typeface="Andale Mono"/>
              </a:rPr>
              <a:t>template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&lt;</a:t>
            </a:r>
            <a:r>
              <a:rPr lang="en-US" sz="1800" dirty="0" err="1">
                <a:latin typeface="Andale Mono"/>
                <a:ea typeface="ＭＳ Ｐゴシック" charset="0"/>
                <a:cs typeface="Andale Mono"/>
              </a:rPr>
              <a:t>typename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 Iterator&gt;</a:t>
            </a:r>
            <a:br>
              <a:rPr lang="en-US" sz="1800" dirty="0">
                <a:latin typeface="Andale Mono"/>
                <a:ea typeface="ＭＳ Ｐゴシック" charset="0"/>
                <a:cs typeface="Andale Mono"/>
              </a:rPr>
            </a:b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void copy(Iterator begin, Iterator end, Iterator </a:t>
            </a:r>
            <a:r>
              <a:rPr lang="en-US" sz="1800" dirty="0" err="1">
                <a:latin typeface="Andale Mono"/>
                <a:ea typeface="ＭＳ Ｐゴシック" charset="0"/>
                <a:cs typeface="Andale Mono"/>
              </a:rPr>
              <a:t>dest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) {</a:t>
            </a:r>
            <a:br>
              <a:rPr lang="en-US" sz="1800" dirty="0">
                <a:latin typeface="Andale Mono"/>
                <a:ea typeface="ＭＳ Ｐゴシック" charset="0"/>
                <a:cs typeface="Andale Mono"/>
              </a:rPr>
            </a:b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  while(begin != end)</a:t>
            </a:r>
            <a:br>
              <a:rPr lang="en-US" sz="1800" dirty="0">
                <a:latin typeface="Andale Mono"/>
                <a:ea typeface="ＭＳ Ｐゴシック" charset="0"/>
                <a:cs typeface="Andale Mono"/>
              </a:rPr>
            </a:b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    </a:t>
            </a:r>
            <a:r>
              <a:rPr lang="en-US" sz="1800" dirty="0" smtClean="0">
                <a:latin typeface="Andale Mono"/>
                <a:ea typeface="ＭＳ Ｐゴシック" charset="0"/>
                <a:cs typeface="Andale Mono"/>
              </a:rPr>
              <a:t>  *</a:t>
            </a:r>
            <a:r>
              <a:rPr lang="en-US" sz="1800" dirty="0" err="1">
                <a:latin typeface="Andale Mono"/>
                <a:ea typeface="ＭＳ Ｐゴシック" charset="0"/>
                <a:cs typeface="Andale Mono"/>
              </a:rPr>
              <a:t>dest</a:t>
            </a: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++ = *begin++;</a:t>
            </a:r>
            <a:br>
              <a:rPr lang="en-US" sz="1800" dirty="0">
                <a:latin typeface="Andale Mono"/>
                <a:ea typeface="ＭＳ Ｐゴシック" charset="0"/>
                <a:cs typeface="Andale Mono"/>
              </a:rPr>
            </a:br>
            <a:r>
              <a:rPr lang="en-US" sz="1800" dirty="0">
                <a:latin typeface="Andale Mono"/>
                <a:ea typeface="ＭＳ Ｐゴシック" charset="0"/>
                <a:cs typeface="Andale Mono"/>
              </a:rPr>
              <a:t>} 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Deduces </a:t>
            </a:r>
            <a:r>
              <a:rPr lang="en-US" i="1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ea typeface="ＭＳ Ｐゴシック" charset="0"/>
                <a:cs typeface="ＭＳ Ｐゴシック" charset="0"/>
              </a:rPr>
              <a:t>iterator type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Must support </a:t>
            </a:r>
            <a:r>
              <a:rPr lang="en-US" b="1" dirty="0">
                <a:ea typeface="ＭＳ Ｐゴシック" charset="0"/>
              </a:rPr>
              <a:t>!=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b="1" dirty="0">
                <a:ea typeface="ＭＳ Ｐゴシック" charset="0"/>
              </a:rPr>
              <a:t>++</a:t>
            </a:r>
            <a:r>
              <a:rPr lang="en-US" dirty="0">
                <a:ea typeface="ＭＳ Ｐゴシック" charset="0"/>
              </a:rPr>
              <a:t>, and </a:t>
            </a:r>
            <a:r>
              <a:rPr lang="en-US" b="1" dirty="0">
                <a:ea typeface="ＭＳ Ｐゴシック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4916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380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Non-mutating </a:t>
            </a:r>
            <a:r>
              <a:rPr lang="en-US" dirty="0" smtClean="0">
                <a:ea typeface="+mj-ea"/>
                <a:cs typeface="+mj-cs"/>
              </a:rPr>
              <a:t>Algorithms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sz="2667" i="1" dirty="0" smtClean="0">
                <a:ea typeface="+mj-ea"/>
                <a:cs typeface="+mj-cs"/>
              </a:rPr>
              <a:t>#include &lt;algorithm&gt;</a:t>
            </a:r>
            <a:endParaRPr lang="en-US" i="1" dirty="0">
              <a:ea typeface="+mj-ea"/>
              <a:cs typeface="+mj-cs"/>
            </a:endParaRPr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609600" y="2362200"/>
            <a:ext cx="27432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for_each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find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find_if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find_first_of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adjacent_find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count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4343400" y="2362200"/>
            <a:ext cx="27432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count_if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mismatch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equal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search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find_end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search_n</a:t>
            </a:r>
          </a:p>
        </p:txBody>
      </p:sp>
    </p:spTree>
    <p:extLst>
      <p:ext uri="{BB962C8B-B14F-4D97-AF65-F5344CB8AC3E}">
        <p14:creationId xmlns:p14="http://schemas.microsoft.com/office/powerpoint/2010/main" val="88453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802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Mutating Algorithms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27432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transform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copy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solidFill>
                  <a:srgbClr val="FF0000"/>
                </a:solidFill>
                <a:latin typeface="Courier New" charset="0"/>
              </a:rPr>
              <a:t>copy_if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copy_backward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swap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iter_swap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swap_ranges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replace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replace_if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replace_copy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replace_copy_if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fill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fill_n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648200" y="1905000"/>
            <a:ext cx="27432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generate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generate_n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remove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remove_if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remove_copy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remove_copy_if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unique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reverse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reverse_copy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rotate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rotate_copy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>
                <a:latin typeface="Courier New" charset="0"/>
              </a:rPr>
              <a:t>random_shuffle</a:t>
            </a:r>
          </a:p>
        </p:txBody>
      </p:sp>
    </p:spTree>
    <p:extLst>
      <p:ext uri="{BB962C8B-B14F-4D97-AF65-F5344CB8AC3E}">
        <p14:creationId xmlns:p14="http://schemas.microsoft.com/office/powerpoint/2010/main" val="307278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554</TotalTime>
  <Words>3147</Words>
  <Application>Microsoft Macintosh PowerPoint</Application>
  <PresentationFormat>On-screen Show (4:3)</PresentationFormat>
  <Paragraphs>649</Paragraphs>
  <Slides>64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Clarity</vt:lpstr>
      <vt:lpstr>chapter 10</vt:lpstr>
      <vt:lpstr>Generic Algorithms</vt:lpstr>
      <vt:lpstr>Using std::begin and std::end</vt:lpstr>
      <vt:lpstr>Using Algorithms with Static Arrays</vt:lpstr>
      <vt:lpstr>How Does copy work?</vt:lpstr>
      <vt:lpstr>std::copy with Pointers Not the real implementation</vt:lpstr>
      <vt:lpstr>A Second Try at std::copy</vt:lpstr>
      <vt:lpstr>Non-mutating Algorithms #include &lt;algorithm&gt;</vt:lpstr>
      <vt:lpstr>Mutating Algorithms</vt:lpstr>
      <vt:lpstr>Ordering Algorithms</vt:lpstr>
      <vt:lpstr>Ordering Algorithms continued...</vt:lpstr>
      <vt:lpstr>New C++11 Algorithms</vt:lpstr>
      <vt:lpstr>A Sort Example (But Don’t do it this way!)</vt:lpstr>
      <vt:lpstr>Text Processing Example</vt:lpstr>
      <vt:lpstr>Numeric Algorithms #include &lt;numeric&gt;</vt:lpstr>
      <vt:lpstr>Predicates</vt:lpstr>
      <vt:lpstr>Stream Iterators</vt:lpstr>
      <vt:lpstr>Standard Function Objects #include &lt;functional&gt;</vt:lpstr>
      <vt:lpstr>A plus Function Object</vt:lpstr>
      <vt:lpstr>An equal_to Function Object</vt:lpstr>
      <vt:lpstr>Using a Standard Function Object</vt:lpstr>
      <vt:lpstr>std::bind</vt:lpstr>
      <vt:lpstr>Using std::bind</vt:lpstr>
      <vt:lpstr>Bind Example Fix 1st arg as 10</vt:lpstr>
      <vt:lpstr>std::bind and Member Functions</vt:lpstr>
      <vt:lpstr>Example Continued…</vt:lpstr>
      <vt:lpstr>Lambda Expressions</vt:lpstr>
      <vt:lpstr>Lambda Expressions</vt:lpstr>
      <vt:lpstr>Lambda Without Capture</vt:lpstr>
      <vt:lpstr>Lambda With Capture (“Closures”)</vt:lpstr>
      <vt:lpstr>Recursive Lambdas</vt:lpstr>
      <vt:lpstr>Capturing this</vt:lpstr>
      <vt:lpstr>Mutable Lambdas</vt:lpstr>
      <vt:lpstr>std::function</vt:lpstr>
      <vt:lpstr>Capture Directives</vt:lpstr>
      <vt:lpstr>Capture Summary</vt:lpstr>
      <vt:lpstr>Lambda Return Type</vt:lpstr>
      <vt:lpstr>Return Types and auto</vt:lpstr>
      <vt:lpstr>Recursive Lambda Expressions</vt:lpstr>
      <vt:lpstr>std::accumulate</vt:lpstr>
      <vt:lpstr>A Short Generic Programming Session</vt:lpstr>
      <vt:lpstr>iterators redux</vt:lpstr>
      <vt:lpstr>Implementing find</vt:lpstr>
      <vt:lpstr>Iterator Taxonomy</vt:lpstr>
      <vt:lpstr>Input Iterators</vt:lpstr>
      <vt:lpstr>The Real Implementation of find (Name  change only; illustrates Duck Typing)</vt:lpstr>
      <vt:lpstr>Output Iterators</vt:lpstr>
      <vt:lpstr>Forward Iterators</vt:lpstr>
      <vt:lpstr>Bidirectional Iterators</vt:lpstr>
      <vt:lpstr>Traversing a List Backwards The Hard Way</vt:lpstr>
      <vt:lpstr>A Better Way Reverse Iterators</vt:lpstr>
      <vt:lpstr>Picturing Reverse Iterators</vt:lpstr>
      <vt:lpstr>Random Access Iterators</vt:lpstr>
      <vt:lpstr>Iterator Taxonomy Summary</vt:lpstr>
      <vt:lpstr>How do you Sort a Linked List?</vt:lpstr>
      <vt:lpstr>How do you Sort a Linked List?</vt:lpstr>
      <vt:lpstr>What’s Wrong with this Picture?</vt:lpstr>
      <vt:lpstr>Insertion ≠ Creation</vt:lpstr>
      <vt:lpstr>Iterator Modes</vt:lpstr>
      <vt:lpstr>Insert Iterators Wrappers for Normal Iterators</vt:lpstr>
      <vt:lpstr>Insert Helper Functions</vt:lpstr>
      <vt:lpstr>Don’t use back_inserter at Creation</vt:lpstr>
      <vt:lpstr>Range-based Member Functions For modifying sequences</vt:lpstr>
      <vt:lpstr>The erase-remove Idiom</vt:lpstr>
    </vt:vector>
  </TitlesOfParts>
  <Company>Utah Valley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Charles Allison</dc:creator>
  <cp:lastModifiedBy>Charles Allison</cp:lastModifiedBy>
  <cp:revision>62</cp:revision>
  <dcterms:created xsi:type="dcterms:W3CDTF">2013-01-01T19:46:33Z</dcterms:created>
  <dcterms:modified xsi:type="dcterms:W3CDTF">2014-03-05T04:29:06Z</dcterms:modified>
</cp:coreProperties>
</file>