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9" r:id="rId18"/>
    <p:sldId id="277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9" d="100"/>
          <a:sy n="149" d="100"/>
        </p:scale>
        <p:origin x="-2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0FA80-4957-CD4F-9FE2-AFF61ADF9861}" type="datetimeFigureOut">
              <a:rPr lang="en-US" smtClean="0"/>
              <a:t>3/3/14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C204-9A6E-EA47-BEB4-E91E68FC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15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RAII defines the scope of a resource</a:t>
            </a:r>
            <a:r>
              <a:rPr lang="ja-JP" altLang="en-US"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s lifetime. It</a:t>
            </a:r>
            <a:r>
              <a:rPr lang="ja-JP" altLang="en-US"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s handling is automatic.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B80F21F-A95B-714A-8C9B-D9DE85D2B4B8}" type="slidenum">
              <a:rPr lang="en-US" sz="1200"/>
              <a:pPr/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auto_ptr is deprecated.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7CC0B7B-DA4E-7B48-A2D2-61223BC5A457}" type="slidenum">
              <a:rPr lang="en-US" sz="1200"/>
              <a:pPr/>
              <a:t>5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Illustrate live</a:t>
            </a:r>
            <a:r>
              <a:rPr lang="en-US" baseline="0" dirty="0" smtClean="0"/>
              <a:t> with bitops0.cpp.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C204-9A6E-EA47-BEB4-E91E68FCCC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32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CHAR_BIT is defined in &lt;climits&gt;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0207A29-6C4D-7A45-B421-B845B061A902}" type="slidenum">
              <a:rPr lang="en-US" sz="1200"/>
              <a:pPr/>
              <a:t>12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D8F0-207E-9749-B526-16AED0A14009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B396-8983-9F4F-917A-D017CE02FD8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D8F0-207E-9749-B526-16AED0A14009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B396-8983-9F4F-917A-D017CE02F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D8F0-207E-9749-B526-16AED0A14009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B396-8983-9F4F-917A-D017CE02F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D8F0-207E-9749-B526-16AED0A14009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B396-8983-9F4F-917A-D017CE02F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D8F0-207E-9749-B526-16AED0A14009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B396-8983-9F4F-917A-D017CE02FD8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D8F0-207E-9749-B526-16AED0A14009}" type="datetimeFigureOut">
              <a:rPr lang="en-US" smtClean="0"/>
              <a:t>3/3/14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B396-8983-9F4F-917A-D017CE02F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D8F0-207E-9749-B526-16AED0A14009}" type="datetimeFigureOut">
              <a:rPr lang="en-US" smtClean="0"/>
              <a:t>3/3/14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B396-8983-9F4F-917A-D017CE02FD8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D8F0-207E-9749-B526-16AED0A14009}" type="datetimeFigureOut">
              <a:rPr lang="en-US" smtClean="0"/>
              <a:t>3/3/14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B396-8983-9F4F-917A-D017CE02F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D8F0-207E-9749-B526-16AED0A14009}" type="datetimeFigureOut">
              <a:rPr lang="en-US" smtClean="0"/>
              <a:t>3/3/14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B396-8983-9F4F-917A-D017CE02F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D8F0-207E-9749-B526-16AED0A14009}" type="datetimeFigureOut">
              <a:rPr lang="en-US" smtClean="0"/>
              <a:t>3/3/14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B396-8983-9F4F-917A-D017CE02FD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D8F0-207E-9749-B526-16AED0A14009}" type="datetimeFigureOut">
              <a:rPr lang="en-US" smtClean="0"/>
              <a:t>3/3/14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B396-8983-9F4F-917A-D017CE02F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3DCD8F0-207E-9749-B526-16AED0A14009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86AB396-8983-9F4F-917A-D017CE02FD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Utilities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3370 – C++</a:t>
            </a:r>
          </a:p>
          <a:p>
            <a:endParaRPr lang="en-US" dirty="0"/>
          </a:p>
          <a:p>
            <a:r>
              <a:rPr lang="en-US" smtClean="0"/>
              <a:t>Chapter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93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Testing a Bit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3111" i="1" dirty="0" smtClean="0">
                <a:solidFill>
                  <a:srgbClr val="D2533C"/>
                </a:solidFill>
                <a:ea typeface="+mj-ea"/>
                <a:cs typeface="+mj-cs"/>
              </a:rPr>
              <a:t>Use the &amp; operator</a:t>
            </a:r>
            <a:endParaRPr lang="en-US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First form a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one-mask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orbel" charset="0"/>
                <a:ea typeface="ＭＳ Ｐゴシック" charset="0"/>
              </a:rPr>
              <a:t>Place 1 in the desired bit position (</a:t>
            </a:r>
            <a:r>
              <a:rPr lang="en-US" b="1" dirty="0">
                <a:latin typeface="Corbel" charset="0"/>
                <a:ea typeface="ＭＳ Ｐゴシック" charset="0"/>
              </a:rPr>
              <a:t>n</a:t>
            </a:r>
            <a:r>
              <a:rPr lang="en-US" dirty="0">
                <a:latin typeface="Corbel" charset="0"/>
                <a:ea typeface="ＭＳ Ｐゴシック" charset="0"/>
              </a:rPr>
              <a:t>), zeroes elsewhere: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latin typeface="Andale Mono"/>
                <a:ea typeface="ＭＳ Ｐゴシック" charset="0"/>
                <a:cs typeface="Andale Mono"/>
              </a:rPr>
              <a:t>unsigned </a:t>
            </a:r>
            <a:r>
              <a:rPr lang="en-US" b="1" dirty="0" err="1" smtClean="0">
                <a:latin typeface="Andale Mono"/>
                <a:ea typeface="ＭＳ Ｐゴシック" charset="0"/>
                <a:cs typeface="Andale Mono"/>
              </a:rPr>
              <a:t>int</a:t>
            </a:r>
            <a:r>
              <a:rPr lang="en-US" b="1" dirty="0" smtClean="0">
                <a:latin typeface="Andale Mono"/>
                <a:ea typeface="ＭＳ Ｐゴシック" charset="0"/>
                <a:cs typeface="Andale Mono"/>
              </a:rPr>
              <a:t> mask </a:t>
            </a:r>
            <a:r>
              <a:rPr lang="en-US" b="1" dirty="0">
                <a:latin typeface="Andale Mono"/>
                <a:ea typeface="ＭＳ Ｐゴシック" charset="0"/>
                <a:cs typeface="Andale Mono"/>
              </a:rPr>
              <a:t>= 1u &lt;&lt; </a:t>
            </a:r>
            <a:r>
              <a:rPr lang="en-US" b="1" dirty="0" smtClean="0">
                <a:latin typeface="Andale Mono"/>
                <a:ea typeface="ＭＳ Ｐゴシック" charset="0"/>
                <a:cs typeface="Andale Mono"/>
              </a:rPr>
              <a:t>n;</a:t>
            </a:r>
            <a:endParaRPr lang="en-US" sz="2400" b="1" dirty="0">
              <a:latin typeface="Andale Mono"/>
              <a:ea typeface="ＭＳ Ｐゴシック" charset="0"/>
              <a:cs typeface="Andale Mono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orbel" charset="0"/>
                <a:ea typeface="ＭＳ Ｐゴシック" charset="0"/>
              </a:rPr>
              <a:t>Note: bit-0 is on the far right (</a:t>
            </a:r>
            <a:r>
              <a:rPr lang="en-US" i="1" dirty="0">
                <a:latin typeface="Corbel" charset="0"/>
                <a:ea typeface="ＭＳ Ｐゴシック" charset="0"/>
              </a:rPr>
              <a:t>1’s place</a:t>
            </a:r>
            <a:r>
              <a:rPr lang="en-US" dirty="0">
                <a:latin typeface="Corbel" charset="0"/>
                <a:ea typeface="ＭＳ Ｐゴシック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Then AND it with the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latin typeface="Andale Mono"/>
                <a:ea typeface="ＭＳ Ｐゴシック" charset="0"/>
                <a:cs typeface="Andale Mono"/>
              </a:rPr>
              <a:t>x &amp; mask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The result is non-zero </a:t>
            </a:r>
            <a:r>
              <a:rPr lang="en-US" i="1" dirty="0" err="1">
                <a:latin typeface="Corbel" charset="0"/>
                <a:ea typeface="ＭＳ Ｐゴシック" charset="0"/>
                <a:cs typeface="ＭＳ Ｐゴシック" charset="0"/>
              </a:rPr>
              <a:t>iff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the bit is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orbel" charset="0"/>
                <a:ea typeface="ＭＳ Ｐゴシック" charset="0"/>
              </a:rPr>
              <a:t>To convert the result to </a:t>
            </a:r>
            <a:r>
              <a:rPr lang="en-US" sz="2400" b="1" dirty="0">
                <a:latin typeface="Corbel" charset="0"/>
                <a:ea typeface="ＭＳ Ｐゴシック" charset="0"/>
              </a:rPr>
              <a:t>1</a:t>
            </a:r>
            <a:r>
              <a:rPr lang="en-US" sz="2400" dirty="0">
                <a:latin typeface="Corbel" charset="0"/>
                <a:ea typeface="ＭＳ Ｐゴシック" charset="0"/>
              </a:rPr>
              <a:t> or </a:t>
            </a:r>
            <a:r>
              <a:rPr lang="en-US" sz="2400" b="1" dirty="0">
                <a:latin typeface="Corbel" charset="0"/>
                <a:ea typeface="ＭＳ Ｐゴシック" charset="0"/>
              </a:rPr>
              <a:t>0</a:t>
            </a:r>
            <a:r>
              <a:rPr lang="en-US" sz="2400" dirty="0">
                <a:latin typeface="Corbel" charset="0"/>
                <a:ea typeface="ＭＳ Ｐゴシック" charset="0"/>
              </a:rPr>
              <a:t>: </a:t>
            </a:r>
            <a:r>
              <a:rPr lang="en-US" sz="2400" b="1" dirty="0">
                <a:latin typeface="Corbel" charset="0"/>
                <a:ea typeface="ＭＳ Ｐゴシック" charset="0"/>
              </a:rPr>
              <a:t>!!(x &amp; mask)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See </a:t>
            </a:r>
            <a:r>
              <a:rPr lang="en-US" i="1" dirty="0" err="1">
                <a:latin typeface="Corbel" charset="0"/>
                <a:ea typeface="ＭＳ Ｐゴシック" charset="0"/>
                <a:cs typeface="ＭＳ Ｐゴシック" charset="0"/>
              </a:rPr>
              <a:t>printbits.cpp</a:t>
            </a:r>
            <a:endParaRPr lang="en-US" i="1" dirty="0">
              <a:latin typeface="Corbel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orbe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994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Setting a Bit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3111" i="1" dirty="0" smtClean="0">
                <a:solidFill>
                  <a:srgbClr val="D2533C"/>
                </a:solidFill>
                <a:ea typeface="+mj-ea"/>
                <a:cs typeface="+mj-cs"/>
              </a:rPr>
              <a:t>Use the |= operator</a:t>
            </a:r>
            <a:endParaRPr lang="en-US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orbel" charset="0"/>
                <a:ea typeface="ＭＳ Ｐゴシック" charset="0"/>
                <a:cs typeface="ＭＳ Ｐゴシック" charset="0"/>
              </a:rPr>
              <a:t>OR the </a:t>
            </a:r>
            <a:r>
              <a:rPr lang="en-US" sz="3600" i="1" dirty="0">
                <a:latin typeface="Corbel" charset="0"/>
                <a:ea typeface="ＭＳ Ｐゴシック" charset="0"/>
                <a:cs typeface="ＭＳ Ｐゴシック" charset="0"/>
              </a:rPr>
              <a:t>1-mask </a:t>
            </a:r>
            <a:r>
              <a:rPr lang="en-US" sz="3600" dirty="0">
                <a:latin typeface="Corbel" charset="0"/>
                <a:ea typeface="ＭＳ Ｐゴシック" charset="0"/>
                <a:cs typeface="ＭＳ Ｐゴシック" charset="0"/>
              </a:rPr>
              <a:t>into the number</a:t>
            </a:r>
            <a:endParaRPr lang="en-US" sz="3600" i="1" dirty="0">
              <a:latin typeface="Corbe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sz="2800" b="1" dirty="0">
                <a:latin typeface="Andale Mono"/>
                <a:ea typeface="ＭＳ Ｐゴシック" charset="0"/>
                <a:cs typeface="Andale Mono"/>
              </a:rPr>
              <a:t>x |= mask</a:t>
            </a:r>
          </a:p>
          <a:p>
            <a:pPr lvl="1" eaLnBrk="1" hangingPunct="1"/>
            <a:endParaRPr lang="en-US" sz="3200" dirty="0">
              <a:latin typeface="Corbe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309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Setting Multiple Contiguous bits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3111" i="1" dirty="0" smtClean="0">
                <a:solidFill>
                  <a:srgbClr val="D2533C"/>
                </a:solidFill>
                <a:ea typeface="+mj-ea"/>
                <a:cs typeface="+mj-cs"/>
              </a:rPr>
              <a:t>OR multiple 1’s into the number</a:t>
            </a:r>
            <a:endParaRPr lang="en-US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000" dirty="0">
                <a:latin typeface="Corbel" charset="0"/>
                <a:ea typeface="ＭＳ Ｐゴシック" charset="0"/>
                <a:cs typeface="ＭＳ Ｐゴシック" charset="0"/>
              </a:rPr>
              <a:t>To set </a:t>
            </a:r>
            <a:r>
              <a:rPr lang="en-US" sz="3000" i="1" dirty="0">
                <a:latin typeface="Corbel" charset="0"/>
                <a:ea typeface="ＭＳ Ｐゴシック" charset="0"/>
                <a:cs typeface="ＭＳ Ｐゴシック" charset="0"/>
              </a:rPr>
              <a:t>all</a:t>
            </a:r>
            <a:r>
              <a:rPr lang="en-US" sz="3000" dirty="0">
                <a:latin typeface="Corbel" charset="0"/>
                <a:ea typeface="ＭＳ Ｐゴシック" charset="0"/>
                <a:cs typeface="ＭＳ Ｐゴシック" charset="0"/>
              </a:rPr>
              <a:t> bits:</a:t>
            </a:r>
          </a:p>
          <a:p>
            <a:pPr lvl="1" eaLnBrk="1" hangingPunct="1"/>
            <a:r>
              <a:rPr lang="en-US" sz="2400" b="1" dirty="0">
                <a:latin typeface="Andale Mono"/>
                <a:ea typeface="ＭＳ Ｐゴシック" charset="0"/>
                <a:cs typeface="Andale Mono"/>
              </a:rPr>
              <a:t>x = -1</a:t>
            </a:r>
            <a:r>
              <a:rPr lang="en-US" sz="2600" dirty="0">
                <a:latin typeface="Corbel" charset="0"/>
                <a:ea typeface="ＭＳ Ｐゴシック" charset="0"/>
              </a:rPr>
              <a:t>, or</a:t>
            </a:r>
          </a:p>
          <a:p>
            <a:pPr lvl="1" eaLnBrk="1" hangingPunct="1"/>
            <a:r>
              <a:rPr lang="en-US" sz="2400" b="1" dirty="0">
                <a:latin typeface="Andale Mono"/>
                <a:ea typeface="ＭＳ Ｐゴシック" charset="0"/>
                <a:cs typeface="Andale Mono"/>
              </a:rPr>
              <a:t>x = ~0u</a:t>
            </a:r>
            <a:r>
              <a:rPr lang="en-US" sz="2600" dirty="0">
                <a:latin typeface="Corbel" charset="0"/>
                <a:ea typeface="ＭＳ Ｐゴシック" charset="0"/>
              </a:rPr>
              <a:t> (preferred)</a:t>
            </a:r>
          </a:p>
          <a:p>
            <a:pPr eaLnBrk="1" hangingPunct="1"/>
            <a:r>
              <a:rPr lang="en-US" sz="3000" dirty="0">
                <a:latin typeface="Corbel" charset="0"/>
                <a:ea typeface="ＭＳ Ｐゴシック" charset="0"/>
                <a:cs typeface="ＭＳ Ｐゴシック" charset="0"/>
              </a:rPr>
              <a:t>Mask to set the </a:t>
            </a:r>
            <a:r>
              <a:rPr lang="en-US" sz="3000" i="1" dirty="0">
                <a:latin typeface="Corbel" charset="0"/>
                <a:ea typeface="ＭＳ Ｐゴシック" charset="0"/>
                <a:cs typeface="ＭＳ Ｐゴシック" charset="0"/>
              </a:rPr>
              <a:t>lower</a:t>
            </a:r>
            <a:r>
              <a:rPr lang="en-US" sz="3000" dirty="0">
                <a:latin typeface="Corbe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000" b="1" dirty="0">
                <a:latin typeface="Corbel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3000" dirty="0">
                <a:latin typeface="Corbel" charset="0"/>
                <a:ea typeface="ＭＳ Ｐゴシック" charset="0"/>
                <a:cs typeface="ＭＳ Ｐゴシック" charset="0"/>
              </a:rPr>
              <a:t> bits:</a:t>
            </a:r>
          </a:p>
          <a:p>
            <a:pPr lvl="1" eaLnBrk="1" hangingPunct="1"/>
            <a:r>
              <a:rPr lang="en-US" sz="2400" b="1" dirty="0">
                <a:latin typeface="Andale Mono"/>
                <a:ea typeface="ＭＳ Ｐゴシック" charset="0"/>
                <a:cs typeface="Andale Mono"/>
              </a:rPr>
              <a:t>mask = (1u &lt;&lt; n) – 1</a:t>
            </a:r>
            <a:r>
              <a:rPr lang="en-US" sz="2600" dirty="0">
                <a:latin typeface="Corbel" charset="0"/>
                <a:ea typeface="ＭＳ Ｐゴシック" charset="0"/>
              </a:rPr>
              <a:t> (preferred), or</a:t>
            </a:r>
          </a:p>
          <a:p>
            <a:pPr lvl="1" eaLnBrk="1" hangingPunct="1"/>
            <a:r>
              <a:rPr lang="en-US" sz="2400" b="1" dirty="0">
                <a:latin typeface="Andale Mono"/>
                <a:ea typeface="ＭＳ Ｐゴシック" charset="0"/>
                <a:cs typeface="Andale Mono"/>
              </a:rPr>
              <a:t>mask = ~0u &gt;&gt; (NBITS – n)</a:t>
            </a:r>
            <a:endParaRPr lang="en-US" sz="2600" b="1" dirty="0">
              <a:latin typeface="Andale Mono"/>
              <a:ea typeface="ＭＳ Ｐゴシック" charset="0"/>
              <a:cs typeface="Andale Mono"/>
            </a:endParaRPr>
          </a:p>
          <a:p>
            <a:pPr lvl="2" eaLnBrk="1" hangingPunct="1"/>
            <a:r>
              <a:rPr lang="en-US" sz="2200" dirty="0" smtClean="0">
                <a:latin typeface="Corbel" charset="0"/>
                <a:ea typeface="ＭＳ Ｐゴシック" charset="0"/>
              </a:rPr>
              <a:t>where NBITS </a:t>
            </a:r>
            <a:r>
              <a:rPr lang="en-US" sz="2200" dirty="0">
                <a:latin typeface="Corbel" charset="0"/>
                <a:ea typeface="ＭＳ Ｐゴシック" charset="0"/>
              </a:rPr>
              <a:t>is </a:t>
            </a:r>
            <a:r>
              <a:rPr lang="en-US" sz="2200" dirty="0" smtClean="0">
                <a:latin typeface="Corbel" charset="0"/>
                <a:ea typeface="ＭＳ Ｐゴシック" charset="0"/>
              </a:rPr>
              <a:t># of </a:t>
            </a:r>
            <a:r>
              <a:rPr lang="en-US" sz="2200" dirty="0">
                <a:latin typeface="Corbel" charset="0"/>
                <a:ea typeface="ＭＳ Ｐゴシック" charset="0"/>
              </a:rPr>
              <a:t>bits in an </a:t>
            </a:r>
            <a:r>
              <a:rPr lang="en-US" sz="2200" b="1" dirty="0" err="1" smtClean="0">
                <a:latin typeface="Corbel" charset="0"/>
                <a:ea typeface="ＭＳ Ｐゴシック" charset="0"/>
              </a:rPr>
              <a:t>int</a:t>
            </a:r>
            <a:r>
              <a:rPr lang="en-US" sz="2200" b="1" dirty="0" smtClean="0">
                <a:latin typeface="Corbel" charset="0"/>
                <a:ea typeface="ＭＳ Ｐゴシック" charset="0"/>
              </a:rPr>
              <a:t> </a:t>
            </a:r>
            <a:r>
              <a:rPr lang="en-US" sz="2200" dirty="0" smtClean="0">
                <a:latin typeface="Corbel" charset="0"/>
                <a:ea typeface="ＭＳ Ｐゴシック" charset="0"/>
              </a:rPr>
              <a:t>(</a:t>
            </a:r>
            <a:r>
              <a:rPr lang="en-US" sz="2200" dirty="0">
                <a:latin typeface="Corbel" charset="0"/>
                <a:ea typeface="ＭＳ Ｐゴシック" charset="0"/>
              </a:rPr>
              <a:t>= </a:t>
            </a:r>
            <a:r>
              <a:rPr lang="en-US" sz="2200" b="1" dirty="0" err="1">
                <a:latin typeface="Corbel" charset="0"/>
                <a:ea typeface="ＭＳ Ｐゴシック" charset="0"/>
              </a:rPr>
              <a:t>sizeof</a:t>
            </a:r>
            <a:r>
              <a:rPr lang="en-US" sz="2200" b="1" dirty="0">
                <a:latin typeface="Corbel" charset="0"/>
                <a:ea typeface="ＭＳ Ｐゴシック" charset="0"/>
              </a:rPr>
              <a:t>(</a:t>
            </a:r>
            <a:r>
              <a:rPr lang="en-US" sz="2200" b="1" dirty="0" err="1">
                <a:latin typeface="Corbel" charset="0"/>
                <a:ea typeface="ＭＳ Ｐゴシック" charset="0"/>
              </a:rPr>
              <a:t>int</a:t>
            </a:r>
            <a:r>
              <a:rPr lang="en-US" sz="2200" b="1" dirty="0">
                <a:latin typeface="Corbel" charset="0"/>
                <a:ea typeface="ＭＳ Ｐゴシック" charset="0"/>
              </a:rPr>
              <a:t>) * CHAR_BIT</a:t>
            </a:r>
            <a:r>
              <a:rPr lang="en-US" sz="2200" dirty="0">
                <a:latin typeface="Corbel" charset="0"/>
                <a:ea typeface="ＭＳ Ｐゴシック" charset="0"/>
              </a:rPr>
              <a:t>)</a:t>
            </a:r>
            <a:endParaRPr lang="en-US" sz="2200" b="1" dirty="0">
              <a:latin typeface="Corbel" charset="0"/>
              <a:ea typeface="ＭＳ Ｐゴシック" charset="0"/>
            </a:endParaRPr>
          </a:p>
          <a:p>
            <a:pPr eaLnBrk="1" hangingPunct="1"/>
            <a:r>
              <a:rPr lang="en-US" sz="3000" dirty="0">
                <a:latin typeface="Corbel" charset="0"/>
                <a:ea typeface="ＭＳ Ｐゴシック" charset="0"/>
                <a:cs typeface="ＭＳ Ｐゴシック" charset="0"/>
              </a:rPr>
              <a:t>Mask to set bits </a:t>
            </a:r>
            <a:r>
              <a:rPr lang="en-US" sz="3000" b="1" dirty="0">
                <a:latin typeface="Corbel" charset="0"/>
                <a:ea typeface="ＭＳ Ｐゴシック" charset="0"/>
                <a:cs typeface="ＭＳ Ｐゴシック" charset="0"/>
              </a:rPr>
              <a:t>m</a:t>
            </a:r>
            <a:r>
              <a:rPr lang="en-US" sz="3000" dirty="0">
                <a:latin typeface="Corbel" charset="0"/>
                <a:ea typeface="ＭＳ Ｐゴシック" charset="0"/>
                <a:cs typeface="ＭＳ Ｐゴシック" charset="0"/>
              </a:rPr>
              <a:t> through </a:t>
            </a:r>
            <a:r>
              <a:rPr lang="en-US" sz="3000" b="1" dirty="0">
                <a:latin typeface="Corbel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3000" dirty="0">
                <a:latin typeface="Corbel" charset="0"/>
                <a:ea typeface="ＭＳ Ｐゴシック" charset="0"/>
                <a:cs typeface="ＭＳ Ｐゴシック" charset="0"/>
              </a:rPr>
              <a:t> (inclusive, </a:t>
            </a:r>
            <a:r>
              <a:rPr lang="en-US" sz="3000" b="1" dirty="0">
                <a:latin typeface="Corbel" charset="0"/>
                <a:ea typeface="ＭＳ Ｐゴシック" charset="0"/>
                <a:cs typeface="ＭＳ Ｐゴシック" charset="0"/>
              </a:rPr>
              <a:t>m &lt; n</a:t>
            </a:r>
            <a:r>
              <a:rPr lang="en-US" sz="3000" dirty="0">
                <a:latin typeface="Corbel" charset="0"/>
                <a:ea typeface="ＭＳ Ｐゴシック" charset="0"/>
                <a:cs typeface="ＭＳ Ｐゴシック" charset="0"/>
              </a:rPr>
              <a:t>):</a:t>
            </a:r>
          </a:p>
          <a:p>
            <a:pPr lvl="1" eaLnBrk="1" hangingPunct="1"/>
            <a:r>
              <a:rPr lang="en-US" sz="2400" b="1" dirty="0">
                <a:latin typeface="Andale Mono"/>
                <a:ea typeface="ＭＳ Ｐゴシック" charset="0"/>
                <a:cs typeface="Andale Mono"/>
              </a:rPr>
              <a:t>mask = (1u &lt;&lt; (n-m+1) – 1) &lt;&lt; m</a:t>
            </a:r>
          </a:p>
        </p:txBody>
      </p:sp>
    </p:spTree>
    <p:extLst>
      <p:ext uri="{BB962C8B-B14F-4D97-AF65-F5344CB8AC3E}">
        <p14:creationId xmlns:p14="http://schemas.microsoft.com/office/powerpoint/2010/main" val="827200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Resetting a Bit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3111" i="1" dirty="0" smtClean="0">
                <a:solidFill>
                  <a:srgbClr val="D2533C"/>
                </a:solidFill>
                <a:ea typeface="+mj-ea"/>
                <a:cs typeface="+mj-cs"/>
              </a:rPr>
              <a:t>Use the &amp;= operator</a:t>
            </a:r>
            <a:endParaRPr lang="en-US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Form a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0-mask</a:t>
            </a:r>
          </a:p>
          <a:p>
            <a:pPr lvl="1" eaLnBrk="1" hangingPunct="1"/>
            <a:r>
              <a:rPr lang="en-US" dirty="0">
                <a:latin typeface="Corbel" charset="0"/>
                <a:ea typeface="ＭＳ Ｐゴシック" charset="0"/>
              </a:rPr>
              <a:t>0 in the bit position, 1</a:t>
            </a:r>
            <a:r>
              <a:rPr lang="ja-JP" altLang="en-US" dirty="0">
                <a:latin typeface="Corbel" charset="0"/>
                <a:ea typeface="ＭＳ Ｐゴシック" charset="0"/>
              </a:rPr>
              <a:t>’</a:t>
            </a:r>
            <a:r>
              <a:rPr lang="en-US" altLang="ja-JP" dirty="0">
                <a:latin typeface="Corbel" charset="0"/>
                <a:ea typeface="ＭＳ Ｐゴシック" charset="0"/>
              </a:rPr>
              <a:t>s elsewhere</a:t>
            </a:r>
          </a:p>
          <a:p>
            <a:pPr lvl="1" eaLnBrk="1" hangingPunct="1"/>
            <a:r>
              <a:rPr lang="en-US" dirty="0">
                <a:latin typeface="Corbel" charset="0"/>
                <a:ea typeface="ＭＳ Ｐゴシック" charset="0"/>
              </a:rPr>
              <a:t>By </a:t>
            </a:r>
            <a:r>
              <a:rPr lang="en-US" i="1" dirty="0">
                <a:latin typeface="Corbel" charset="0"/>
                <a:ea typeface="ＭＳ Ｐゴシック" charset="0"/>
              </a:rPr>
              <a:t>flipping</a:t>
            </a:r>
            <a:r>
              <a:rPr lang="en-US" dirty="0">
                <a:latin typeface="Corbel" charset="0"/>
                <a:ea typeface="ＭＳ Ｐゴシック" charset="0"/>
              </a:rPr>
              <a:t> the 1-mask:</a:t>
            </a:r>
          </a:p>
          <a:p>
            <a:pPr lvl="1" eaLnBrk="1" hangingPunct="1"/>
            <a:r>
              <a:rPr lang="en-US" sz="1800" b="1" dirty="0">
                <a:latin typeface="Andale Mono"/>
                <a:ea typeface="ＭＳ Ｐゴシック" charset="0"/>
                <a:cs typeface="Andale Mono"/>
              </a:rPr>
              <a:t>unsigned mask = ~(1u &lt;&lt; n)</a:t>
            </a:r>
            <a:br>
              <a:rPr lang="en-US" sz="1800" b="1" dirty="0">
                <a:latin typeface="Andale Mono"/>
                <a:ea typeface="ＭＳ Ｐゴシック" charset="0"/>
                <a:cs typeface="Andale Mono"/>
              </a:rPr>
            </a:br>
            <a:endParaRPr lang="en-US" sz="1800" b="1" dirty="0">
              <a:latin typeface="Andale Mono"/>
              <a:ea typeface="ＭＳ Ｐゴシック" charset="0"/>
              <a:cs typeface="Andale Mono"/>
            </a:endParaRPr>
          </a:p>
          <a:p>
            <a:pPr eaLnBrk="1" hangingPunct="1"/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Then AND into the number:</a:t>
            </a:r>
          </a:p>
          <a:p>
            <a:pPr lvl="1" eaLnBrk="1" hangingPunct="1"/>
            <a:r>
              <a:rPr lang="en-US" sz="1800" b="1" dirty="0">
                <a:latin typeface="Andale Mono"/>
                <a:ea typeface="ＭＳ Ｐゴシック" charset="0"/>
                <a:cs typeface="Andale Mono"/>
              </a:rPr>
              <a:t>x &amp;= mask</a:t>
            </a:r>
          </a:p>
        </p:txBody>
      </p:sp>
    </p:spTree>
    <p:extLst>
      <p:ext uri="{BB962C8B-B14F-4D97-AF65-F5344CB8AC3E}">
        <p14:creationId xmlns:p14="http://schemas.microsoft.com/office/powerpoint/2010/main" val="581350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Resetting Multiple Bits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3111" i="1" dirty="0" smtClean="0">
                <a:solidFill>
                  <a:srgbClr val="D2533C"/>
                </a:solidFill>
                <a:ea typeface="+mj-ea"/>
                <a:cs typeface="+mj-cs"/>
              </a:rPr>
              <a:t>AND multiple 0’s into the number</a:t>
            </a:r>
            <a:endParaRPr lang="en-US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Flip the corresponding masks for setting bits</a:t>
            </a:r>
          </a:p>
          <a:p>
            <a:pPr lvl="1" eaLnBrk="1" hangingPunct="1"/>
            <a:r>
              <a:rPr lang="en-US" dirty="0">
                <a:latin typeface="Corbel" charset="0"/>
                <a:ea typeface="ＭＳ Ｐゴシック" charset="0"/>
              </a:rPr>
              <a:t>forming </a:t>
            </a:r>
            <a:r>
              <a:rPr lang="en-US" dirty="0" smtClean="0">
                <a:latin typeface="Corbel" charset="0"/>
                <a:ea typeface="ＭＳ Ｐゴシック" charset="0"/>
              </a:rPr>
              <a:t>zero-</a:t>
            </a:r>
            <a:r>
              <a:rPr lang="en-US" dirty="0">
                <a:latin typeface="Corbel" charset="0"/>
                <a:ea typeface="ＭＳ Ｐゴシック" charset="0"/>
              </a:rPr>
              <a:t>masks</a:t>
            </a:r>
          </a:p>
          <a:p>
            <a:pPr eaLnBrk="1" hangingPunct="1"/>
            <a:endParaRPr lang="en-US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Then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AND the mask 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(&amp;=) into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the number</a:t>
            </a:r>
          </a:p>
        </p:txBody>
      </p:sp>
    </p:spTree>
    <p:extLst>
      <p:ext uri="{BB962C8B-B14F-4D97-AF65-F5344CB8AC3E}">
        <p14:creationId xmlns:p14="http://schemas.microsoft.com/office/powerpoint/2010/main" val="2162678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Copying a Bit</a:t>
            </a:r>
            <a:endParaRPr lang="en-US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rbel" charset="0"/>
                <a:ea typeface="ＭＳ Ｐゴシック" charset="0"/>
                <a:cs typeface="ＭＳ Ｐゴシック" charset="0"/>
              </a:rPr>
              <a:t>If the desired value is 0, </a:t>
            </a:r>
            <a:r>
              <a:rPr lang="en-US" i="1">
                <a:latin typeface="Corbel" charset="0"/>
                <a:ea typeface="ＭＳ Ｐゴシック" charset="0"/>
                <a:cs typeface="ＭＳ Ｐゴシック" charset="0"/>
              </a:rPr>
              <a:t>reset</a:t>
            </a:r>
            <a:r>
              <a:rPr lang="en-US">
                <a:latin typeface="Corbel" charset="0"/>
                <a:ea typeface="ＭＳ Ｐゴシック" charset="0"/>
                <a:cs typeface="ＭＳ Ｐゴシック" charset="0"/>
              </a:rPr>
              <a:t> the bit</a:t>
            </a:r>
          </a:p>
          <a:p>
            <a:pPr eaLnBrk="1" hangingPunct="1"/>
            <a:r>
              <a:rPr lang="en-US">
                <a:latin typeface="Corbel" charset="0"/>
                <a:ea typeface="ＭＳ Ｐゴシック" charset="0"/>
                <a:cs typeface="ＭＳ Ｐゴシック" charset="0"/>
              </a:rPr>
              <a:t>Otherwise </a:t>
            </a:r>
            <a:r>
              <a:rPr lang="en-US" i="1">
                <a:latin typeface="Corbel" charset="0"/>
                <a:ea typeface="ＭＳ Ｐゴシック" charset="0"/>
                <a:cs typeface="ＭＳ Ｐゴシック" charset="0"/>
              </a:rPr>
              <a:t>set</a:t>
            </a:r>
            <a:r>
              <a:rPr lang="en-US">
                <a:latin typeface="Corbel" charset="0"/>
                <a:ea typeface="ＭＳ Ｐゴシック" charset="0"/>
                <a:cs typeface="ＭＳ Ｐゴシック" charset="0"/>
              </a:rPr>
              <a:t> it</a:t>
            </a:r>
          </a:p>
          <a:p>
            <a:pPr eaLnBrk="1" hangingPunct="1"/>
            <a:r>
              <a:rPr lang="en-US">
                <a:latin typeface="Corbel" charset="0"/>
                <a:ea typeface="ＭＳ Ｐゴシック" charset="0"/>
                <a:cs typeface="ＭＳ Ｐゴシック" charset="0"/>
              </a:rPr>
              <a:t>No short-cut!</a:t>
            </a:r>
          </a:p>
        </p:txBody>
      </p:sp>
    </p:spTree>
    <p:extLst>
      <p:ext uri="{BB962C8B-B14F-4D97-AF65-F5344CB8AC3E}">
        <p14:creationId xmlns:p14="http://schemas.microsoft.com/office/powerpoint/2010/main" val="2114410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Flipping Bits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3111" i="1" dirty="0" smtClean="0">
                <a:solidFill>
                  <a:srgbClr val="D2533C"/>
                </a:solidFill>
                <a:ea typeface="+mj-ea"/>
                <a:cs typeface="+mj-cs"/>
              </a:rPr>
              <a:t>XOR 1’s into the number</a:t>
            </a:r>
            <a:endParaRPr lang="en-US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Form the appropriate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1-mask</a:t>
            </a:r>
          </a:p>
          <a:p>
            <a:pPr eaLnBrk="1" hangingPunct="1"/>
            <a:r>
              <a:rPr lang="en-US" sz="2000" b="1" dirty="0">
                <a:latin typeface="Andale Mono"/>
                <a:ea typeface="ＭＳ Ｐゴシック" charset="0"/>
                <a:cs typeface="Andale Mono"/>
              </a:rPr>
              <a:t>x ^= mask</a:t>
            </a:r>
          </a:p>
        </p:txBody>
      </p:sp>
    </p:spTree>
    <p:extLst>
      <p:ext uri="{BB962C8B-B14F-4D97-AF65-F5344CB8AC3E}">
        <p14:creationId xmlns:p14="http://schemas.microsoft.com/office/powerpoint/2010/main" val="608864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Operator Overloading with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 reference proxy</a:t>
            </a:r>
          </a:p>
          <a:p>
            <a:r>
              <a:rPr lang="en-US" dirty="0" smtClean="0"/>
              <a:t>Overloads operator=(</a:t>
            </a:r>
            <a:r>
              <a:rPr lang="en-US" dirty="0" err="1" smtClean="0"/>
              <a:t>bool</a:t>
            </a:r>
            <a:r>
              <a:rPr lang="en-US" dirty="0" smtClean="0"/>
              <a:t>) and operator </a:t>
            </a:r>
            <a:r>
              <a:rPr lang="en-US" dirty="0" err="1" smtClean="0"/>
              <a:t>bool</a:t>
            </a:r>
            <a:endParaRPr lang="en-US" dirty="0" smtClean="0"/>
          </a:p>
          <a:p>
            <a:r>
              <a:rPr lang="en-US" dirty="0" smtClean="0"/>
              <a:t>See </a:t>
            </a:r>
            <a:r>
              <a:rPr lang="en-US" i="1" dirty="0" err="1" smtClean="0"/>
              <a:t>bits.cpp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72801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Extracting Contiguous Bits as a Number</a:t>
            </a:r>
            <a:endParaRPr lang="en-US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Form the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1-mask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to extract the bits</a:t>
            </a:r>
          </a:p>
          <a:p>
            <a:pPr lvl="1" eaLnBrk="1" hangingPunct="1"/>
            <a:r>
              <a:rPr lang="en-US" dirty="0">
                <a:latin typeface="Corbel" charset="0"/>
                <a:ea typeface="ＭＳ Ｐゴシック" charset="0"/>
              </a:rPr>
              <a:t>By </a:t>
            </a:r>
            <a:r>
              <a:rPr lang="en-US" dirty="0" smtClean="0">
                <a:latin typeface="Corbel" charset="0"/>
                <a:ea typeface="ＭＳ Ｐゴシック" charset="0"/>
              </a:rPr>
              <a:t>AND-</a:t>
            </a:r>
            <a:r>
              <a:rPr lang="en-US" dirty="0" err="1" smtClean="0">
                <a:latin typeface="Corbel" charset="0"/>
                <a:ea typeface="ＭＳ Ｐゴシック" charset="0"/>
              </a:rPr>
              <a:t>ing</a:t>
            </a:r>
            <a:endParaRPr lang="en-US" dirty="0">
              <a:latin typeface="Corbel" charset="0"/>
              <a:ea typeface="ＭＳ Ｐゴシック" charset="0"/>
            </a:endParaRPr>
          </a:p>
          <a:p>
            <a:pPr eaLnBrk="1" hangingPunct="1"/>
            <a:endParaRPr lang="en-US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Shift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right the appropriate number of positions</a:t>
            </a:r>
          </a:p>
          <a:p>
            <a:pPr lvl="1" eaLnBrk="1" hangingPunct="1"/>
            <a:r>
              <a:rPr lang="en-US" dirty="0">
                <a:latin typeface="Corbel" charset="0"/>
                <a:ea typeface="ＭＳ Ｐゴシック" charset="0"/>
              </a:rPr>
              <a:t>so the right-most bit of interest is in the 1’s place</a:t>
            </a:r>
          </a:p>
          <a:p>
            <a:pPr eaLnBrk="1" hangingPunct="1"/>
            <a:endParaRPr lang="en-US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See next slide</a:t>
            </a:r>
            <a:endParaRPr lang="en-US" i="1" dirty="0">
              <a:latin typeface="Corbe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latin typeface="Corbel" charset="0"/>
                <a:ea typeface="ＭＳ Ｐゴシック" charset="0"/>
              </a:rPr>
              <a:t>Extracts components of an IEEE </a:t>
            </a:r>
            <a:r>
              <a:rPr lang="en-US" b="1" dirty="0">
                <a:latin typeface="Corbel" charset="0"/>
                <a:ea typeface="ＭＳ Ｐゴシック" charset="0"/>
              </a:rPr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3868822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9522" y="1126666"/>
            <a:ext cx="844228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float </a:t>
            </a:r>
            <a:r>
              <a:rPr lang="en-US" dirty="0">
                <a:latin typeface="Andale Mono"/>
                <a:cs typeface="Andale Mono"/>
              </a:rPr>
              <a:t>x = 6.5;</a:t>
            </a:r>
          </a:p>
          <a:p>
            <a:r>
              <a:rPr lang="en-US" dirty="0" smtClean="0">
                <a:latin typeface="Andale Mono"/>
                <a:cs typeface="Andale Mono"/>
              </a:rPr>
              <a:t>unsigned </a:t>
            </a:r>
            <a:r>
              <a:rPr lang="en-US" dirty="0" err="1">
                <a:latin typeface="Andale Mono"/>
                <a:cs typeface="Andale Mono"/>
              </a:rPr>
              <a:t>int</a:t>
            </a:r>
            <a:r>
              <a:rPr lang="en-US" dirty="0">
                <a:latin typeface="Andale Mono"/>
                <a:cs typeface="Andale Mono"/>
              </a:rPr>
              <a:t> n = *</a:t>
            </a:r>
            <a:r>
              <a:rPr lang="en-US" dirty="0" err="1">
                <a:latin typeface="Andale Mono"/>
                <a:cs typeface="Andale Mono"/>
              </a:rPr>
              <a:t>reinterpret_cast</a:t>
            </a:r>
            <a:r>
              <a:rPr lang="en-US" dirty="0">
                <a:latin typeface="Andale Mono"/>
                <a:cs typeface="Andale Mono"/>
              </a:rPr>
              <a:t>&lt;unsigned </a:t>
            </a:r>
            <a:r>
              <a:rPr lang="en-US" dirty="0" err="1">
                <a:latin typeface="Andale Mono"/>
                <a:cs typeface="Andale Mono"/>
              </a:rPr>
              <a:t>int</a:t>
            </a:r>
            <a:r>
              <a:rPr lang="en-US" dirty="0">
                <a:latin typeface="Andale Mono"/>
                <a:cs typeface="Andale Mono"/>
              </a:rPr>
              <a:t>*&gt;(&amp;x);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>
                <a:latin typeface="Andale Mono"/>
                <a:cs typeface="Andale Mono"/>
              </a:rPr>
              <a:t>&lt;&lt; hex &lt;&lt; n &lt;&lt; </a:t>
            </a:r>
            <a:r>
              <a:rPr lang="en-US" dirty="0" err="1">
                <a:latin typeface="Andale Mono"/>
                <a:cs typeface="Andale Mono"/>
              </a:rPr>
              <a:t>endl</a:t>
            </a:r>
            <a:r>
              <a:rPr lang="en-US" dirty="0">
                <a:latin typeface="Andale Mono"/>
                <a:cs typeface="Andale Mono"/>
              </a:rPr>
              <a:t>;           </a:t>
            </a:r>
            <a:r>
              <a:rPr lang="en-US" i="1" dirty="0">
                <a:latin typeface="Andale Mono"/>
                <a:cs typeface="Andale Mono"/>
              </a:rPr>
              <a:t>// 40d00000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>
                <a:latin typeface="Andale Mono"/>
                <a:cs typeface="Andale Mono"/>
              </a:rPr>
              <a:t>sb</a:t>
            </a:r>
            <a:r>
              <a:rPr lang="en-US" dirty="0">
                <a:latin typeface="Andale Mono"/>
                <a:cs typeface="Andale Mono"/>
              </a:rPr>
              <a:t> = n &gt;&gt; 31;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>
                <a:latin typeface="Andale Mono"/>
                <a:cs typeface="Andale Mono"/>
              </a:rPr>
              <a:t>&lt;&lt; </a:t>
            </a:r>
            <a:r>
              <a:rPr lang="en-US" dirty="0" err="1">
                <a:latin typeface="Andale Mono"/>
                <a:cs typeface="Andale Mono"/>
              </a:rPr>
              <a:t>sb</a:t>
            </a:r>
            <a:r>
              <a:rPr lang="en-US" dirty="0">
                <a:latin typeface="Andale Mono"/>
                <a:cs typeface="Andale Mono"/>
              </a:rPr>
              <a:t> &lt;&lt; </a:t>
            </a:r>
            <a:r>
              <a:rPr lang="en-US" dirty="0" err="1">
                <a:latin typeface="Andale Mono"/>
                <a:cs typeface="Andale Mono"/>
              </a:rPr>
              <a:t>endl</a:t>
            </a:r>
            <a:r>
              <a:rPr lang="en-US" dirty="0">
                <a:latin typeface="Andale Mono"/>
                <a:cs typeface="Andale Mono"/>
              </a:rPr>
              <a:t>;                 </a:t>
            </a:r>
            <a:r>
              <a:rPr lang="en-US" i="1" dirty="0">
                <a:latin typeface="Andale Mono"/>
                <a:cs typeface="Andale Mono"/>
              </a:rPr>
              <a:t>// 0</a:t>
            </a:r>
          </a:p>
          <a:p>
            <a:endParaRPr lang="en-US" dirty="0"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unsigned </a:t>
            </a:r>
            <a:r>
              <a:rPr lang="en-US" dirty="0" err="1">
                <a:latin typeface="Andale Mono"/>
                <a:cs typeface="Andale Mono"/>
              </a:rPr>
              <a:t>int</a:t>
            </a: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err="1">
                <a:latin typeface="Andale Mono"/>
                <a:cs typeface="Andale Mono"/>
              </a:rPr>
              <a:t>expmask</a:t>
            </a:r>
            <a:r>
              <a:rPr lang="en-US" dirty="0">
                <a:latin typeface="Andale Mono"/>
                <a:cs typeface="Andale Mono"/>
              </a:rPr>
              <a:t> = ((1u &lt;&lt; 8) - 1) &lt;&lt; 23;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>
                <a:latin typeface="Andale Mono"/>
                <a:cs typeface="Andale Mono"/>
              </a:rPr>
              <a:t>&lt;&lt; </a:t>
            </a:r>
            <a:r>
              <a:rPr lang="en-US" dirty="0" err="1">
                <a:latin typeface="Andale Mono"/>
                <a:cs typeface="Andale Mono"/>
              </a:rPr>
              <a:t>expmask</a:t>
            </a:r>
            <a:r>
              <a:rPr lang="en-US" dirty="0">
                <a:latin typeface="Andale Mono"/>
                <a:cs typeface="Andale Mono"/>
              </a:rPr>
              <a:t> &lt;&lt; </a:t>
            </a:r>
            <a:r>
              <a:rPr lang="en-US" dirty="0" err="1">
                <a:latin typeface="Andale Mono"/>
                <a:cs typeface="Andale Mono"/>
              </a:rPr>
              <a:t>endl</a:t>
            </a:r>
            <a:r>
              <a:rPr lang="en-US" dirty="0">
                <a:latin typeface="Andale Mono"/>
                <a:cs typeface="Andale Mono"/>
              </a:rPr>
              <a:t>;            </a:t>
            </a:r>
            <a:r>
              <a:rPr lang="en-US" i="1" dirty="0">
                <a:latin typeface="Andale Mono"/>
                <a:cs typeface="Andale Mono"/>
              </a:rPr>
              <a:t>// 7f800000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>
                <a:latin typeface="Andale Mono"/>
                <a:cs typeface="Andale Mono"/>
              </a:rPr>
              <a:t>exp</a:t>
            </a:r>
            <a:r>
              <a:rPr lang="en-US" dirty="0">
                <a:latin typeface="Andale Mono"/>
                <a:cs typeface="Andale Mono"/>
              </a:rPr>
              <a:t> = (n &amp; </a:t>
            </a:r>
            <a:r>
              <a:rPr lang="en-US" dirty="0" err="1">
                <a:latin typeface="Andale Mono"/>
                <a:cs typeface="Andale Mono"/>
              </a:rPr>
              <a:t>expmask</a:t>
            </a:r>
            <a:r>
              <a:rPr lang="en-US" dirty="0">
                <a:latin typeface="Andale Mono"/>
                <a:cs typeface="Andale Mono"/>
              </a:rPr>
              <a:t>) &gt;&gt; 23;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>
                <a:latin typeface="Andale Mono"/>
                <a:cs typeface="Andale Mono"/>
              </a:rPr>
              <a:t>&lt;&lt; </a:t>
            </a:r>
            <a:r>
              <a:rPr lang="en-US" dirty="0" err="1">
                <a:latin typeface="Andale Mono"/>
                <a:cs typeface="Andale Mono"/>
              </a:rPr>
              <a:t>dec</a:t>
            </a:r>
            <a:r>
              <a:rPr lang="en-US" dirty="0">
                <a:latin typeface="Andale Mono"/>
                <a:cs typeface="Andale Mono"/>
              </a:rPr>
              <a:t> &lt;&lt; </a:t>
            </a:r>
            <a:r>
              <a:rPr lang="en-US" dirty="0" err="1">
                <a:latin typeface="Andale Mono"/>
                <a:cs typeface="Andale Mono"/>
              </a:rPr>
              <a:t>exp</a:t>
            </a:r>
            <a:r>
              <a:rPr lang="en-US" dirty="0">
                <a:latin typeface="Andale Mono"/>
                <a:cs typeface="Andale Mono"/>
              </a:rPr>
              <a:t> &lt;&lt; </a:t>
            </a:r>
            <a:r>
              <a:rPr lang="en-US" dirty="0" err="1">
                <a:latin typeface="Andale Mono"/>
                <a:cs typeface="Andale Mono"/>
              </a:rPr>
              <a:t>endl</a:t>
            </a:r>
            <a:r>
              <a:rPr lang="en-US" dirty="0">
                <a:latin typeface="Andale Mono"/>
                <a:cs typeface="Andale Mono"/>
              </a:rPr>
              <a:t>;         </a:t>
            </a:r>
            <a:r>
              <a:rPr lang="en-US" i="1" dirty="0">
                <a:latin typeface="Andale Mono"/>
                <a:cs typeface="Andale Mono"/>
              </a:rPr>
              <a:t>// 129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>
                <a:latin typeface="Andale Mono"/>
                <a:cs typeface="Andale Mono"/>
              </a:rPr>
              <a:t>&lt;&lt; ((n &lt;&lt; 1) &gt;&gt; 24) &lt;&lt; </a:t>
            </a:r>
            <a:r>
              <a:rPr lang="en-US" dirty="0" err="1">
                <a:latin typeface="Andale Mono"/>
                <a:cs typeface="Andale Mono"/>
              </a:rPr>
              <a:t>endl</a:t>
            </a:r>
            <a:r>
              <a:rPr lang="en-US" dirty="0">
                <a:latin typeface="Andale Mono"/>
                <a:cs typeface="Andale Mono"/>
              </a:rPr>
              <a:t>;   </a:t>
            </a:r>
            <a:r>
              <a:rPr lang="en-US" i="1" dirty="0">
                <a:latin typeface="Andale Mono"/>
                <a:cs typeface="Andale Mono"/>
              </a:rPr>
              <a:t>// 129 (another way)</a:t>
            </a:r>
          </a:p>
          <a:p>
            <a:endParaRPr lang="en-US" dirty="0"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>
                <a:latin typeface="Andale Mono"/>
                <a:cs typeface="Andale Mono"/>
              </a:rPr>
              <a:t>mask4 = 1u &lt;&lt; 4;</a:t>
            </a:r>
          </a:p>
          <a:p>
            <a:r>
              <a:rPr lang="en-US" dirty="0" smtClean="0">
                <a:latin typeface="Andale Mono"/>
                <a:cs typeface="Andale Mono"/>
              </a:rPr>
              <a:t>n </a:t>
            </a:r>
            <a:r>
              <a:rPr lang="en-US" dirty="0">
                <a:latin typeface="Andale Mono"/>
                <a:cs typeface="Andale Mono"/>
              </a:rPr>
              <a:t>|= mask4;                         </a:t>
            </a:r>
            <a:r>
              <a:rPr lang="en-US" i="1" dirty="0">
                <a:latin typeface="Andale Mono"/>
                <a:cs typeface="Andale Mono"/>
              </a:rPr>
              <a:t>// Set bit 4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>
                <a:latin typeface="Andale Mono"/>
                <a:cs typeface="Andale Mono"/>
              </a:rPr>
              <a:t>&lt;&lt; hex &lt;&lt; n &lt;&lt; </a:t>
            </a:r>
            <a:r>
              <a:rPr lang="en-US" dirty="0" err="1">
                <a:latin typeface="Andale Mono"/>
                <a:cs typeface="Andale Mono"/>
              </a:rPr>
              <a:t>endl</a:t>
            </a:r>
            <a:r>
              <a:rPr lang="en-US" dirty="0">
                <a:latin typeface="Andale Mono"/>
                <a:cs typeface="Andale Mono"/>
              </a:rPr>
              <a:t>;           </a:t>
            </a:r>
            <a:r>
              <a:rPr lang="en-US" i="1" dirty="0">
                <a:latin typeface="Andale Mono"/>
                <a:cs typeface="Andale Mono"/>
              </a:rPr>
              <a:t>// 40d00010</a:t>
            </a:r>
          </a:p>
          <a:p>
            <a:r>
              <a:rPr lang="en-US" dirty="0" smtClean="0">
                <a:latin typeface="Andale Mono"/>
                <a:cs typeface="Andale Mono"/>
              </a:rPr>
              <a:t>n </a:t>
            </a:r>
            <a:r>
              <a:rPr lang="en-US" dirty="0">
                <a:latin typeface="Andale Mono"/>
                <a:cs typeface="Andale Mono"/>
              </a:rPr>
              <a:t>&amp;= ~mask4;                        </a:t>
            </a:r>
            <a:r>
              <a:rPr lang="en-US" i="1" dirty="0">
                <a:latin typeface="Andale Mono"/>
                <a:cs typeface="Andale Mono"/>
              </a:rPr>
              <a:t>// Clear it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>
                <a:latin typeface="Andale Mono"/>
                <a:cs typeface="Andale Mono"/>
              </a:rPr>
              <a:t>&lt;&lt; hex &lt;&lt; n &lt;&lt; </a:t>
            </a:r>
            <a:r>
              <a:rPr lang="en-US" dirty="0" err="1">
                <a:latin typeface="Andale Mono"/>
                <a:cs typeface="Andale Mono"/>
              </a:rPr>
              <a:t>endl</a:t>
            </a:r>
            <a:r>
              <a:rPr lang="en-US" dirty="0">
                <a:latin typeface="Andale Mono"/>
                <a:cs typeface="Andale Mono"/>
              </a:rPr>
              <a:t>;           </a:t>
            </a:r>
            <a:r>
              <a:rPr lang="en-US" i="1" dirty="0">
                <a:latin typeface="Andale Mono"/>
                <a:cs typeface="Andale Mono"/>
              </a:rPr>
              <a:t>// 40d00000</a:t>
            </a:r>
          </a:p>
        </p:txBody>
      </p:sp>
    </p:spTree>
    <p:extLst>
      <p:ext uri="{BB962C8B-B14F-4D97-AF65-F5344CB8AC3E}">
        <p14:creationId xmlns:p14="http://schemas.microsoft.com/office/powerpoint/2010/main" val="388625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RAII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2700" i="1" dirty="0" smtClean="0">
                <a:solidFill>
                  <a:srgbClr val="D2533C"/>
                </a:solidFill>
                <a:ea typeface="+mj-ea"/>
                <a:cs typeface="+mj-cs"/>
              </a:rPr>
              <a:t>Using Objects to Manage Resources</a:t>
            </a:r>
            <a:endParaRPr lang="en-US" sz="3100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Aft>
                <a:spcPts val="600"/>
              </a:spcAft>
            </a:pPr>
            <a:r>
              <a:rPr lang="ja-JP" alt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Resource Acquisition is Initialization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”</a:t>
            </a:r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dirty="0">
                <a:ea typeface="ＭＳ Ｐゴシック" charset="0"/>
                <a:cs typeface="ＭＳ Ｐゴシック" charset="0"/>
              </a:rPr>
              <a:t>Memory is just one of </a:t>
            </a:r>
            <a:r>
              <a:rPr lang="en-US" i="1" dirty="0">
                <a:ea typeface="ＭＳ Ｐゴシック" charset="0"/>
                <a:cs typeface="ＭＳ Ｐゴシック" charset="0"/>
              </a:rPr>
              <a:t>many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ea typeface="ＭＳ Ｐゴシック" charset="0"/>
                <a:cs typeface="ＭＳ Ｐゴシック" charset="0"/>
              </a:rPr>
              <a:t>resources</a:t>
            </a:r>
          </a:p>
          <a:p>
            <a:pPr eaLnBrk="1" hangingPunct="1">
              <a:spcAft>
                <a:spcPts val="600"/>
              </a:spcAft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We treat </a:t>
            </a:r>
            <a:r>
              <a:rPr lang="en-US" i="1" dirty="0">
                <a:ea typeface="ＭＳ Ｐゴシック" charset="0"/>
                <a:cs typeface="ＭＳ Ｐゴシック" charset="0"/>
              </a:rPr>
              <a:t>all resources</a:t>
            </a:r>
            <a:r>
              <a:rPr lang="en-US" dirty="0">
                <a:ea typeface="ＭＳ Ｐゴシック" charset="0"/>
                <a:cs typeface="ＭＳ Ｐゴシック" charset="0"/>
              </a:rPr>
              <a:t> equally in C++: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>
                <a:ea typeface="ＭＳ Ｐゴシック" charset="0"/>
              </a:rPr>
              <a:t>Have a constructor </a:t>
            </a:r>
            <a:r>
              <a:rPr lang="en-US" i="1" dirty="0">
                <a:ea typeface="ＭＳ Ｐゴシック" charset="0"/>
              </a:rPr>
              <a:t>acquire </a:t>
            </a:r>
            <a:r>
              <a:rPr lang="en-US" dirty="0">
                <a:ea typeface="ＭＳ Ｐゴシック" charset="0"/>
              </a:rPr>
              <a:t>them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>
                <a:ea typeface="ＭＳ Ｐゴシック" charset="0"/>
              </a:rPr>
              <a:t>Have the destructor </a:t>
            </a:r>
            <a:r>
              <a:rPr lang="en-US" i="1" dirty="0">
                <a:ea typeface="ＭＳ Ｐゴシック" charset="0"/>
              </a:rPr>
              <a:t>release </a:t>
            </a:r>
            <a:r>
              <a:rPr lang="en-US" dirty="0">
                <a:ea typeface="ＭＳ Ｐゴシック" charset="0"/>
              </a:rPr>
              <a:t>them</a:t>
            </a:r>
          </a:p>
          <a:p>
            <a:pPr eaLnBrk="1" hangingPunct="1">
              <a:spcAft>
                <a:spcPts val="600"/>
              </a:spcAft>
            </a:pPr>
            <a:r>
              <a:rPr lang="en-US" dirty="0">
                <a:ea typeface="ＭＳ Ｐゴシック" charset="0"/>
                <a:cs typeface="ＭＳ Ｐゴシック" charset="0"/>
              </a:rPr>
              <a:t>Example: file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streams</a:t>
            </a:r>
          </a:p>
          <a:p>
            <a:pPr lvl="1">
              <a:spcAft>
                <a:spcPts val="600"/>
              </a:spcAft>
            </a:pPr>
            <a:r>
              <a:rPr lang="en-US" i="1" dirty="0" smtClean="0">
                <a:ea typeface="ＭＳ Ｐゴシック" charset="0"/>
                <a:cs typeface="ＭＳ Ｐゴシック" charset="0"/>
              </a:rPr>
              <a:t>rarely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need to explicitly </a:t>
            </a:r>
            <a:r>
              <a:rPr lang="en-US" i="1" dirty="0" smtClean="0">
                <a:ea typeface="ＭＳ Ｐゴシック" charset="0"/>
                <a:cs typeface="ＭＳ Ｐゴシック" charset="0"/>
              </a:rPr>
              <a:t>close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a file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dirty="0">
                <a:ea typeface="ＭＳ Ｐゴシック" charset="0"/>
                <a:cs typeface="ＭＳ Ｐゴシック" charset="0"/>
              </a:rPr>
              <a:t>Example: </a:t>
            </a:r>
            <a:r>
              <a:rPr lang="en-US" i="1" dirty="0" err="1">
                <a:ea typeface="ＭＳ Ｐゴシック" charset="0"/>
                <a:cs typeface="ＭＳ Ｐゴシック" charset="0"/>
              </a:rPr>
              <a:t>raii.cpp</a:t>
            </a:r>
            <a:endParaRPr lang="en-US" i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19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Smart 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Pointers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2700" i="1" dirty="0" smtClean="0">
                <a:solidFill>
                  <a:srgbClr val="D2533C"/>
                </a:solidFill>
                <a:ea typeface="+mj-ea"/>
                <a:cs typeface="+mj-cs"/>
              </a:rPr>
              <a:t>RAII + exposing the resource handle</a:t>
            </a:r>
            <a:endParaRPr lang="en-US" sz="3100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Objects that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emulate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pointers</a:t>
            </a:r>
          </a:p>
          <a:p>
            <a:pPr eaLnBrk="1" hangingPunct="1"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They hold the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real pointer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</a:rPr>
              <a:t>but the wrapper object lives on the </a:t>
            </a:r>
            <a:r>
              <a:rPr lang="en-US" i="1" dirty="0">
                <a:latin typeface="Corbel" charset="0"/>
                <a:ea typeface="ＭＳ Ｐゴシック" charset="0"/>
              </a:rPr>
              <a:t>stack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</a:rPr>
              <a:t>its destructor calls </a:t>
            </a:r>
            <a:r>
              <a:rPr lang="en-US" b="1" dirty="0">
                <a:latin typeface="Corbel" charset="0"/>
                <a:ea typeface="ＭＳ Ｐゴシック" charset="0"/>
              </a:rPr>
              <a:t>delete</a:t>
            </a:r>
            <a:r>
              <a:rPr lang="en-US" dirty="0">
                <a:latin typeface="Corbel" charset="0"/>
                <a:ea typeface="ＭＳ Ｐゴシック" charset="0"/>
              </a:rPr>
              <a:t> on the real pointer</a:t>
            </a:r>
          </a:p>
          <a:p>
            <a:pPr eaLnBrk="1" hangingPunct="1"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Overloaded operators:</a:t>
            </a:r>
          </a:p>
          <a:p>
            <a:pPr lvl="1" eaLnBrk="1" hangingPunct="1">
              <a:spcAft>
                <a:spcPts val="600"/>
              </a:spcAft>
            </a:pP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*</a:t>
            </a:r>
            <a:endParaRPr lang="en-US" dirty="0">
              <a:latin typeface="Corbel" charset="0"/>
              <a:ea typeface="ＭＳ Ｐゴシック" charset="0"/>
            </a:endParaRPr>
          </a:p>
          <a:p>
            <a:pPr lvl="1" eaLnBrk="1" hangingPunct="1">
              <a:spcAft>
                <a:spcPts val="600"/>
              </a:spcAft>
            </a:pP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-&gt;</a:t>
            </a:r>
          </a:p>
        </p:txBody>
      </p:sp>
    </p:spTree>
    <p:extLst>
      <p:ext uri="{BB962C8B-B14F-4D97-AF65-F5344CB8AC3E}">
        <p14:creationId xmlns:p14="http://schemas.microsoft.com/office/powerpoint/2010/main" val="413863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The Semantics of operator </a:t>
            </a:r>
            <a:r>
              <a:rPr lang="en-US" b="1" dirty="0">
                <a:solidFill>
                  <a:srgbClr val="D2533C"/>
                </a:solidFill>
                <a:latin typeface="Andale Mono"/>
                <a:ea typeface="+mj-ea"/>
                <a:cs typeface="Andale Mono"/>
              </a:rPr>
              <a:t>-</a:t>
            </a:r>
            <a:r>
              <a:rPr lang="en-US" b="1" dirty="0" smtClean="0">
                <a:solidFill>
                  <a:srgbClr val="D2533C"/>
                </a:solidFill>
                <a:latin typeface="Andale Mono"/>
                <a:ea typeface="+mj-ea"/>
                <a:cs typeface="Andale Mono"/>
              </a:rPr>
              <a:t>&gt;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/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3111" i="1" dirty="0" smtClean="0">
                <a:solidFill>
                  <a:srgbClr val="D2533C"/>
                </a:solidFill>
                <a:ea typeface="+mj-ea"/>
                <a:cs typeface="+mj-cs"/>
              </a:rPr>
              <a:t>A Unique Operator!</a:t>
            </a:r>
            <a:endParaRPr lang="en-US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1958975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orbel" charset="0"/>
                <a:ea typeface="ＭＳ Ｐゴシック" charset="0"/>
                <a:cs typeface="ＭＳ Ｐゴシック" charset="0"/>
              </a:rPr>
              <a:t>It runs twice!</a:t>
            </a:r>
          </a:p>
          <a:p>
            <a:pPr lvl="1" eaLnBrk="1" hangingPunct="1"/>
            <a:r>
              <a:rPr lang="en-US" sz="2400" i="1" dirty="0">
                <a:latin typeface="Corbel" charset="0"/>
                <a:ea typeface="ＭＳ Ｐゴシック" charset="0"/>
              </a:rPr>
              <a:t>First</a:t>
            </a:r>
            <a:r>
              <a:rPr lang="en-US" sz="2400" dirty="0">
                <a:latin typeface="Corbel" charset="0"/>
                <a:ea typeface="ＭＳ Ｐゴシック" charset="0"/>
              </a:rPr>
              <a:t>: it must return a </a:t>
            </a:r>
            <a:r>
              <a:rPr lang="ja-JP" altLang="en-US" sz="2400" dirty="0">
                <a:latin typeface="Corbel" charset="0"/>
                <a:ea typeface="ＭＳ Ｐゴシック" charset="0"/>
              </a:rPr>
              <a:t>“</a:t>
            </a:r>
            <a:r>
              <a:rPr lang="en-US" altLang="ja-JP" sz="2400" dirty="0">
                <a:latin typeface="Corbel" charset="0"/>
                <a:ea typeface="ＭＳ Ｐゴシック" charset="0"/>
              </a:rPr>
              <a:t>pointer-like thing</a:t>
            </a:r>
            <a:r>
              <a:rPr lang="ja-JP" altLang="en-US" sz="2400" dirty="0">
                <a:latin typeface="Corbel" charset="0"/>
                <a:ea typeface="ＭＳ Ｐゴシック" charset="0"/>
              </a:rPr>
              <a:t>”</a:t>
            </a:r>
            <a:endParaRPr lang="en-US" altLang="ja-JP" sz="2400" dirty="0">
              <a:latin typeface="Corbel" charset="0"/>
              <a:ea typeface="ＭＳ Ｐゴシック" charset="0"/>
            </a:endParaRPr>
          </a:p>
          <a:p>
            <a:pPr lvl="1" eaLnBrk="1" hangingPunct="1"/>
            <a:r>
              <a:rPr lang="en-US" sz="2400" i="1" dirty="0">
                <a:latin typeface="Corbel" charset="0"/>
                <a:ea typeface="ＭＳ Ｐゴシック" charset="0"/>
              </a:rPr>
              <a:t>Next</a:t>
            </a:r>
            <a:r>
              <a:rPr lang="en-US" sz="2400" dirty="0">
                <a:latin typeface="Corbel" charset="0"/>
                <a:ea typeface="ＭＳ Ｐゴシック" charset="0"/>
              </a:rPr>
              <a:t>:</a:t>
            </a:r>
            <a:r>
              <a:rPr lang="en-US" sz="2400" b="1" dirty="0">
                <a:latin typeface="Corbel" charset="0"/>
                <a:ea typeface="ＭＳ Ｐゴシック" charset="0"/>
              </a:rPr>
              <a:t> operator-&gt;</a:t>
            </a:r>
            <a:r>
              <a:rPr lang="en-US" sz="2400" dirty="0">
                <a:latin typeface="Corbel" charset="0"/>
                <a:ea typeface="ＭＳ Ｐゴシック" charset="0"/>
              </a:rPr>
              <a:t> is called </a:t>
            </a:r>
            <a:r>
              <a:rPr lang="en-US" sz="2400" i="1" dirty="0">
                <a:latin typeface="Corbel" charset="0"/>
                <a:ea typeface="ＭＳ Ｐゴシック" charset="0"/>
              </a:rPr>
              <a:t>again</a:t>
            </a:r>
            <a:r>
              <a:rPr lang="en-US" sz="2400" dirty="0">
                <a:latin typeface="Corbel" charset="0"/>
                <a:ea typeface="ＭＳ Ｐゴシック" charset="0"/>
              </a:rPr>
              <a:t> on that return value</a:t>
            </a:r>
          </a:p>
          <a:p>
            <a:pPr eaLnBrk="1" hangingPunct="1">
              <a:spcAft>
                <a:spcPts val="1800"/>
              </a:spcAft>
            </a:pPr>
            <a:r>
              <a:rPr lang="en-US" sz="2800" dirty="0">
                <a:latin typeface="Corbel" charset="0"/>
                <a:ea typeface="ＭＳ Ｐゴシック" charset="0"/>
                <a:cs typeface="ＭＳ Ｐゴシック" charset="0"/>
              </a:rPr>
              <a:t>Eventually a </a:t>
            </a:r>
            <a:r>
              <a:rPr lang="en-US" sz="2800" i="1" dirty="0">
                <a:latin typeface="Corbel" charset="0"/>
                <a:ea typeface="ＭＳ Ｐゴシック" charset="0"/>
                <a:cs typeface="ＭＳ Ｐゴシック" charset="0"/>
              </a:rPr>
              <a:t>raw pointer </a:t>
            </a:r>
            <a:r>
              <a:rPr lang="en-US" sz="2800" dirty="0">
                <a:latin typeface="Corbel" charset="0"/>
                <a:ea typeface="ＭＳ Ｐゴシック" charset="0"/>
                <a:cs typeface="ＭＳ Ｐゴシック" charset="0"/>
              </a:rPr>
              <a:t>must be returned</a:t>
            </a:r>
          </a:p>
        </p:txBody>
      </p:sp>
      <p:sp>
        <p:nvSpPr>
          <p:cNvPr id="22531" name="TextBox 3"/>
          <p:cNvSpPr txBox="1">
            <a:spLocks noChangeArrowheads="1"/>
          </p:cNvSpPr>
          <p:nvPr/>
        </p:nvSpPr>
        <p:spPr bwMode="auto">
          <a:xfrm>
            <a:off x="429045" y="3941958"/>
            <a:ext cx="43434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 err="1">
                <a:latin typeface="Andale Mono" charset="0"/>
                <a:cs typeface="Andale Mono" charset="0"/>
              </a:rPr>
              <a:t>struct</a:t>
            </a:r>
            <a:r>
              <a:rPr lang="en-US" sz="1400" dirty="0">
                <a:latin typeface="Andale Mono" charset="0"/>
                <a:cs typeface="Andale Mono" charset="0"/>
              </a:rPr>
              <a:t> Foo {</a:t>
            </a:r>
            <a:r>
              <a:rPr lang="en-US" sz="1400" dirty="0" err="1">
                <a:latin typeface="Andale Mono" charset="0"/>
                <a:cs typeface="Andale Mono" charset="0"/>
              </a:rPr>
              <a:t>int</a:t>
            </a:r>
            <a:r>
              <a:rPr lang="en-US" sz="1400" dirty="0">
                <a:latin typeface="Andale Mono" charset="0"/>
                <a:cs typeface="Andale Mono" charset="0"/>
              </a:rPr>
              <a:t> x; </a:t>
            </a:r>
            <a:r>
              <a:rPr lang="en-US" sz="1400" dirty="0" err="1">
                <a:latin typeface="Andale Mono" charset="0"/>
                <a:cs typeface="Andale Mono" charset="0"/>
              </a:rPr>
              <a:t>int</a:t>
            </a:r>
            <a:r>
              <a:rPr lang="en-US" sz="1400" dirty="0">
                <a:latin typeface="Andale Mono" charset="0"/>
                <a:cs typeface="Andale Mono" charset="0"/>
              </a:rPr>
              <a:t> y;};</a:t>
            </a:r>
          </a:p>
          <a:p>
            <a:endParaRPr lang="en-US" sz="1400" dirty="0">
              <a:latin typeface="Andale Mono" charset="0"/>
              <a:cs typeface="Andale Mono" charset="0"/>
            </a:endParaRPr>
          </a:p>
          <a:p>
            <a:r>
              <a:rPr lang="en-US" sz="1400" dirty="0">
                <a:latin typeface="Andale Mono" charset="0"/>
                <a:cs typeface="Andale Mono" charset="0"/>
              </a:rPr>
              <a:t>class </a:t>
            </a:r>
            <a:r>
              <a:rPr lang="en-US" sz="1400" dirty="0" err="1">
                <a:latin typeface="Andale Mono" charset="0"/>
                <a:cs typeface="Andale Mono" charset="0"/>
              </a:rPr>
              <a:t>FooWrapper</a:t>
            </a:r>
            <a:r>
              <a:rPr lang="en-US" sz="1400" dirty="0">
                <a:latin typeface="Andale Mono" charset="0"/>
                <a:cs typeface="Andale Mono" charset="0"/>
              </a:rPr>
              <a:t> {</a:t>
            </a:r>
          </a:p>
          <a:p>
            <a:r>
              <a:rPr lang="en-US" sz="1400" dirty="0">
                <a:latin typeface="Andale Mono" charset="0"/>
                <a:cs typeface="Andale Mono" charset="0"/>
              </a:rPr>
              <a:t>    Foo* </a:t>
            </a:r>
            <a:r>
              <a:rPr lang="en-US" sz="1400" dirty="0" err="1">
                <a:latin typeface="Andale Mono" charset="0"/>
                <a:cs typeface="Andale Mono" charset="0"/>
              </a:rPr>
              <a:t>pf</a:t>
            </a:r>
            <a:r>
              <a:rPr lang="en-US" sz="1400" dirty="0">
                <a:latin typeface="Andale Mono" charset="0"/>
                <a:cs typeface="Andale Mono" charset="0"/>
              </a:rPr>
              <a:t>;</a:t>
            </a:r>
          </a:p>
          <a:p>
            <a:r>
              <a:rPr lang="en-US" sz="1400" dirty="0">
                <a:latin typeface="Andale Mono" charset="0"/>
                <a:cs typeface="Andale Mono" charset="0"/>
              </a:rPr>
              <a:t>public:</a:t>
            </a:r>
          </a:p>
          <a:p>
            <a:r>
              <a:rPr lang="en-US" sz="1400" dirty="0">
                <a:latin typeface="Andale Mono" charset="0"/>
                <a:cs typeface="Andale Mono" charset="0"/>
              </a:rPr>
              <a:t>    </a:t>
            </a:r>
            <a:r>
              <a:rPr lang="en-US" sz="1400" dirty="0" err="1">
                <a:latin typeface="Andale Mono" charset="0"/>
                <a:cs typeface="Andale Mono" charset="0"/>
              </a:rPr>
              <a:t>FooWrapper</a:t>
            </a:r>
            <a:r>
              <a:rPr lang="en-US" sz="1400" dirty="0">
                <a:latin typeface="Andale Mono" charset="0"/>
                <a:cs typeface="Andale Mono" charset="0"/>
              </a:rPr>
              <a:t>(Foo* p) : </a:t>
            </a:r>
            <a:r>
              <a:rPr lang="en-US" sz="1400" dirty="0" err="1">
                <a:latin typeface="Andale Mono" charset="0"/>
                <a:cs typeface="Andale Mono" charset="0"/>
              </a:rPr>
              <a:t>pf</a:t>
            </a:r>
            <a:r>
              <a:rPr lang="en-US" sz="1400" dirty="0">
                <a:latin typeface="Andale Mono" charset="0"/>
                <a:cs typeface="Andale Mono" charset="0"/>
              </a:rPr>
              <a:t>(p) {}</a:t>
            </a:r>
          </a:p>
          <a:p>
            <a:r>
              <a:rPr lang="en-US" sz="1400" dirty="0">
                <a:latin typeface="Andale Mono" charset="0"/>
                <a:cs typeface="Andale Mono" charset="0"/>
              </a:rPr>
              <a:t>    Foo* operator-&gt;() {</a:t>
            </a:r>
          </a:p>
          <a:p>
            <a:r>
              <a:rPr lang="en-US" sz="1400" dirty="0">
                <a:latin typeface="Andale Mono" charset="0"/>
                <a:cs typeface="Andale Mono" charset="0"/>
              </a:rPr>
              <a:t>        </a:t>
            </a:r>
            <a:r>
              <a:rPr lang="en-US" sz="1400" dirty="0" err="1">
                <a:latin typeface="Andale Mono" charset="0"/>
                <a:cs typeface="Andale Mono" charset="0"/>
              </a:rPr>
              <a:t>cout</a:t>
            </a:r>
            <a:r>
              <a:rPr lang="en-US" sz="1400" dirty="0">
                <a:latin typeface="Andale Mono" charset="0"/>
                <a:cs typeface="Andale Mono" charset="0"/>
              </a:rPr>
              <a:t> &lt;&lt; "returning a Foo*\n";</a:t>
            </a:r>
          </a:p>
          <a:p>
            <a:r>
              <a:rPr lang="en-US" sz="1400" dirty="0">
                <a:latin typeface="Andale Mono" charset="0"/>
                <a:cs typeface="Andale Mono" charset="0"/>
              </a:rPr>
              <a:t>        return </a:t>
            </a:r>
            <a:r>
              <a:rPr lang="en-US" sz="1400" dirty="0" err="1">
                <a:latin typeface="Andale Mono" charset="0"/>
                <a:cs typeface="Andale Mono" charset="0"/>
              </a:rPr>
              <a:t>pf</a:t>
            </a:r>
            <a:r>
              <a:rPr lang="en-US" sz="1400" dirty="0">
                <a:latin typeface="Andale Mono" charset="0"/>
                <a:cs typeface="Andale Mono" charset="0"/>
              </a:rPr>
              <a:t>;</a:t>
            </a:r>
          </a:p>
          <a:p>
            <a:r>
              <a:rPr lang="en-US" sz="1400" dirty="0">
                <a:latin typeface="Andale Mono" charset="0"/>
                <a:cs typeface="Andale Mono" charset="0"/>
              </a:rPr>
              <a:t>    }</a:t>
            </a:r>
          </a:p>
          <a:p>
            <a:r>
              <a:rPr lang="en-US" sz="1400" dirty="0">
                <a:latin typeface="Andale Mono" charset="0"/>
                <a:cs typeface="Andale Mono" charset="0"/>
              </a:rPr>
              <a:t>};</a:t>
            </a:r>
          </a:p>
        </p:txBody>
      </p:sp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4953000" y="3810000"/>
            <a:ext cx="373380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latin typeface="Andale Mono" charset="0"/>
                <a:cs typeface="Andale Mono" charset="0"/>
              </a:rPr>
              <a:t>int main() {</a:t>
            </a:r>
          </a:p>
          <a:p>
            <a:r>
              <a:rPr lang="en-US" sz="1400">
                <a:latin typeface="Andale Mono" charset="0"/>
                <a:cs typeface="Andale Mono" charset="0"/>
              </a:rPr>
              <a:t>    Foo f = {1,2};</a:t>
            </a:r>
          </a:p>
          <a:p>
            <a:r>
              <a:rPr lang="en-US" sz="1400">
                <a:latin typeface="Andale Mono" charset="0"/>
                <a:cs typeface="Andale Mono" charset="0"/>
              </a:rPr>
              <a:t>    FooWrapper fw(&amp;f);</a:t>
            </a:r>
          </a:p>
          <a:p>
            <a:r>
              <a:rPr lang="en-US" sz="1400">
                <a:latin typeface="Andale Mono" charset="0"/>
                <a:cs typeface="Andale Mono" charset="0"/>
              </a:rPr>
              <a:t>    cout &lt;&lt; fw-&gt;x &lt;&lt; '\n';</a:t>
            </a:r>
          </a:p>
          <a:p>
            <a:r>
              <a:rPr lang="en-US" sz="1400">
                <a:latin typeface="Andale Mono" charset="0"/>
                <a:cs typeface="Andale Mono" charset="0"/>
              </a:rPr>
              <a:t>    cout &lt;&lt; fw-&gt;y &lt;&lt; '\n';</a:t>
            </a:r>
          </a:p>
          <a:p>
            <a:r>
              <a:rPr lang="en-US" sz="1400">
                <a:latin typeface="Andale Mono" charset="0"/>
                <a:cs typeface="Andale Mono" charset="0"/>
              </a:rPr>
              <a:t>}</a:t>
            </a:r>
          </a:p>
          <a:p>
            <a:endParaRPr lang="en-US" sz="1400">
              <a:latin typeface="Andale Mono" charset="0"/>
              <a:cs typeface="Andale Mono" charset="0"/>
            </a:endParaRPr>
          </a:p>
          <a:p>
            <a:r>
              <a:rPr lang="en-US" sz="1400" i="1">
                <a:latin typeface="Andale Mono" charset="0"/>
                <a:cs typeface="Andale Mono" charset="0"/>
              </a:rPr>
              <a:t>/* Output:</a:t>
            </a:r>
          </a:p>
          <a:p>
            <a:r>
              <a:rPr lang="en-US" sz="1400" i="1">
                <a:latin typeface="Andale Mono" charset="0"/>
                <a:cs typeface="Andale Mono" charset="0"/>
              </a:rPr>
              <a:t>returning a Foo*</a:t>
            </a:r>
          </a:p>
          <a:p>
            <a:r>
              <a:rPr lang="en-US" sz="1400" i="1">
                <a:latin typeface="Andale Mono" charset="0"/>
                <a:cs typeface="Andale Mono" charset="0"/>
              </a:rPr>
              <a:t>1</a:t>
            </a:r>
          </a:p>
          <a:p>
            <a:r>
              <a:rPr lang="en-US" sz="1400" i="1">
                <a:latin typeface="Andale Mono" charset="0"/>
                <a:cs typeface="Andale Mono" charset="0"/>
              </a:rPr>
              <a:t>returning a Foo*</a:t>
            </a:r>
          </a:p>
          <a:p>
            <a:r>
              <a:rPr lang="en-US" sz="1400" i="1">
                <a:latin typeface="Andale Mono" charset="0"/>
                <a:cs typeface="Andale Mono" charset="0"/>
              </a:rPr>
              <a:t>2</a:t>
            </a:r>
          </a:p>
          <a:p>
            <a:r>
              <a:rPr lang="en-US" sz="1400" i="1">
                <a:latin typeface="Andale Mono" charset="0"/>
                <a:cs typeface="Andale Mono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46222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More Examples of </a:t>
            </a:r>
            <a:r>
              <a:rPr lang="en-US" b="1" dirty="0">
                <a:solidFill>
                  <a:srgbClr val="D2533C"/>
                </a:solidFill>
                <a:ea typeface="+mj-ea"/>
                <a:cs typeface="+mj-cs"/>
              </a:rPr>
              <a:t>operator -</a:t>
            </a:r>
            <a:r>
              <a:rPr lang="en-US" b="1" dirty="0" smtClean="0">
                <a:solidFill>
                  <a:srgbClr val="D2533C"/>
                </a:solidFill>
                <a:ea typeface="+mj-ea"/>
                <a:cs typeface="+mj-cs"/>
              </a:rPr>
              <a:t>&gt;</a:t>
            </a:r>
            <a:endParaRPr lang="en-US" b="1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Creating a simple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smart pointer</a:t>
            </a:r>
            <a:endParaRPr lang="en-US" dirty="0">
              <a:latin typeface="Corbe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i="1" dirty="0" err="1">
                <a:latin typeface="Corbel" charset="0"/>
                <a:ea typeface="ＭＳ Ｐゴシック" charset="0"/>
              </a:rPr>
              <a:t>SafePtr.cpp</a:t>
            </a:r>
            <a:r>
              <a:rPr lang="en-US" dirty="0">
                <a:latin typeface="Corbel" charset="0"/>
                <a:ea typeface="ＭＳ Ｐゴシック" charset="0"/>
              </a:rPr>
              <a:t> (generic version)</a:t>
            </a:r>
          </a:p>
          <a:p>
            <a:pPr lvl="1" eaLnBrk="1" hangingPunct="1"/>
            <a:r>
              <a:rPr lang="en-US" i="1" dirty="0" err="1">
                <a:latin typeface="Corbel" charset="0"/>
                <a:ea typeface="ＭＳ Ｐゴシック" charset="0"/>
              </a:rPr>
              <a:t>smart.cpp</a:t>
            </a:r>
            <a:r>
              <a:rPr lang="en-US" dirty="0">
                <a:latin typeface="Corbel" charset="0"/>
                <a:ea typeface="ＭＳ Ｐゴシック" charset="0"/>
              </a:rPr>
              <a:t> (multi-level)</a:t>
            </a:r>
          </a:p>
          <a:p>
            <a:pPr eaLnBrk="1" hangingPunct="1"/>
            <a:endParaRPr lang="en-US" b="1" dirty="0" smtClean="0">
              <a:solidFill>
                <a:srgbClr val="FF0000"/>
              </a:solidFill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b="1" dirty="0" err="1" smtClean="0">
                <a:solidFill>
                  <a:srgbClr val="FF0000"/>
                </a:solidFill>
                <a:latin typeface="Corbel" charset="0"/>
                <a:ea typeface="ＭＳ Ｐゴシック" charset="0"/>
                <a:cs typeface="ＭＳ Ｐゴシック" charset="0"/>
              </a:rPr>
              <a:t>unique_ptr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(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uniqptr1-3.cpp, deleter1.cpp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 eaLnBrk="1" hangingPunct="1"/>
            <a:r>
              <a:rPr lang="en-US" b="1" dirty="0" err="1">
                <a:latin typeface="Corbel" charset="0"/>
                <a:ea typeface="ＭＳ Ｐゴシック" charset="0"/>
              </a:rPr>
              <a:t>unique_ptr</a:t>
            </a:r>
            <a:r>
              <a:rPr lang="en-US" dirty="0" err="1">
                <a:latin typeface="Corbel" charset="0"/>
                <a:ea typeface="ＭＳ Ｐゴシック" charset="0"/>
              </a:rPr>
              <a:t>s</a:t>
            </a:r>
            <a:r>
              <a:rPr lang="en-US" dirty="0">
                <a:latin typeface="Corbel" charset="0"/>
                <a:ea typeface="ＭＳ Ｐゴシック" charset="0"/>
              </a:rPr>
              <a:t> are </a:t>
            </a:r>
            <a:r>
              <a:rPr lang="en-US" i="1" dirty="0">
                <a:latin typeface="Corbel" charset="0"/>
                <a:ea typeface="ＭＳ Ｐゴシック" charset="0"/>
              </a:rPr>
              <a:t>not </a:t>
            </a:r>
            <a:r>
              <a:rPr lang="en-US" i="1" dirty="0" err="1" smtClean="0">
                <a:latin typeface="Corbel" charset="0"/>
                <a:ea typeface="ＭＳ Ｐゴシック" charset="0"/>
              </a:rPr>
              <a:t>copyable</a:t>
            </a:r>
            <a:r>
              <a:rPr lang="en-US" dirty="0" smtClean="0">
                <a:latin typeface="Corbel" charset="0"/>
                <a:ea typeface="ＭＳ Ｐゴシック" charset="0"/>
              </a:rPr>
              <a:t> (</a:t>
            </a:r>
            <a:r>
              <a:rPr lang="en-US" smtClean="0">
                <a:latin typeface="Corbel" charset="0"/>
                <a:ea typeface="ＭＳ Ｐゴシック" charset="0"/>
              </a:rPr>
              <a:t>but </a:t>
            </a:r>
            <a:r>
              <a:rPr lang="en-US" smtClean="0">
                <a:latin typeface="Corbel" charset="0"/>
                <a:ea typeface="ＭＳ Ｐゴシック" charset="0"/>
              </a:rPr>
              <a:t>they </a:t>
            </a:r>
            <a:r>
              <a:rPr lang="en-US" dirty="0" smtClean="0">
                <a:latin typeface="Corbel" charset="0"/>
                <a:ea typeface="ＭＳ Ｐゴシック" charset="0"/>
              </a:rPr>
              <a:t>are </a:t>
            </a:r>
            <a:r>
              <a:rPr lang="en-US" i="1" dirty="0" smtClean="0">
                <a:latin typeface="Corbel" charset="0"/>
                <a:ea typeface="ＭＳ Ｐゴシック" charset="0"/>
              </a:rPr>
              <a:t>movable</a:t>
            </a:r>
            <a:r>
              <a:rPr lang="en-US" dirty="0" smtClean="0">
                <a:latin typeface="Corbel" charset="0"/>
                <a:ea typeface="ＭＳ Ｐゴシック" charset="0"/>
              </a:rPr>
              <a:t>)</a:t>
            </a:r>
            <a:endParaRPr lang="en-US" i="1" dirty="0">
              <a:latin typeface="Corbel" charset="0"/>
              <a:ea typeface="ＭＳ Ｐゴシック" charset="0"/>
            </a:endParaRPr>
          </a:p>
          <a:p>
            <a:pPr eaLnBrk="1" hangingPunct="1"/>
            <a:endParaRPr lang="en-US" b="1" dirty="0" smtClean="0">
              <a:solidFill>
                <a:srgbClr val="FF0000"/>
              </a:solidFill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b="1" dirty="0" err="1" smtClean="0">
                <a:solidFill>
                  <a:srgbClr val="FF0000"/>
                </a:solidFill>
                <a:latin typeface="Corbel" charset="0"/>
                <a:ea typeface="ＭＳ Ｐゴシック" charset="0"/>
                <a:cs typeface="ＭＳ Ｐゴシック" charset="0"/>
              </a:rPr>
              <a:t>shared_ptr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(</a:t>
            </a:r>
            <a:r>
              <a:rPr lang="en-US" i="1" dirty="0" err="1">
                <a:latin typeface="Corbel" charset="0"/>
                <a:ea typeface="ＭＳ Ｐゴシック" charset="0"/>
                <a:cs typeface="ＭＳ Ｐゴシック" charset="0"/>
              </a:rPr>
              <a:t>sharedptr.cpp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,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 deleter2.cpp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 eaLnBrk="1" hangingPunct="1"/>
            <a:r>
              <a:rPr lang="en-US" b="1" dirty="0" err="1">
                <a:latin typeface="Corbel" charset="0"/>
                <a:ea typeface="ＭＳ Ｐゴシック" charset="0"/>
              </a:rPr>
              <a:t>shared_ptr</a:t>
            </a:r>
            <a:r>
              <a:rPr lang="en-US" dirty="0" err="1">
                <a:latin typeface="Corbel" charset="0"/>
                <a:ea typeface="ＭＳ Ｐゴシック" charset="0"/>
              </a:rPr>
              <a:t>s</a:t>
            </a:r>
            <a:r>
              <a:rPr lang="en-US" dirty="0">
                <a:latin typeface="Corbel" charset="0"/>
                <a:ea typeface="ＭＳ Ｐゴシック" charset="0"/>
              </a:rPr>
              <a:t> increment their </a:t>
            </a:r>
            <a:r>
              <a:rPr lang="en-US" i="1" dirty="0">
                <a:latin typeface="Corbel" charset="0"/>
                <a:ea typeface="ＭＳ Ｐゴシック" charset="0"/>
              </a:rPr>
              <a:t>reference count</a:t>
            </a:r>
            <a:r>
              <a:rPr lang="en-US" dirty="0">
                <a:latin typeface="Corbel" charset="0"/>
                <a:ea typeface="ＭＳ Ｐゴシック" charset="0"/>
              </a:rPr>
              <a:t> when copied</a:t>
            </a:r>
          </a:p>
          <a:p>
            <a:pPr lvl="1" eaLnBrk="1" hangingPunct="1"/>
            <a:r>
              <a:rPr lang="en-US" dirty="0">
                <a:latin typeface="Corbel" charset="0"/>
                <a:ea typeface="ＭＳ Ｐゴシック" charset="0"/>
              </a:rPr>
              <a:t>And </a:t>
            </a:r>
            <a:r>
              <a:rPr lang="en-US" i="1" dirty="0">
                <a:latin typeface="Corbel" charset="0"/>
                <a:ea typeface="ＭＳ Ｐゴシック" charset="0"/>
              </a:rPr>
              <a:t>delete</a:t>
            </a:r>
            <a:r>
              <a:rPr lang="en-US" dirty="0">
                <a:latin typeface="Corbel" charset="0"/>
                <a:ea typeface="ＭＳ Ｐゴシック" charset="0"/>
              </a:rPr>
              <a:t> the raw pointer when </a:t>
            </a:r>
            <a:r>
              <a:rPr lang="en-US" b="1" dirty="0">
                <a:latin typeface="Corbel" charset="0"/>
                <a:ea typeface="ＭＳ Ｐゴシック" charset="0"/>
              </a:rPr>
              <a:t>count == 0</a:t>
            </a:r>
          </a:p>
        </p:txBody>
      </p:sp>
    </p:spTree>
    <p:extLst>
      <p:ext uri="{BB962C8B-B14F-4D97-AF65-F5344CB8AC3E}">
        <p14:creationId xmlns:p14="http://schemas.microsoft.com/office/powerpoint/2010/main" val="140922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</a:t>
            </a:r>
            <a:endParaRPr lang="en-US" dirty="0"/>
          </a:p>
        </p:txBody>
      </p:sp>
      <p:pic>
        <p:nvPicPr>
          <p:cNvPr id="4" name="Picture 3" descr="bitwi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32000"/>
            <a:ext cx="73152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15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Who cares about bits?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Most people don’t!</a:t>
            </a:r>
          </a:p>
          <a:p>
            <a:pPr eaLnBrk="1" hangingPunct="1">
              <a:lnSpc>
                <a:spcPct val="90000"/>
              </a:lnSpc>
            </a:pP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Operating systems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do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orbel" charset="0"/>
                <a:ea typeface="ＭＳ Ｐゴシック" charset="0"/>
              </a:rPr>
              <a:t>Embedded systems programming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orbel" charset="0"/>
                <a:ea typeface="ＭＳ Ｐゴシック" charset="0"/>
              </a:rPr>
              <a:t>Flags, etc.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People short on memory resources do,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orbel" charset="0"/>
                <a:ea typeface="ＭＳ Ｐゴシック" charset="0"/>
              </a:rPr>
              <a:t>Can pack </a:t>
            </a:r>
            <a:r>
              <a:rPr lang="en-US" dirty="0" err="1">
                <a:latin typeface="Corbel" charset="0"/>
                <a:ea typeface="ＭＳ Ｐゴシック" charset="0"/>
              </a:rPr>
              <a:t>boolean</a:t>
            </a:r>
            <a:r>
              <a:rPr lang="en-US" dirty="0">
                <a:latin typeface="Corbel" charset="0"/>
                <a:ea typeface="ＭＳ Ｐゴシック" charset="0"/>
              </a:rPr>
              <a:t> values into an </a:t>
            </a:r>
            <a:r>
              <a:rPr lang="en-US" b="1" dirty="0" err="1">
                <a:latin typeface="Corbel" charset="0"/>
                <a:ea typeface="ＭＳ Ｐゴシック" charset="0"/>
              </a:rPr>
              <a:t>int</a:t>
            </a:r>
            <a:endParaRPr lang="en-US" b="1" dirty="0">
              <a:latin typeface="Corbe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orbel" charset="0"/>
                <a:ea typeface="ＭＳ Ｐゴシック" charset="0"/>
              </a:rPr>
              <a:t>Examples: </a:t>
            </a:r>
            <a:r>
              <a:rPr lang="en-US" b="1" dirty="0" err="1">
                <a:latin typeface="Corbel" charset="0"/>
                <a:ea typeface="ＭＳ Ｐゴシック" charset="0"/>
              </a:rPr>
              <a:t>std</a:t>
            </a:r>
            <a:r>
              <a:rPr lang="en-US" b="1" dirty="0">
                <a:latin typeface="Corbel" charset="0"/>
                <a:ea typeface="ＭＳ Ｐゴシック" charset="0"/>
              </a:rPr>
              <a:t>::</a:t>
            </a:r>
            <a:r>
              <a:rPr lang="en-US" b="1" dirty="0" err="1">
                <a:latin typeface="Corbel" charset="0"/>
                <a:ea typeface="ＭＳ Ｐゴシック" charset="0"/>
              </a:rPr>
              <a:t>bitset</a:t>
            </a:r>
            <a:endParaRPr lang="en-US" b="1" dirty="0">
              <a:latin typeface="Corbe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You do!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orbel" charset="0"/>
                <a:ea typeface="ＭＳ Ｐゴシック" charset="0"/>
              </a:rPr>
              <a:t>Since Program </a:t>
            </a:r>
            <a:r>
              <a:rPr lang="en-US" dirty="0" smtClean="0">
                <a:latin typeface="Corbel" charset="0"/>
                <a:ea typeface="ＭＳ Ｐゴシック" charset="0"/>
              </a:rPr>
              <a:t>2 </a:t>
            </a:r>
            <a:r>
              <a:rPr lang="en-US" dirty="0">
                <a:latin typeface="Corbel" charset="0"/>
                <a:ea typeface="ＭＳ Ｐゴシック" charset="0"/>
              </a:rPr>
              <a:t>requires bitwise operations</a:t>
            </a:r>
          </a:p>
        </p:txBody>
      </p:sp>
    </p:spTree>
    <p:extLst>
      <p:ext uri="{BB962C8B-B14F-4D97-AF65-F5344CB8AC3E}">
        <p14:creationId xmlns:p14="http://schemas.microsoft.com/office/powerpoint/2010/main" val="1271291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rgbClr val="D2533C"/>
                </a:solidFill>
                <a:ea typeface="+mj-ea"/>
                <a:cs typeface="+mj-cs"/>
              </a:rPr>
              <a:t>Typical Bit-processing Functions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Test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, </a:t>
            </a: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set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, </a:t>
            </a: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reset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, or </a:t>
            </a: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flip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(toggle) bits</a:t>
            </a:r>
          </a:p>
          <a:p>
            <a:pPr eaLnBrk="1" hangingPunct="1"/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Extract a subset of bits as a number</a:t>
            </a:r>
          </a:p>
        </p:txBody>
      </p:sp>
    </p:spTree>
    <p:extLst>
      <p:ext uri="{BB962C8B-B14F-4D97-AF65-F5344CB8AC3E}">
        <p14:creationId xmlns:p14="http://schemas.microsoft.com/office/powerpoint/2010/main" val="2970073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Bitwise Principles</a:t>
            </a:r>
            <a:endParaRPr lang="en-US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 err="1">
                <a:latin typeface="Corbel" charset="0"/>
                <a:ea typeface="ＭＳ Ｐゴシック" charset="0"/>
                <a:cs typeface="ＭＳ Ｐゴシック" charset="0"/>
              </a:rPr>
              <a:t>ANDing</a:t>
            </a:r>
            <a:r>
              <a:rPr lang="en-US" sz="2000" dirty="0">
                <a:latin typeface="Corbel" charset="0"/>
                <a:ea typeface="ＭＳ Ｐゴシック" charset="0"/>
                <a:cs typeface="ＭＳ Ｐゴシック" charset="0"/>
              </a:rPr>
              <a:t> a bit with a 1 </a:t>
            </a:r>
            <a:r>
              <a:rPr lang="en-US" sz="2000" i="1" dirty="0">
                <a:latin typeface="Corbel" charset="0"/>
                <a:ea typeface="ＭＳ Ｐゴシック" charset="0"/>
                <a:cs typeface="ＭＳ Ｐゴシック" charset="0"/>
              </a:rPr>
              <a:t>reads</a:t>
            </a:r>
            <a:r>
              <a:rPr lang="en-US" sz="2000" dirty="0">
                <a:latin typeface="Corbel" charset="0"/>
                <a:ea typeface="ＭＳ Ｐゴシック" charset="0"/>
                <a:cs typeface="ＭＳ Ｐゴシック" charset="0"/>
              </a:rPr>
              <a:t> it 	</a:t>
            </a:r>
            <a:r>
              <a:rPr lang="en-US" sz="2000" dirty="0">
                <a:latin typeface="Andale Mono"/>
                <a:ea typeface="ＭＳ Ｐゴシック" charset="0"/>
                <a:cs typeface="Andale Mono"/>
              </a:rPr>
              <a:t>(</a:t>
            </a:r>
            <a:r>
              <a:rPr lang="en-US" sz="2000" b="1" dirty="0">
                <a:latin typeface="Andale Mono"/>
                <a:ea typeface="ＭＳ Ｐゴシック" charset="0"/>
                <a:cs typeface="Andale Mono"/>
              </a:rPr>
              <a:t>b &amp; 1 == b</a:t>
            </a:r>
            <a:r>
              <a:rPr lang="en-US" sz="2000" dirty="0">
                <a:latin typeface="Andale Mono"/>
                <a:ea typeface="ＭＳ Ｐゴシック" charset="0"/>
                <a:cs typeface="Andale Mono"/>
              </a:rPr>
              <a:t>)</a:t>
            </a:r>
          </a:p>
          <a:p>
            <a:pPr eaLnBrk="1" hangingPunct="1"/>
            <a:r>
              <a:rPr lang="en-US" sz="2000" dirty="0" err="1">
                <a:latin typeface="Corbel" charset="0"/>
                <a:ea typeface="ＭＳ Ｐゴシック" charset="0"/>
                <a:cs typeface="ＭＳ Ｐゴシック" charset="0"/>
              </a:rPr>
              <a:t>ORing</a:t>
            </a:r>
            <a:r>
              <a:rPr lang="en-US" sz="2000" dirty="0">
                <a:latin typeface="Corbel" charset="0"/>
                <a:ea typeface="ＭＳ Ｐゴシック" charset="0"/>
                <a:cs typeface="ＭＳ Ｐゴシック" charset="0"/>
              </a:rPr>
              <a:t> a bit with 1 </a:t>
            </a:r>
            <a:r>
              <a:rPr lang="en-US" sz="2000" i="1" dirty="0">
                <a:latin typeface="Corbel" charset="0"/>
                <a:ea typeface="ＭＳ Ｐゴシック" charset="0"/>
                <a:cs typeface="ＭＳ Ｐゴシック" charset="0"/>
              </a:rPr>
              <a:t>sets</a:t>
            </a:r>
            <a:r>
              <a:rPr lang="en-US" sz="2000" dirty="0">
                <a:latin typeface="Corbel" charset="0"/>
                <a:ea typeface="ＭＳ Ｐゴシック" charset="0"/>
                <a:cs typeface="ＭＳ Ｐゴシック" charset="0"/>
              </a:rPr>
              <a:t> it to 1 	</a:t>
            </a:r>
            <a:r>
              <a:rPr lang="en-US" sz="2000" dirty="0">
                <a:latin typeface="Andale Mono"/>
                <a:ea typeface="ＭＳ Ｐゴシック" charset="0"/>
                <a:cs typeface="Andale Mono"/>
              </a:rPr>
              <a:t>(</a:t>
            </a:r>
            <a:r>
              <a:rPr lang="en-US" sz="2000" b="1" dirty="0">
                <a:latin typeface="Andale Mono"/>
                <a:ea typeface="ＭＳ Ｐゴシック" charset="0"/>
                <a:cs typeface="Andale Mono"/>
              </a:rPr>
              <a:t>b | 1 == 1</a:t>
            </a:r>
            <a:r>
              <a:rPr lang="en-US" sz="2000" dirty="0">
                <a:latin typeface="Andale Mono"/>
                <a:ea typeface="ＭＳ Ｐゴシック" charset="0"/>
                <a:cs typeface="Andale Mono"/>
              </a:rPr>
              <a:t>)</a:t>
            </a:r>
          </a:p>
          <a:p>
            <a:pPr eaLnBrk="1" hangingPunct="1"/>
            <a:r>
              <a:rPr lang="en-US" sz="2000" dirty="0" err="1">
                <a:latin typeface="Corbel" charset="0"/>
                <a:ea typeface="ＭＳ Ｐゴシック" charset="0"/>
                <a:cs typeface="ＭＳ Ｐゴシック" charset="0"/>
              </a:rPr>
              <a:t>ANDing</a:t>
            </a:r>
            <a:r>
              <a:rPr lang="en-US" sz="2000" dirty="0">
                <a:latin typeface="Corbel" charset="0"/>
                <a:ea typeface="ＭＳ Ｐゴシック" charset="0"/>
                <a:cs typeface="ＭＳ Ｐゴシック" charset="0"/>
              </a:rPr>
              <a:t> a bit with 0 </a:t>
            </a:r>
            <a:r>
              <a:rPr lang="en-US" sz="2000" i="1" dirty="0">
                <a:latin typeface="Corbel" charset="0"/>
                <a:ea typeface="ＭＳ Ｐゴシック" charset="0"/>
                <a:cs typeface="ＭＳ Ｐゴシック" charset="0"/>
              </a:rPr>
              <a:t>resets</a:t>
            </a:r>
            <a:r>
              <a:rPr lang="en-US" sz="2000" dirty="0">
                <a:latin typeface="Corbel" charset="0"/>
                <a:ea typeface="ＭＳ Ｐゴシック" charset="0"/>
                <a:cs typeface="ＭＳ Ｐゴシック" charset="0"/>
              </a:rPr>
              <a:t> it 	</a:t>
            </a:r>
            <a:r>
              <a:rPr lang="en-US" sz="2000" b="1" dirty="0">
                <a:latin typeface="Andale Mono"/>
                <a:ea typeface="ＭＳ Ｐゴシック" charset="0"/>
                <a:cs typeface="Andale Mono"/>
              </a:rPr>
              <a:t>(b &amp; 0 == 0)</a:t>
            </a:r>
          </a:p>
          <a:p>
            <a:pPr eaLnBrk="1" hangingPunct="1"/>
            <a:r>
              <a:rPr lang="en-US" sz="2000" dirty="0" err="1">
                <a:latin typeface="Corbel" charset="0"/>
                <a:ea typeface="ＭＳ Ｐゴシック" charset="0"/>
                <a:cs typeface="ＭＳ Ｐゴシック" charset="0"/>
              </a:rPr>
              <a:t>XORing</a:t>
            </a:r>
            <a:r>
              <a:rPr lang="en-US" sz="2000" dirty="0">
                <a:latin typeface="Corbel" charset="0"/>
                <a:ea typeface="ＭＳ Ｐゴシック" charset="0"/>
                <a:cs typeface="ＭＳ Ｐゴシック" charset="0"/>
              </a:rPr>
              <a:t> a bit with 1 </a:t>
            </a:r>
            <a:r>
              <a:rPr lang="en-US" sz="2000" i="1" dirty="0">
                <a:latin typeface="Corbel" charset="0"/>
                <a:ea typeface="ＭＳ Ｐゴシック" charset="0"/>
                <a:cs typeface="ＭＳ Ｐゴシック" charset="0"/>
              </a:rPr>
              <a:t>flips</a:t>
            </a:r>
            <a:r>
              <a:rPr lang="en-US" sz="2000" dirty="0">
                <a:latin typeface="Corbel" charset="0"/>
                <a:ea typeface="ＭＳ Ｐゴシック" charset="0"/>
                <a:cs typeface="ＭＳ Ｐゴシック" charset="0"/>
              </a:rPr>
              <a:t> it 	</a:t>
            </a:r>
            <a:r>
              <a:rPr lang="en-US" sz="2000" dirty="0">
                <a:latin typeface="Andale Mono"/>
                <a:ea typeface="ＭＳ Ｐゴシック" charset="0"/>
                <a:cs typeface="Andale Mono"/>
              </a:rPr>
              <a:t>(</a:t>
            </a:r>
            <a:r>
              <a:rPr lang="en-US" sz="2000" b="1" dirty="0">
                <a:latin typeface="Andale Mono"/>
                <a:ea typeface="ＭＳ Ｐゴシック" charset="0"/>
                <a:cs typeface="Andale Mono"/>
              </a:rPr>
              <a:t>b ^ 1 == ~b</a:t>
            </a:r>
            <a:r>
              <a:rPr lang="en-US" sz="2000" dirty="0">
                <a:latin typeface="Andale Mono"/>
                <a:ea typeface="ＭＳ Ｐゴシック" charset="0"/>
                <a:cs typeface="Andale Mono"/>
              </a:rPr>
              <a:t>)</a:t>
            </a:r>
            <a:br>
              <a:rPr lang="en-US" sz="2000" dirty="0">
                <a:latin typeface="Andale Mono"/>
                <a:ea typeface="ＭＳ Ｐゴシック" charset="0"/>
                <a:cs typeface="Andale Mono"/>
              </a:rPr>
            </a:br>
            <a:endParaRPr lang="en-US" sz="2000" dirty="0">
              <a:latin typeface="Andale Mono"/>
              <a:ea typeface="ＭＳ Ｐゴシック" charset="0"/>
              <a:cs typeface="Andale Mono"/>
            </a:endParaRPr>
          </a:p>
          <a:p>
            <a:pPr eaLnBrk="1" hangingPunct="1"/>
            <a:r>
              <a:rPr lang="en-US" sz="2000" dirty="0" err="1">
                <a:latin typeface="Corbel" charset="0"/>
                <a:ea typeface="ＭＳ Ｐゴシック" charset="0"/>
                <a:cs typeface="ＭＳ Ｐゴシック" charset="0"/>
              </a:rPr>
              <a:t>ORing</a:t>
            </a:r>
            <a:r>
              <a:rPr lang="en-US" sz="2000" dirty="0">
                <a:latin typeface="Corbel" charset="0"/>
                <a:ea typeface="ＭＳ Ｐゴシック" charset="0"/>
                <a:cs typeface="ＭＳ Ｐゴシック" charset="0"/>
              </a:rPr>
              <a:t> a bit with 0 is a </a:t>
            </a:r>
            <a:r>
              <a:rPr lang="en-US" sz="2000" dirty="0" err="1">
                <a:latin typeface="Corbel" charset="0"/>
                <a:ea typeface="ＭＳ Ｐゴシック" charset="0"/>
                <a:cs typeface="ＭＳ Ｐゴシック" charset="0"/>
              </a:rPr>
              <a:t>nop</a:t>
            </a:r>
            <a:r>
              <a:rPr lang="en-US" sz="2000" dirty="0">
                <a:latin typeface="Corbel" charset="0"/>
                <a:ea typeface="ＭＳ Ｐゴシック" charset="0"/>
                <a:cs typeface="ＭＳ Ｐゴシック" charset="0"/>
              </a:rPr>
              <a:t> 	</a:t>
            </a:r>
            <a:r>
              <a:rPr lang="en-US" sz="2000" dirty="0">
                <a:latin typeface="Andale Mono"/>
                <a:ea typeface="ＭＳ Ｐゴシック" charset="0"/>
                <a:cs typeface="Andale Mono"/>
              </a:rPr>
              <a:t>(</a:t>
            </a:r>
            <a:r>
              <a:rPr lang="en-US" sz="2000" b="1" dirty="0">
                <a:latin typeface="Andale Mono"/>
                <a:ea typeface="ＭＳ Ｐゴシック" charset="0"/>
                <a:cs typeface="Andale Mono"/>
              </a:rPr>
              <a:t>b | 0 == b</a:t>
            </a:r>
            <a:r>
              <a:rPr lang="en-US" sz="2000" dirty="0">
                <a:latin typeface="Andale Mono"/>
                <a:ea typeface="ＭＳ Ｐゴシック" charset="0"/>
                <a:cs typeface="Andale Mono"/>
              </a:rPr>
              <a:t>)</a:t>
            </a:r>
          </a:p>
          <a:p>
            <a:pPr eaLnBrk="1" hangingPunct="1"/>
            <a:r>
              <a:rPr lang="en-US" sz="2000" dirty="0" err="1">
                <a:latin typeface="Corbel" charset="0"/>
                <a:ea typeface="ＭＳ Ｐゴシック" charset="0"/>
                <a:cs typeface="ＭＳ Ｐゴシック" charset="0"/>
              </a:rPr>
              <a:t>ANDing</a:t>
            </a:r>
            <a:r>
              <a:rPr lang="en-US" sz="2000" dirty="0">
                <a:latin typeface="Corbel" charset="0"/>
                <a:ea typeface="ＭＳ Ｐゴシック" charset="0"/>
                <a:cs typeface="ＭＳ Ｐゴシック" charset="0"/>
              </a:rPr>
              <a:t> a bit with 1 is a </a:t>
            </a:r>
            <a:r>
              <a:rPr lang="en-US" sz="2000" dirty="0" err="1">
                <a:latin typeface="Corbel" charset="0"/>
                <a:ea typeface="ＭＳ Ｐゴシック" charset="0"/>
                <a:cs typeface="ＭＳ Ｐゴシック" charset="0"/>
              </a:rPr>
              <a:t>nop</a:t>
            </a:r>
            <a:r>
              <a:rPr lang="en-US" sz="2000" dirty="0">
                <a:latin typeface="Corbel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>
                <a:latin typeface="Andale Mono"/>
                <a:ea typeface="ＭＳ Ｐゴシック" charset="0"/>
                <a:cs typeface="Andale Mono"/>
              </a:rPr>
              <a:t>(</a:t>
            </a:r>
            <a:r>
              <a:rPr lang="en-US" sz="2000" b="1" dirty="0">
                <a:latin typeface="Andale Mono"/>
                <a:ea typeface="ＭＳ Ｐゴシック" charset="0"/>
                <a:cs typeface="Andale Mono"/>
              </a:rPr>
              <a:t>b &amp; 1 == b</a:t>
            </a:r>
            <a:r>
              <a:rPr lang="en-US" sz="2000" dirty="0">
                <a:latin typeface="Andale Mono"/>
                <a:ea typeface="ＭＳ Ｐゴシック" charset="0"/>
                <a:cs typeface="Andale Mono"/>
              </a:rPr>
              <a:t>)</a:t>
            </a:r>
          </a:p>
          <a:p>
            <a:pPr eaLnBrk="1" hangingPunct="1"/>
            <a:r>
              <a:rPr lang="en-US" sz="2000" dirty="0" err="1">
                <a:latin typeface="Corbel" charset="0"/>
                <a:ea typeface="ＭＳ Ｐゴシック" charset="0"/>
                <a:cs typeface="ＭＳ Ｐゴシック" charset="0"/>
              </a:rPr>
              <a:t>XORing</a:t>
            </a:r>
            <a:r>
              <a:rPr lang="en-US" sz="2000" dirty="0">
                <a:latin typeface="Corbel" charset="0"/>
                <a:ea typeface="ＭＳ Ｐゴシック" charset="0"/>
                <a:cs typeface="ＭＳ Ｐゴシック" charset="0"/>
              </a:rPr>
              <a:t> a bit with 0 is a </a:t>
            </a:r>
            <a:r>
              <a:rPr lang="en-US" sz="2000" dirty="0" err="1">
                <a:latin typeface="Corbel" charset="0"/>
                <a:ea typeface="ＭＳ Ｐゴシック" charset="0"/>
                <a:cs typeface="ＭＳ Ｐゴシック" charset="0"/>
              </a:rPr>
              <a:t>nop</a:t>
            </a:r>
            <a:r>
              <a:rPr lang="en-US" sz="2000" dirty="0">
                <a:latin typeface="Corbel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>
                <a:latin typeface="Andale Mono"/>
                <a:ea typeface="ＭＳ Ｐゴシック" charset="0"/>
                <a:cs typeface="Andale Mono"/>
              </a:rPr>
              <a:t>(</a:t>
            </a:r>
            <a:r>
              <a:rPr lang="en-US" sz="2000" b="1" dirty="0">
                <a:latin typeface="Andale Mono"/>
                <a:ea typeface="ＭＳ Ｐゴシック" charset="0"/>
                <a:cs typeface="Andale Mono"/>
              </a:rPr>
              <a:t>b ^ 0 == b</a:t>
            </a:r>
            <a:r>
              <a:rPr lang="en-US" sz="2000" dirty="0" smtClean="0">
                <a:latin typeface="Andale Mono"/>
                <a:ea typeface="ＭＳ Ｐゴシック" charset="0"/>
                <a:cs typeface="Andale Mono"/>
              </a:rPr>
              <a:t>)</a:t>
            </a:r>
          </a:p>
          <a:p>
            <a:pPr eaLnBrk="1" hangingPunct="1"/>
            <a:endParaRPr lang="en-US" sz="2000" dirty="0">
              <a:latin typeface="Andale Mono"/>
              <a:ea typeface="ＭＳ Ｐゴシック" charset="0"/>
              <a:cs typeface="Andale Mono"/>
            </a:endParaRPr>
          </a:p>
          <a:p>
            <a:pPr eaLnBrk="1" hangingPunct="1"/>
            <a:r>
              <a:rPr lang="en-US" sz="2000" b="1" dirty="0" smtClean="0">
                <a:latin typeface="+mn-lt"/>
                <a:ea typeface="ＭＳ Ｐゴシック" charset="0"/>
                <a:cs typeface="Andale Mono"/>
              </a:rPr>
              <a:t>Note</a:t>
            </a:r>
            <a:r>
              <a:rPr lang="en-US" sz="2000" dirty="0" smtClean="0">
                <a:latin typeface="+mn-lt"/>
                <a:ea typeface="ＭＳ Ｐゴシック" charset="0"/>
                <a:cs typeface="Andale Mono"/>
              </a:rPr>
              <a:t>: bitwise operations are logically big endian!</a:t>
            </a:r>
            <a:endParaRPr lang="en-US" sz="2000" dirty="0">
              <a:latin typeface="+mn-lt"/>
              <a:ea typeface="ＭＳ Ｐゴシック" charset="0"/>
              <a:cs typeface="Andale Mono"/>
            </a:endParaRPr>
          </a:p>
          <a:p>
            <a:pPr eaLnBrk="1" hangingPunct="1"/>
            <a:endParaRPr lang="en-US" sz="2000" dirty="0">
              <a:latin typeface="Corbe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011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21</TotalTime>
  <Words>1015</Words>
  <Application>Microsoft Macintosh PowerPoint</Application>
  <PresentationFormat>On-screen Show (4:3)</PresentationFormat>
  <Paragraphs>165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Clarity</vt:lpstr>
      <vt:lpstr>Utilities</vt:lpstr>
      <vt:lpstr>RAII Using Objects to Manage Resources</vt:lpstr>
      <vt:lpstr>Smart Pointers RAII + exposing the resource handle</vt:lpstr>
      <vt:lpstr>The Semantics of operator -&gt; A Unique Operator!</vt:lpstr>
      <vt:lpstr>More Examples of operator -&gt;</vt:lpstr>
      <vt:lpstr>Bitwise Operators</vt:lpstr>
      <vt:lpstr>Who cares about bits?</vt:lpstr>
      <vt:lpstr>Typical Bit-processing Functions</vt:lpstr>
      <vt:lpstr>Bitwise Principles</vt:lpstr>
      <vt:lpstr>Testing a Bit Use the &amp; operator</vt:lpstr>
      <vt:lpstr>Setting a Bit Use the |= operator</vt:lpstr>
      <vt:lpstr>Setting Multiple Contiguous bits OR multiple 1’s into the number</vt:lpstr>
      <vt:lpstr>Resetting a Bit Use the &amp;= operator</vt:lpstr>
      <vt:lpstr>Resetting Multiple Bits AND multiple 0’s into the number</vt:lpstr>
      <vt:lpstr>Copying a Bit</vt:lpstr>
      <vt:lpstr>Flipping Bits XOR 1’s into the number</vt:lpstr>
      <vt:lpstr>Using Operator Overloading with Bits</vt:lpstr>
      <vt:lpstr>Extracting Contiguous Bits as a Number</vt:lpstr>
      <vt:lpstr>PowerPoint Presentation</vt:lpstr>
    </vt:vector>
  </TitlesOfParts>
  <Company>Utah Valley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Chuck Allison</dc:creator>
  <cp:lastModifiedBy>Charles Allison</cp:lastModifiedBy>
  <cp:revision>11</cp:revision>
  <dcterms:created xsi:type="dcterms:W3CDTF">2013-12-28T23:26:17Z</dcterms:created>
  <dcterms:modified xsi:type="dcterms:W3CDTF">2014-03-04T04:39:24Z</dcterms:modified>
</cp:coreProperties>
</file>