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59" r:id="rId14"/>
    <p:sldId id="260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DE921-16DD-FC47-8FB7-8C1FA7CD9CC4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DD687-F119-184D-A3E9-9301CEAE1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locks is similar</a:t>
            </a:r>
            <a:r>
              <a:rPr lang="en-US" baseline="0" dirty="0" smtClean="0"/>
              <a:t> to Windows’ </a:t>
            </a:r>
            <a:r>
              <a:rPr lang="en-US" baseline="0" dirty="0" err="1" smtClean="0"/>
              <a:t>WaitForMultipleObjects</a:t>
            </a:r>
            <a:r>
              <a:rPr lang="en-US" baseline="0" dirty="0" smtClean="0"/>
              <a:t>, and looks like: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unique_lock</a:t>
            </a:r>
            <a:r>
              <a:rPr lang="en-US" baseline="0" dirty="0" smtClean="0"/>
              <a:t> lck1{mtx1,defer_lock};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unique_lock</a:t>
            </a:r>
            <a:r>
              <a:rPr lang="en-US" baseline="0" dirty="0" smtClean="0"/>
              <a:t> lck2{mtx2,defer_lock};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lock(lck1,lck2);	// Blocks, doesn’t deadlock (uses </a:t>
            </a:r>
            <a:r>
              <a:rPr lang="en-US" baseline="0" dirty="0" err="1" smtClean="0"/>
              <a:t>try_lock</a:t>
            </a:r>
            <a:r>
              <a:rPr lang="en-US" baseline="0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also just use lock on multiple </a:t>
            </a:r>
            <a:r>
              <a:rPr lang="en-US" baseline="0" dirty="0" err="1" smtClean="0"/>
              <a:t>mutexes</a:t>
            </a:r>
            <a:r>
              <a:rPr lang="en-US" baseline="0" dirty="0" smtClean="0"/>
              <a:t> and wrap them in </a:t>
            </a:r>
            <a:r>
              <a:rPr lang="en-US" baseline="0" dirty="0" err="1" smtClean="0"/>
              <a:t>lock_guards</a:t>
            </a:r>
            <a:r>
              <a:rPr lang="en-US" baseline="0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lock(mtx1,mtx2};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lock_guard</a:t>
            </a:r>
            <a:r>
              <a:rPr lang="en-US" baseline="0" dirty="0" smtClean="0"/>
              <a:t>&lt;</a:t>
            </a:r>
            <a:r>
              <a:rPr lang="en-US" baseline="0" dirty="0" err="1" smtClean="0"/>
              <a:t>mutex</a:t>
            </a:r>
            <a:r>
              <a:rPr lang="en-US" baseline="0" dirty="0" smtClean="0"/>
              <a:t>&gt; lock1(mtx1,adopt_lock);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lock_guard</a:t>
            </a:r>
            <a:r>
              <a:rPr lang="en-US" baseline="0" dirty="0" smtClean="0"/>
              <a:t>&lt;</a:t>
            </a:r>
            <a:r>
              <a:rPr lang="en-US" baseline="0" dirty="0" err="1" smtClean="0"/>
              <a:t>mutex</a:t>
            </a:r>
            <a:r>
              <a:rPr lang="en-US" baseline="0" dirty="0" smtClean="0"/>
              <a:t>&gt; lock2(mtx2,adopt_lock);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B9645-11C1-5E40-8CFA-ED78F1728E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9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Callable = function, function object, lambda, or </a:t>
            </a:r>
            <a:r>
              <a:rPr lang="en-US" dirty="0" err="1" smtClean="0"/>
              <a:t>std</a:t>
            </a:r>
            <a:r>
              <a:rPr lang="en-US" dirty="0" smtClean="0"/>
              <a:t>::function.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DD687-F119-184D-A3E9-9301CEAE12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r>
              <a:rPr lang="en-US" baseline="0" dirty="0" smtClean="0"/>
              <a:t> launch with </a:t>
            </a:r>
            <a:r>
              <a:rPr lang="en-US" baseline="0" dirty="0" err="1" smtClean="0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 smtClean="0"/>
              <a:t>::launch::</a:t>
            </a:r>
            <a:r>
              <a:rPr lang="en-US" dirty="0" err="1" smtClean="0"/>
              <a:t>async</a:t>
            </a:r>
            <a:r>
              <a:rPr lang="en-US" dirty="0" smtClean="0"/>
              <a:t>, f, ….) or </a:t>
            </a:r>
            <a:r>
              <a:rPr lang="en-US" dirty="0" err="1" smtClean="0"/>
              <a:t>async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 smtClean="0"/>
              <a:t>::launch::deferred, f, 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B9645-11C1-5E40-8CFA-ED78F1728E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cppreference.com</a:t>
            </a:r>
            <a:r>
              <a:rPr lang="en-US" dirty="0" smtClean="0"/>
              <a:t> /</a:t>
            </a:r>
            <a:r>
              <a:rPr lang="en-US" baseline="0" dirty="0" smtClean="0"/>
              <a:t> Atomic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DD687-F119-184D-A3E9-9301CEAE12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EF8-CECD-9F4F-B978-22726BF34B45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F0CC-0249-BE4B-8CC3-7E61CE4068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EF8-CECD-9F4F-B978-22726BF34B45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F0CC-0249-BE4B-8CC3-7E61CE4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EF8-CECD-9F4F-B978-22726BF34B45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F0CC-0249-BE4B-8CC3-7E61CE4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EF8-CECD-9F4F-B978-22726BF34B45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F0CC-0249-BE4B-8CC3-7E61CE4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EF8-CECD-9F4F-B978-22726BF34B45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F0CC-0249-BE4B-8CC3-7E61CE4068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EF8-CECD-9F4F-B978-22726BF34B45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F0CC-0249-BE4B-8CC3-7E61CE4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EF8-CECD-9F4F-B978-22726BF34B45}" type="datetimeFigureOut">
              <a:rPr lang="en-US" smtClean="0"/>
              <a:t>3/19/14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F0CC-0249-BE4B-8CC3-7E61CE40687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EF8-CECD-9F4F-B978-22726BF34B45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F0CC-0249-BE4B-8CC3-7E61CE4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EF8-CECD-9F4F-B978-22726BF34B45}" type="datetimeFigureOut">
              <a:rPr lang="en-US" smtClean="0"/>
              <a:t>3/19/14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F0CC-0249-BE4B-8CC3-7E61CE4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EF8-CECD-9F4F-B978-22726BF34B45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F0CC-0249-BE4B-8CC3-7E61CE4068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EF8-CECD-9F4F-B978-22726BF34B45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F0CC-0249-BE4B-8CC3-7E61CE4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BCDEEF8-CECD-9F4F-B978-22726BF34B45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D5F0CC-0249-BE4B-8CC3-7E61CE4068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3370 – C++</a:t>
            </a:r>
          </a:p>
          <a:p>
            <a:endParaRPr lang="en-US" dirty="0"/>
          </a:p>
          <a:p>
            <a:r>
              <a:rPr lang="en-US" dirty="0" smtClean="0"/>
              <a:t>Chapter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5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Option: </a:t>
            </a:r>
            <a:r>
              <a:rPr lang="en-US" b="1" dirty="0" err="1" smtClean="0"/>
              <a:t>unique_lock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unique_lock</a:t>
            </a:r>
            <a:r>
              <a:rPr lang="en-US" dirty="0" smtClean="0"/>
              <a:t> is more than just a scope guard</a:t>
            </a:r>
          </a:p>
          <a:p>
            <a:pPr lvl="1"/>
            <a:r>
              <a:rPr lang="en-US" dirty="0" smtClean="0"/>
              <a:t>It is a </a:t>
            </a:r>
            <a:r>
              <a:rPr lang="en-US" i="1" dirty="0" smtClean="0"/>
              <a:t>lock</a:t>
            </a:r>
          </a:p>
          <a:p>
            <a:pPr lvl="1"/>
            <a:r>
              <a:rPr lang="en-US" dirty="0" smtClean="0"/>
              <a:t>So lock methods can be called</a:t>
            </a:r>
          </a:p>
          <a:p>
            <a:pPr lvl="1"/>
            <a:r>
              <a:rPr lang="en-US" dirty="0" smtClean="0"/>
              <a:t>We’ll see these later</a:t>
            </a:r>
          </a:p>
          <a:p>
            <a:pPr lvl="1"/>
            <a:endParaRPr lang="en-US" dirty="0"/>
          </a:p>
          <a:p>
            <a:r>
              <a:rPr lang="en-US" dirty="0" smtClean="0"/>
              <a:t>We can redo our </a:t>
            </a:r>
            <a:r>
              <a:rPr lang="en-US" b="1" dirty="0" err="1" smtClean="0"/>
              <a:t>two_locks</a:t>
            </a:r>
            <a:r>
              <a:rPr lang="en-US" dirty="0" smtClean="0"/>
              <a:t> example with </a:t>
            </a:r>
            <a:r>
              <a:rPr lang="en-US" b="1" dirty="0" err="1" smtClean="0"/>
              <a:t>unique_lock</a:t>
            </a:r>
            <a:endParaRPr lang="en-US" b="1" dirty="0" smtClean="0"/>
          </a:p>
          <a:p>
            <a:pPr lvl="1"/>
            <a:r>
              <a:rPr lang="en-US" dirty="0" smtClean="0"/>
              <a:t>Using the </a:t>
            </a:r>
            <a:r>
              <a:rPr lang="en-US" b="1" dirty="0" err="1" smtClean="0"/>
              <a:t>defer_lock</a:t>
            </a:r>
            <a:r>
              <a:rPr lang="en-US" dirty="0" smtClean="0"/>
              <a:t> option</a:t>
            </a:r>
          </a:p>
          <a:p>
            <a:pPr lvl="1"/>
            <a:r>
              <a:rPr lang="en-US" dirty="0" smtClean="0"/>
              <a:t>We call </a:t>
            </a:r>
            <a:r>
              <a:rPr lang="en-US" b="1" dirty="0" smtClean="0"/>
              <a:t>lock</a:t>
            </a:r>
            <a:r>
              <a:rPr lang="en-US" dirty="0" smtClean="0"/>
              <a:t> </a:t>
            </a:r>
            <a:r>
              <a:rPr lang="en-US" i="1" dirty="0" smtClean="0"/>
              <a:t>after</a:t>
            </a:r>
            <a:r>
              <a:rPr lang="en-US" dirty="0" smtClean="0"/>
              <a:t> wrapping the </a:t>
            </a:r>
            <a:r>
              <a:rPr lang="en-US" dirty="0" err="1" smtClean="0"/>
              <a:t>mutexes</a:t>
            </a:r>
            <a:endParaRPr lang="en-US" dirty="0" smtClean="0"/>
          </a:p>
          <a:p>
            <a:pPr lvl="1"/>
            <a:r>
              <a:rPr lang="en-US" dirty="0" smtClean="0"/>
              <a:t>See </a:t>
            </a:r>
            <a:r>
              <a:rPr lang="en-US" i="1" dirty="0" smtClean="0"/>
              <a:t>two_locks4.cpp</a:t>
            </a:r>
          </a:p>
          <a:p>
            <a:pPr lvl="1"/>
            <a:endParaRPr lang="en-US" dirty="0"/>
          </a:p>
          <a:p>
            <a:r>
              <a:rPr lang="en-US" dirty="0" smtClean="0"/>
              <a:t>We will see examples later that require </a:t>
            </a:r>
            <a:r>
              <a:rPr lang="en-US" b="1" dirty="0" err="1" smtClean="0"/>
              <a:t>unique_lock</a:t>
            </a:r>
            <a:endParaRPr lang="en-US" b="1" dirty="0" smtClean="0"/>
          </a:p>
          <a:p>
            <a:pPr lvl="1"/>
            <a:r>
              <a:rPr lang="en-US" dirty="0" smtClean="0"/>
              <a:t>Where</a:t>
            </a:r>
            <a:r>
              <a:rPr lang="en-US" b="1" dirty="0" smtClean="0"/>
              <a:t> </a:t>
            </a:r>
            <a:r>
              <a:rPr lang="en-US" b="1" dirty="0" err="1" smtClean="0"/>
              <a:t>lock_guard</a:t>
            </a:r>
            <a:r>
              <a:rPr lang="en-US" dirty="0" smtClean="0"/>
              <a:t> won’t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0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Dining 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classical synchronization problem</a:t>
            </a:r>
          </a:p>
          <a:p>
            <a:endParaRPr lang="en-US" dirty="0" smtClean="0"/>
          </a:p>
          <a:p>
            <a:r>
              <a:rPr lang="en-US" dirty="0" smtClean="0"/>
              <a:t>Sometimes they </a:t>
            </a:r>
            <a:r>
              <a:rPr lang="en-US" i="1" dirty="0"/>
              <a:t>t</a:t>
            </a:r>
            <a:r>
              <a:rPr lang="en-US" i="1" dirty="0" smtClean="0"/>
              <a:t>hink</a:t>
            </a:r>
            <a:r>
              <a:rPr lang="en-US" dirty="0" smtClean="0"/>
              <a:t>, sometimes they </a:t>
            </a:r>
            <a:r>
              <a:rPr lang="en-US" i="1" dirty="0" smtClean="0"/>
              <a:t>eat</a:t>
            </a:r>
          </a:p>
          <a:p>
            <a:pPr lvl="1"/>
            <a:r>
              <a:rPr lang="en-US" dirty="0" smtClean="0"/>
              <a:t>They require 2 chopsticks to eat</a:t>
            </a:r>
          </a:p>
          <a:p>
            <a:endParaRPr lang="en-US" dirty="0" smtClean="0"/>
          </a:p>
          <a:p>
            <a:r>
              <a:rPr lang="en-US" dirty="0" smtClean="0"/>
              <a:t>The philosophers sit at a </a:t>
            </a:r>
            <a:r>
              <a:rPr lang="en-US" i="1" dirty="0" smtClean="0"/>
              <a:t>circular</a:t>
            </a:r>
            <a:r>
              <a:rPr lang="en-US" dirty="0" smtClean="0"/>
              <a:t> table:</a:t>
            </a:r>
          </a:p>
          <a:p>
            <a:pPr lvl="1"/>
            <a:r>
              <a:rPr lang="en-US" dirty="0" smtClean="0"/>
              <a:t>There is 1 chopstick in between each of them</a:t>
            </a:r>
          </a:p>
          <a:p>
            <a:pPr lvl="1"/>
            <a:r>
              <a:rPr lang="en-US" dirty="0" smtClean="0"/>
              <a:t>To eat, they must acquire both of them</a:t>
            </a:r>
          </a:p>
          <a:p>
            <a:endParaRPr lang="en-US" dirty="0" smtClean="0"/>
          </a:p>
          <a:p>
            <a:r>
              <a:rPr lang="en-US" b="1" dirty="0" err="1" smtClean="0"/>
              <a:t>std</a:t>
            </a:r>
            <a:r>
              <a:rPr lang="en-US" b="1" dirty="0" smtClean="0"/>
              <a:t>::lock </a:t>
            </a:r>
            <a:r>
              <a:rPr lang="en-US" dirty="0" smtClean="0"/>
              <a:t>simplifies this problem greatly!</a:t>
            </a:r>
          </a:p>
          <a:p>
            <a:pPr lvl="1"/>
            <a:r>
              <a:rPr lang="en-US" dirty="0" smtClean="0"/>
              <a:t>See </a:t>
            </a:r>
            <a:r>
              <a:rPr lang="en-US" i="1" dirty="0" err="1" smtClean="0"/>
              <a:t>diners.cpp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817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Separable tasks are easily parallelized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i="1" dirty="0" err="1" smtClean="0"/>
              <a:t>parallel.cpp</a:t>
            </a:r>
            <a:endParaRPr lang="en-US" i="1" dirty="0" smtClean="0"/>
          </a:p>
          <a:p>
            <a:pPr lvl="1"/>
            <a:r>
              <a:rPr lang="en-US" dirty="0"/>
              <a:t>Parallelizes summing a large </a:t>
            </a:r>
            <a:r>
              <a:rPr lang="en-US" dirty="0" smtClean="0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1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specifies separable </a:t>
            </a:r>
            <a:r>
              <a:rPr lang="en-US" i="1" dirty="0" smtClean="0"/>
              <a:t>tasks</a:t>
            </a:r>
          </a:p>
          <a:p>
            <a:pPr lvl="1"/>
            <a:r>
              <a:rPr lang="en-US" dirty="0" smtClean="0"/>
              <a:t>Callable entities (functions, methods, function objects, lambdas)</a:t>
            </a:r>
          </a:p>
          <a:p>
            <a:pPr lvl="1"/>
            <a:r>
              <a:rPr lang="en-US" dirty="0" smtClean="0"/>
              <a:t>Users don’t see underlying threads/synchronization</a:t>
            </a:r>
          </a:p>
          <a:p>
            <a:endParaRPr lang="en-US" dirty="0" smtClean="0"/>
          </a:p>
          <a:p>
            <a:r>
              <a:rPr lang="en-US" dirty="0" smtClean="0"/>
              <a:t>The system provides a mechanism for automatically launching threads to run the tasks and for retrieving results at a later (“future”) time</a:t>
            </a:r>
          </a:p>
          <a:p>
            <a:endParaRPr lang="en-US" dirty="0"/>
          </a:p>
          <a:p>
            <a:r>
              <a:rPr lang="en-US" dirty="0" smtClean="0"/>
              <a:t>The easiest way to do this is with 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async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7820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</a:t>
            </a:r>
            <a:r>
              <a:rPr lang="en-US" b="1" dirty="0" err="1" smtClean="0"/>
              <a:t>td</a:t>
            </a:r>
            <a:r>
              <a:rPr lang="en-US" dirty="0" smtClean="0"/>
              <a:t>::</a:t>
            </a:r>
            <a:r>
              <a:rPr lang="en-US" b="1" dirty="0" err="1" smtClean="0"/>
              <a:t>async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Immediately returns a </a:t>
            </a:r>
            <a:r>
              <a:rPr lang="en-US" b="1" dirty="0" smtClean="0"/>
              <a:t>future</a:t>
            </a:r>
          </a:p>
          <a:p>
            <a:r>
              <a:rPr lang="en-US" dirty="0" smtClean="0"/>
              <a:t>Call </a:t>
            </a:r>
            <a:r>
              <a:rPr lang="en-US" b="1" dirty="0" smtClean="0"/>
              <a:t>.get( )</a:t>
            </a:r>
            <a:r>
              <a:rPr lang="en-US" dirty="0" smtClean="0"/>
              <a:t> later to get the result</a:t>
            </a:r>
          </a:p>
          <a:p>
            <a:pPr lvl="1"/>
            <a:r>
              <a:rPr lang="en-US" dirty="0" smtClean="0"/>
              <a:t>Will block until the task has completed</a:t>
            </a:r>
          </a:p>
          <a:p>
            <a:r>
              <a:rPr lang="en-US" sz="2000" dirty="0">
                <a:latin typeface="Andale Mono"/>
                <a:cs typeface="Andale Mono"/>
              </a:rPr>
              <a:t>a</a:t>
            </a:r>
            <a:r>
              <a:rPr lang="en-US" sz="2000" dirty="0" smtClean="0">
                <a:latin typeface="Andale Mono"/>
                <a:cs typeface="Andale Mono"/>
              </a:rPr>
              <a:t>uto </a:t>
            </a:r>
            <a:r>
              <a:rPr lang="en-US" sz="2000" dirty="0" err="1" smtClean="0">
                <a:latin typeface="Andale Mono"/>
                <a:cs typeface="Andale Mono"/>
              </a:rPr>
              <a:t>futr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async</a:t>
            </a:r>
            <a:r>
              <a:rPr lang="en-US" sz="2000" dirty="0" smtClean="0">
                <a:latin typeface="Andale Mono"/>
                <a:cs typeface="Andale Mono"/>
              </a:rPr>
              <a:t>(f,arg1,arg2,…);</a:t>
            </a:r>
            <a:br>
              <a:rPr lang="en-US" sz="2000" dirty="0" smtClean="0">
                <a:latin typeface="Andale Mono"/>
                <a:cs typeface="Andale Mono"/>
              </a:rPr>
            </a:br>
            <a:r>
              <a:rPr lang="en-US" sz="2000" dirty="0" smtClean="0">
                <a:latin typeface="Andale Mono"/>
                <a:cs typeface="Andale Mono"/>
              </a:rPr>
              <a:t>…</a:t>
            </a:r>
            <a:br>
              <a:rPr lang="en-US" sz="2000" dirty="0" smtClean="0">
                <a:latin typeface="Andale Mono"/>
                <a:cs typeface="Andale Mono"/>
              </a:rPr>
            </a:br>
            <a:r>
              <a:rPr lang="en-US" sz="2000" dirty="0" smtClean="0">
                <a:latin typeface="Andale Mono"/>
                <a:cs typeface="Andale Mono"/>
              </a:rPr>
              <a:t>auto result = </a:t>
            </a:r>
            <a:r>
              <a:rPr lang="en-US" sz="2000" dirty="0" err="1" smtClean="0">
                <a:latin typeface="Andale Mono"/>
                <a:cs typeface="Andale Mono"/>
              </a:rPr>
              <a:t>futr.get</a:t>
            </a:r>
            <a:r>
              <a:rPr lang="en-US" sz="2000" dirty="0" smtClean="0">
                <a:latin typeface="Andale Mono"/>
                <a:cs typeface="Andale Mono"/>
              </a:rPr>
              <a:t>();</a:t>
            </a:r>
          </a:p>
          <a:p>
            <a:r>
              <a:rPr lang="en-US" sz="2000" dirty="0"/>
              <a:t>The system decides </a:t>
            </a:r>
            <a:r>
              <a:rPr lang="en-US" sz="2000" dirty="0" smtClean="0"/>
              <a:t>whether </a:t>
            </a:r>
            <a:r>
              <a:rPr lang="en-US" sz="2000" dirty="0"/>
              <a:t>to spawn a separate thread or to run the task </a:t>
            </a:r>
            <a:r>
              <a:rPr lang="en-US" sz="2000" dirty="0" smtClean="0"/>
              <a:t>synchronously</a:t>
            </a:r>
          </a:p>
          <a:p>
            <a:pPr lvl="1"/>
            <a:r>
              <a:rPr lang="en-US" sz="1800" dirty="0" smtClean="0"/>
              <a:t>Unless you hint otherwise (</a:t>
            </a:r>
            <a:r>
              <a:rPr lang="en-US" sz="1800" b="1" dirty="0" err="1" smtClean="0"/>
              <a:t>async</a:t>
            </a:r>
            <a:r>
              <a:rPr lang="en-US" sz="1800" dirty="0" smtClean="0"/>
              <a:t>/</a:t>
            </a:r>
            <a:r>
              <a:rPr lang="en-US" sz="1800" b="1" dirty="0" smtClean="0"/>
              <a:t>deferred</a:t>
            </a:r>
            <a:r>
              <a:rPr lang="en-US" sz="1800" dirty="0" smtClean="0"/>
              <a:t> flags</a:t>
            </a:r>
            <a:r>
              <a:rPr lang="en-US" sz="1800" dirty="0" smtClean="0"/>
              <a:t>)</a:t>
            </a:r>
          </a:p>
          <a:p>
            <a:r>
              <a:rPr lang="en-US" sz="2200" dirty="0" smtClean="0"/>
              <a:t>Handy for getting user input while other threads are running in the background.</a:t>
            </a:r>
            <a:endParaRPr lang="en-US" sz="2200" dirty="0" smtClean="0"/>
          </a:p>
          <a:p>
            <a:r>
              <a:rPr lang="en-US" dirty="0" smtClean="0"/>
              <a:t>See </a:t>
            </a:r>
            <a:r>
              <a:rPr lang="en-US" i="1" dirty="0" err="1" smtClean="0"/>
              <a:t>async.cpp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4568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Inter-Thread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through “events”</a:t>
            </a:r>
          </a:p>
          <a:p>
            <a:pPr lvl="1"/>
            <a:r>
              <a:rPr lang="en-US" dirty="0" smtClean="0"/>
              <a:t>Using condition variables with </a:t>
            </a:r>
            <a:r>
              <a:rPr lang="en-US" dirty="0" err="1" smtClean="0"/>
              <a:t>mtexes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Pertinent methods</a:t>
            </a:r>
          </a:p>
          <a:p>
            <a:pPr lvl="1"/>
            <a:r>
              <a:rPr lang="en-US" b="1" dirty="0" smtClean="0"/>
              <a:t>wait		</a:t>
            </a:r>
            <a:r>
              <a:rPr lang="en-US" dirty="0" smtClean="0"/>
              <a:t>(suspends thread; releases its </a:t>
            </a:r>
            <a:r>
              <a:rPr lang="en-US" dirty="0" smtClean="0"/>
              <a:t>lock(s))</a:t>
            </a:r>
            <a:endParaRPr lang="en-US" b="1" dirty="0" smtClean="0"/>
          </a:p>
          <a:p>
            <a:pPr lvl="1"/>
            <a:r>
              <a:rPr lang="en-US" b="1" dirty="0" err="1" smtClean="0"/>
              <a:t>notify_one</a:t>
            </a:r>
            <a:r>
              <a:rPr lang="en-US" b="1" dirty="0" smtClean="0"/>
              <a:t>		</a:t>
            </a:r>
            <a:r>
              <a:rPr lang="en-US" dirty="0" smtClean="0"/>
              <a:t>(wakes up 1 waiting thread; </a:t>
            </a:r>
            <a:r>
              <a:rPr lang="en-US" dirty="0" smtClean="0"/>
              <a:t>lock(s) </a:t>
            </a:r>
            <a:r>
              <a:rPr lang="en-US" dirty="0" smtClean="0"/>
              <a:t>reacquired)</a:t>
            </a:r>
            <a:endParaRPr lang="en-US" b="1" dirty="0" smtClean="0"/>
          </a:p>
          <a:p>
            <a:pPr lvl="1"/>
            <a:r>
              <a:rPr lang="en-US" b="1" dirty="0" err="1" smtClean="0"/>
              <a:t>notify_all</a:t>
            </a:r>
            <a:r>
              <a:rPr lang="en-US" b="1" dirty="0" smtClean="0"/>
              <a:t>		</a:t>
            </a:r>
            <a:r>
              <a:rPr lang="en-US" dirty="0" smtClean="0"/>
              <a:t>(wakes up </a:t>
            </a:r>
            <a:r>
              <a:rPr lang="en-US" i="1" dirty="0" smtClean="0"/>
              <a:t>all</a:t>
            </a:r>
            <a:r>
              <a:rPr lang="en-US" dirty="0" smtClean="0"/>
              <a:t> waiting threads;  "  )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i="1" dirty="0" err="1" smtClean="0"/>
              <a:t>wait.cpp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7563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communication threads</a:t>
            </a:r>
          </a:p>
          <a:p>
            <a:r>
              <a:rPr lang="en-US" dirty="0" smtClean="0"/>
              <a:t>Producer sends; Consumer receives</a:t>
            </a:r>
          </a:p>
          <a:p>
            <a:r>
              <a:rPr lang="en-US" dirty="0" smtClean="0"/>
              <a:t>Usually involves a </a:t>
            </a:r>
            <a:r>
              <a:rPr lang="en-US" i="1" dirty="0" smtClean="0"/>
              <a:t>queue</a:t>
            </a:r>
          </a:p>
          <a:p>
            <a:endParaRPr lang="en-US" dirty="0"/>
          </a:p>
          <a:p>
            <a:r>
              <a:rPr lang="en-US" dirty="0" smtClean="0"/>
              <a:t>See: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ait2.cpp		</a:t>
            </a:r>
            <a:r>
              <a:rPr lang="en-US" dirty="0" smtClean="0"/>
              <a:t>Two producers </a:t>
            </a:r>
            <a:r>
              <a:rPr lang="en-US" dirty="0" smtClean="0"/>
              <a:t>and consumers</a:t>
            </a:r>
            <a:endParaRPr lang="en-US" i="1" dirty="0" smtClean="0"/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ait3.cpp		</a:t>
            </a:r>
            <a:r>
              <a:rPr lang="en-US" dirty="0" smtClean="0"/>
              <a:t>Arbitrary # of </a:t>
            </a:r>
            <a:r>
              <a:rPr lang="en-US" dirty="0" smtClean="0"/>
              <a:t>Producers &amp; Consumers</a:t>
            </a:r>
            <a:endParaRPr lang="en-US" i="1" dirty="0" smtClean="0"/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ait4.cpp		</a:t>
            </a:r>
            <a:r>
              <a:rPr lang="en-US" dirty="0" smtClean="0"/>
              <a:t>Class-based</a:t>
            </a:r>
            <a:endParaRPr lang="en-US" i="1" dirty="0" smtClean="0"/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ait5.cpp		</a:t>
            </a:r>
            <a:r>
              <a:rPr lang="en-US" dirty="0" smtClean="0"/>
              <a:t>Indefinite production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ait6.cpp		</a:t>
            </a:r>
            <a:r>
              <a:rPr lang="en-US" dirty="0" smtClean="0"/>
              <a:t>Uses an atomic flag and </a:t>
            </a:r>
            <a:r>
              <a:rPr lang="en-US" dirty="0" smtClean="0"/>
              <a:t>counter</a:t>
            </a:r>
          </a:p>
          <a:p>
            <a:pPr lvl="1"/>
            <a:r>
              <a:rPr lang="en-US" i="1" dirty="0" smtClean="0"/>
              <a:t>wait7.cpp		</a:t>
            </a:r>
            <a:r>
              <a:rPr lang="en-US" dirty="0" smtClean="0"/>
              <a:t>Uses </a:t>
            </a:r>
            <a:r>
              <a:rPr lang="en-US" b="1" dirty="0" err="1" smtClean="0"/>
              <a:t>async</a:t>
            </a:r>
            <a:r>
              <a:rPr lang="en-US" dirty="0" smtClean="0"/>
              <a:t> for user input</a:t>
            </a:r>
            <a:endParaRPr lang="en-US" i="1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25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run uninterrupted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locks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Used by the core of the thread support library</a:t>
            </a:r>
          </a:p>
          <a:p>
            <a:endParaRPr lang="en-US" dirty="0" smtClean="0"/>
          </a:p>
          <a:p>
            <a:r>
              <a:rPr lang="en-US" dirty="0" smtClean="0"/>
              <a:t>The things we have already seen are built upon atomics</a:t>
            </a:r>
          </a:p>
          <a:p>
            <a:pPr lvl="1"/>
            <a:r>
              <a:rPr lang="en-US" dirty="0" smtClean="0"/>
              <a:t>The basis for “lock-free” concurrency</a:t>
            </a:r>
          </a:p>
          <a:p>
            <a:pPr lvl="1"/>
            <a:r>
              <a:rPr lang="en-US" dirty="0" smtClean="0"/>
              <a:t>Used mostly by “experts” only</a:t>
            </a:r>
          </a:p>
          <a:p>
            <a:pPr lvl="1"/>
            <a:endParaRPr lang="en-US" dirty="0"/>
          </a:p>
          <a:p>
            <a:r>
              <a:rPr lang="en-US" dirty="0" smtClean="0"/>
              <a:t>One common use: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 counters</a:t>
            </a:r>
          </a:p>
        </p:txBody>
      </p:sp>
    </p:spTree>
    <p:extLst>
      <p:ext uri="{BB962C8B-B14F-4D97-AF65-F5344CB8AC3E}">
        <p14:creationId xmlns:p14="http://schemas.microsoft.com/office/powerpoint/2010/main" val="38911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Concurrency</a:t>
            </a:r>
            <a:endParaRPr lang="en-US" dirty="0"/>
          </a:p>
          <a:p>
            <a:pPr lvl="1"/>
            <a:r>
              <a:rPr lang="en-US" dirty="0" smtClean="0"/>
              <a:t>When multiple, independent </a:t>
            </a:r>
            <a:r>
              <a:rPr lang="en-US" dirty="0"/>
              <a:t>tasks </a:t>
            </a:r>
            <a:r>
              <a:rPr lang="en-US" dirty="0" smtClean="0"/>
              <a:t>are logically </a:t>
            </a:r>
            <a:r>
              <a:rPr lang="en-US" dirty="0"/>
              <a:t>active at the same time (may take </a:t>
            </a:r>
            <a:r>
              <a:rPr lang="en-US" dirty="0" smtClean="0"/>
              <a:t>turns, though). This is possible on a single-processor, in which case it is called </a:t>
            </a:r>
            <a:r>
              <a:rPr lang="en-US" i="1" dirty="0" smtClean="0"/>
              <a:t>cooperative multi-tasking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Parallelism</a:t>
            </a:r>
          </a:p>
          <a:p>
            <a:pPr lvl="1"/>
            <a:r>
              <a:rPr lang="en-US" dirty="0" smtClean="0"/>
              <a:t>Multiple, independent </a:t>
            </a:r>
            <a:r>
              <a:rPr lang="en-US" dirty="0"/>
              <a:t>tasks actually running </a:t>
            </a:r>
            <a:r>
              <a:rPr lang="en-US" dirty="0" smtClean="0"/>
              <a:t>simultaneously (a special case of </a:t>
            </a:r>
            <a:r>
              <a:rPr lang="en-US" dirty="0"/>
              <a:t>Concurrency). </a:t>
            </a:r>
            <a:r>
              <a:rPr lang="en-US" dirty="0" smtClean="0"/>
              <a:t>This requires multiple processors/cores.</a:t>
            </a:r>
          </a:p>
          <a:p>
            <a:pPr lvl="1"/>
            <a:endParaRPr lang="en-US" dirty="0"/>
          </a:p>
          <a:p>
            <a:r>
              <a:rPr lang="en-US" dirty="0" smtClean="0"/>
              <a:t>We will </a:t>
            </a:r>
            <a:r>
              <a:rPr lang="en-US" smtClean="0"/>
              <a:t>see </a:t>
            </a:r>
            <a:r>
              <a:rPr lang="en-US" smtClean="0"/>
              <a:t>both…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2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in C++11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Threads</a:t>
            </a:r>
          </a:p>
          <a:p>
            <a:pPr lvl="1"/>
            <a:r>
              <a:rPr lang="en-US" i="1" dirty="0" smtClean="0"/>
              <a:t>Typical stuff</a:t>
            </a:r>
            <a:r>
              <a:rPr lang="en-US" dirty="0" smtClean="0"/>
              <a:t>: </a:t>
            </a:r>
            <a:r>
              <a:rPr lang="en-US" dirty="0" err="1" smtClean="0"/>
              <a:t>mutexes</a:t>
            </a:r>
            <a:r>
              <a:rPr lang="en-US" dirty="0" smtClean="0"/>
              <a:t>/locks</a:t>
            </a:r>
            <a:r>
              <a:rPr lang="en-US" dirty="0"/>
              <a:t>, condition </a:t>
            </a:r>
            <a:r>
              <a:rPr lang="en-US" dirty="0" smtClean="0"/>
              <a:t>variables (</a:t>
            </a:r>
            <a:r>
              <a:rPr lang="en-US" b="1" dirty="0" smtClean="0"/>
              <a:t>wait</a:t>
            </a:r>
            <a:r>
              <a:rPr lang="en-US" dirty="0" smtClean="0"/>
              <a:t>/</a:t>
            </a:r>
            <a:r>
              <a:rPr lang="en-US" b="1" dirty="0" smtClean="0"/>
              <a:t>notify</a:t>
            </a:r>
            <a:r>
              <a:rPr lang="en-US" dirty="0" smtClean="0"/>
              <a:t>), automatic support for multiple locks, </a:t>
            </a:r>
            <a:r>
              <a:rPr lang="en-US" b="1" dirty="0" smtClean="0"/>
              <a:t>join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 Atomics</a:t>
            </a:r>
          </a:p>
          <a:p>
            <a:pPr lvl="1"/>
            <a:r>
              <a:rPr lang="en-US" dirty="0" smtClean="0"/>
              <a:t>For low-level, lock-free programming (tricky!)</a:t>
            </a:r>
          </a:p>
          <a:p>
            <a:pPr lvl="1"/>
            <a:r>
              <a:rPr lang="en-US" dirty="0" smtClean="0"/>
              <a:t>Intended for use by library implementers</a:t>
            </a:r>
          </a:p>
          <a:p>
            <a:endParaRPr lang="en-US" dirty="0" smtClean="0"/>
          </a:p>
          <a:p>
            <a:r>
              <a:rPr lang="en-US" dirty="0" smtClean="0"/>
              <a:t>3) Tasks</a:t>
            </a:r>
          </a:p>
          <a:p>
            <a:pPr lvl="1"/>
            <a:r>
              <a:rPr lang="en-US" dirty="0" smtClean="0"/>
              <a:t>Higher-level support for task-based programming </a:t>
            </a:r>
          </a:p>
          <a:p>
            <a:pPr lvl="1"/>
            <a:r>
              <a:rPr lang="en-US" b="1" dirty="0" smtClean="0"/>
              <a:t>future</a:t>
            </a:r>
            <a:r>
              <a:rPr lang="en-US" dirty="0" smtClean="0"/>
              <a:t>s, tasks as functions (</a:t>
            </a:r>
            <a:r>
              <a:rPr lang="en-US" b="1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3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C++11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instance of the </a:t>
            </a:r>
            <a:r>
              <a:rPr lang="en-US" b="1" dirty="0" smtClean="0"/>
              <a:t>thread</a:t>
            </a:r>
            <a:r>
              <a:rPr lang="en-US" dirty="0" smtClean="0"/>
              <a:t> class</a:t>
            </a:r>
          </a:p>
          <a:p>
            <a:endParaRPr lang="en-US" dirty="0" smtClean="0"/>
          </a:p>
          <a:p>
            <a:r>
              <a:rPr lang="en-US" dirty="0" smtClean="0"/>
              <a:t>You pass it a </a:t>
            </a:r>
            <a:r>
              <a:rPr lang="en-US" i="1" dirty="0" smtClean="0"/>
              <a:t>callable</a:t>
            </a:r>
            <a:r>
              <a:rPr lang="en-US" dirty="0" smtClean="0"/>
              <a:t> representing its </a:t>
            </a:r>
            <a:r>
              <a:rPr lang="en-US" i="1" dirty="0" smtClean="0"/>
              <a:t>task</a:t>
            </a:r>
          </a:p>
          <a:p>
            <a:pPr lvl="1"/>
            <a:r>
              <a:rPr lang="en-US" dirty="0" smtClean="0"/>
              <a:t>The constructor launches a system thread immediately</a:t>
            </a:r>
          </a:p>
          <a:p>
            <a:pPr lvl="1"/>
            <a:r>
              <a:rPr lang="en-US" dirty="0" smtClean="0"/>
              <a:t>The thread terminates when the function exits</a:t>
            </a:r>
          </a:p>
          <a:p>
            <a:pPr lvl="1"/>
            <a:r>
              <a:rPr lang="en-US" dirty="0" smtClean="0"/>
              <a:t>Call </a:t>
            </a:r>
            <a:r>
              <a:rPr lang="en-US" b="1" dirty="0" smtClean="0"/>
              <a:t>.join( )</a:t>
            </a:r>
            <a:r>
              <a:rPr lang="en-US" dirty="0" smtClean="0"/>
              <a:t> to wait for the thread to finish</a:t>
            </a:r>
          </a:p>
          <a:p>
            <a:endParaRPr lang="en-US" dirty="0" smtClean="0"/>
          </a:p>
          <a:p>
            <a:r>
              <a:rPr lang="en-US" dirty="0" smtClean="0"/>
              <a:t>Signature:</a:t>
            </a:r>
          </a:p>
          <a:p>
            <a:pPr lvl="1"/>
            <a:r>
              <a:rPr lang="en-US" dirty="0" smtClean="0"/>
              <a:t>thread(&lt;function&gt;, &lt;arg1&gt;,&lt;arg2&gt;,…)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i="1" dirty="0" err="1" smtClean="0"/>
              <a:t>dessertwax.cpp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6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cout</a:t>
            </a:r>
            <a:r>
              <a:rPr lang="en-US" dirty="0" smtClean="0"/>
              <a:t> is a </a:t>
            </a:r>
            <a:r>
              <a:rPr lang="en-US" i="1" dirty="0" smtClean="0"/>
              <a:t>shared resource</a:t>
            </a:r>
          </a:p>
          <a:p>
            <a:endParaRPr lang="en-US" dirty="0" smtClean="0"/>
          </a:p>
          <a:p>
            <a:r>
              <a:rPr lang="en-US" dirty="0" smtClean="0"/>
              <a:t>The threads interrupted each other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are many machine level instructions being run for the output operation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interruption can happen anywhere</a:t>
            </a:r>
          </a:p>
          <a:p>
            <a:endParaRPr lang="en-US" dirty="0" smtClean="0"/>
          </a:p>
          <a:p>
            <a:r>
              <a:rPr lang="en-US" dirty="0" smtClean="0"/>
              <a:t>We need to protect the output operation from being interrupted</a:t>
            </a:r>
          </a:p>
          <a:p>
            <a:pPr lvl="1"/>
            <a:r>
              <a:rPr lang="en-US" dirty="0" smtClean="0"/>
              <a:t>We put the code to protect in a </a:t>
            </a:r>
            <a:r>
              <a:rPr lang="en-US" i="1" dirty="0" smtClean="0"/>
              <a:t>critical section</a:t>
            </a:r>
          </a:p>
          <a:p>
            <a:pPr lvl="1"/>
            <a:r>
              <a:rPr lang="en-US" dirty="0" smtClean="0"/>
              <a:t>Only one thread at a time can pass </a:t>
            </a:r>
            <a:r>
              <a:rPr lang="en-US" i="1" dirty="0" smtClean="0"/>
              <a:t>through</a:t>
            </a:r>
            <a:r>
              <a:rPr lang="en-US" dirty="0" smtClean="0"/>
              <a:t> that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“mutual exclusion”</a:t>
            </a:r>
          </a:p>
          <a:p>
            <a:endParaRPr lang="en-US" dirty="0" smtClean="0"/>
          </a:p>
          <a:p>
            <a:r>
              <a:rPr lang="en-US" dirty="0" smtClean="0"/>
              <a:t>Has </a:t>
            </a:r>
            <a:r>
              <a:rPr lang="en-US" b="1" dirty="0" smtClean="0"/>
              <a:t>lock</a:t>
            </a:r>
            <a:r>
              <a:rPr lang="en-US" dirty="0" smtClean="0"/>
              <a:t> and </a:t>
            </a:r>
            <a:r>
              <a:rPr lang="en-US" b="1" dirty="0" smtClean="0"/>
              <a:t>unlock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one thread at a time can “hold the lock”</a:t>
            </a:r>
          </a:p>
          <a:p>
            <a:pPr lvl="1"/>
            <a:r>
              <a:rPr lang="en-US" dirty="0" smtClean="0"/>
              <a:t>Effectively “synchronizes” blocks of code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mutex</a:t>
            </a:r>
            <a:r>
              <a:rPr lang="en-US" dirty="0" smtClean="0"/>
              <a:t> must exist </a:t>
            </a:r>
            <a:r>
              <a:rPr lang="en-US" i="1" dirty="0" smtClean="0"/>
              <a:t>outside</a:t>
            </a:r>
            <a:r>
              <a:rPr lang="en-US" dirty="0" smtClean="0"/>
              <a:t> the scope of the threads’ functions</a:t>
            </a:r>
          </a:p>
          <a:p>
            <a:pPr lvl="1"/>
            <a:r>
              <a:rPr lang="en-US" dirty="0" smtClean="0"/>
              <a:t>Could be global, or at class scope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i="1" dirty="0" smtClean="0"/>
              <a:t>dessertwax2.cpp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1881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and Exception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an exception occurs inside a critical section?</a:t>
            </a:r>
          </a:p>
          <a:p>
            <a:endParaRPr lang="en-US" b="1" dirty="0" smtClean="0"/>
          </a:p>
          <a:p>
            <a:r>
              <a:rPr lang="en-US" b="1" dirty="0" smtClean="0"/>
              <a:t>unlock</a:t>
            </a:r>
            <a:r>
              <a:rPr lang="en-US" dirty="0" smtClean="0"/>
              <a:t> will not be called!</a:t>
            </a:r>
          </a:p>
          <a:p>
            <a:endParaRPr lang="en-US" dirty="0" smtClean="0"/>
          </a:p>
          <a:p>
            <a:r>
              <a:rPr lang="en-US" dirty="0" smtClean="0"/>
              <a:t>Solution: RAII</a:t>
            </a:r>
          </a:p>
          <a:p>
            <a:pPr lvl="1"/>
            <a:r>
              <a:rPr lang="en-US" dirty="0" smtClean="0"/>
              <a:t>Of course!</a:t>
            </a:r>
          </a:p>
          <a:p>
            <a:endParaRPr lang="en-US" dirty="0" smtClean="0"/>
          </a:p>
          <a:p>
            <a:r>
              <a:rPr lang="en-US" dirty="0" smtClean="0"/>
              <a:t>RAII wrapper for </a:t>
            </a:r>
            <a:r>
              <a:rPr lang="en-US" dirty="0" err="1" smtClean="0"/>
              <a:t>mutexes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lock_guard</a:t>
            </a:r>
            <a:endParaRPr lang="en-US" b="1" dirty="0" smtClean="0"/>
          </a:p>
          <a:p>
            <a:pPr lvl="1"/>
            <a:r>
              <a:rPr lang="en-US" dirty="0" smtClean="0"/>
              <a:t>See </a:t>
            </a:r>
            <a:r>
              <a:rPr lang="en-US" i="1" dirty="0" smtClean="0"/>
              <a:t>dessertwax3.cpp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Multiple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requires a </a:t>
            </a:r>
            <a:r>
              <a:rPr lang="en-US" dirty="0" err="1" smtClean="0"/>
              <a:t>mutex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Easy to </a:t>
            </a:r>
            <a:r>
              <a:rPr lang="en-US" i="1" dirty="0" smtClean="0"/>
              <a:t>deadlock</a:t>
            </a:r>
          </a:p>
          <a:p>
            <a:pPr lvl="1"/>
            <a:r>
              <a:rPr lang="en-US" dirty="0" smtClean="0"/>
              <a:t>aka “deadly embrace”</a:t>
            </a:r>
          </a:p>
          <a:p>
            <a:pPr lvl="1"/>
            <a:r>
              <a:rPr lang="en-US" dirty="0" smtClean="0"/>
              <a:t>order of acquiring/releasing the lock matters!</a:t>
            </a:r>
          </a:p>
          <a:p>
            <a:pPr lvl="1"/>
            <a:endParaRPr lang="en-US" dirty="0"/>
          </a:p>
          <a:p>
            <a:r>
              <a:rPr lang="en-US" dirty="0" smtClean="0"/>
              <a:t>See </a:t>
            </a:r>
            <a:r>
              <a:rPr lang="en-US" i="1" dirty="0" err="1" smtClean="0"/>
              <a:t>two_locks.cpp</a:t>
            </a:r>
            <a:r>
              <a:rPr lang="en-US" dirty="0" smtClean="0"/>
              <a:t>, </a:t>
            </a:r>
            <a:r>
              <a:rPr lang="en-US" i="1" dirty="0" smtClean="0"/>
              <a:t>two_locks2.cpp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496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Locking Multiple </a:t>
            </a:r>
            <a:r>
              <a:rPr lang="en-US" dirty="0" err="1" smtClean="0"/>
              <a:t>Mutexes</a:t>
            </a:r>
            <a:r>
              <a:rPr lang="en-US" dirty="0" smtClean="0"/>
              <a:t> Effectively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Obtaining multiple locks </a:t>
            </a:r>
            <a:r>
              <a:rPr lang="en-US" dirty="0"/>
              <a:t>simultaneously </a:t>
            </a:r>
            <a:r>
              <a:rPr lang="en-US" dirty="0" smtClean="0"/>
              <a:t>in more complicated situations is tricky</a:t>
            </a:r>
          </a:p>
          <a:p>
            <a:endParaRPr lang="en-US" dirty="0" smtClean="0"/>
          </a:p>
          <a:p>
            <a:r>
              <a:rPr lang="en-US" dirty="0" smtClean="0"/>
              <a:t>“Try-and-back-out procedure</a:t>
            </a:r>
          </a:p>
          <a:p>
            <a:pPr lvl="1"/>
            <a:r>
              <a:rPr lang="en-US" dirty="0" smtClean="0"/>
              <a:t>If you obtain </a:t>
            </a:r>
            <a:r>
              <a:rPr lang="en-US" b="1" dirty="0" smtClean="0"/>
              <a:t>lock1</a:t>
            </a:r>
            <a:r>
              <a:rPr lang="en-US" dirty="0" smtClean="0"/>
              <a:t>, and </a:t>
            </a:r>
            <a:r>
              <a:rPr lang="en-US" b="1" dirty="0" smtClean="0"/>
              <a:t>lock2</a:t>
            </a:r>
            <a:r>
              <a:rPr lang="en-US" dirty="0" smtClean="0"/>
              <a:t> is busy, you must release </a:t>
            </a:r>
            <a:r>
              <a:rPr lang="en-US" b="1" dirty="0" smtClean="0"/>
              <a:t>lock1</a:t>
            </a:r>
          </a:p>
          <a:p>
            <a:pPr lvl="1"/>
            <a:r>
              <a:rPr lang="en-US" dirty="0" smtClean="0"/>
              <a:t>And try again!</a:t>
            </a:r>
          </a:p>
          <a:p>
            <a:endParaRPr lang="en-US" dirty="0"/>
          </a:p>
          <a:p>
            <a:r>
              <a:rPr lang="en-US" b="1" dirty="0" err="1" smtClean="0"/>
              <a:t>std</a:t>
            </a:r>
            <a:r>
              <a:rPr lang="en-US" b="1" dirty="0" smtClean="0"/>
              <a:t>::lock </a:t>
            </a:r>
            <a:r>
              <a:rPr lang="en-US" dirty="0" smtClean="0"/>
              <a:t>does this for you!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err="1" smtClean="0"/>
              <a:t>adopt_lock</a:t>
            </a:r>
            <a:r>
              <a:rPr lang="en-US" dirty="0" smtClean="0"/>
              <a:t> option for RAII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i="1" dirty="0" smtClean="0"/>
              <a:t>two_locks3.cpp</a:t>
            </a:r>
          </a:p>
        </p:txBody>
      </p:sp>
    </p:spTree>
    <p:extLst>
      <p:ext uri="{BB962C8B-B14F-4D97-AF65-F5344CB8AC3E}">
        <p14:creationId xmlns:p14="http://schemas.microsoft.com/office/powerpoint/2010/main" val="1214418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1514</TotalTime>
  <Words>878</Words>
  <Application>Microsoft Macintosh PowerPoint</Application>
  <PresentationFormat>On-screen Show (4:3)</PresentationFormat>
  <Paragraphs>187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concurrency</vt:lpstr>
      <vt:lpstr>Terms</vt:lpstr>
      <vt:lpstr>Concurrency in C++11</vt:lpstr>
      <vt:lpstr>Threads in C++11</vt:lpstr>
      <vt:lpstr>Race Conditions</vt:lpstr>
      <vt:lpstr>Mutexes</vt:lpstr>
      <vt:lpstr>Locks and Exception Safety</vt:lpstr>
      <vt:lpstr>Sharing Multiple Resources</vt:lpstr>
      <vt:lpstr>Locking Multiple Mutexes Effectively</vt:lpstr>
      <vt:lpstr>Another Option: unique_lock</vt:lpstr>
      <vt:lpstr>The Dining Philosophers</vt:lpstr>
      <vt:lpstr>Parallel Computing</vt:lpstr>
      <vt:lpstr>Task-Based Concurrency</vt:lpstr>
      <vt:lpstr>std::async</vt:lpstr>
      <vt:lpstr>Inter-Thread Communication</vt:lpstr>
      <vt:lpstr>Producer-Consumer Relationship</vt:lpstr>
      <vt:lpstr>Atomic Operations</vt:lpstr>
    </vt:vector>
  </TitlesOfParts>
  <Company>Utah Valley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dc:creator>Chuck Allison</dc:creator>
  <cp:lastModifiedBy>Charles Allison</cp:lastModifiedBy>
  <cp:revision>56</cp:revision>
  <dcterms:created xsi:type="dcterms:W3CDTF">2013-12-30T20:49:39Z</dcterms:created>
  <dcterms:modified xsi:type="dcterms:W3CDTF">2014-03-19T06:24:09Z</dcterms:modified>
</cp:coreProperties>
</file>