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81" r:id="rId18"/>
    <p:sldId id="293" r:id="rId19"/>
    <p:sldId id="294" r:id="rId20"/>
    <p:sldId id="279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325DF-ED8A-A84C-BAAD-63D4D14793DC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5191-9D16-1047-BA22-7FAF3A8C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different from other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3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r>
              <a:rPr lang="en-US" dirty="0" smtClean="0"/>
              <a:t> is still allowed.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is a “user-view” thing. See also: </a:t>
            </a:r>
            <a:r>
              <a:rPr lang="en-US" dirty="0" err="1" smtClean="0"/>
              <a:t>mutable.cpp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shouldn’t always have getters or setters anyway!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sample header file with friends.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define space externally for </a:t>
            </a:r>
            <a:r>
              <a:rPr lang="en-US" dirty="0" err="1" smtClean="0"/>
              <a:t>const</a:t>
            </a:r>
            <a:r>
              <a:rPr lang="en-US" dirty="0" smtClean="0"/>
              <a:t> static data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EBA68-6D7C-FD41-8AAB-86219A46E3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319CD2-DCB1-9C48-A4E8-A64BBAF71F1A}" type="slidenum">
              <a:rPr lang="en-US" sz="1200"/>
              <a:pPr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difficult to use unions that contain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5191-9D16-1047-BA22-7FAF3A8C91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5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its dimension is not in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15191-9D16-1047-BA22-7FAF3A8C91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9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Containers have constructors that take initializer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4BD20-DA1F-E241-A1E2-4AB3719529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770B87-0360-6F46-A25D-B3391FEC26AF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D2D69E-ED59-EC47-9C83-0A51A5DAB8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New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Non-Member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functions related to an abstraction can (or should) be member functions</a:t>
            </a:r>
          </a:p>
          <a:p>
            <a:pPr lvl="1"/>
            <a:r>
              <a:rPr lang="en-US" dirty="0" smtClean="0"/>
              <a:t>stream operators </a:t>
            </a:r>
            <a:r>
              <a:rPr lang="en-US" i="1" dirty="0" smtClean="0"/>
              <a:t>can’t</a:t>
            </a:r>
            <a:r>
              <a:rPr lang="en-US" dirty="0" smtClean="0"/>
              <a:t> be member functions</a:t>
            </a:r>
          </a:p>
          <a:p>
            <a:pPr lvl="2"/>
            <a:r>
              <a:rPr lang="en-US" dirty="0" smtClean="0"/>
              <a:t>the first argument is the stream, not the object</a:t>
            </a:r>
          </a:p>
          <a:p>
            <a:pPr lvl="1"/>
            <a:r>
              <a:rPr lang="en-US" dirty="0" smtClean="0"/>
              <a:t>most binary operators </a:t>
            </a:r>
            <a:r>
              <a:rPr lang="en-US" i="1" dirty="0" smtClean="0"/>
              <a:t>should</a:t>
            </a:r>
            <a:r>
              <a:rPr lang="en-US" dirty="0" smtClean="0"/>
              <a:t> </a:t>
            </a:r>
            <a:r>
              <a:rPr lang="en-US" i="1" dirty="0" smtClean="0"/>
              <a:t>not</a:t>
            </a:r>
            <a:r>
              <a:rPr lang="en-US" dirty="0" smtClean="0"/>
              <a:t> be member functions</a:t>
            </a:r>
          </a:p>
          <a:p>
            <a:pPr lvl="2"/>
            <a:r>
              <a:rPr lang="en-US" dirty="0" smtClean="0"/>
              <a:t>for symmetric implicit conversions (discussed later)</a:t>
            </a:r>
          </a:p>
          <a:p>
            <a:endParaRPr lang="en-US" dirty="0"/>
          </a:p>
          <a:p>
            <a:r>
              <a:rPr lang="en-US" dirty="0" smtClean="0"/>
              <a:t>They are still part of the abstraction</a:t>
            </a:r>
          </a:p>
          <a:p>
            <a:pPr lvl="1"/>
            <a:r>
              <a:rPr lang="en-US" dirty="0" smtClean="0"/>
              <a:t>declare them in the </a:t>
            </a:r>
            <a:r>
              <a:rPr lang="en-US" i="1" dirty="0" smtClean="0"/>
              <a:t>header file</a:t>
            </a:r>
            <a:r>
              <a:rPr lang="en-US" dirty="0" smtClean="0"/>
              <a:t> along with the class definition</a:t>
            </a:r>
          </a:p>
          <a:p>
            <a:pPr lvl="1"/>
            <a:endParaRPr lang="en-US" dirty="0"/>
          </a:p>
          <a:p>
            <a:r>
              <a:rPr lang="en-US" dirty="0" smtClean="0"/>
              <a:t>This is known in C++ as the </a:t>
            </a:r>
            <a:r>
              <a:rPr lang="en-US" i="1" dirty="0" smtClean="0"/>
              <a:t>Interface Principle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non-member functions may be part of an abstraction, they are entitled to </a:t>
            </a:r>
            <a:r>
              <a:rPr lang="en-US" i="1" dirty="0" smtClean="0"/>
              <a:t>access</a:t>
            </a:r>
            <a:r>
              <a:rPr lang="en-US" dirty="0" smtClean="0"/>
              <a:t> to non-public data</a:t>
            </a:r>
            <a:endParaRPr lang="en-US" dirty="0"/>
          </a:p>
          <a:p>
            <a:r>
              <a:rPr lang="en-US" dirty="0" smtClean="0"/>
              <a:t>Such functions are called </a:t>
            </a:r>
            <a:r>
              <a:rPr lang="en-US" i="1" dirty="0" smtClean="0"/>
              <a:t>friends</a:t>
            </a:r>
          </a:p>
          <a:p>
            <a:pPr lvl="1"/>
            <a:r>
              <a:rPr lang="en-US" dirty="0" smtClean="0"/>
              <a:t>getters </a:t>
            </a:r>
            <a:r>
              <a:rPr lang="en-US" dirty="0" smtClean="0"/>
              <a:t>are not always </a:t>
            </a:r>
            <a:r>
              <a:rPr lang="en-US" dirty="0" smtClean="0"/>
              <a:t>required! (and rarely recommended)</a:t>
            </a:r>
          </a:p>
          <a:p>
            <a:r>
              <a:rPr lang="en-US" dirty="0" smtClean="0"/>
              <a:t>Declare friends inside the class granting access</a:t>
            </a:r>
          </a:p>
          <a:p>
            <a:pPr lvl="1"/>
            <a:r>
              <a:rPr lang="en-US" dirty="0" smtClean="0"/>
              <a:t>if not currently in scope, the compiler will look for friends in the scope containing the class</a:t>
            </a:r>
          </a:p>
          <a:p>
            <a:pPr lvl="1"/>
            <a:r>
              <a:rPr lang="en-US" dirty="0" smtClean="0"/>
              <a:t>unless they are defined with bodies directly inside the host class(!)</a:t>
            </a:r>
          </a:p>
          <a:p>
            <a:r>
              <a:rPr lang="en-US" dirty="0" smtClean="0"/>
              <a:t>Declaring a </a:t>
            </a:r>
            <a:r>
              <a:rPr lang="en-US" i="1" dirty="0" smtClean="0"/>
              <a:t>class</a:t>
            </a:r>
            <a:r>
              <a:rPr lang="en-US" dirty="0" smtClean="0"/>
              <a:t> a </a:t>
            </a:r>
            <a:r>
              <a:rPr lang="en-US" b="1" dirty="0" smtClean="0"/>
              <a:t>friend</a:t>
            </a:r>
            <a:r>
              <a:rPr lang="en-US" dirty="0" smtClean="0"/>
              <a:t> allows all of its member functions access to the host class’s members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000" dirty="0" smtClean="0">
                <a:latin typeface="Andale Mono"/>
                <a:cs typeface="Andale Mono"/>
              </a:rPr>
              <a:t>{ …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smtClean="0">
                <a:latin typeface="Andale Mono"/>
                <a:cs typeface="Andale Mono"/>
              </a:rPr>
              <a:t>     friend class Foo;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d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7" y="558467"/>
            <a:ext cx="7518400" cy="4673600"/>
          </a:xfrm>
          <a:prstGeom prst="rect">
            <a:avLst/>
          </a:prstGeom>
        </p:spPr>
      </p:pic>
      <p:pic>
        <p:nvPicPr>
          <p:cNvPr id="6" name="Picture 5" descr="heade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57" y="5328500"/>
            <a:ext cx="6540500" cy="10287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12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9547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Like Java and C#, you can specify initializers for data members in the class definition</a:t>
            </a:r>
          </a:p>
          <a:p>
            <a:pPr lvl="1"/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pPr lvl="1"/>
            <a:r>
              <a:rPr lang="en-US" i="1" dirty="0" smtClean="0"/>
              <a:t>always</a:t>
            </a:r>
            <a:r>
              <a:rPr lang="en-US" dirty="0" smtClean="0"/>
              <a:t> execute</a:t>
            </a:r>
          </a:p>
          <a:p>
            <a:pPr lvl="1"/>
            <a:r>
              <a:rPr lang="en-US" i="1" dirty="0" smtClean="0"/>
              <a:t>before</a:t>
            </a:r>
            <a:r>
              <a:rPr lang="en-US" dirty="0" smtClean="0"/>
              <a:t> any constructor does</a:t>
            </a:r>
          </a:p>
          <a:p>
            <a:pPr lvl="1"/>
            <a:r>
              <a:rPr lang="en-US" dirty="0" smtClean="0"/>
              <a:t>good practice for built-in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Static data members must be </a:t>
            </a:r>
            <a:r>
              <a:rPr lang="en-US" b="1" dirty="0" err="1" smtClean="0"/>
              <a:t>const</a:t>
            </a:r>
            <a:r>
              <a:rPr lang="en-US" dirty="0" smtClean="0"/>
              <a:t> to use in-class initialization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0707" y="4628242"/>
            <a:ext cx="7739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Foo {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x{0};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b="1" u="sng" dirty="0" err="1">
                <a:latin typeface="Andale Mono"/>
                <a:cs typeface="Andale Mono"/>
              </a:rPr>
              <a:t>const</a:t>
            </a:r>
            <a:r>
              <a:rPr lang="en-US" dirty="0">
                <a:latin typeface="Andale Mono"/>
                <a:cs typeface="Andale Mono"/>
              </a:rPr>
              <a:t> static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y{1}; </a:t>
            </a:r>
            <a:r>
              <a:rPr lang="en-US" i="1" dirty="0" smtClean="0">
                <a:latin typeface="Andale Mono"/>
                <a:cs typeface="Andale Mono"/>
              </a:rPr>
              <a:t>// No other </a:t>
            </a:r>
            <a:r>
              <a:rPr lang="en-US" i="1" dirty="0" err="1" smtClean="0">
                <a:latin typeface="Andale Mono"/>
                <a:cs typeface="Andale Mono"/>
              </a:rPr>
              <a:t>init.</a:t>
            </a:r>
            <a:r>
              <a:rPr lang="en-US" i="1" dirty="0" smtClean="0">
                <a:latin typeface="Andale Mono"/>
                <a:cs typeface="Andale Mono"/>
              </a:rPr>
              <a:t> needed</a:t>
            </a:r>
            <a:endParaRPr lang="en-US" i="1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1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Constructors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Execute </a:t>
            </a:r>
            <a:r>
              <a:rPr lang="en-US" i="1" dirty="0">
                <a:ea typeface="ＭＳ Ｐゴシック" charset="0"/>
                <a:cs typeface="ＭＳ Ｐゴシック" charset="0"/>
              </a:rPr>
              <a:t>after</a:t>
            </a:r>
            <a:r>
              <a:rPr lang="en-US" dirty="0">
                <a:ea typeface="ＭＳ Ｐゴシック" charset="0"/>
                <a:cs typeface="ＭＳ Ｐゴシック" charset="0"/>
              </a:rPr>
              <a:t> an object’s memory is allocated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Used to </a:t>
            </a:r>
            <a:r>
              <a:rPr lang="en-US" i="1" dirty="0">
                <a:ea typeface="ＭＳ Ｐゴシック" charset="0"/>
              </a:rPr>
              <a:t>initialize</a:t>
            </a:r>
            <a:r>
              <a:rPr lang="en-US" dirty="0">
                <a:ea typeface="ＭＳ Ｐゴシック" charset="0"/>
              </a:rPr>
              <a:t> an object’s memory</a:t>
            </a:r>
          </a:p>
          <a:p>
            <a:pPr lvl="1" eaLnBrk="1" hangingPunct="1"/>
            <a:r>
              <a:rPr lang="en-US" i="1" dirty="0">
                <a:ea typeface="ＭＳ Ｐゴシック" charset="0"/>
              </a:rPr>
              <a:t>Which constructor </a:t>
            </a:r>
            <a:r>
              <a:rPr lang="en-US" dirty="0">
                <a:ea typeface="ＭＳ Ｐゴシック" charset="0"/>
              </a:rPr>
              <a:t>executes depends on </a:t>
            </a:r>
            <a:r>
              <a:rPr lang="en-US" i="1" dirty="0">
                <a:ea typeface="ＭＳ Ｐゴシック" charset="0"/>
              </a:rPr>
              <a:t>arguments</a:t>
            </a:r>
            <a:r>
              <a:rPr lang="en-US" dirty="0">
                <a:ea typeface="ＭＳ Ｐゴシック" charset="0"/>
              </a:rPr>
              <a:t> passed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Execute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after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sub-objects are initialized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Base classes and sub-objects initialize </a:t>
            </a:r>
            <a:r>
              <a:rPr lang="en-US" i="1" dirty="0">
                <a:ea typeface="ＭＳ Ｐゴシック" charset="0"/>
              </a:rPr>
              <a:t>first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initMembers.cpp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B5E7DC-8667-5141-8A19-A92297C9E392}" type="slidenum">
              <a:rPr 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9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Initializing Member Objects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Default Behavior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Member </a:t>
            </a:r>
            <a:r>
              <a:rPr lang="en-US" i="1" dirty="0">
                <a:ea typeface="ＭＳ Ｐゴシック" charset="0"/>
                <a:cs typeface="ＭＳ Ｐゴシック" charset="0"/>
              </a:rPr>
              <a:t>objects</a:t>
            </a:r>
            <a:r>
              <a:rPr lang="en-US" dirty="0">
                <a:ea typeface="ＭＳ Ｐゴシック" charset="0"/>
                <a:cs typeface="ＭＳ Ｐゴシック" charset="0"/>
              </a:rPr>
              <a:t> are </a:t>
            </a:r>
            <a:r>
              <a:rPr lang="en-US" i="1" dirty="0">
                <a:ea typeface="ＭＳ Ｐゴシック" charset="0"/>
                <a:cs typeface="ＭＳ Ｐゴシック" charset="0"/>
              </a:rPr>
              <a:t>default-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initialized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in </a:t>
            </a:r>
            <a:r>
              <a:rPr lang="en-US" u="sng" dirty="0" smtClean="0">
                <a:ea typeface="ＭＳ Ｐゴシック" charset="0"/>
                <a:cs typeface="ＭＳ Ｐゴシック" charset="0"/>
              </a:rPr>
              <a:t>declaration order</a:t>
            </a:r>
            <a:endParaRPr lang="en-US" u="sng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class types run the </a:t>
            </a:r>
            <a:r>
              <a:rPr lang="en-US" i="1" dirty="0">
                <a:ea typeface="ＭＳ Ｐゴシック" charset="0"/>
              </a:rPr>
              <a:t>default constructor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built-in types are </a:t>
            </a:r>
            <a:r>
              <a:rPr lang="en-US" i="1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initialized by </a:t>
            </a:r>
            <a:r>
              <a:rPr lang="en-US" dirty="0" smtClean="0">
                <a:ea typeface="ＭＳ Ｐゴシック" charset="0"/>
              </a:rPr>
              <a:t>default</a:t>
            </a:r>
          </a:p>
          <a:p>
            <a:pPr lvl="2"/>
            <a:r>
              <a:rPr lang="en-US" dirty="0" smtClean="0">
                <a:ea typeface="ＭＳ Ｐゴシック" charset="0"/>
              </a:rPr>
              <a:t>you should use in-class initializers, initializer lists, or a constructor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See </a:t>
            </a:r>
            <a:r>
              <a:rPr lang="en-US" i="1" dirty="0" err="1">
                <a:ea typeface="ＭＳ Ｐゴシック" charset="0"/>
              </a:rPr>
              <a:t>initInt.cpp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i="1" dirty="0" err="1">
                <a:ea typeface="ＭＳ Ｐゴシック" charset="0"/>
              </a:rPr>
              <a:t>defaultinit.cpp</a:t>
            </a:r>
            <a:endParaRPr lang="en-US" i="1" dirty="0">
              <a:ea typeface="ＭＳ Ｐゴシック" charset="0"/>
            </a:endParaRPr>
          </a:p>
          <a:p>
            <a:pPr eaLnBrk="1" hangingPunct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ja-JP" altLang="en-US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Zero Initialization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Occurs with an </a:t>
            </a:r>
            <a:r>
              <a:rPr lang="en-US" i="1" dirty="0">
                <a:ea typeface="ＭＳ Ｐゴシック" charset="0"/>
              </a:rPr>
              <a:t>explicit call </a:t>
            </a:r>
            <a:r>
              <a:rPr lang="en-US" dirty="0">
                <a:ea typeface="ＭＳ Ｐゴシック" charset="0"/>
              </a:rPr>
              <a:t>to a default </a:t>
            </a:r>
            <a:r>
              <a:rPr lang="en-US" dirty="0" err="1">
                <a:ea typeface="ＭＳ Ｐゴシック" charset="0"/>
              </a:rPr>
              <a:t>ctor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Even with built-ins: 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 x = 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( );  </a:t>
            </a:r>
            <a:r>
              <a:rPr lang="en-US" b="1" i="1" dirty="0">
                <a:ea typeface="ＭＳ Ｐゴシック" charset="0"/>
              </a:rPr>
              <a:t>// 0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See </a:t>
            </a:r>
            <a:r>
              <a:rPr lang="en-US" i="1" dirty="0">
                <a:ea typeface="ＭＳ Ｐゴシック" charset="0"/>
              </a:rPr>
              <a:t>defaultinit2.cpp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30226-7EED-0F48-9DC0-8A5B826F5D3C}" type="slidenum">
              <a:rPr 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passing parameters to constructors of embedded data objects (and base classes)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Very important!</a:t>
            </a:r>
          </a:p>
          <a:p>
            <a:pPr lvl="1"/>
            <a:r>
              <a:rPr lang="en-US" dirty="0" smtClean="0"/>
              <a:t>if not used, the data member will automatically be </a:t>
            </a:r>
            <a:r>
              <a:rPr lang="en-US" i="1" dirty="0" smtClean="0"/>
              <a:t>default-initialized </a:t>
            </a:r>
            <a:r>
              <a:rPr lang="en-US" dirty="0" smtClean="0"/>
              <a:t>before the constructor for the complete object is called</a:t>
            </a:r>
          </a:p>
          <a:p>
            <a:pPr lvl="1"/>
            <a:r>
              <a:rPr lang="en-US" dirty="0" smtClean="0"/>
              <a:t>it will be “initialized” </a:t>
            </a:r>
            <a:r>
              <a:rPr lang="en-US" i="1" dirty="0" smtClean="0"/>
              <a:t>twice</a:t>
            </a:r>
            <a:r>
              <a:rPr lang="en-US" dirty="0" smtClean="0"/>
              <a:t> if you do it with an assignment in the complete object’s constructor</a:t>
            </a:r>
          </a:p>
          <a:p>
            <a:pPr lvl="1"/>
            <a:r>
              <a:rPr lang="en-US" i="1" dirty="0" smtClean="0"/>
              <a:t>never</a:t>
            </a:r>
            <a:r>
              <a:rPr lang="en-US" dirty="0" smtClean="0"/>
              <a:t> initialize a member object by assignment in the body of the constructor!</a:t>
            </a:r>
          </a:p>
          <a:p>
            <a:pPr lvl="1"/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badInit.cpp</a:t>
            </a:r>
            <a:r>
              <a:rPr lang="en-US" dirty="0" smtClean="0"/>
              <a:t>, </a:t>
            </a:r>
            <a:r>
              <a:rPr lang="en-US" i="1" dirty="0" err="1" smtClean="0"/>
              <a:t>goodInit.cpp</a:t>
            </a:r>
            <a:r>
              <a:rPr lang="en-US" dirty="0" smtClean="0"/>
              <a:t>, </a:t>
            </a:r>
            <a:r>
              <a:rPr lang="en-US" i="1" dirty="0" err="1" smtClean="0"/>
              <a:t>constMem.cpp</a:t>
            </a:r>
            <a:endParaRPr lang="en-US" i="1" dirty="0"/>
          </a:p>
        </p:txBody>
      </p:sp>
      <p:pic>
        <p:nvPicPr>
          <p:cNvPr id="4" name="Picture 3" descr="initlis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75" y="2260982"/>
            <a:ext cx="6982407" cy="9639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16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way to define named constants</a:t>
            </a:r>
          </a:p>
          <a:p>
            <a:pPr lvl="1"/>
            <a:r>
              <a:rPr lang="en-US" dirty="0" smtClean="0"/>
              <a:t>Makes code more readable and maintainable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err="1" smtClean="0"/>
              <a:t>enum</a:t>
            </a:r>
            <a:r>
              <a:rPr lang="en-US" dirty="0" smtClean="0"/>
              <a:t> keyword</a:t>
            </a:r>
          </a:p>
          <a:p>
            <a:endParaRPr lang="en-US" b="1" dirty="0" smtClean="0"/>
          </a:p>
          <a:p>
            <a:r>
              <a:rPr lang="en-US" dirty="0" smtClean="0"/>
              <a:t>Two styles:</a:t>
            </a:r>
            <a:endParaRPr lang="en-US" dirty="0"/>
          </a:p>
          <a:p>
            <a:pPr lvl="1"/>
            <a:r>
              <a:rPr lang="en-US" dirty="0" smtClean="0"/>
              <a:t>Plain enumerations</a:t>
            </a:r>
          </a:p>
          <a:p>
            <a:pPr lvl="1"/>
            <a:r>
              <a:rPr lang="en-US" dirty="0" smtClean="0"/>
              <a:t>Typed enumerations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1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Inherited from C</a:t>
            </a:r>
          </a:p>
          <a:p>
            <a:r>
              <a:rPr lang="en-US" dirty="0" smtClean="0"/>
              <a:t>Values are integers</a:t>
            </a:r>
          </a:p>
          <a:p>
            <a:pPr lvl="1"/>
            <a:r>
              <a:rPr lang="en-US" dirty="0" smtClean="0"/>
              <a:t>Implicitly starting at 0</a:t>
            </a:r>
          </a:p>
          <a:p>
            <a:r>
              <a:rPr lang="en-US" dirty="0" smtClean="0"/>
              <a:t>Residing in the current, enclosing scope</a:t>
            </a:r>
          </a:p>
          <a:p>
            <a:r>
              <a:rPr lang="en-US" dirty="0" smtClean="0"/>
              <a:t>Can be freely inter-mixed with integral expressions</a:t>
            </a:r>
          </a:p>
          <a:p>
            <a:pPr lvl="1"/>
            <a:r>
              <a:rPr lang="en-US" dirty="0" smtClean="0"/>
              <a:t>Not always a good thing!</a:t>
            </a:r>
          </a:p>
          <a:p>
            <a:endParaRPr lang="en-US" dirty="0"/>
          </a:p>
          <a:p>
            <a:r>
              <a:rPr lang="en-US" sz="2000" dirty="0" err="1" smtClean="0">
                <a:latin typeface="Andale Mono"/>
                <a:cs typeface="Andale Mono"/>
              </a:rPr>
              <a:t>enum</a:t>
            </a:r>
            <a:r>
              <a:rPr lang="en-US" sz="2000" dirty="0" smtClean="0">
                <a:latin typeface="Andale Mono"/>
                <a:cs typeface="Andale Mono"/>
              </a:rPr>
              <a:t> {x, y=3, z};</a:t>
            </a:r>
            <a:br>
              <a:rPr lang="en-US" sz="2000" dirty="0" smtClean="0">
                <a:latin typeface="Andale Mono"/>
                <a:cs typeface="Andale Mono"/>
              </a:rPr>
            </a:br>
            <a:r>
              <a:rPr lang="en-US" sz="2000" dirty="0" err="1" smtClean="0">
                <a:latin typeface="Andale Mono"/>
                <a:cs typeface="Andale Mono"/>
              </a:rPr>
              <a:t>cout</a:t>
            </a:r>
            <a:r>
              <a:rPr lang="en-US" sz="2000" dirty="0" smtClean="0">
                <a:latin typeface="Andale Mono"/>
                <a:cs typeface="Andale Mono"/>
              </a:rPr>
              <a:t> &lt;&lt; x &lt;&lt; y &lt;&lt; z;	// 034</a:t>
            </a:r>
            <a:endParaRPr lang="en-US" sz="20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36162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with </a:t>
            </a:r>
            <a:r>
              <a:rPr lang="en-US" b="1" dirty="0" err="1" smtClean="0"/>
              <a:t>enum</a:t>
            </a:r>
            <a:r>
              <a:rPr lang="en-US" b="1" dirty="0" smtClean="0"/>
              <a:t> class &lt;type name</a:t>
            </a:r>
            <a:r>
              <a:rPr lang="en-US" b="1" dirty="0" smtClean="0"/>
              <a:t>&gt; {…}</a:t>
            </a:r>
            <a:endParaRPr lang="en-US" b="1" dirty="0" smtClean="0"/>
          </a:p>
          <a:p>
            <a:pPr lvl="1"/>
            <a:r>
              <a:rPr lang="en-US" dirty="0" smtClean="0"/>
              <a:t>Define a new, distinct type</a:t>
            </a:r>
          </a:p>
          <a:p>
            <a:r>
              <a:rPr lang="en-US" dirty="0" smtClean="0"/>
              <a:t>The new type is its </a:t>
            </a:r>
            <a:r>
              <a:rPr lang="en-US" i="1" dirty="0" smtClean="0"/>
              <a:t>own scope</a:t>
            </a:r>
          </a:p>
          <a:p>
            <a:pPr lvl="1"/>
            <a:r>
              <a:rPr lang="en-US" dirty="0" smtClean="0"/>
              <a:t>Must qualify with the type name (e.g., </a:t>
            </a:r>
            <a:r>
              <a:rPr lang="en-US" b="1" dirty="0" smtClean="0"/>
              <a:t>Color::red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Doesn’t clash with </a:t>
            </a:r>
            <a:r>
              <a:rPr lang="en-US" dirty="0"/>
              <a:t>o</a:t>
            </a:r>
            <a:r>
              <a:rPr lang="en-US" dirty="0" smtClean="0"/>
              <a:t>ther names in the enclosing scope</a:t>
            </a:r>
          </a:p>
          <a:p>
            <a:r>
              <a:rPr lang="en-US" dirty="0" smtClean="0"/>
              <a:t>Are not allowed in integer expressions</a:t>
            </a:r>
          </a:p>
          <a:p>
            <a:pPr lvl="1"/>
            <a:r>
              <a:rPr lang="en-US" dirty="0" smtClean="0"/>
              <a:t>Can only be compared, assigned</a:t>
            </a:r>
          </a:p>
          <a:p>
            <a:r>
              <a:rPr lang="en-US" dirty="0" smtClean="0"/>
              <a:t>See </a:t>
            </a:r>
            <a:r>
              <a:rPr lang="en-US" i="1" dirty="0" err="1" smtClean="0"/>
              <a:t>enum.cpp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026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New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r>
              <a:rPr lang="en-US" dirty="0" smtClean="0"/>
              <a:t> vs. </a:t>
            </a:r>
            <a:r>
              <a:rPr lang="en-US" b="1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Difference:</a:t>
            </a:r>
          </a:p>
          <a:p>
            <a:pPr lvl="1"/>
            <a:r>
              <a:rPr lang="en-US" dirty="0" smtClean="0"/>
              <a:t>default access for </a:t>
            </a:r>
            <a:r>
              <a:rPr lang="en-US" b="1" dirty="0" err="1" smtClean="0"/>
              <a:t>struct</a:t>
            </a:r>
            <a:r>
              <a:rPr lang="en-US" dirty="0" smtClean="0"/>
              <a:t> is </a:t>
            </a:r>
            <a:r>
              <a:rPr lang="en-US" b="1" dirty="0" smtClean="0"/>
              <a:t>public</a:t>
            </a:r>
          </a:p>
          <a:p>
            <a:pPr lvl="1"/>
            <a:r>
              <a:rPr lang="en-US" dirty="0"/>
              <a:t>default access for </a:t>
            </a:r>
            <a:r>
              <a:rPr lang="en-US" b="1" dirty="0" smtClean="0"/>
              <a:t>class</a:t>
            </a:r>
            <a:r>
              <a:rPr lang="en-US" dirty="0" smtClean="0"/>
              <a:t> is </a:t>
            </a:r>
            <a:r>
              <a:rPr lang="en-US" b="1" dirty="0" smtClean="0"/>
              <a:t>private</a:t>
            </a:r>
          </a:p>
          <a:p>
            <a:pPr lvl="1"/>
            <a:r>
              <a:rPr lang="en-US" dirty="0" smtClean="0"/>
              <a:t>a C-compatibility thing</a:t>
            </a:r>
          </a:p>
          <a:p>
            <a:pPr lvl="1"/>
            <a:r>
              <a:rPr lang="en-US" dirty="0" smtClean="0"/>
              <a:t>affects inheritance too!</a:t>
            </a:r>
          </a:p>
          <a:p>
            <a:endParaRPr lang="en-US" dirty="0"/>
          </a:p>
          <a:p>
            <a:r>
              <a:rPr lang="en-US" dirty="0" smtClean="0"/>
              <a:t>Different than C#!!!</a:t>
            </a:r>
          </a:p>
          <a:p>
            <a:pPr lvl="1"/>
            <a:r>
              <a:rPr lang="en-US" dirty="0" smtClean="0"/>
              <a:t>Unless you pointers or references inside a </a:t>
            </a:r>
            <a:r>
              <a:rPr lang="en-US" dirty="0" err="1" smtClean="0"/>
              <a:t>struct</a:t>
            </a:r>
            <a:r>
              <a:rPr lang="en-US" dirty="0" smtClean="0"/>
              <a:t>/class, all instances are </a:t>
            </a:r>
            <a:r>
              <a:rPr lang="en-US" i="1" dirty="0" smtClean="0"/>
              <a:t>value types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new</a:t>
            </a:r>
            <a:r>
              <a:rPr lang="en-US" dirty="0" smtClean="0"/>
              <a:t> is </a:t>
            </a:r>
            <a:r>
              <a:rPr lang="en-US" i="1" dirty="0" smtClean="0"/>
              <a:t>not</a:t>
            </a:r>
            <a:r>
              <a:rPr lang="en-US" dirty="0" smtClean="0"/>
              <a:t> required when creating objects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3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</a:t>
            </a:r>
            <a:r>
              <a:rPr lang="en-US" b="1" dirty="0" err="1" smtClean="0"/>
              <a:t>struct</a:t>
            </a:r>
            <a:r>
              <a:rPr lang="en-US" dirty="0" smtClean="0"/>
              <a:t>, but overlays all member at the same address</a:t>
            </a:r>
          </a:p>
          <a:p>
            <a:pPr lvl="1"/>
            <a:r>
              <a:rPr lang="en-US" dirty="0" smtClean="0"/>
              <a:t>So only enough space for the largest member is used</a:t>
            </a:r>
          </a:p>
          <a:p>
            <a:r>
              <a:rPr lang="en-US" dirty="0" smtClean="0"/>
              <a:t>Allows defining new types that can take on values of different, specified types</a:t>
            </a:r>
          </a:p>
          <a:p>
            <a:pPr lvl="1"/>
            <a:r>
              <a:rPr lang="en-US" dirty="0" smtClean="0"/>
              <a:t>Intended mainly </a:t>
            </a:r>
            <a:r>
              <a:rPr lang="en-US" dirty="0" smtClean="0"/>
              <a:t>for built-in types</a:t>
            </a:r>
          </a:p>
          <a:p>
            <a:pPr lvl="1"/>
            <a:r>
              <a:rPr lang="en-US" dirty="0" smtClean="0"/>
              <a:t>The bits are interpreted as the requested type</a:t>
            </a:r>
          </a:p>
          <a:p>
            <a:r>
              <a:rPr lang="en-US" dirty="0" smtClean="0"/>
              <a:t>Be careful!</a:t>
            </a:r>
          </a:p>
          <a:p>
            <a:pPr lvl="1"/>
            <a:r>
              <a:rPr lang="en-US" dirty="0" smtClean="0"/>
              <a:t>C++ allows you to </a:t>
            </a:r>
            <a:r>
              <a:rPr lang="en-US" i="1" dirty="0" smtClean="0"/>
              <a:t>reinterpret</a:t>
            </a:r>
            <a:r>
              <a:rPr lang="en-US" dirty="0" smtClean="0"/>
              <a:t> the bits as any of the types</a:t>
            </a:r>
          </a:p>
          <a:p>
            <a:pPr lvl="1"/>
            <a:r>
              <a:rPr lang="en-US" dirty="0" smtClean="0"/>
              <a:t>Useful, but know what you’re doing!</a:t>
            </a:r>
          </a:p>
          <a:p>
            <a:r>
              <a:rPr lang="en-US" dirty="0" smtClean="0"/>
              <a:t>See </a:t>
            </a:r>
            <a:r>
              <a:rPr lang="en-US" i="1" dirty="0" err="1" smtClean="0"/>
              <a:t>union.cpp</a:t>
            </a:r>
            <a:r>
              <a:rPr lang="en-US" dirty="0" smtClean="0"/>
              <a:t>, </a:t>
            </a:r>
            <a:r>
              <a:rPr lang="en-US" i="1" dirty="0" smtClean="0"/>
              <a:t>union2.cpp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610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to main</a:t>
            </a:r>
          </a:p>
          <a:p>
            <a:endParaRPr lang="en-US" dirty="0" smtClean="0"/>
          </a:p>
          <a:p>
            <a:r>
              <a:rPr lang="en-US" dirty="0" smtClean="0"/>
              <a:t>Passed as a </a:t>
            </a:r>
            <a:r>
              <a:rPr lang="en-US" i="1" dirty="0" smtClean="0"/>
              <a:t>pair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, char* 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[]) {…}</a:t>
            </a:r>
          </a:p>
          <a:p>
            <a:endParaRPr lang="en-US" dirty="0" smtClean="0"/>
          </a:p>
          <a:p>
            <a:r>
              <a:rPr lang="en-US" dirty="0" smtClean="0"/>
              <a:t>The first argument is the name of the executable</a:t>
            </a:r>
          </a:p>
          <a:p>
            <a:endParaRPr lang="en-US" dirty="0" smtClean="0"/>
          </a:p>
          <a:p>
            <a:r>
              <a:rPr lang="en-US" dirty="0" smtClean="0"/>
              <a:t>Can’t use range-based </a:t>
            </a:r>
            <a:r>
              <a:rPr lang="en-US" b="1" dirty="0" smtClean="0"/>
              <a:t>for</a:t>
            </a:r>
            <a:r>
              <a:rPr lang="en-US" dirty="0" smtClean="0"/>
              <a:t> to </a:t>
            </a:r>
            <a:r>
              <a:rPr lang="en-US" dirty="0" smtClean="0"/>
              <a:t>traverse </a:t>
            </a:r>
            <a:r>
              <a:rPr lang="en-US" b="1" dirty="0" err="1" smtClean="0"/>
              <a:t>argv</a:t>
            </a:r>
            <a:endParaRPr lang="en-US" b="1" dirty="0" smtClean="0"/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Command-line Arguments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1983552"/>
            <a:ext cx="81005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Charless-MacBook-Pro:3370 chuck$ </a:t>
            </a:r>
            <a:r>
              <a:rPr lang="en-US" dirty="0" err="1" smtClean="0">
                <a:latin typeface="Andale Mono"/>
                <a:cs typeface="Andale Mono"/>
              </a:rPr>
              <a:t>c++</a:t>
            </a:r>
            <a:r>
              <a:rPr lang="en-US" dirty="0" smtClean="0">
                <a:latin typeface="Andale Mono"/>
                <a:cs typeface="Andale Mono"/>
              </a:rPr>
              <a:t> -o 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args.cpp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Charless-MacBook-Pro:3370 chuck$ ./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 one 2 three</a:t>
            </a:r>
          </a:p>
          <a:p>
            <a:r>
              <a:rPr lang="en-US" dirty="0" smtClean="0">
                <a:latin typeface="Andale Mono"/>
                <a:cs typeface="Andale Mono"/>
              </a:rPr>
              <a:t>./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 one 2 three </a:t>
            </a:r>
          </a:p>
          <a:p>
            <a:r>
              <a:rPr lang="en-US" dirty="0" smtClean="0">
                <a:latin typeface="Andale Mono"/>
                <a:cs typeface="Andale Mono"/>
              </a:rPr>
              <a:t>Charless-MacBook-Pro:3370 chuck$ cat </a:t>
            </a:r>
            <a:r>
              <a:rPr lang="en-US" dirty="0" err="1" smtClean="0">
                <a:latin typeface="Andale Mono"/>
                <a:cs typeface="Andale Mono"/>
              </a:rPr>
              <a:t>args.cpp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iostream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, char* 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[])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</a:t>
            </a:r>
            <a:r>
              <a:rPr lang="en-US" dirty="0" err="1" smtClean="0">
                <a:latin typeface="Andale Mono"/>
                <a:cs typeface="Andale Mono"/>
              </a:rPr>
              <a:t>argc</a:t>
            </a:r>
            <a:r>
              <a:rPr lang="en-US" dirty="0" smtClean="0">
                <a:latin typeface="Andale Mono"/>
                <a:cs typeface="Andale Mono"/>
              </a:rPr>
              <a:t>; ++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argv</a:t>
            </a:r>
            <a:r>
              <a:rPr lang="en-US" dirty="0" smtClean="0">
                <a:latin typeface="Andale Mono"/>
                <a:cs typeface="Andale Mono"/>
              </a:rPr>
              <a:t>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&lt;&lt; ' ';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5621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Variable-length Argument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are of same type:</a:t>
            </a:r>
          </a:p>
          <a:p>
            <a:pPr lvl="1"/>
            <a:r>
              <a:rPr lang="en-US" dirty="0" smtClean="0"/>
              <a:t>use Initializer Lists</a:t>
            </a:r>
          </a:p>
          <a:p>
            <a:r>
              <a:rPr lang="en-US" dirty="0" smtClean="0"/>
              <a:t>If different types: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variadic</a:t>
            </a:r>
            <a:r>
              <a:rPr lang="en-US" dirty="0" smtClean="0"/>
              <a:t> templates </a:t>
            </a:r>
            <a:r>
              <a:rPr lang="en-US" smtClean="0"/>
              <a:t>(Chapter 5)</a:t>
            </a:r>
            <a:endParaRPr lang="en-US" dirty="0" smtClean="0"/>
          </a:p>
          <a:p>
            <a:r>
              <a:rPr lang="en-US" dirty="0" smtClean="0"/>
              <a:t>Both 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endParaRPr lang="en-US" dirty="0"/>
          </a:p>
        </p:txBody>
      </p:sp>
      <p:pic>
        <p:nvPicPr>
          <p:cNvPr id="4" name="Picture 3" descr="initl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6" y="3608080"/>
            <a:ext cx="7739531" cy="31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955" y="370506"/>
            <a:ext cx="7980481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void 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initializer_list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 stuff)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</a:t>
            </a:r>
            <a:r>
              <a:rPr lang="en-US" dirty="0" err="1" smtClean="0">
                <a:latin typeface="Andale Mono"/>
                <a:cs typeface="Andale Mono"/>
              </a:rPr>
              <a:t>arg</a:t>
            </a:r>
            <a:r>
              <a:rPr lang="en-US" dirty="0" smtClean="0">
                <a:latin typeface="Andale Mono"/>
                <a:cs typeface="Andale Mono"/>
              </a:rPr>
              <a:t>: stuff)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arg</a:t>
            </a:r>
            <a:r>
              <a:rPr lang="en-US" dirty="0" smtClean="0">
                <a:latin typeface="Andale Mono"/>
                <a:cs typeface="Andale Mono"/>
              </a:rPr>
              <a:t> &lt;&lt; ' ';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void args2(vector&lt;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 stuff)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</a:t>
            </a:r>
            <a:r>
              <a:rPr lang="en-US" dirty="0" err="1" smtClean="0">
                <a:latin typeface="Andale Mono"/>
                <a:cs typeface="Andale Mono"/>
              </a:rPr>
              <a:t>arg</a:t>
            </a:r>
            <a:r>
              <a:rPr lang="en-US" dirty="0" smtClean="0">
                <a:latin typeface="Andale Mono"/>
                <a:cs typeface="Andale Mono"/>
              </a:rPr>
              <a:t>: stuff)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arg</a:t>
            </a:r>
            <a:r>
              <a:rPr lang="en-US" dirty="0" smtClean="0">
                <a:latin typeface="Andale Mono"/>
                <a:cs typeface="Andale Mono"/>
              </a:rPr>
              <a:t> &lt;&lt; ' ';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void args3(list&lt;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 stuff)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</a:t>
            </a:r>
            <a:r>
              <a:rPr lang="en-US" dirty="0" err="1" smtClean="0">
                <a:latin typeface="Andale Mono"/>
                <a:cs typeface="Andale Mono"/>
              </a:rPr>
              <a:t>arg</a:t>
            </a:r>
            <a:r>
              <a:rPr lang="en-US" dirty="0" smtClean="0">
                <a:latin typeface="Andale Mono"/>
                <a:cs typeface="Andale Mono"/>
              </a:rPr>
              <a:t>: stuff)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arg</a:t>
            </a:r>
            <a:r>
              <a:rPr lang="en-US" dirty="0" smtClean="0">
                <a:latin typeface="Andale Mono"/>
                <a:cs typeface="Andale Mono"/>
              </a:rPr>
              <a:t> &lt;&lt; ' ';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args</a:t>
            </a:r>
            <a:r>
              <a:rPr lang="en-US" dirty="0" smtClean="0">
                <a:latin typeface="Andale Mono"/>
                <a:cs typeface="Andale Mono"/>
              </a:rPr>
              <a:t>({1,2,3});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args2({4,5,6,7});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args3({8,9,10});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96610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Aliases with </a:t>
            </a:r>
            <a:r>
              <a:rPr lang="en-US" b="1" dirty="0" smtClean="0"/>
              <a:t>using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7680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r>
              <a:rPr lang="en-US" dirty="0" smtClean="0"/>
              <a:t>Giving existing types another name (like </a:t>
            </a:r>
            <a:r>
              <a:rPr lang="en-US" b="1" dirty="0" err="1" smtClean="0"/>
              <a:t>typedef</a:t>
            </a:r>
            <a:r>
              <a:rPr lang="en-US" dirty="0" smtClean="0"/>
              <a:t> does)</a:t>
            </a:r>
          </a:p>
          <a:p>
            <a:r>
              <a:rPr lang="en-US" dirty="0" smtClean="0"/>
              <a:t>Handy for complex types</a:t>
            </a:r>
          </a:p>
          <a:p>
            <a:r>
              <a:rPr lang="en-US" dirty="0" smtClean="0"/>
              <a:t>More readable than </a:t>
            </a:r>
            <a:r>
              <a:rPr lang="en-US" b="1" dirty="0" err="1" smtClean="0"/>
              <a:t>typedef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98500" y="3584139"/>
            <a:ext cx="7886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using </a:t>
            </a:r>
            <a:r>
              <a:rPr lang="en-US" dirty="0" err="1" smtClean="0">
                <a:latin typeface="Andale Mono"/>
                <a:cs typeface="Andale Mono"/>
              </a:rPr>
              <a:t>intseq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[5];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intseq</a:t>
            </a:r>
            <a:r>
              <a:rPr lang="en-US" dirty="0" smtClean="0">
                <a:latin typeface="Andale Mono"/>
                <a:cs typeface="Andale Mono"/>
              </a:rPr>
              <a:t> a;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5; ++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5-i;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5; ++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&lt;&lt; ' ';    // 5 4 3 2 1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967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Aliases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b="1" dirty="0" err="1" smtClean="0"/>
              <a:t>const</a:t>
            </a:r>
            <a:r>
              <a:rPr lang="en-US" dirty="0" smtClean="0"/>
              <a:t> to an aliased pointer qualifies the </a:t>
            </a:r>
            <a:r>
              <a:rPr lang="en-US" i="1" dirty="0" smtClean="0"/>
              <a:t>pointer</a:t>
            </a:r>
            <a:r>
              <a:rPr lang="en-US" dirty="0" smtClean="0"/>
              <a:t>, not the </a:t>
            </a:r>
            <a:r>
              <a:rPr lang="en-US" dirty="0" err="1" smtClean="0"/>
              <a:t>pointee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900" y="2963039"/>
            <a:ext cx="759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using </a:t>
            </a:r>
            <a:r>
              <a:rPr lang="en-US" dirty="0" err="1" smtClean="0">
                <a:latin typeface="Andale Mono"/>
                <a:cs typeface="Andale Mono"/>
              </a:rPr>
              <a:t>pstring</a:t>
            </a:r>
            <a:r>
              <a:rPr lang="en-US" dirty="0" smtClean="0">
                <a:latin typeface="Andale Mono"/>
                <a:cs typeface="Andale Mono"/>
              </a:rPr>
              <a:t> = char*;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</a:p>
          <a:p>
            <a:r>
              <a:rPr lang="en-US" i="1" dirty="0" smtClean="0">
                <a:latin typeface="Andale Mono"/>
                <a:cs typeface="Andale Mono"/>
              </a:rPr>
              <a:t>    // </a:t>
            </a:r>
            <a:r>
              <a:rPr lang="en-US" i="1" dirty="0" err="1" smtClean="0">
                <a:latin typeface="Andale Mono"/>
                <a:cs typeface="Andale Mono"/>
              </a:rPr>
              <a:t>cstr</a:t>
            </a:r>
            <a:r>
              <a:rPr lang="en-US" i="1" dirty="0" smtClean="0">
                <a:latin typeface="Andale Mono"/>
                <a:cs typeface="Andale Mono"/>
              </a:rPr>
              <a:t> is a </a:t>
            </a:r>
            <a:r>
              <a:rPr lang="en-US" i="1" dirty="0" err="1" smtClean="0">
                <a:latin typeface="Andale Mono"/>
                <a:cs typeface="Andale Mono"/>
              </a:rPr>
              <a:t>const</a:t>
            </a:r>
            <a:r>
              <a:rPr lang="en-US" i="1" dirty="0" smtClean="0">
                <a:latin typeface="Andale Mono"/>
                <a:cs typeface="Andale Mono"/>
              </a:rPr>
              <a:t> pointer to char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const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pstring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cstr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nullptr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latin typeface="Andale Mono"/>
                <a:cs typeface="Andale Mono"/>
              </a:rPr>
              <a:t>    // </a:t>
            </a:r>
            <a:r>
              <a:rPr lang="en-US" i="1" dirty="0" err="1" smtClean="0">
                <a:latin typeface="Andale Mono"/>
                <a:cs typeface="Andale Mono"/>
              </a:rPr>
              <a:t>ps</a:t>
            </a:r>
            <a:r>
              <a:rPr lang="en-US" i="1" dirty="0" smtClean="0">
                <a:latin typeface="Andale Mono"/>
                <a:cs typeface="Andale Mono"/>
              </a:rPr>
              <a:t> is a pointer to a </a:t>
            </a:r>
            <a:r>
              <a:rPr lang="en-US" i="1" dirty="0" err="1" smtClean="0">
                <a:latin typeface="Andale Mono"/>
                <a:cs typeface="Andale Mono"/>
              </a:rPr>
              <a:t>const</a:t>
            </a:r>
            <a:r>
              <a:rPr lang="en-US" i="1" dirty="0" smtClean="0">
                <a:latin typeface="Andale Mono"/>
                <a:cs typeface="Andale Mono"/>
              </a:rPr>
              <a:t> pointer to char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const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pstring</a:t>
            </a:r>
            <a:r>
              <a:rPr lang="en-US" dirty="0" smtClean="0">
                <a:latin typeface="Andale Mono"/>
                <a:cs typeface="Andale Mono"/>
              </a:rPr>
              <a:t> *</a:t>
            </a:r>
            <a:r>
              <a:rPr lang="en-US" dirty="0" err="1" smtClean="0">
                <a:latin typeface="Andale Mono"/>
                <a:cs typeface="Andale Mono"/>
              </a:rPr>
              <a:t>ps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1300" y="5803900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Neither</a:t>
            </a:r>
            <a:r>
              <a:rPr lang="en-US" dirty="0" smtClean="0"/>
              <a:t> of the above points to a </a:t>
            </a:r>
            <a:r>
              <a:rPr lang="en-US" b="1" dirty="0" err="1" smtClean="0"/>
              <a:t>const</a:t>
            </a:r>
            <a:r>
              <a:rPr lang="en-US" b="1" dirty="0" smtClean="0"/>
              <a:t> char*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660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decltype</a:t>
            </a:r>
            <a:r>
              <a:rPr lang="en-US" dirty="0" smtClean="0"/>
              <a:t>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r>
              <a:rPr lang="en-US" dirty="0" smtClean="0"/>
              <a:t>Used to infer a type from an </a:t>
            </a:r>
            <a:r>
              <a:rPr lang="en-US" i="1" dirty="0" smtClean="0"/>
              <a:t>expression</a:t>
            </a:r>
          </a:p>
          <a:p>
            <a:r>
              <a:rPr lang="en-US" dirty="0" smtClean="0"/>
              <a:t>The compiler figures out the required type, but </a:t>
            </a:r>
            <a:r>
              <a:rPr lang="en-US" i="1" dirty="0" smtClean="0"/>
              <a:t>does not evaluate the expression!</a:t>
            </a:r>
          </a:p>
          <a:p>
            <a:r>
              <a:rPr lang="en-US" dirty="0" smtClean="0"/>
              <a:t>Handy in templates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err="1" smtClean="0">
                <a:latin typeface="Andale Mono"/>
                <a:cs typeface="Andale Mono"/>
              </a:rPr>
              <a:t>decltype</a:t>
            </a:r>
            <a:r>
              <a:rPr lang="en-US" sz="1800" dirty="0" smtClean="0">
                <a:latin typeface="Andale Mono"/>
                <a:cs typeface="Andale Mono"/>
              </a:rPr>
              <a:t> (F()) sum;	</a:t>
            </a:r>
            <a:r>
              <a:rPr lang="en-US" sz="1800" i="1" dirty="0" smtClean="0">
                <a:latin typeface="Andale Mono"/>
                <a:cs typeface="Andale Mono"/>
              </a:rPr>
              <a:t>// “I’ll have what F returns”</a:t>
            </a:r>
            <a:endParaRPr lang="en-US" sz="1800" i="1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67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“Pair”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2880" y="1690179"/>
            <a:ext cx="8003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template&lt;</a:t>
            </a:r>
            <a:r>
              <a:rPr lang="en-US" dirty="0" err="1">
                <a:latin typeface="Andale Mono"/>
                <a:cs typeface="Andale Mono"/>
              </a:rPr>
              <a:t>typename</a:t>
            </a:r>
            <a:r>
              <a:rPr lang="en-US" dirty="0">
                <a:latin typeface="Andale Mono"/>
                <a:cs typeface="Andale Mono"/>
              </a:rPr>
              <a:t> T, </a:t>
            </a:r>
            <a:r>
              <a:rPr lang="en-US" dirty="0" err="1">
                <a:latin typeface="Andale Mono"/>
                <a:cs typeface="Andale Mono"/>
              </a:rPr>
              <a:t>typename</a:t>
            </a:r>
            <a:r>
              <a:rPr lang="en-US" dirty="0">
                <a:latin typeface="Andale Mono"/>
                <a:cs typeface="Andale Mono"/>
              </a:rPr>
              <a:t> U&gt;</a:t>
            </a:r>
          </a:p>
          <a:p>
            <a:r>
              <a:rPr lang="en-US" dirty="0" err="1">
                <a:latin typeface="Andale Mono"/>
                <a:cs typeface="Andale Mono"/>
              </a:rPr>
              <a:t>struct</a:t>
            </a:r>
            <a:r>
              <a:rPr lang="en-US" dirty="0">
                <a:latin typeface="Andale Mono"/>
                <a:cs typeface="Andale Mono"/>
              </a:rPr>
              <a:t> Pair {</a:t>
            </a:r>
          </a:p>
          <a:p>
            <a:r>
              <a:rPr lang="en-US" dirty="0">
                <a:latin typeface="Andale Mono"/>
                <a:cs typeface="Andale Mono"/>
              </a:rPr>
              <a:t>    T first;</a:t>
            </a:r>
          </a:p>
          <a:p>
            <a:r>
              <a:rPr lang="en-US" dirty="0">
                <a:latin typeface="Andale Mono"/>
                <a:cs typeface="Andale Mono"/>
              </a:rPr>
              <a:t>    U second;</a:t>
            </a:r>
          </a:p>
          <a:p>
            <a:r>
              <a:rPr lang="en-US" dirty="0">
                <a:latin typeface="Andale Mono"/>
                <a:cs typeface="Andale Mono"/>
              </a:rPr>
              <a:t>    Pair(</a:t>
            </a:r>
            <a:r>
              <a:rPr lang="en-US" dirty="0" err="1">
                <a:latin typeface="Andale Mono"/>
                <a:cs typeface="Andale Mono"/>
              </a:rPr>
              <a:t>const</a:t>
            </a:r>
            <a:r>
              <a:rPr lang="en-US" dirty="0">
                <a:latin typeface="Andale Mono"/>
                <a:cs typeface="Andale Mono"/>
              </a:rPr>
              <a:t> T&amp; t, </a:t>
            </a:r>
            <a:r>
              <a:rPr lang="en-US" dirty="0" err="1">
                <a:latin typeface="Andale Mono"/>
                <a:cs typeface="Andale Mono"/>
              </a:rPr>
              <a:t>const</a:t>
            </a:r>
            <a:r>
              <a:rPr lang="en-US" dirty="0">
                <a:latin typeface="Andale Mono"/>
                <a:cs typeface="Andale Mono"/>
              </a:rPr>
              <a:t> U&amp; u) : first(t), second(u) {}</a:t>
            </a:r>
          </a:p>
          <a:p>
            <a:r>
              <a:rPr lang="en-US" dirty="0">
                <a:latin typeface="Andale Mono"/>
                <a:cs typeface="Andale Mono"/>
              </a:rPr>
              <a:t>};</a:t>
            </a:r>
          </a:p>
          <a:p>
            <a:endParaRPr lang="en-US" dirty="0">
              <a:latin typeface="Andale Mono"/>
              <a:cs typeface="Andale Mono"/>
            </a:endParaRPr>
          </a:p>
          <a:p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 {</a:t>
            </a:r>
          </a:p>
          <a:p>
            <a:r>
              <a:rPr lang="en-US" dirty="0">
                <a:latin typeface="Andale Mono"/>
                <a:cs typeface="Andale Mono"/>
              </a:rPr>
              <a:t>    Pair&lt;</a:t>
            </a:r>
            <a:r>
              <a:rPr lang="en-US" dirty="0" err="1">
                <a:latin typeface="Andale Mono"/>
                <a:cs typeface="Andale Mono"/>
              </a:rPr>
              <a:t>string,int</a:t>
            </a:r>
            <a:r>
              <a:rPr lang="en-US" dirty="0">
                <a:latin typeface="Andale Mono"/>
                <a:cs typeface="Andale Mono"/>
              </a:rPr>
              <a:t>&gt; p{"one",1};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p.first</a:t>
            </a:r>
            <a:r>
              <a:rPr lang="en-US" dirty="0">
                <a:latin typeface="Andale Mono"/>
                <a:cs typeface="Andale Mono"/>
              </a:rPr>
              <a:t> &lt;&lt; ',' &lt;&lt; </a:t>
            </a:r>
            <a:r>
              <a:rPr lang="en-US" dirty="0" err="1">
                <a:latin typeface="Andale Mono"/>
                <a:cs typeface="Andale Mono"/>
              </a:rPr>
              <a:t>p.second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</a:t>
            </a:r>
            <a:r>
              <a:rPr lang="en-US" i="1" dirty="0">
                <a:latin typeface="Andale Mono"/>
                <a:cs typeface="Andale Mono"/>
              </a:rPr>
              <a:t>// one,1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812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Initializing Static Data Members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For non-</a:t>
            </a:r>
            <a:r>
              <a:rPr lang="en-US" b="1" dirty="0" err="1" smtClean="0">
                <a:ea typeface="ＭＳ Ｐゴシック" charset="0"/>
                <a:cs typeface="ＭＳ Ｐゴシック" charset="0"/>
              </a:rPr>
              <a:t>const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static members, only </a:t>
            </a: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declaration</a:t>
            </a:r>
            <a:r>
              <a:rPr lang="en-US" dirty="0">
                <a:ea typeface="ＭＳ Ｐゴシック" charset="0"/>
                <a:cs typeface="ＭＳ Ｐゴシック" charset="0"/>
              </a:rPr>
              <a:t> goes in the class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Usually in a </a:t>
            </a:r>
            <a:r>
              <a:rPr lang="en-US" i="1" dirty="0">
                <a:ea typeface="ＭＳ Ｐゴシック" charset="0"/>
              </a:rPr>
              <a:t>.h </a:t>
            </a:r>
            <a:r>
              <a:rPr lang="en-US" dirty="0">
                <a:ea typeface="ＭＳ Ｐゴシック" charset="0"/>
              </a:rPr>
              <a:t>file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definition</a:t>
            </a:r>
            <a:r>
              <a:rPr lang="en-US" dirty="0">
                <a:ea typeface="ＭＳ Ｐゴシック" charset="0"/>
                <a:cs typeface="ＭＳ Ｐゴシック" charset="0"/>
              </a:rPr>
              <a:t> of the member must occur at </a:t>
            </a:r>
            <a:r>
              <a:rPr lang="en-US" i="1" dirty="0">
                <a:ea typeface="ＭＳ Ｐゴシック" charset="0"/>
                <a:cs typeface="ＭＳ Ｐゴシック" charset="0"/>
              </a:rPr>
              <a:t>global (i.e., file) 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Usually in a </a:t>
            </a:r>
            <a:r>
              <a:rPr lang="en-US" b="1" dirty="0">
                <a:ea typeface="ＭＳ Ｐゴシック" charset="0"/>
              </a:rPr>
              <a:t>.</a:t>
            </a:r>
            <a:r>
              <a:rPr lang="en-US" b="1" dirty="0" err="1">
                <a:ea typeface="ＭＳ Ｐゴシック" charset="0"/>
              </a:rPr>
              <a:t>cpp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Defines </a:t>
            </a:r>
            <a:r>
              <a:rPr lang="en-US" i="1" dirty="0">
                <a:ea typeface="ＭＳ Ｐゴシック" charset="0"/>
              </a:rPr>
              <a:t>space</a:t>
            </a:r>
            <a:r>
              <a:rPr lang="en-US" dirty="0">
                <a:ea typeface="ＭＳ Ｐゴシック" charset="0"/>
              </a:rPr>
              <a:t> for the member in the data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(There is no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class object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in C++ like in other OO languages)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8F2B65-4ABA-E747-B16A-4A7A421158B5}" type="slidenum">
              <a:rPr 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2202" y="5033648"/>
            <a:ext cx="417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D2533C"/>
                </a:solidFill>
              </a:rPr>
              <a:t>Don’t forget this!!!</a:t>
            </a:r>
            <a:endParaRPr lang="en-US" sz="40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Defining a Static </a:t>
            </a:r>
            <a:r>
              <a:rPr lang="en-US" b="0" dirty="0" smtClean="0">
                <a:solidFill>
                  <a:srgbClr val="D2533C"/>
                </a:solidFill>
                <a:ea typeface="+mj-ea"/>
                <a:cs typeface="+mj-cs"/>
              </a:rPr>
              <a:t>Pool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Object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From Program 1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929046"/>
            <a:ext cx="8229600" cy="45479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000" i="1" dirty="0" err="1">
                <a:latin typeface="Corbel" charset="0"/>
                <a:ea typeface="ＭＳ Ｐゴシック" charset="0"/>
                <a:cs typeface="ＭＳ Ｐゴシック" charset="0"/>
              </a:rPr>
              <a:t>MyObject.h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class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MyObject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{</a:t>
            </a:r>
            <a:b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static Pool pool;</a:t>
            </a:r>
            <a:b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…</a:t>
            </a:r>
            <a:b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};</a:t>
            </a:r>
            <a:b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</a:br>
            <a:endParaRPr lang="en-US" b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000" i="1" dirty="0" err="1">
                <a:latin typeface="Corbel" charset="0"/>
                <a:ea typeface="ＭＳ Ｐゴシック" charset="0"/>
                <a:cs typeface="ＭＳ Ｐゴシック" charset="0"/>
              </a:rPr>
              <a:t>MyObject.cpp</a:t>
            </a:r>
            <a: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000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Pool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MyObject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::pool(…);</a:t>
            </a:r>
            <a:endParaRPr lang="en-US" sz="2000" b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3370</a:t>
            </a:r>
            <a:endParaRPr 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A75F16-F77E-8046-9E4E-3E253492986E}" type="slidenum">
              <a:rPr 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non-static member function receives a </a:t>
            </a:r>
            <a:r>
              <a:rPr lang="en-US" dirty="0" smtClean="0"/>
              <a:t>hidden, first </a:t>
            </a:r>
            <a:r>
              <a:rPr lang="en-US" dirty="0" smtClean="0"/>
              <a:t>parameter named </a:t>
            </a:r>
            <a:r>
              <a:rPr lang="en-US" b="1" dirty="0" smtClean="0"/>
              <a:t>this</a:t>
            </a:r>
          </a:p>
          <a:p>
            <a:endParaRPr lang="en-US" dirty="0" smtClean="0"/>
          </a:p>
          <a:p>
            <a:r>
              <a:rPr lang="en-US" dirty="0" smtClean="0"/>
              <a:t>The type of </a:t>
            </a:r>
            <a:r>
              <a:rPr lang="en-US" b="1" dirty="0" smtClean="0"/>
              <a:t>this</a:t>
            </a:r>
            <a:r>
              <a:rPr lang="en-US" dirty="0" smtClean="0"/>
              <a:t> for </a:t>
            </a:r>
            <a:r>
              <a:rPr lang="en-US" b="1" dirty="0" smtClean="0"/>
              <a:t>C::</a:t>
            </a:r>
            <a:r>
              <a:rPr lang="en-US" b="1" dirty="0" smtClean="0"/>
              <a:t>f(</a:t>
            </a:r>
            <a:r>
              <a:rPr lang="en-US" b="1" dirty="0" err="1" smtClean="0"/>
              <a:t>int</a:t>
            </a:r>
            <a:r>
              <a:rPr lang="en-US" b="1" dirty="0" smtClean="0"/>
              <a:t> n)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>
                <a:latin typeface="Andale Mono"/>
                <a:cs typeface="Andale Mono"/>
              </a:rPr>
              <a:t>void C::f(</a:t>
            </a:r>
            <a:r>
              <a:rPr lang="en-US" i="1" u="sng" dirty="0" smtClean="0">
                <a:latin typeface="Andale Mono"/>
                <a:cs typeface="Andale Mono"/>
              </a:rPr>
              <a:t>C* </a:t>
            </a:r>
            <a:r>
              <a:rPr lang="en-US" i="1" u="sng" dirty="0" err="1" smtClean="0">
                <a:latin typeface="Andale Mono"/>
                <a:cs typeface="Andale Mono"/>
              </a:rPr>
              <a:t>const</a:t>
            </a:r>
            <a:r>
              <a:rPr lang="en-US" i="1" u="sng" dirty="0" smtClean="0">
                <a:latin typeface="Andale Mono"/>
                <a:cs typeface="Andale Mono"/>
              </a:rPr>
              <a:t> this,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n)</a:t>
            </a:r>
            <a:r>
              <a:rPr lang="en-US" dirty="0" smtClean="0">
                <a:latin typeface="Andale Mono"/>
                <a:cs typeface="Andale Mono"/>
              </a:rPr>
              <a:t>{…}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err="1" smtClean="0"/>
              <a:t>const</a:t>
            </a:r>
            <a:r>
              <a:rPr lang="en-US" dirty="0" smtClean="0"/>
              <a:t> pointer</a:t>
            </a:r>
          </a:p>
          <a:p>
            <a:pPr lvl="2"/>
            <a:r>
              <a:rPr lang="en-US" dirty="0" smtClean="0"/>
              <a:t>not a pointer-to-</a:t>
            </a:r>
            <a:r>
              <a:rPr lang="en-US" b="1" dirty="0" err="1" smtClean="0"/>
              <a:t>const</a:t>
            </a:r>
            <a:endParaRPr lang="en-US" b="1" dirty="0" smtClean="0"/>
          </a:p>
          <a:p>
            <a:pPr lvl="1"/>
            <a:r>
              <a:rPr lang="en-US" dirty="0" smtClean="0"/>
              <a:t>Accessing a member </a:t>
            </a:r>
            <a:r>
              <a:rPr lang="en-US" b="1" dirty="0" smtClean="0"/>
              <a:t>x</a:t>
            </a:r>
            <a:r>
              <a:rPr lang="en-US" dirty="0" smtClean="0"/>
              <a:t> in </a:t>
            </a:r>
            <a:r>
              <a:rPr lang="en-US" b="1" dirty="0" smtClean="0"/>
              <a:t>f</a:t>
            </a:r>
            <a:r>
              <a:rPr lang="en-US" dirty="0" smtClean="0"/>
              <a:t> is identical to </a:t>
            </a:r>
            <a:r>
              <a:rPr lang="en-US" b="1" dirty="0" smtClean="0"/>
              <a:t>this-&gt;x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To guarantee a method doesn’t change data, we want:</a:t>
            </a:r>
          </a:p>
          <a:p>
            <a:pPr lvl="1"/>
            <a:r>
              <a:rPr lang="en-US" dirty="0">
                <a:latin typeface="Andale Mono"/>
                <a:cs typeface="Andale Mono"/>
              </a:rPr>
              <a:t>void </a:t>
            </a:r>
            <a:r>
              <a:rPr lang="en-US" dirty="0" smtClean="0">
                <a:latin typeface="Andale Mono"/>
                <a:cs typeface="Andale Mono"/>
              </a:rPr>
              <a:t>C::f(</a:t>
            </a:r>
            <a:r>
              <a:rPr lang="en-US" b="1" i="1" u="sng" dirty="0" err="1" smtClean="0">
                <a:latin typeface="Andale Mono"/>
                <a:cs typeface="Andale Mono"/>
              </a:rPr>
              <a:t>const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C* </a:t>
            </a:r>
            <a:r>
              <a:rPr lang="en-US" dirty="0" err="1">
                <a:latin typeface="Andale Mono"/>
                <a:cs typeface="Andale Mono"/>
              </a:rPr>
              <a:t>const</a:t>
            </a:r>
            <a:r>
              <a:rPr lang="en-US" dirty="0">
                <a:latin typeface="Andale Mono"/>
                <a:cs typeface="Andale Mono"/>
              </a:rPr>
              <a:t> this, …</a:t>
            </a:r>
            <a:r>
              <a:rPr lang="en-US" dirty="0" smtClean="0">
                <a:latin typeface="Andale Mono"/>
                <a:cs typeface="Andale Mono"/>
              </a:rPr>
              <a:t>) {…}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declare it?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</a:t>
            </a:r>
            <a:r>
              <a:rPr lang="en-US" b="1" dirty="0" err="1" smtClean="0"/>
              <a:t>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9408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this</a:t>
            </a:r>
            <a:r>
              <a:rPr lang="en-US" dirty="0" smtClean="0"/>
              <a:t> parameter is not visible</a:t>
            </a:r>
          </a:p>
          <a:p>
            <a:pPr lvl="1"/>
            <a:r>
              <a:rPr lang="en-US" dirty="0" smtClean="0"/>
              <a:t>so we can’t adorn it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Solution</a:t>
            </a:r>
            <a:r>
              <a:rPr lang="en-US" dirty="0" smtClean="0"/>
              <a:t>: add </a:t>
            </a:r>
            <a:r>
              <a:rPr lang="en-US" b="1" dirty="0" err="1" smtClean="0"/>
              <a:t>const</a:t>
            </a:r>
            <a:r>
              <a:rPr lang="en-US" dirty="0" smtClean="0"/>
              <a:t> </a:t>
            </a:r>
            <a:r>
              <a:rPr lang="en-US" i="1" dirty="0" smtClean="0"/>
              <a:t>after</a:t>
            </a:r>
            <a:r>
              <a:rPr lang="en-US" dirty="0" smtClean="0"/>
              <a:t> the parameter </a:t>
            </a:r>
            <a:r>
              <a:rPr lang="en-US" dirty="0" smtClean="0"/>
              <a:t>list in the declaration </a:t>
            </a:r>
            <a:r>
              <a:rPr lang="en-US" i="1" dirty="0" smtClean="0"/>
              <a:t>and</a:t>
            </a:r>
            <a:r>
              <a:rPr lang="en-US" dirty="0" smtClean="0"/>
              <a:t> definition (if they’re separate):</a:t>
            </a:r>
            <a:endParaRPr lang="en-US" dirty="0" smtClean="0"/>
          </a:p>
          <a:p>
            <a:pPr lvl="1"/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oid f(…) </a:t>
            </a:r>
            <a:r>
              <a:rPr lang="en-US" dirty="0" err="1" smtClean="0">
                <a:latin typeface="Andale Mono"/>
                <a:cs typeface="Andale Mono"/>
              </a:rPr>
              <a:t>const</a:t>
            </a:r>
            <a:r>
              <a:rPr lang="en-US" dirty="0" smtClean="0">
                <a:latin typeface="Andale Mono"/>
                <a:cs typeface="Andale Mono"/>
              </a:rPr>
              <a:t>;		// Inside class C</a:t>
            </a:r>
          </a:p>
          <a:p>
            <a:pPr lvl="1"/>
            <a:r>
              <a:rPr lang="en-US" dirty="0" smtClean="0">
                <a:latin typeface="Andale Mono"/>
                <a:cs typeface="Andale Mono"/>
              </a:rPr>
              <a:t>void </a:t>
            </a:r>
            <a:r>
              <a:rPr lang="en-US" dirty="0" smtClean="0">
                <a:latin typeface="Andale Mono"/>
                <a:cs typeface="Andale Mono"/>
              </a:rPr>
              <a:t>C::f(…) </a:t>
            </a:r>
            <a:r>
              <a:rPr lang="en-US" b="1" u="sng" dirty="0" err="1" smtClean="0">
                <a:latin typeface="Andale Mono"/>
                <a:cs typeface="Andale Mono"/>
              </a:rPr>
              <a:t>const</a:t>
            </a:r>
            <a:r>
              <a:rPr lang="en-US" dirty="0" smtClean="0">
                <a:latin typeface="Andale Mono"/>
                <a:cs typeface="Andale Mono"/>
              </a:rPr>
              <a:t> {…</a:t>
            </a:r>
            <a:r>
              <a:rPr lang="en-US" dirty="0" smtClean="0">
                <a:latin typeface="Andale Mono"/>
                <a:cs typeface="Andale Mono"/>
              </a:rPr>
              <a:t>}		// Outside</a:t>
            </a:r>
            <a:endParaRPr lang="en-US" dirty="0" smtClean="0">
              <a:latin typeface="Andale Mono"/>
              <a:cs typeface="Andale Mono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Declare </a:t>
            </a:r>
            <a:r>
              <a:rPr lang="en-US" i="1" dirty="0" smtClean="0"/>
              <a:t>all</a:t>
            </a:r>
            <a:r>
              <a:rPr lang="en-US" dirty="0" smtClean="0"/>
              <a:t> member functions that don</a:t>
            </a:r>
            <a:r>
              <a:rPr lang="fr-FR" dirty="0" smtClean="0"/>
              <a:t>’</a:t>
            </a:r>
            <a:r>
              <a:rPr lang="en-US" dirty="0" smtClean="0"/>
              <a:t>t change data as </a:t>
            </a:r>
            <a:r>
              <a:rPr lang="en-US" b="1" dirty="0" err="1" smtClean="0"/>
              <a:t>const</a:t>
            </a:r>
            <a:endParaRPr lang="en-US" b="1" dirty="0"/>
          </a:p>
        </p:txBody>
      </p:sp>
      <p:pic>
        <p:nvPicPr>
          <p:cNvPr id="4" name="Picture 3" descr="constmeth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4842054"/>
            <a:ext cx="7137400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3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“Exceptions” to </a:t>
            </a:r>
            <a:r>
              <a:rPr lang="en-US" b="1" dirty="0" err="1" smtClean="0"/>
              <a:t>const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42052"/>
          </a:xfrm>
        </p:spPr>
        <p:txBody>
          <a:bodyPr/>
          <a:lstStyle/>
          <a:p>
            <a:r>
              <a:rPr lang="en-US" dirty="0" smtClean="0"/>
              <a:t>You can declare some data members to be </a:t>
            </a:r>
            <a:r>
              <a:rPr lang="en-US" b="1" dirty="0" smtClean="0"/>
              <a:t>mutable</a:t>
            </a:r>
            <a:endParaRPr lang="en-US" dirty="0"/>
          </a:p>
          <a:p>
            <a:r>
              <a:rPr lang="en-US" dirty="0" smtClean="0"/>
              <a:t>Even </a:t>
            </a:r>
            <a:r>
              <a:rPr lang="en-US" b="1" dirty="0" err="1" smtClean="0"/>
              <a:t>const</a:t>
            </a:r>
            <a:r>
              <a:rPr lang="en-US" dirty="0" smtClean="0"/>
              <a:t> member functions can change them</a:t>
            </a:r>
            <a:endParaRPr lang="en-US" dirty="0"/>
          </a:p>
          <a:p>
            <a:r>
              <a:rPr lang="en-US" dirty="0" smtClean="0"/>
              <a:t>Useful for implementation detail that doesn’t affect users</a:t>
            </a:r>
          </a:p>
          <a:p>
            <a:pPr lvl="1"/>
            <a:r>
              <a:rPr lang="en-US" dirty="0" smtClean="0"/>
              <a:t>e.g., cache information</a:t>
            </a:r>
          </a:p>
        </p:txBody>
      </p:sp>
      <p:pic>
        <p:nvPicPr>
          <p:cNvPr id="4" name="Picture 3" descr="mu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57" y="3533676"/>
            <a:ext cx="7321779" cy="30064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just like </a:t>
            </a:r>
            <a:r>
              <a:rPr lang="en-US" b="1" dirty="0" smtClean="0"/>
              <a:t>inline</a:t>
            </a:r>
            <a:r>
              <a:rPr lang="en-US" dirty="0" smtClean="0"/>
              <a:t> regular functions</a:t>
            </a:r>
          </a:p>
          <a:p>
            <a:pPr lvl="1"/>
            <a:r>
              <a:rPr lang="en-US" dirty="0" smtClean="0"/>
              <a:t>put body in header file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hint</a:t>
            </a:r>
            <a:r>
              <a:rPr lang="en-US" dirty="0" smtClean="0"/>
              <a:t> to the compiler</a:t>
            </a:r>
          </a:p>
          <a:p>
            <a:pPr lvl="1"/>
            <a:endParaRPr lang="en-US" dirty="0"/>
          </a:p>
          <a:p>
            <a:r>
              <a:rPr lang="en-US" dirty="0" smtClean="0"/>
              <a:t>Additional case for member functions:</a:t>
            </a:r>
          </a:p>
          <a:p>
            <a:pPr lvl="1"/>
            <a:r>
              <a:rPr lang="en-US" dirty="0" smtClean="0"/>
              <a:t>when you define the body of a member function </a:t>
            </a:r>
            <a:r>
              <a:rPr lang="en-US" i="1" dirty="0" smtClean="0"/>
              <a:t>inside</a:t>
            </a:r>
            <a:r>
              <a:rPr lang="en-US" dirty="0" smtClean="0"/>
              <a:t> the class definition, it is </a:t>
            </a:r>
            <a:r>
              <a:rPr lang="en-US" i="1" dirty="0" smtClean="0"/>
              <a:t>implicitly</a:t>
            </a:r>
            <a:r>
              <a:rPr lang="en-US" dirty="0" smtClean="0"/>
              <a:t> </a:t>
            </a:r>
            <a:r>
              <a:rPr lang="en-US" b="1" dirty="0" smtClean="0"/>
              <a:t>inline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3370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A318A-5084-6C4C-AF1B-F03560AEB9A9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8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1797</TotalTime>
  <Words>1863</Words>
  <Application>Microsoft Macintosh PowerPoint</Application>
  <PresentationFormat>On-screen Show (4:3)</PresentationFormat>
  <Paragraphs>313</Paragraphs>
  <Slides>27</Slides>
  <Notes>10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Defining New Types</vt:lpstr>
      <vt:lpstr>Defining New Types</vt:lpstr>
      <vt:lpstr>A “Pair” Structure</vt:lpstr>
      <vt:lpstr>Initializing Static Data Members</vt:lpstr>
      <vt:lpstr>Defining a Static Pool Object From Program 1</vt:lpstr>
      <vt:lpstr>Read-Only Member Functions</vt:lpstr>
      <vt:lpstr>const Member Functions</vt:lpstr>
      <vt:lpstr>“Exceptions” to const Member Functions</vt:lpstr>
      <vt:lpstr>inline Member Functions</vt:lpstr>
      <vt:lpstr>Related Non-Member Functions</vt:lpstr>
      <vt:lpstr>Friends</vt:lpstr>
      <vt:lpstr>PowerPoint Presentation</vt:lpstr>
      <vt:lpstr>In-Class Initializers</vt:lpstr>
      <vt:lpstr>Constructors</vt:lpstr>
      <vt:lpstr>Initializing Member Objects Default Behavior</vt:lpstr>
      <vt:lpstr>Constructor Initializer Lists</vt:lpstr>
      <vt:lpstr>Enumerations</vt:lpstr>
      <vt:lpstr>Plain Enumerations</vt:lpstr>
      <vt:lpstr>Typed Enumerations</vt:lpstr>
      <vt:lpstr>Unions</vt:lpstr>
      <vt:lpstr>Command-line Arguments</vt:lpstr>
      <vt:lpstr>Getting Command-line Arguments</vt:lpstr>
      <vt:lpstr>Variable-length Argument Lists</vt:lpstr>
      <vt:lpstr>PowerPoint Presentation</vt:lpstr>
      <vt:lpstr>Type Aliases with using</vt:lpstr>
      <vt:lpstr>Type Aliases and Pointers</vt:lpstr>
      <vt:lpstr>The decltype Specifier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Allison</dc:creator>
  <cp:lastModifiedBy>Chuck Allison</cp:lastModifiedBy>
  <cp:revision>35</cp:revision>
  <dcterms:created xsi:type="dcterms:W3CDTF">2013-12-28T23:19:31Z</dcterms:created>
  <dcterms:modified xsi:type="dcterms:W3CDTF">2014-01-21T23:37:45Z</dcterms:modified>
</cp:coreProperties>
</file>