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89" r:id="rId3"/>
    <p:sldId id="290" r:id="rId4"/>
    <p:sldId id="291" r:id="rId5"/>
    <p:sldId id="28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-112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FD7A3-BE81-8947-A5FF-7BD98CC1A017}" type="datetimeFigureOut">
              <a:rPr lang="en-US" smtClean="0"/>
              <a:t>1/1/14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3706-98B9-EF4E-9F94-942A26E0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4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why header files include no implementation (multiple references).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D48F2-5932-C341-B318-3CC057AD5E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45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i="1">
                <a:latin typeface="Calibri" charset="0"/>
                <a:ea typeface="SimSun" charset="0"/>
                <a:cs typeface="SimSun" charset="0"/>
              </a:rPr>
              <a:t>www.boost.org/more/generic_exeption_safety.html </a:t>
            </a:r>
            <a:endParaRPr lang="en-US" sz="1400" i="1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C1A6A7B-6677-C747-9C25-CC7B36154AAE}" type="slidenum">
              <a:rPr lang="en-US" sz="1200"/>
              <a:pPr/>
              <a:t>33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NDEBUG == release mode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20548B-8F2B-1C43-B464-9AFB9B7E630F}" type="slidenum">
              <a:rPr lang="en-US" sz="1200"/>
              <a:pPr/>
              <a:t>35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Protected methods are a gray area; you can choose whether to use assertions or exceptions. Depends on whether base class developers consider derived clients to be 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external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 or not. I don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t; I prefer assertions.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4200B7-344A-9649-BB8B-C46AF0103806}" type="slidenum">
              <a:rPr lang="en-US" sz="1200"/>
              <a:pPr/>
              <a:t>43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a picture: header</a:t>
            </a:r>
            <a:r>
              <a:rPr lang="en-US" baseline="0" dirty="0" smtClean="0"/>
              <a:t>1 and header2 both include header3, and a program includes the first two.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3706-98B9-EF4E-9F94-942A26E05A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29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Listed in most-to-least restrictive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CF23-5128-3A49-A31B-50D1AB134F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40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 </a:t>
            </a:r>
            <a:r>
              <a:rPr lang="en-US" dirty="0" err="1" smtClean="0"/>
              <a:t>somebodyslongnamespacename</a:t>
            </a:r>
            <a:r>
              <a:rPr lang="en-US" dirty="0" smtClean="0"/>
              <a:t> defines foo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CF23-5128-3A49-A31B-50D1AB134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53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in the same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CF23-5128-3A49-A31B-50D1AB134F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84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Never throw pointers. How will the user know if it needs to be deleted? Who owns it?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D41139-86DE-0E4F-97B2-8A1170EBE9DA}" type="slidenum">
              <a:rPr lang="en-US" sz="1200"/>
              <a:pPr/>
              <a:t>20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Continues until a matching handler is found, or terminate is called.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6979398-B536-7D43-811B-E6105615C319}" type="slidenum">
              <a:rPr lang="en-US" sz="1200"/>
              <a:pPr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If we hadn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t explicitly put a destructor in C, the compiler would have would have known that it didn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t need to generate code to destroy c, and there would have been no overhead.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F2C9EE-4F23-D249-8537-0E7573B10C6F}" type="slidenum">
              <a:rPr lang="en-US" sz="1200"/>
              <a:pPr/>
              <a:t>22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Derive our exceptions from these categories, directly or indirectly.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FACC23-A551-0340-BD49-F4BAFA5A46B8}" type="slidenum">
              <a:rPr lang="en-US" sz="1200"/>
              <a:pPr/>
              <a:t>29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B81-44BF-B247-95D6-6608C0427AE2}" type="datetimeFigureOut">
              <a:rPr lang="en-US" smtClean="0"/>
              <a:t>1/1/14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214E-9060-EE4B-814F-85DCD8A7B66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B81-44BF-B247-95D6-6608C0427AE2}" type="datetimeFigureOut">
              <a:rPr lang="en-US" smtClean="0"/>
              <a:t>1/1/14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214E-9060-EE4B-814F-85DCD8A7B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B81-44BF-B247-95D6-6608C0427AE2}" type="datetimeFigureOut">
              <a:rPr lang="en-US" smtClean="0"/>
              <a:t>1/1/14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214E-9060-EE4B-814F-85DCD8A7B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B81-44BF-B247-95D6-6608C0427AE2}" type="datetimeFigureOut">
              <a:rPr lang="en-US" smtClean="0"/>
              <a:t>1/1/14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214E-9060-EE4B-814F-85DCD8A7B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B81-44BF-B247-95D6-6608C0427AE2}" type="datetimeFigureOut">
              <a:rPr lang="en-US" smtClean="0"/>
              <a:t>1/1/14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214E-9060-EE4B-814F-85DCD8A7B66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B81-44BF-B247-95D6-6608C0427AE2}" type="datetimeFigureOut">
              <a:rPr lang="en-US" smtClean="0"/>
              <a:t>1/1/14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214E-9060-EE4B-814F-85DCD8A7B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B81-44BF-B247-95D6-6608C0427AE2}" type="datetimeFigureOut">
              <a:rPr lang="en-US" smtClean="0"/>
              <a:t>1/1/14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214E-9060-EE4B-814F-85DCD8A7B66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B81-44BF-B247-95D6-6608C0427AE2}" type="datetimeFigureOut">
              <a:rPr lang="en-US" smtClean="0"/>
              <a:t>1/1/14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214E-9060-EE4B-814F-85DCD8A7B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B81-44BF-B247-95D6-6608C0427AE2}" type="datetimeFigureOut">
              <a:rPr lang="en-US" smtClean="0"/>
              <a:t>1/1/14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214E-9060-EE4B-814F-85DCD8A7B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B81-44BF-B247-95D6-6608C0427AE2}" type="datetimeFigureOut">
              <a:rPr lang="en-US" smtClean="0"/>
              <a:t>1/1/14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214E-9060-EE4B-814F-85DCD8A7B6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B81-44BF-B247-95D6-6608C0427AE2}" type="datetimeFigureOut">
              <a:rPr lang="en-US" smtClean="0"/>
              <a:t>1/1/14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214E-9060-EE4B-814F-85DCD8A7B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25AB81-44BF-B247-95D6-6608C0427AE2}" type="datetimeFigureOut">
              <a:rPr lang="en-US" smtClean="0"/>
              <a:t>1/1/14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C66214E-9060-EE4B-814F-85DCD8A7B6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CS 3370 – C++</a:t>
            </a:r>
          </a:p>
          <a:p>
            <a:endParaRPr lang="en-US" sz="2200" dirty="0"/>
          </a:p>
          <a:p>
            <a:r>
              <a:rPr lang="en-US" sz="2200" dirty="0" smtClean="0"/>
              <a:t>Chapter 3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34587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 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shorthand</a:t>
            </a:r>
            <a:r>
              <a:rPr lang="en-US" dirty="0" smtClean="0"/>
              <a:t> for using long namespace names</a:t>
            </a:r>
          </a:p>
          <a:p>
            <a:endParaRPr lang="en-US" dirty="0"/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somebodysheaderfile.h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namespace ns = </a:t>
            </a:r>
            <a:r>
              <a:rPr lang="en-US" dirty="0" err="1" smtClean="0">
                <a:latin typeface="Andale Mono"/>
                <a:cs typeface="Andale Mono"/>
              </a:rPr>
              <a:t>somebodyslongnamespacename</a:t>
            </a:r>
            <a:r>
              <a:rPr lang="en-US" dirty="0" smtClean="0">
                <a:latin typeface="Andale Mono"/>
                <a:cs typeface="Andale Mono"/>
              </a:rPr>
              <a:t>;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ns::foo(1);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888284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Anonymous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special namespace unique to each </a:t>
            </a:r>
            <a:r>
              <a:rPr lang="en-US" b="1" dirty="0" smtClean="0"/>
              <a:t>.</a:t>
            </a:r>
            <a:r>
              <a:rPr lang="en-US" b="1" dirty="0" err="1" smtClean="0"/>
              <a:t>cpp</a:t>
            </a:r>
            <a:r>
              <a:rPr lang="en-US" dirty="0" smtClean="0"/>
              <a:t> file</a:t>
            </a:r>
          </a:p>
          <a:p>
            <a:endParaRPr lang="en-US" dirty="0"/>
          </a:p>
          <a:p>
            <a:r>
              <a:rPr lang="en-US" dirty="0" smtClean="0"/>
              <a:t>Allows defining names with </a:t>
            </a:r>
            <a:r>
              <a:rPr lang="en-US" i="1" dirty="0" smtClean="0"/>
              <a:t>file scope</a:t>
            </a:r>
          </a:p>
          <a:p>
            <a:pPr lvl="1"/>
            <a:r>
              <a:rPr lang="en-US" dirty="0" smtClean="0"/>
              <a:t>accessible throughout the .</a:t>
            </a:r>
            <a:r>
              <a:rPr lang="en-US" dirty="0" err="1" smtClean="0"/>
              <a:t>cpp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but </a:t>
            </a:r>
            <a:r>
              <a:rPr lang="en-US" i="1" dirty="0" smtClean="0"/>
              <a:t>not</a:t>
            </a:r>
            <a:r>
              <a:rPr lang="en-US" dirty="0" smtClean="0"/>
              <a:t> accessible from any other .</a:t>
            </a:r>
            <a:r>
              <a:rPr lang="en-US" dirty="0" err="1" smtClean="0"/>
              <a:t>cpp</a:t>
            </a:r>
            <a:r>
              <a:rPr lang="en-US" dirty="0" smtClean="0"/>
              <a:t> file </a:t>
            </a:r>
          </a:p>
          <a:p>
            <a:pPr lvl="1"/>
            <a:r>
              <a:rPr lang="en-US" dirty="0" smtClean="0"/>
              <a:t>&lt;&lt;C Hacker Note: this is an alternative to file-level </a:t>
            </a:r>
            <a:r>
              <a:rPr lang="en-US" b="1" dirty="0" smtClean="0"/>
              <a:t>static</a:t>
            </a:r>
            <a:r>
              <a:rPr lang="en-US" dirty="0" smtClean="0"/>
              <a:t>&gt;&gt;</a:t>
            </a:r>
          </a:p>
          <a:p>
            <a:pPr lvl="1"/>
            <a:r>
              <a:rPr lang="en-US" dirty="0" smtClean="0"/>
              <a:t>can in </a:t>
            </a:r>
            <a:r>
              <a:rPr lang="en-US" dirty="0" err="1" smtClean="0"/>
              <a:t>discontiguous</a:t>
            </a:r>
            <a:r>
              <a:rPr lang="en-US" dirty="0" smtClean="0"/>
              <a:t> sections within the file</a:t>
            </a:r>
          </a:p>
          <a:p>
            <a:pPr lvl="2"/>
            <a:r>
              <a:rPr lang="en-US" dirty="0" smtClean="0"/>
              <a:t>see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88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Namespace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ndale Mono"/>
                <a:cs typeface="Andale Mono"/>
              </a:rPr>
              <a:t>namespace {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x = 1;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f(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}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/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/* normal code here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   … can use f() …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*/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/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namespace {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f(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n) {return </a:t>
            </a:r>
            <a:r>
              <a:rPr lang="en-US" dirty="0" err="1" smtClean="0">
                <a:latin typeface="Andale Mono"/>
                <a:cs typeface="Andale Mono"/>
              </a:rPr>
              <a:t>n+x</a:t>
            </a:r>
            <a:r>
              <a:rPr lang="en-US" dirty="0" smtClean="0">
                <a:latin typeface="Andale Mono"/>
                <a:cs typeface="Andale Mono"/>
              </a:rPr>
              <a:t>;}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}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718016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Error Handling with Exceptions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rbel" charset="0"/>
              </a:rPr>
              <a:t>Forces you to </a:t>
            </a:r>
            <a:r>
              <a:rPr lang="en-US" i="1">
                <a:latin typeface="Corbel" charset="0"/>
              </a:rPr>
              <a:t>defend yourself</a:t>
            </a:r>
          </a:p>
          <a:p>
            <a:pPr eaLnBrk="1" hangingPunct="1"/>
            <a:endParaRPr lang="en-US" i="1">
              <a:latin typeface="Corbel" charset="0"/>
            </a:endParaRPr>
          </a:p>
          <a:p>
            <a:pPr eaLnBrk="1" hangingPunct="1"/>
            <a:r>
              <a:rPr lang="en-US" i="1">
                <a:latin typeface="Corbel" charset="0"/>
              </a:rPr>
              <a:t>Separates</a:t>
            </a:r>
            <a:r>
              <a:rPr lang="en-US">
                <a:latin typeface="Corbel" charset="0"/>
              </a:rPr>
              <a:t> error handling code from the source of error</a:t>
            </a:r>
          </a:p>
          <a:p>
            <a:pPr lvl="1" eaLnBrk="1" hangingPunct="1"/>
            <a:r>
              <a:rPr lang="en-US">
                <a:latin typeface="Corbel" charset="0"/>
              </a:rPr>
              <a:t>The source </a:t>
            </a:r>
            <a:r>
              <a:rPr lang="en-US" i="1">
                <a:latin typeface="Corbel" charset="0"/>
              </a:rPr>
              <a:t>detects</a:t>
            </a:r>
            <a:r>
              <a:rPr lang="en-US">
                <a:latin typeface="Corbel" charset="0"/>
              </a:rPr>
              <a:t>, the client </a:t>
            </a:r>
            <a:r>
              <a:rPr lang="en-US" i="1">
                <a:latin typeface="Corbel" charset="0"/>
              </a:rPr>
              <a:t>handles</a:t>
            </a:r>
          </a:p>
          <a:p>
            <a:pPr lvl="1" eaLnBrk="1" hangingPunct="1"/>
            <a:r>
              <a:rPr lang="en-US">
                <a:latin typeface="Corbel" charset="0"/>
              </a:rPr>
              <a:t>No relentless checking of return values scattered throughout the code</a:t>
            </a:r>
          </a:p>
          <a:p>
            <a:pPr eaLnBrk="1" hangingPunct="1"/>
            <a:endParaRPr lang="en-US" i="1">
              <a:latin typeface="Corbel" charset="0"/>
            </a:endParaRPr>
          </a:p>
          <a:p>
            <a:pPr eaLnBrk="1" hangingPunct="1"/>
            <a:r>
              <a:rPr lang="en-US" i="1">
                <a:latin typeface="Corbel" charset="0"/>
              </a:rPr>
              <a:t>Saves</a:t>
            </a:r>
            <a:r>
              <a:rPr lang="en-US">
                <a:latin typeface="Corbel" charset="0"/>
              </a:rPr>
              <a:t> CPU </a:t>
            </a:r>
            <a:r>
              <a:rPr lang="en-US" i="1">
                <a:latin typeface="Corbel" charset="0"/>
              </a:rPr>
              <a:t>cycles</a:t>
            </a:r>
            <a:r>
              <a:rPr lang="en-US">
                <a:latin typeface="Corbel" charset="0"/>
              </a:rPr>
              <a:t> if no errors occur</a:t>
            </a:r>
          </a:p>
          <a:p>
            <a:pPr lvl="1" eaLnBrk="1" hangingPunct="1"/>
            <a:r>
              <a:rPr lang="en-US">
                <a:latin typeface="Corbel" charset="0"/>
              </a:rPr>
              <a:t>End user errors are the </a:t>
            </a:r>
            <a:r>
              <a:rPr lang="ja-JP" altLang="en-US">
                <a:latin typeface="Corbel" charset="0"/>
              </a:rPr>
              <a:t>“</a:t>
            </a:r>
            <a:r>
              <a:rPr lang="en-US" altLang="ja-JP">
                <a:latin typeface="Corbel" charset="0"/>
              </a:rPr>
              <a:t>exception</a:t>
            </a:r>
            <a:r>
              <a:rPr lang="ja-JP" altLang="en-US">
                <a:latin typeface="Corbel" charset="0"/>
              </a:rPr>
              <a:t>”</a:t>
            </a:r>
            <a:r>
              <a:rPr lang="en-US" altLang="ja-JP">
                <a:latin typeface="Corbel" charset="0"/>
              </a:rPr>
              <a:t>, not the rule</a:t>
            </a:r>
            <a:endParaRPr lang="en-US"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71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Catching an Exception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>
                <a:latin typeface="Corbel" charset="0"/>
              </a:rPr>
              <a:t>One or more </a:t>
            </a:r>
            <a:r>
              <a:rPr lang="en-US" i="1">
                <a:latin typeface="Corbel" charset="0"/>
              </a:rPr>
              <a:t>handlers</a:t>
            </a:r>
            <a:r>
              <a:rPr lang="en-US">
                <a:latin typeface="Corbel" charset="0"/>
              </a:rPr>
              <a:t> follow a </a:t>
            </a:r>
            <a:r>
              <a:rPr lang="en-US" b="1">
                <a:latin typeface="Corbel" charset="0"/>
              </a:rPr>
              <a:t>try</a:t>
            </a:r>
            <a:r>
              <a:rPr lang="en-US">
                <a:latin typeface="Corbel" charset="0"/>
              </a:rPr>
              <a:t> block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Corbel" charset="0"/>
              </a:rPr>
              <a:t>considered </a:t>
            </a:r>
            <a:r>
              <a:rPr lang="en-US" i="1">
                <a:latin typeface="Corbel" charset="0"/>
              </a:rPr>
              <a:t>in order of appearance</a:t>
            </a:r>
          </a:p>
          <a:p>
            <a:pPr lvl="1" eaLnBrk="1" hangingPunct="1">
              <a:lnSpc>
                <a:spcPct val="80000"/>
              </a:lnSpc>
            </a:pPr>
            <a:endParaRPr lang="en-US" sz="1000">
              <a:latin typeface="Corbe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Corbel" charset="0"/>
              </a:rPr>
              <a:t>An exception matches a handler if it is of a </a:t>
            </a:r>
            <a:r>
              <a:rPr lang="en-US" i="1">
                <a:latin typeface="Corbel" charset="0"/>
              </a:rPr>
              <a:t>compatible type</a:t>
            </a:r>
            <a:r>
              <a:rPr lang="en-US">
                <a:latin typeface="Corbel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1">
                <a:latin typeface="Corbel" charset="0"/>
              </a:rPr>
              <a:t>Same</a:t>
            </a:r>
            <a:r>
              <a:rPr lang="en-US">
                <a:latin typeface="Corbel" charset="0"/>
              </a:rPr>
              <a:t>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1">
                <a:latin typeface="Corbel" charset="0"/>
              </a:rPr>
              <a:t>Derived</a:t>
            </a:r>
            <a:r>
              <a:rPr lang="en-US">
                <a:latin typeface="Corbel" charset="0"/>
              </a:rPr>
              <a:t>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>
                <a:latin typeface="Corbel" charset="0"/>
              </a:rPr>
              <a:t>void*</a:t>
            </a:r>
            <a:r>
              <a:rPr lang="en-US">
                <a:latin typeface="Corbel" charset="0"/>
              </a:rPr>
              <a:t> catches </a:t>
            </a:r>
            <a:r>
              <a:rPr lang="en-US" i="1">
                <a:latin typeface="Corbel" charset="0"/>
              </a:rPr>
              <a:t>all pointers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>
                <a:latin typeface="Corbel" charset="0"/>
              </a:rPr>
              <a:t>catch(…)</a:t>
            </a:r>
            <a:r>
              <a:rPr lang="en-US">
                <a:latin typeface="Corbel" charset="0"/>
              </a:rPr>
              <a:t> catches </a:t>
            </a:r>
            <a:r>
              <a:rPr lang="en-US" i="1">
                <a:latin typeface="Corbel" charset="0"/>
              </a:rPr>
              <a:t>anything</a:t>
            </a:r>
          </a:p>
          <a:p>
            <a:pPr lvl="1" eaLnBrk="1" hangingPunct="1">
              <a:lnSpc>
                <a:spcPct val="80000"/>
              </a:lnSpc>
            </a:pPr>
            <a:endParaRPr lang="en-US" sz="1400" i="1">
              <a:latin typeface="Corbe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Corbel" charset="0"/>
              </a:rPr>
              <a:t>Always place the </a:t>
            </a:r>
            <a:r>
              <a:rPr lang="en-US" i="1">
                <a:latin typeface="Corbel" charset="0"/>
              </a:rPr>
              <a:t>most specific</a:t>
            </a:r>
            <a:r>
              <a:rPr lang="en-US">
                <a:latin typeface="Corbel" charset="0"/>
              </a:rPr>
              <a:t> handlers first</a:t>
            </a:r>
            <a:br>
              <a:rPr lang="en-US">
                <a:latin typeface="Corbel" charset="0"/>
              </a:rPr>
            </a:br>
            <a:r>
              <a:rPr lang="en-US">
                <a:latin typeface="Corbel" charset="0"/>
              </a:rPr>
              <a:t/>
            </a:r>
            <a:br>
              <a:rPr lang="en-US">
                <a:latin typeface="Corbel" charset="0"/>
              </a:rPr>
            </a:br>
            <a:r>
              <a:rPr lang="en-US" sz="2000">
                <a:latin typeface="Andale Mono" charset="0"/>
                <a:cs typeface="Andale Mono" charset="0"/>
              </a:rPr>
              <a:t>try {</a:t>
            </a:r>
            <a:br>
              <a:rPr lang="en-US" sz="2000">
                <a:latin typeface="Andale Mono" charset="0"/>
                <a:cs typeface="Andale Mono" charset="0"/>
              </a:rPr>
            </a:br>
            <a:r>
              <a:rPr lang="en-US" sz="2000">
                <a:latin typeface="Andale Mono" charset="0"/>
                <a:cs typeface="Andale Mono" charset="0"/>
              </a:rPr>
              <a:t>    …</a:t>
            </a:r>
            <a:br>
              <a:rPr lang="en-US" sz="2000">
                <a:latin typeface="Andale Mono" charset="0"/>
                <a:cs typeface="Andale Mono" charset="0"/>
              </a:rPr>
            </a:br>
            <a:r>
              <a:rPr lang="en-US" sz="2000">
                <a:latin typeface="Andale Mono" charset="0"/>
                <a:cs typeface="Andale Mono" charset="0"/>
              </a:rPr>
              <a:t>} catch (Foo&amp; x) {…</a:t>
            </a:r>
            <a:br>
              <a:rPr lang="en-US" sz="2000">
                <a:latin typeface="Andale Mono" charset="0"/>
                <a:cs typeface="Andale Mono" charset="0"/>
              </a:rPr>
            </a:br>
            <a:r>
              <a:rPr lang="en-US" sz="2000">
                <a:latin typeface="Andale Mono" charset="0"/>
                <a:cs typeface="Andale Mono" charset="0"/>
              </a:rPr>
              <a:t>} catch (Bar&amp; x) {…</a:t>
            </a:r>
            <a:br>
              <a:rPr lang="en-US" sz="2000">
                <a:latin typeface="Andale Mono" charset="0"/>
                <a:cs typeface="Andale Mono" charset="0"/>
              </a:rPr>
            </a:br>
            <a:r>
              <a:rPr lang="en-US" sz="2000">
                <a:latin typeface="Andale Mono" charset="0"/>
                <a:cs typeface="Andale Mono" charset="0"/>
              </a:rPr>
              <a:t>} catch (…) {…}		// “…” rarely used</a:t>
            </a:r>
          </a:p>
        </p:txBody>
      </p:sp>
    </p:spTree>
    <p:extLst>
      <p:ext uri="{BB962C8B-B14F-4D97-AF65-F5344CB8AC3E}">
        <p14:creationId xmlns:p14="http://schemas.microsoft.com/office/powerpoint/2010/main" val="586269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Throwing an Exception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rbel" charset="0"/>
              </a:rPr>
              <a:t>The exception object travels back </a:t>
            </a:r>
            <a:r>
              <a:rPr lang="en-US" i="1">
                <a:latin typeface="Corbel" charset="0"/>
              </a:rPr>
              <a:t>up</a:t>
            </a:r>
            <a:r>
              <a:rPr lang="en-US">
                <a:latin typeface="Corbel" charset="0"/>
              </a:rPr>
              <a:t> the </a:t>
            </a:r>
            <a:r>
              <a:rPr lang="en-US" i="1">
                <a:latin typeface="Corbel" charset="0"/>
              </a:rPr>
              <a:t>call chain</a:t>
            </a:r>
          </a:p>
          <a:p>
            <a:pPr lvl="1" eaLnBrk="1" hangingPunct="1"/>
            <a:r>
              <a:rPr lang="en-US">
                <a:latin typeface="Corbel" charset="0"/>
              </a:rPr>
              <a:t>Execution </a:t>
            </a:r>
            <a:r>
              <a:rPr lang="en-US" i="1">
                <a:latin typeface="Corbel" charset="0"/>
              </a:rPr>
              <a:t>backtracks</a:t>
            </a:r>
            <a:r>
              <a:rPr lang="en-US">
                <a:latin typeface="Corbel" charset="0"/>
              </a:rPr>
              <a:t> until a matching handler is found</a:t>
            </a:r>
          </a:p>
          <a:p>
            <a:pPr eaLnBrk="1" hangingPunct="1"/>
            <a:endParaRPr lang="en-US">
              <a:latin typeface="Corbel" charset="0"/>
            </a:endParaRPr>
          </a:p>
          <a:p>
            <a:pPr eaLnBrk="1" hangingPunct="1"/>
            <a:r>
              <a:rPr lang="en-US">
                <a:latin typeface="Corbel" charset="0"/>
              </a:rPr>
              <a:t>Something very useful happens along the way…</a:t>
            </a:r>
          </a:p>
        </p:txBody>
      </p:sp>
    </p:spTree>
    <p:extLst>
      <p:ext uri="{BB962C8B-B14F-4D97-AF65-F5344CB8AC3E}">
        <p14:creationId xmlns:p14="http://schemas.microsoft.com/office/powerpoint/2010/main" val="3260147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Stack Unwinding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rbel" charset="0"/>
              </a:rPr>
              <a:t>As execution backtracks to a matching exception handler, the runtime stack is </a:t>
            </a:r>
            <a:r>
              <a:rPr lang="ja-JP" altLang="en-US">
                <a:latin typeface="Corbel" charset="0"/>
              </a:rPr>
              <a:t>“</a:t>
            </a:r>
            <a:r>
              <a:rPr lang="en-US" altLang="ja-JP">
                <a:latin typeface="Corbel" charset="0"/>
              </a:rPr>
              <a:t>unwound</a:t>
            </a:r>
            <a:r>
              <a:rPr lang="ja-JP" altLang="en-US">
                <a:latin typeface="Corbel" charset="0"/>
              </a:rPr>
              <a:t>”</a:t>
            </a:r>
            <a:endParaRPr lang="en-US" altLang="ja-JP">
              <a:latin typeface="Corbel" charset="0"/>
            </a:endParaRPr>
          </a:p>
          <a:p>
            <a:pPr eaLnBrk="1" hangingPunct="1"/>
            <a:endParaRPr lang="en-US" sz="1400">
              <a:latin typeface="Corbel" charset="0"/>
            </a:endParaRPr>
          </a:p>
          <a:p>
            <a:pPr eaLnBrk="1" hangingPunct="1"/>
            <a:r>
              <a:rPr lang="en-US">
                <a:latin typeface="Corbel" charset="0"/>
              </a:rPr>
              <a:t>The </a:t>
            </a:r>
            <a:r>
              <a:rPr lang="en-US" i="1">
                <a:latin typeface="Corbel" charset="0"/>
              </a:rPr>
              <a:t>destructors</a:t>
            </a:r>
            <a:r>
              <a:rPr lang="en-US">
                <a:latin typeface="Corbel" charset="0"/>
              </a:rPr>
              <a:t> for all local objects execute</a:t>
            </a:r>
          </a:p>
          <a:p>
            <a:pPr lvl="1" eaLnBrk="1" hangingPunct="1"/>
            <a:r>
              <a:rPr lang="ja-JP" altLang="en-US">
                <a:latin typeface="Corbel" charset="0"/>
              </a:rPr>
              <a:t>“</a:t>
            </a:r>
            <a:r>
              <a:rPr lang="en-US" altLang="ja-JP">
                <a:latin typeface="Corbel" charset="0"/>
              </a:rPr>
              <a:t>Deterministic destruction</a:t>
            </a:r>
            <a:r>
              <a:rPr lang="ja-JP" altLang="en-US">
                <a:latin typeface="Corbel" charset="0"/>
              </a:rPr>
              <a:t>”</a:t>
            </a:r>
            <a:endParaRPr lang="en-US" altLang="ja-JP">
              <a:latin typeface="Corbel" charset="0"/>
            </a:endParaRPr>
          </a:p>
          <a:p>
            <a:pPr lvl="1" eaLnBrk="1" hangingPunct="1"/>
            <a:endParaRPr lang="en-US" sz="1600">
              <a:latin typeface="Corbel" charset="0"/>
            </a:endParaRPr>
          </a:p>
          <a:p>
            <a:pPr eaLnBrk="1" hangingPunct="1"/>
            <a:r>
              <a:rPr lang="en-US">
                <a:latin typeface="Corbel" charset="0"/>
              </a:rPr>
              <a:t>…</a:t>
            </a:r>
            <a:endParaRPr lang="en-US" i="1"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80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Text Box 2"/>
          <p:cNvSpPr txBox="1">
            <a:spLocks noChangeArrowheads="1"/>
          </p:cNvSpPr>
          <p:nvPr/>
        </p:nvSpPr>
        <p:spPr bwMode="auto">
          <a:xfrm>
            <a:off x="457200" y="890588"/>
            <a:ext cx="8382000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Andale Mono"/>
                <a:cs typeface="Andale Mono"/>
              </a:rPr>
              <a:t>#include &lt;</a:t>
            </a:r>
            <a:r>
              <a:rPr lang="en-US" sz="2000" dirty="0" err="1">
                <a:latin typeface="Andale Mono"/>
                <a:cs typeface="Andale Mono"/>
              </a:rPr>
              <a:t>iostream</a:t>
            </a:r>
            <a:r>
              <a:rPr lang="en-US" sz="2000" dirty="0">
                <a:latin typeface="Andale Mono"/>
                <a:cs typeface="Andale Mono"/>
              </a:rPr>
              <a:t>&gt;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latin typeface="Andale Mono"/>
                <a:cs typeface="Andale Mono"/>
              </a:rPr>
              <a:t>using namespace </a:t>
            </a:r>
            <a:r>
              <a:rPr lang="en-US" sz="2000" dirty="0" err="1">
                <a:latin typeface="Andale Mono"/>
                <a:cs typeface="Andale Mono"/>
              </a:rPr>
              <a:t>std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endParaRPr lang="en-US" sz="2000" dirty="0">
              <a:latin typeface="Andale Mono"/>
              <a:cs typeface="Andale Mono"/>
            </a:endParaRP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latin typeface="Andale Mono"/>
                <a:cs typeface="Andale Mono"/>
              </a:rPr>
              <a:t>void h() {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latin typeface="Andale Mono"/>
                <a:cs typeface="Andale Mono"/>
              </a:rPr>
              <a:t>    Foo f3;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latin typeface="Andale Mono"/>
                <a:cs typeface="Andale Mono"/>
              </a:rPr>
              <a:t>    throw string("h() has a problem”);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latin typeface="Andale Mono"/>
                <a:cs typeface="Andale Mono"/>
              </a:rPr>
              <a:t>}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endParaRPr lang="en-US" sz="2000" dirty="0">
              <a:latin typeface="Andale Mono"/>
              <a:cs typeface="Andale Mono"/>
            </a:endParaRP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latin typeface="Andale Mono"/>
                <a:cs typeface="Andale Mono"/>
              </a:rPr>
              <a:t>void g() {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latin typeface="Andale Mono"/>
                <a:cs typeface="Andale Mono"/>
              </a:rPr>
              <a:t>    Foo f2;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latin typeface="Andale Mono"/>
                <a:cs typeface="Andale Mono"/>
              </a:rPr>
              <a:t>    h();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cout</a:t>
            </a:r>
            <a:r>
              <a:rPr lang="en-US" sz="2000" dirty="0">
                <a:latin typeface="Andale Mono"/>
                <a:cs typeface="Andale Mono"/>
              </a:rPr>
              <a:t> &lt;&lt; "doing g..." &lt;&lt; </a:t>
            </a:r>
            <a:r>
              <a:rPr lang="en-US" sz="2000" dirty="0" err="1">
                <a:latin typeface="Andale Mono"/>
                <a:cs typeface="Andale Mono"/>
              </a:rPr>
              <a:t>endl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latin typeface="Andale Mono"/>
                <a:cs typeface="Andale Mono"/>
              </a:rPr>
              <a:t>}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endParaRPr lang="en-US" sz="2000" dirty="0">
              <a:latin typeface="Andale Mono"/>
              <a:cs typeface="Andale Mono"/>
            </a:endParaRP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latin typeface="Andale Mono"/>
                <a:cs typeface="Andale Mono"/>
              </a:rPr>
              <a:t>void f() {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latin typeface="Andale Mono"/>
                <a:cs typeface="Andale Mono"/>
              </a:rPr>
              <a:t>    Foo f1;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latin typeface="Andale Mono"/>
                <a:cs typeface="Andale Mono"/>
              </a:rPr>
              <a:t>    g();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cout</a:t>
            </a:r>
            <a:r>
              <a:rPr lang="en-US" sz="2000" dirty="0">
                <a:latin typeface="Andale Mono"/>
                <a:cs typeface="Andale Mono"/>
              </a:rPr>
              <a:t> &lt;&lt; "doing f..." &lt;&lt; </a:t>
            </a:r>
            <a:r>
              <a:rPr lang="en-US" sz="2000" dirty="0" err="1">
                <a:latin typeface="Andale Mono"/>
                <a:cs typeface="Andale Mono"/>
              </a:rPr>
              <a:t>endl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762000" y="5938838"/>
            <a:ext cx="7391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8000"/>
                </a:solidFill>
              </a:rPr>
              <a:t>Suppose Foo deallocates resources in its destructor.</a:t>
            </a:r>
          </a:p>
        </p:txBody>
      </p:sp>
    </p:spTree>
    <p:extLst>
      <p:ext uri="{BB962C8B-B14F-4D97-AF65-F5344CB8AC3E}">
        <p14:creationId xmlns:p14="http://schemas.microsoft.com/office/powerpoint/2010/main" val="853018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Text Box 2"/>
          <p:cNvSpPr txBox="1">
            <a:spLocks noChangeArrowheads="1"/>
          </p:cNvSpPr>
          <p:nvPr/>
        </p:nvSpPr>
        <p:spPr bwMode="auto">
          <a:xfrm>
            <a:off x="381000" y="763588"/>
            <a:ext cx="8382000" cy="563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endParaRPr lang="en-US" sz="2000" dirty="0">
              <a:solidFill>
                <a:srgbClr val="292934"/>
              </a:solidFill>
              <a:latin typeface="Andale Mono"/>
              <a:cs typeface="Andale Mono"/>
            </a:endParaRP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 err="1">
                <a:solidFill>
                  <a:srgbClr val="292934"/>
                </a:solidFill>
                <a:latin typeface="Andale Mono"/>
                <a:cs typeface="Andale Mono"/>
              </a:rPr>
              <a:t>int</a:t>
            </a: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 main()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{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    try {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        f();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    catch(</a:t>
            </a:r>
            <a:r>
              <a:rPr lang="en-US" sz="2000" dirty="0" err="1">
                <a:solidFill>
                  <a:srgbClr val="292934"/>
                </a:solidFill>
                <a:latin typeface="Andale Mono"/>
                <a:cs typeface="Andale Mono"/>
              </a:rPr>
              <a:t>const</a:t>
            </a: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 string&amp; </a:t>
            </a:r>
            <a:r>
              <a:rPr lang="en-US" sz="2000" dirty="0" err="1">
                <a:solidFill>
                  <a:srgbClr val="292934"/>
                </a:solidFill>
                <a:latin typeface="Andale Mono"/>
                <a:cs typeface="Andale Mono"/>
              </a:rPr>
              <a:t>msg</a:t>
            </a: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) {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        </a:t>
            </a:r>
            <a:r>
              <a:rPr lang="en-US" sz="2000" dirty="0" err="1">
                <a:solidFill>
                  <a:srgbClr val="292934"/>
                </a:solidFill>
                <a:latin typeface="Andale Mono"/>
                <a:cs typeface="Andale Mono"/>
              </a:rPr>
              <a:t>cerr</a:t>
            </a: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 &lt;&lt; "Error: " &lt;&lt; </a:t>
            </a:r>
            <a:r>
              <a:rPr lang="en-US" sz="2000" dirty="0" err="1">
                <a:solidFill>
                  <a:srgbClr val="292934"/>
                </a:solidFill>
                <a:latin typeface="Andale Mono"/>
                <a:cs typeface="Andale Mono"/>
              </a:rPr>
              <a:t>msg</a:t>
            </a: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 &lt;&lt; </a:t>
            </a:r>
            <a:r>
              <a:rPr lang="en-US" sz="2000" dirty="0" err="1">
                <a:solidFill>
                  <a:srgbClr val="292934"/>
                </a:solidFill>
                <a:latin typeface="Andale Mono"/>
                <a:cs typeface="Andale Mono"/>
              </a:rPr>
              <a:t>endl</a:t>
            </a: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;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endParaRPr lang="en-US" sz="2000" dirty="0">
              <a:solidFill>
                <a:srgbClr val="292934"/>
              </a:solidFill>
              <a:latin typeface="Andale Mono"/>
              <a:cs typeface="Andale Mono"/>
            </a:endParaRP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    </a:t>
            </a:r>
            <a:r>
              <a:rPr lang="en-US" sz="2000" dirty="0" err="1">
                <a:solidFill>
                  <a:srgbClr val="292934"/>
                </a:solidFill>
                <a:latin typeface="Andale Mono"/>
                <a:cs typeface="Andale Mono"/>
              </a:rPr>
              <a:t>cout</a:t>
            </a: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 &lt;&lt; "back in main" &lt;&lt; </a:t>
            </a:r>
            <a:r>
              <a:rPr lang="en-US" sz="2000" dirty="0" err="1">
                <a:solidFill>
                  <a:srgbClr val="292934"/>
                </a:solidFill>
                <a:latin typeface="Andale Mono"/>
                <a:cs typeface="Andale Mono"/>
              </a:rPr>
              <a:t>endl</a:t>
            </a: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;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}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endParaRPr lang="en-US" sz="2000" dirty="0">
              <a:solidFill>
                <a:srgbClr val="292934"/>
              </a:solidFill>
              <a:latin typeface="Andale Mono"/>
              <a:cs typeface="Andale Mono"/>
            </a:endParaRP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/* Output: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Foo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Foo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Foo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~Foo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~Foo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~Foo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Error: h() has a problem 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back in main</a:t>
            </a:r>
          </a:p>
          <a:p>
            <a:pPr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79564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A Curiosity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orbel" charset="0"/>
            </a:endParaRPr>
          </a:p>
          <a:p>
            <a:pPr eaLnBrk="1" hangingPunct="1"/>
            <a:r>
              <a:rPr lang="en-US">
                <a:latin typeface="Corbel" charset="0"/>
              </a:rPr>
              <a:t>The statement </a:t>
            </a:r>
            <a:r>
              <a:rPr lang="en-US" b="1">
                <a:latin typeface="Corbel" charset="0"/>
              </a:rPr>
              <a:t>throw string( )</a:t>
            </a:r>
            <a:r>
              <a:rPr lang="en-US">
                <a:latin typeface="Corbel" charset="0"/>
              </a:rPr>
              <a:t> creates a temporary </a:t>
            </a:r>
            <a:r>
              <a:rPr lang="en-US" b="1">
                <a:latin typeface="Corbel" charset="0"/>
              </a:rPr>
              <a:t>string </a:t>
            </a:r>
            <a:r>
              <a:rPr lang="en-US">
                <a:latin typeface="Corbel" charset="0"/>
              </a:rPr>
              <a:t>object in </a:t>
            </a:r>
            <a:r>
              <a:rPr lang="en-US" i="1">
                <a:latin typeface="Corbel" charset="0"/>
              </a:rPr>
              <a:t>its scope</a:t>
            </a:r>
          </a:p>
          <a:p>
            <a:pPr eaLnBrk="1" hangingPunct="1"/>
            <a:endParaRPr lang="en-US" i="1">
              <a:latin typeface="Corbel" charset="0"/>
            </a:endParaRPr>
          </a:p>
          <a:p>
            <a:pPr eaLnBrk="1" hangingPunct="1"/>
            <a:r>
              <a:rPr lang="en-US">
                <a:latin typeface="Corbel" charset="0"/>
              </a:rPr>
              <a:t>How is that object eventually “passed” and made available in the </a:t>
            </a:r>
            <a:r>
              <a:rPr lang="en-US" i="1">
                <a:latin typeface="Corbel" charset="0"/>
              </a:rPr>
              <a:t>scope of the handler</a:t>
            </a:r>
            <a:r>
              <a:rPr lang="en-US">
                <a:latin typeface="Corbel" charset="0"/>
              </a:rPr>
              <a:t>?</a:t>
            </a:r>
          </a:p>
          <a:p>
            <a:pPr lvl="1" eaLnBrk="1" hangingPunct="1"/>
            <a:r>
              <a:rPr lang="en-US">
                <a:latin typeface="Corbel" charset="0"/>
                <a:cs typeface="ＭＳ Ｐゴシック" charset="0"/>
              </a:rPr>
              <a:t>it’s not a normal function call</a:t>
            </a:r>
          </a:p>
        </p:txBody>
      </p:sp>
    </p:spTree>
    <p:extLst>
      <p:ext uri="{BB962C8B-B14F-4D97-AF65-F5344CB8AC3E}">
        <p14:creationId xmlns:p14="http://schemas.microsoft.com/office/powerpoint/2010/main" val="395565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 Source Code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defining new types, we often </a:t>
            </a:r>
            <a:r>
              <a:rPr lang="en-US" i="1" dirty="0" smtClean="0"/>
              <a:t>separate</a:t>
            </a:r>
            <a:r>
              <a:rPr lang="en-US" dirty="0" smtClean="0"/>
              <a:t> </a:t>
            </a:r>
            <a:r>
              <a:rPr lang="en-US" u="sng" dirty="0" smtClean="0"/>
              <a:t>interface</a:t>
            </a:r>
            <a:r>
              <a:rPr lang="en-US" dirty="0" smtClean="0"/>
              <a:t> from </a:t>
            </a:r>
            <a:r>
              <a:rPr lang="en-US" u="sng" dirty="0" smtClean="0"/>
              <a:t>implementation</a:t>
            </a:r>
          </a:p>
          <a:p>
            <a:endParaRPr lang="en-US" dirty="0"/>
          </a:p>
          <a:p>
            <a:r>
              <a:rPr lang="en-US" dirty="0" smtClean="0"/>
              <a:t>Interface:</a:t>
            </a:r>
          </a:p>
          <a:p>
            <a:pPr lvl="1"/>
            <a:r>
              <a:rPr lang="en-US" dirty="0" smtClean="0"/>
              <a:t>includes class definitions</a:t>
            </a:r>
          </a:p>
          <a:p>
            <a:pPr lvl="1"/>
            <a:r>
              <a:rPr lang="en-US" dirty="0" smtClean="0"/>
              <a:t>usually has no function bodies</a:t>
            </a:r>
          </a:p>
          <a:p>
            <a:pPr lvl="1"/>
            <a:r>
              <a:rPr lang="en-US" dirty="0" smtClean="0"/>
              <a:t>placed in a </a:t>
            </a:r>
            <a:r>
              <a:rPr lang="en-US" i="1" dirty="0" smtClean="0"/>
              <a:t>header</a:t>
            </a:r>
            <a:r>
              <a:rPr lang="en-US" dirty="0" smtClean="0"/>
              <a:t> (</a:t>
            </a:r>
            <a:r>
              <a:rPr lang="en-US" b="1" dirty="0" smtClean="0"/>
              <a:t>.h</a:t>
            </a:r>
            <a:r>
              <a:rPr lang="en-US" dirty="0" smtClean="0"/>
              <a:t>) file</a:t>
            </a:r>
          </a:p>
          <a:p>
            <a:endParaRPr lang="en-US" dirty="0"/>
          </a:p>
          <a:p>
            <a:r>
              <a:rPr lang="en-US" dirty="0" smtClean="0"/>
              <a:t>Implementation:</a:t>
            </a:r>
          </a:p>
          <a:p>
            <a:pPr lvl="1"/>
            <a:r>
              <a:rPr lang="en-US" b="1" dirty="0" smtClean="0"/>
              <a:t>#include</a:t>
            </a:r>
            <a:r>
              <a:rPr lang="en-US" dirty="0" smtClean="0"/>
              <a:t>s the header file</a:t>
            </a:r>
          </a:p>
          <a:p>
            <a:pPr lvl="1"/>
            <a:r>
              <a:rPr lang="en-US" dirty="0" smtClean="0"/>
              <a:t>provides function bodies</a:t>
            </a:r>
          </a:p>
          <a:p>
            <a:pPr lvl="1"/>
            <a:r>
              <a:rPr lang="en-US" dirty="0" smtClean="0"/>
              <a:t>placed in a .</a:t>
            </a:r>
            <a:r>
              <a:rPr lang="en-US" b="1" dirty="0" err="1" smtClean="0"/>
              <a:t>cpp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5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Exceptions are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Copied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en-US">
              <a:latin typeface="Corbel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orbel" charset="0"/>
              </a:rPr>
              <a:t>A </a:t>
            </a:r>
            <a:r>
              <a:rPr lang="en-US" i="1">
                <a:latin typeface="Corbel" charset="0"/>
              </a:rPr>
              <a:t>copy</a:t>
            </a:r>
            <a:r>
              <a:rPr lang="en-US">
                <a:latin typeface="Corbel" charset="0"/>
              </a:rPr>
              <a:t> of the exception object is made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orbel" charset="0"/>
                <a:cs typeface="ＭＳ Ｐゴシック" charset="0"/>
              </a:rPr>
              <a:t>A global, temporary object, which is carried back up the stack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orbel" charset="0"/>
              </a:rPr>
              <a:t>Exception types must have an </a:t>
            </a:r>
            <a:r>
              <a:rPr lang="en-US" i="1">
                <a:latin typeface="Corbel" charset="0"/>
              </a:rPr>
              <a:t>accessible copy constructor</a:t>
            </a:r>
          </a:p>
          <a:p>
            <a:pPr lvl="1" eaLnBrk="1" hangingPunct="1">
              <a:lnSpc>
                <a:spcPct val="90000"/>
              </a:lnSpc>
            </a:pPr>
            <a:endParaRPr lang="en-US" sz="1200" i="1">
              <a:latin typeface="Corbel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orbel" charset="0"/>
              </a:rPr>
              <a:t>If you catch by </a:t>
            </a:r>
            <a:r>
              <a:rPr lang="en-US" i="1">
                <a:latin typeface="Corbel" charset="0"/>
              </a:rPr>
              <a:t>value</a:t>
            </a:r>
            <a:r>
              <a:rPr lang="en-US">
                <a:latin typeface="Corbel" charset="0"/>
              </a:rPr>
              <a:t>, </a:t>
            </a:r>
            <a:r>
              <a:rPr lang="en-US" i="1">
                <a:latin typeface="Corbel" charset="0"/>
              </a:rPr>
              <a:t>another copy </a:t>
            </a:r>
            <a:r>
              <a:rPr lang="en-US">
                <a:latin typeface="Corbel" charset="0"/>
              </a:rPr>
              <a:t>is made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en-US" sz="1600">
              <a:latin typeface="Corbel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orbel" charset="0"/>
              </a:rPr>
              <a:t>Therefore: </a:t>
            </a:r>
            <a:r>
              <a:rPr lang="en-US" i="1">
                <a:latin typeface="Corbel" charset="0"/>
              </a:rPr>
              <a:t>always catch exceptions by </a:t>
            </a:r>
            <a:r>
              <a:rPr lang="en-US" i="1" u="sng">
                <a:latin typeface="Corbel" charset="0"/>
              </a:rPr>
              <a:t>reference</a:t>
            </a:r>
            <a:r>
              <a:rPr lang="en-US" i="1">
                <a:latin typeface="Corbel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018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How does all this really work?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423863" y="1787525"/>
            <a:ext cx="8293100" cy="4689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>
                <a:latin typeface="Courier New" charset="0"/>
              </a:rPr>
              <a:t>throw</a:t>
            </a:r>
            <a:r>
              <a:rPr lang="en-US" sz="2800">
                <a:latin typeface="Corbel" charset="0"/>
              </a:rPr>
              <a:t> is </a:t>
            </a:r>
            <a:r>
              <a:rPr lang="en-US" sz="2800" i="1">
                <a:latin typeface="Corbel" charset="0"/>
              </a:rPr>
              <a:t>conceptually</a:t>
            </a:r>
            <a:r>
              <a:rPr lang="en-US" sz="2800">
                <a:latin typeface="Corbel" charset="0"/>
              </a:rPr>
              <a:t> like a function call</a:t>
            </a:r>
          </a:p>
          <a:p>
            <a:pPr lvl="1" eaLnBrk="1" hangingPunct="1">
              <a:lnSpc>
                <a:spcPct val="90000"/>
              </a:lnSpc>
            </a:pPr>
            <a:endParaRPr lang="en-US" sz="1400">
              <a:latin typeface="Corbe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Corbel" charset="0"/>
              </a:rPr>
              <a:t>The runtime exception-handling mechanism backtracks up the program stack (the </a:t>
            </a:r>
            <a:r>
              <a:rPr lang="ja-JP" altLang="en-US" sz="2800">
                <a:latin typeface="Corbel" charset="0"/>
              </a:rPr>
              <a:t>“</a:t>
            </a:r>
            <a:r>
              <a:rPr lang="en-US" altLang="ja-JP" sz="2800">
                <a:latin typeface="Corbel" charset="0"/>
              </a:rPr>
              <a:t>call chain</a:t>
            </a:r>
            <a:r>
              <a:rPr lang="ja-JP" altLang="en-US" sz="2800">
                <a:latin typeface="Corbel" charset="0"/>
              </a:rPr>
              <a:t>”</a:t>
            </a:r>
            <a:r>
              <a:rPr lang="en-US" altLang="ja-JP" sz="2800">
                <a:latin typeface="Corbel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orbel" charset="0"/>
              </a:rPr>
              <a:t>Reading information placed there by </a:t>
            </a:r>
            <a:r>
              <a:rPr lang="en-US" sz="2400" i="1">
                <a:latin typeface="Corbel" charset="0"/>
              </a:rPr>
              <a:t>each function activation</a:t>
            </a:r>
          </a:p>
          <a:p>
            <a:pPr lvl="1" eaLnBrk="1" hangingPunct="1">
              <a:lnSpc>
                <a:spcPct val="90000"/>
              </a:lnSpc>
            </a:pPr>
            <a:endParaRPr lang="en-US" sz="1400">
              <a:latin typeface="Corbe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Corbel" charset="0"/>
              </a:rPr>
              <a:t>If no matching handler is found in a function being visited, any </a:t>
            </a:r>
            <a:r>
              <a:rPr lang="en-US" sz="2800" i="1">
                <a:latin typeface="Corbel" charset="0"/>
              </a:rPr>
              <a:t>local objects</a:t>
            </a:r>
            <a:r>
              <a:rPr lang="en-US" sz="2800">
                <a:latin typeface="Corbel" charset="0"/>
              </a:rPr>
              <a:t> are destroyed and the search continues up the stack</a:t>
            </a:r>
          </a:p>
        </p:txBody>
      </p:sp>
    </p:spTree>
    <p:extLst>
      <p:ext uri="{BB962C8B-B14F-4D97-AF65-F5344CB8AC3E}">
        <p14:creationId xmlns:p14="http://schemas.microsoft.com/office/powerpoint/2010/main" val="2226519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Space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Overhead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3111" i="1" dirty="0" smtClean="0">
                <a:solidFill>
                  <a:srgbClr val="D2533C"/>
                </a:solidFill>
                <a:ea typeface="+mj-ea"/>
                <a:cs typeface="+mj-cs"/>
              </a:rPr>
              <a:t>Stats on next slide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1066800" y="2098675"/>
            <a:ext cx="72390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000" b="1">
                <a:latin typeface="Courier New" charset="0"/>
              </a:rPr>
              <a:t>struct C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000" b="1">
                <a:latin typeface="Courier New" charset="0"/>
              </a:rPr>
              <a:t>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000" b="1">
                <a:latin typeface="Courier New" charset="0"/>
              </a:rPr>
              <a:t>   ~C(){}	</a:t>
            </a:r>
            <a:r>
              <a:rPr lang="en-US" sz="2000" b="1" i="1">
                <a:latin typeface="Courier New" charset="0"/>
              </a:rPr>
              <a:t>// Forces exception handling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000" b="1">
                <a:latin typeface="Courier New" charset="0"/>
              </a:rPr>
              <a:t>};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endParaRPr lang="en-US" sz="2000" b="1">
              <a:latin typeface="Courier New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000" b="1">
                <a:latin typeface="Courier New" charset="0"/>
              </a:rPr>
              <a:t>void g();	</a:t>
            </a:r>
            <a:r>
              <a:rPr lang="en-US" sz="2000" b="1" i="1">
                <a:latin typeface="Courier New" charset="0"/>
              </a:rPr>
              <a:t>// for all we know, g may throw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endParaRPr lang="en-US" sz="2000" b="1">
              <a:latin typeface="Courier New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000" b="1">
                <a:latin typeface="Courier New" charset="0"/>
              </a:rPr>
              <a:t>void f()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000" b="1">
                <a:latin typeface="Courier New" charset="0"/>
              </a:rPr>
              <a:t>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000" b="1">
                <a:latin typeface="Courier New" charset="0"/>
              </a:rPr>
              <a:t>   C c;	</a:t>
            </a:r>
            <a:r>
              <a:rPr lang="en-US" sz="2000" b="1" i="1">
                <a:latin typeface="Courier New" charset="0"/>
              </a:rPr>
              <a:t>// Destructor must be called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000" b="1">
                <a:latin typeface="Courier New" charset="0"/>
              </a:rPr>
              <a:t>   g();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000" b="1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416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Compiler Exception Support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rbel" charset="0"/>
              </a:rPr>
              <a:t>Microsoft Visual C++ 2010 (omit option </a:t>
            </a:r>
            <a:r>
              <a:rPr lang="en-US" i="1">
                <a:latin typeface="Corbel" charset="0"/>
              </a:rPr>
              <a:t>-EH</a:t>
            </a:r>
            <a:r>
              <a:rPr lang="en-US">
                <a:latin typeface="Corbel" charset="0"/>
              </a:rPr>
              <a:t>)</a:t>
            </a:r>
          </a:p>
          <a:p>
            <a:pPr lvl="1" eaLnBrk="1" hangingPunct="1"/>
            <a:r>
              <a:rPr lang="en-US">
                <a:latin typeface="Corbel" charset="0"/>
              </a:rPr>
              <a:t>654 bytes vs. 1390 bytes</a:t>
            </a:r>
          </a:p>
          <a:p>
            <a:pPr eaLnBrk="1" hangingPunct="1"/>
            <a:endParaRPr lang="en-US">
              <a:latin typeface="Corbel" charset="0"/>
            </a:endParaRPr>
          </a:p>
          <a:p>
            <a:pPr eaLnBrk="1" hangingPunct="1"/>
            <a:r>
              <a:rPr lang="en-US">
                <a:latin typeface="Corbel" charset="0"/>
              </a:rPr>
              <a:t>g++ 4.5 		(option: </a:t>
            </a:r>
            <a:r>
              <a:rPr lang="en-US" i="1">
                <a:latin typeface="Corbel" charset="0"/>
              </a:rPr>
              <a:t>-fno-exceptions</a:t>
            </a:r>
            <a:r>
              <a:rPr lang="en-US">
                <a:latin typeface="Corbel" charset="0"/>
              </a:rPr>
              <a:t>)</a:t>
            </a:r>
          </a:p>
          <a:p>
            <a:pPr lvl="1" eaLnBrk="1" hangingPunct="1"/>
            <a:r>
              <a:rPr lang="en-US">
                <a:latin typeface="Corbel" charset="0"/>
              </a:rPr>
              <a:t>932 bytes vs. 1252 bytes</a:t>
            </a:r>
          </a:p>
        </p:txBody>
      </p:sp>
    </p:spTree>
    <p:extLst>
      <p:ext uri="{BB962C8B-B14F-4D97-AF65-F5344CB8AC3E}">
        <p14:creationId xmlns:p14="http://schemas.microsoft.com/office/powerpoint/2010/main" val="187845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err="1" smtClean="0">
                <a:solidFill>
                  <a:srgbClr val="D2533C"/>
                </a:solidFill>
                <a:ea typeface="+mj-ea"/>
                <a:cs typeface="+mj-cs"/>
              </a:rPr>
              <a:t>noexcept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 Declarations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016375"/>
          </a:xfrm>
        </p:spPr>
        <p:txBody>
          <a:bodyPr/>
          <a:lstStyle/>
          <a:p>
            <a:pPr eaLnBrk="1" hangingPunct="1"/>
            <a:r>
              <a:rPr lang="en-US">
                <a:latin typeface="Corbel" charset="0"/>
              </a:rPr>
              <a:t>You can add </a:t>
            </a:r>
            <a:r>
              <a:rPr lang="en-US" b="1">
                <a:latin typeface="Corbel" charset="0"/>
              </a:rPr>
              <a:t>noexcept</a:t>
            </a:r>
            <a:r>
              <a:rPr lang="en-US">
                <a:latin typeface="Corbel" charset="0"/>
              </a:rPr>
              <a:t> to a function declaration</a:t>
            </a:r>
            <a:br>
              <a:rPr lang="en-US">
                <a:latin typeface="Corbel" charset="0"/>
              </a:rPr>
            </a:br>
            <a:r>
              <a:rPr lang="en-US" sz="2000">
                <a:latin typeface="Andale Mono" charset="0"/>
                <a:cs typeface="Andale Mono" charset="0"/>
              </a:rPr>
              <a:t>    </a:t>
            </a:r>
            <a:br>
              <a:rPr lang="en-US" sz="2000">
                <a:latin typeface="Andale Mono" charset="0"/>
                <a:cs typeface="Andale Mono" charset="0"/>
              </a:rPr>
            </a:br>
            <a:r>
              <a:rPr lang="en-US" sz="2000">
                <a:latin typeface="Andale Mono" charset="0"/>
                <a:cs typeface="Andale Mono" charset="0"/>
              </a:rPr>
              <a:t>  void f() noexcept {…}</a:t>
            </a:r>
            <a:endParaRPr lang="en-US">
              <a:latin typeface="Andale Mono" charset="0"/>
              <a:cs typeface="Andale Mono" charset="0"/>
            </a:endParaRPr>
          </a:p>
          <a:p>
            <a:pPr eaLnBrk="1" hangingPunct="1"/>
            <a:endParaRPr lang="en-US">
              <a:latin typeface="Corbel" charset="0"/>
            </a:endParaRPr>
          </a:p>
          <a:p>
            <a:pPr eaLnBrk="1" hangingPunct="1"/>
            <a:r>
              <a:rPr lang="en-US">
                <a:latin typeface="Corbel" charset="0"/>
              </a:rPr>
              <a:t>The compiler can use that information for optimization</a:t>
            </a:r>
          </a:p>
          <a:p>
            <a:pPr lvl="1" eaLnBrk="1" hangingPunct="1"/>
            <a:r>
              <a:rPr lang="en-US">
                <a:latin typeface="Corbel" charset="0"/>
                <a:cs typeface="ＭＳ Ｐゴシック" charset="0"/>
              </a:rPr>
              <a:t>no exception overhead is required for that function</a:t>
            </a:r>
            <a:br>
              <a:rPr lang="en-US">
                <a:latin typeface="Corbel" charset="0"/>
                <a:cs typeface="ＭＳ Ｐゴシック" charset="0"/>
              </a:rPr>
            </a:br>
            <a:endParaRPr lang="en-US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</a:rPr>
              <a:t>Make sure it really doesn’t fail!</a:t>
            </a:r>
          </a:p>
          <a:p>
            <a:pPr lvl="1" eaLnBrk="1" hangingPunct="1"/>
            <a:r>
              <a:rPr lang="en-US">
                <a:latin typeface="Corbel" charset="0"/>
                <a:cs typeface="ＭＳ Ｐゴシック" charset="0"/>
              </a:rPr>
              <a:t>you may have to use try-catch locally</a:t>
            </a:r>
          </a:p>
        </p:txBody>
      </p:sp>
    </p:spTree>
    <p:extLst>
      <p:ext uri="{BB962C8B-B14F-4D97-AF65-F5344CB8AC3E}">
        <p14:creationId xmlns:p14="http://schemas.microsoft.com/office/powerpoint/2010/main" val="77322271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Uncaught Exceptions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Corbel" charset="0"/>
              </a:rPr>
              <a:t>If no matching handler exists for an exception, the program </a:t>
            </a:r>
            <a:r>
              <a:rPr lang="en-US" i="1">
                <a:latin typeface="Corbel" charset="0"/>
              </a:rPr>
              <a:t>terminates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orbel" charset="0"/>
              </a:rPr>
              <a:t>Actually,</a:t>
            </a:r>
            <a:r>
              <a:rPr lang="en-US" b="1">
                <a:latin typeface="Corbel" charset="0"/>
              </a:rPr>
              <a:t> std::terminate( ) </a:t>
            </a:r>
            <a:r>
              <a:rPr lang="en-US">
                <a:latin typeface="Corbel" charset="0"/>
              </a:rPr>
              <a:t>is called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orbel" charset="0"/>
              </a:rPr>
              <a:t>Which calls </a:t>
            </a:r>
            <a:r>
              <a:rPr lang="en-US" b="1">
                <a:latin typeface="Corbel" charset="0"/>
              </a:rPr>
              <a:t>abort()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Corbe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orbel" charset="0"/>
              </a:rPr>
              <a:t>You can </a:t>
            </a:r>
            <a:r>
              <a:rPr lang="en-US" i="1">
                <a:latin typeface="Corbel" charset="0"/>
              </a:rPr>
              <a:t>override</a:t>
            </a:r>
            <a:r>
              <a:rPr lang="en-US">
                <a:latin typeface="Corbel" charset="0"/>
              </a:rPr>
              <a:t> this behavior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orbel" charset="0"/>
              </a:rPr>
              <a:t>But you should still </a:t>
            </a:r>
            <a:r>
              <a:rPr lang="en-US" i="1">
                <a:latin typeface="Corbel" charset="0"/>
              </a:rPr>
              <a:t>terminate</a:t>
            </a:r>
            <a:r>
              <a:rPr lang="en-US">
                <a:latin typeface="Corbel" charset="0"/>
              </a:rPr>
              <a:t>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orbel" charset="0"/>
              </a:rPr>
              <a:t>Maybe log a message first, close connections,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orbel" charset="0"/>
              </a:rPr>
              <a:t>Always try to </a:t>
            </a:r>
            <a:r>
              <a:rPr lang="en-US" i="1">
                <a:latin typeface="Corbel" charset="0"/>
              </a:rPr>
              <a:t>avoid</a:t>
            </a:r>
            <a:r>
              <a:rPr lang="en-US">
                <a:latin typeface="Corbel" charset="0"/>
              </a:rPr>
              <a:t> uncaught exceptions!</a:t>
            </a:r>
          </a:p>
        </p:txBody>
      </p:sp>
    </p:spTree>
    <p:extLst>
      <p:ext uri="{BB962C8B-B14F-4D97-AF65-F5344CB8AC3E}">
        <p14:creationId xmlns:p14="http://schemas.microsoft.com/office/powerpoint/2010/main" val="217261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Resource Management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orbel" charset="0"/>
            </a:endParaRPr>
          </a:p>
          <a:p>
            <a:pPr eaLnBrk="1" hangingPunct="1"/>
            <a:r>
              <a:rPr lang="en-US">
                <a:latin typeface="Corbel" charset="0"/>
              </a:rPr>
              <a:t>When an exception occurs you want to guard against </a:t>
            </a:r>
            <a:r>
              <a:rPr lang="en-US" i="1">
                <a:latin typeface="Corbel" charset="0"/>
              </a:rPr>
              <a:t>resource leaks</a:t>
            </a:r>
          </a:p>
          <a:p>
            <a:pPr eaLnBrk="1" hangingPunct="1"/>
            <a:endParaRPr lang="en-US">
              <a:latin typeface="Corbel" charset="0"/>
            </a:endParaRPr>
          </a:p>
          <a:p>
            <a:pPr eaLnBrk="1" hangingPunct="1"/>
            <a:r>
              <a:rPr lang="en-US">
                <a:latin typeface="Corbel" charset="0"/>
              </a:rPr>
              <a:t>Use “Resource Acquisition is Initialization” (</a:t>
            </a:r>
            <a:r>
              <a:rPr lang="en-US" b="1" u="sng">
                <a:latin typeface="Corbel" charset="0"/>
              </a:rPr>
              <a:t>RAII</a:t>
            </a:r>
            <a:r>
              <a:rPr lang="en-US">
                <a:latin typeface="Corbel" charset="0"/>
              </a:rPr>
              <a:t>)</a:t>
            </a:r>
          </a:p>
          <a:p>
            <a:pPr lvl="1" eaLnBrk="1" hangingPunct="1"/>
            <a:r>
              <a:rPr lang="en-US">
                <a:latin typeface="Corbel" charset="0"/>
                <a:cs typeface="ＭＳ Ｐゴシック" charset="0"/>
              </a:rPr>
              <a:t>allocate resource in a constructor</a:t>
            </a:r>
          </a:p>
          <a:p>
            <a:pPr lvl="1" eaLnBrk="1" hangingPunct="1"/>
            <a:r>
              <a:rPr lang="en-US">
                <a:latin typeface="Corbel" charset="0"/>
                <a:cs typeface="ＭＳ Ｐゴシック" charset="0"/>
              </a:rPr>
              <a:t>deallocate in the destructor</a:t>
            </a:r>
          </a:p>
          <a:p>
            <a:pPr eaLnBrk="1" hangingPunct="1"/>
            <a:endParaRPr lang="en-US">
              <a:latin typeface="Corbel" charset="0"/>
            </a:endParaRPr>
          </a:p>
          <a:p>
            <a:pPr eaLnBrk="1" hangingPunct="1"/>
            <a:r>
              <a:rPr lang="en-US">
                <a:latin typeface="Corbel" charset="0"/>
              </a:rPr>
              <a:t>Example: iostreams</a:t>
            </a:r>
          </a:p>
          <a:p>
            <a:pPr lvl="1" eaLnBrk="1" hangingPunct="1"/>
            <a:r>
              <a:rPr lang="en-US">
                <a:latin typeface="Corbel" charset="0"/>
                <a:cs typeface="ＭＳ Ｐゴシック" charset="0"/>
              </a:rPr>
              <a:t>the destructor closes the file</a:t>
            </a:r>
          </a:p>
          <a:p>
            <a:pPr lvl="1" eaLnBrk="1" hangingPunct="1"/>
            <a:r>
              <a:rPr lang="en-US">
                <a:latin typeface="Corbel" charset="0"/>
                <a:cs typeface="ＭＳ Ｐゴシック" charset="0"/>
              </a:rPr>
              <a:t>no need for “finally”</a:t>
            </a:r>
            <a:endParaRPr lang="en-US" altLang="ja-JP">
              <a:latin typeface="Corbel" charset="0"/>
              <a:cs typeface="ＭＳ Ｐゴシック" charset="0"/>
            </a:endParaRPr>
          </a:p>
          <a:p>
            <a:pPr eaLnBrk="1" hangingPunct="1"/>
            <a:endParaRPr lang="en-US"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18437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71500"/>
            <a:ext cx="7337425" cy="9525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RAII via Object Wrappers</a:t>
            </a:r>
            <a:br>
              <a:rPr lang="en-US" dirty="0" smtClean="0">
                <a:cs typeface="+mj-cs"/>
              </a:rPr>
            </a:br>
            <a:r>
              <a:rPr lang="en-US" sz="2700" dirty="0" smtClean="0">
                <a:cs typeface="+mj-cs"/>
              </a:rPr>
              <a:t>(To leverage stack unwinding)</a:t>
            </a: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685800" y="2146300"/>
            <a:ext cx="8305800" cy="379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 sz="2000" dirty="0">
                <a:latin typeface="Andale Mono"/>
                <a:cs typeface="Andale Mono"/>
              </a:rPr>
              <a:t>class File 	</a:t>
            </a:r>
            <a:r>
              <a:rPr lang="en-US" sz="2000" i="1" dirty="0">
                <a:latin typeface="Andale Mono"/>
                <a:cs typeface="Andale Mono"/>
              </a:rPr>
              <a:t>// (Pretend we don’t have </a:t>
            </a:r>
            <a:r>
              <a:rPr lang="en-US" sz="2000" i="1" dirty="0" err="1">
                <a:latin typeface="Andale Mono"/>
                <a:cs typeface="Andale Mono"/>
              </a:rPr>
              <a:t>iostreams</a:t>
            </a:r>
            <a:r>
              <a:rPr lang="en-US" sz="2000" i="1" dirty="0">
                <a:latin typeface="Andale Mono"/>
                <a:cs typeface="Andale Mono"/>
              </a:rPr>
              <a:t>)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sz="2000" dirty="0">
                <a:latin typeface="Andale Mono"/>
                <a:cs typeface="Andale Mono"/>
              </a:rPr>
              <a:t>{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sz="2000" dirty="0">
                <a:latin typeface="Andale Mono"/>
                <a:cs typeface="Andale Mono"/>
              </a:rPr>
              <a:t>    FILE* f;</a:t>
            </a:r>
          </a:p>
          <a:p>
            <a:pPr eaLnBrk="0" hangingPunct="0">
              <a:lnSpc>
                <a:spcPct val="80000"/>
              </a:lnSpc>
              <a:defRPr/>
            </a:pPr>
            <a:endParaRPr lang="en-US" sz="2000" dirty="0">
              <a:latin typeface="Andale Mono"/>
              <a:cs typeface="Andale Mono"/>
            </a:endParaRPr>
          </a:p>
          <a:p>
            <a:pPr eaLnBrk="0" hangingPunct="0">
              <a:lnSpc>
                <a:spcPct val="80000"/>
              </a:lnSpc>
              <a:defRPr/>
            </a:pPr>
            <a:r>
              <a:rPr lang="en-US" sz="2000" dirty="0">
                <a:latin typeface="Andale Mono"/>
                <a:cs typeface="Andale Mono"/>
              </a:rPr>
              <a:t>public: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sz="2000" dirty="0">
                <a:latin typeface="Andale Mono"/>
                <a:cs typeface="Andale Mono"/>
              </a:rPr>
              <a:t>    File(</a:t>
            </a:r>
            <a:r>
              <a:rPr lang="en-US" sz="2000" dirty="0" err="1">
                <a:latin typeface="Andale Mono"/>
                <a:cs typeface="Andale Mono"/>
              </a:rPr>
              <a:t>const</a:t>
            </a:r>
            <a:r>
              <a:rPr lang="en-US" sz="2000" dirty="0">
                <a:latin typeface="Andale Mono"/>
                <a:cs typeface="Andale Mono"/>
              </a:rPr>
              <a:t> char* </a:t>
            </a:r>
            <a:r>
              <a:rPr lang="en-US" sz="2000" dirty="0" err="1">
                <a:latin typeface="Andale Mono"/>
                <a:cs typeface="Andale Mono"/>
              </a:rPr>
              <a:t>fname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const</a:t>
            </a:r>
            <a:r>
              <a:rPr lang="en-US" sz="2000" dirty="0">
                <a:latin typeface="Andale Mono"/>
                <a:cs typeface="Andale Mono"/>
              </a:rPr>
              <a:t> char* mode)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sz="2000" dirty="0">
                <a:latin typeface="Andale Mono"/>
                <a:cs typeface="Andale Mono"/>
              </a:rPr>
              <a:t>    {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sz="2000" dirty="0">
                <a:latin typeface="Andale Mono"/>
                <a:cs typeface="Andale Mono"/>
              </a:rPr>
              <a:t>        f = </a:t>
            </a:r>
            <a:r>
              <a:rPr lang="en-US" sz="2000" dirty="0" err="1">
                <a:latin typeface="Andale Mono"/>
                <a:cs typeface="Andale Mono"/>
              </a:rPr>
              <a:t>fopen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fname</a:t>
            </a:r>
            <a:r>
              <a:rPr lang="en-US" sz="2000" dirty="0">
                <a:latin typeface="Andale Mono"/>
                <a:cs typeface="Andale Mono"/>
              </a:rPr>
              <a:t>, mode);	</a:t>
            </a:r>
            <a:r>
              <a:rPr lang="en-US" sz="2000" i="1" dirty="0">
                <a:latin typeface="Andale Mono"/>
                <a:cs typeface="Andale Mono"/>
              </a:rPr>
              <a:t>// allocate</a:t>
            </a:r>
            <a:endParaRPr lang="en-US" sz="2000" dirty="0">
              <a:latin typeface="Andale Mono"/>
              <a:cs typeface="Andale Mono"/>
            </a:endParaRPr>
          </a:p>
          <a:p>
            <a:pPr eaLnBrk="0" hangingPunct="0">
              <a:lnSpc>
                <a:spcPct val="80000"/>
              </a:lnSpc>
              <a:defRPr/>
            </a:pPr>
            <a:r>
              <a:rPr lang="en-US" sz="2000" dirty="0">
                <a:latin typeface="Andale Mono"/>
                <a:cs typeface="Andale Mono"/>
              </a:rPr>
              <a:t>    }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sz="2000" dirty="0">
                <a:latin typeface="Andale Mono"/>
                <a:cs typeface="Andale Mono"/>
              </a:rPr>
              <a:t>    ~File()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sz="2000" dirty="0">
                <a:latin typeface="Andale Mono"/>
                <a:cs typeface="Andale Mono"/>
              </a:rPr>
              <a:t>    {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sz="2000" dirty="0">
                <a:latin typeface="Andale Mono"/>
                <a:cs typeface="Andale Mono"/>
              </a:rPr>
              <a:t>        </a:t>
            </a:r>
            <a:r>
              <a:rPr lang="en-US" sz="2000" dirty="0" err="1">
                <a:latin typeface="Andale Mono"/>
                <a:cs typeface="Andale Mono"/>
              </a:rPr>
              <a:t>fclose</a:t>
            </a:r>
            <a:r>
              <a:rPr lang="en-US" sz="2000" dirty="0">
                <a:latin typeface="Andale Mono"/>
                <a:cs typeface="Andale Mono"/>
              </a:rPr>
              <a:t>(f);			</a:t>
            </a:r>
            <a:r>
              <a:rPr lang="en-US" sz="2000" i="1" dirty="0">
                <a:latin typeface="Andale Mono"/>
                <a:cs typeface="Andale Mono"/>
              </a:rPr>
              <a:t>// </a:t>
            </a:r>
            <a:r>
              <a:rPr lang="en-US" sz="2000" i="1" dirty="0" err="1">
                <a:latin typeface="Andale Mono"/>
                <a:cs typeface="Andale Mono"/>
              </a:rPr>
              <a:t>deallocate</a:t>
            </a:r>
            <a:endParaRPr lang="en-US" sz="2000" dirty="0">
              <a:latin typeface="Andale Mono"/>
              <a:cs typeface="Andale Mono"/>
            </a:endParaRPr>
          </a:p>
          <a:p>
            <a:pPr eaLnBrk="0" hangingPunct="0">
              <a:lnSpc>
                <a:spcPct val="80000"/>
              </a:lnSpc>
              <a:defRPr/>
            </a:pPr>
            <a:r>
              <a:rPr lang="en-US" sz="2000" dirty="0">
                <a:latin typeface="Andale Mono"/>
                <a:cs typeface="Andale Mono"/>
              </a:rPr>
              <a:t>        puts("File closed");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sz="2000" dirty="0">
                <a:latin typeface="Andale Mono"/>
                <a:cs typeface="Andale Mono"/>
              </a:rPr>
              <a:t>    }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sz="2000" dirty="0">
                <a:latin typeface="Andale Mono"/>
                <a:cs typeface="Andale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39086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1127125" y="1695450"/>
            <a:ext cx="7407275" cy="148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void f(</a:t>
            </a:r>
            <a:r>
              <a:rPr lang="en-US" sz="2000" dirty="0" err="1">
                <a:solidFill>
                  <a:srgbClr val="292934"/>
                </a:solidFill>
                <a:latin typeface="Andale Mono"/>
                <a:cs typeface="Andale Mono"/>
              </a:rPr>
              <a:t>const</a:t>
            </a: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 char* </a:t>
            </a:r>
            <a:r>
              <a:rPr lang="en-US" sz="2000" dirty="0" err="1">
                <a:solidFill>
                  <a:srgbClr val="292934"/>
                </a:solidFill>
                <a:latin typeface="Andale Mono"/>
                <a:cs typeface="Andale Mono"/>
              </a:rPr>
              <a:t>fname</a:t>
            </a: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    File x(</a:t>
            </a:r>
            <a:r>
              <a:rPr lang="en-US" sz="2000" dirty="0" err="1">
                <a:solidFill>
                  <a:srgbClr val="292934"/>
                </a:solidFill>
                <a:latin typeface="Andale Mono"/>
                <a:cs typeface="Andale Mono"/>
              </a:rPr>
              <a:t>fname</a:t>
            </a: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,"r");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    g(</a:t>
            </a:r>
            <a:r>
              <a:rPr lang="en-US" sz="2000" dirty="0" err="1">
                <a:solidFill>
                  <a:srgbClr val="292934"/>
                </a:solidFill>
                <a:latin typeface="Andale Mono"/>
                <a:cs typeface="Andale Mono"/>
              </a:rPr>
              <a:t>x.getFP</a:t>
            </a: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());		</a:t>
            </a:r>
            <a:r>
              <a:rPr lang="en-US" sz="2000" i="1" dirty="0">
                <a:solidFill>
                  <a:srgbClr val="292934"/>
                </a:solidFill>
                <a:latin typeface="Andale Mono"/>
                <a:cs typeface="Andale Mono"/>
              </a:rPr>
              <a:t>// may fail; no worries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rgbClr val="292934"/>
                </a:solidFill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276892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Standard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Exceptions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3111" i="1" dirty="0" smtClean="0">
                <a:solidFill>
                  <a:srgbClr val="D2533C"/>
                </a:solidFill>
                <a:ea typeface="+mj-ea"/>
                <a:cs typeface="+mj-cs"/>
              </a:rPr>
              <a:t>Two Conceptual Categories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625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b="1">
                <a:latin typeface="Corbel" charset="0"/>
              </a:rPr>
              <a:t>std::runtime_error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>
                <a:latin typeface="Corbel" charset="0"/>
              </a:rPr>
              <a:t>For unforeseen errors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US" b="1">
              <a:latin typeface="Corbel" charset="0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b="1">
                <a:latin typeface="Corbel" charset="0"/>
              </a:rPr>
              <a:t>std::logic_error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>
                <a:latin typeface="Corbel" charset="0"/>
              </a:rPr>
              <a:t>For careless programmer errors</a:t>
            </a:r>
            <a:endParaRPr lang="en-US" b="1">
              <a:latin typeface="Corbel" charset="0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US">
              <a:latin typeface="Corbel" charset="0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>
                <a:latin typeface="Corbel" charset="0"/>
              </a:rPr>
              <a:t>Both declared in </a:t>
            </a:r>
            <a:r>
              <a:rPr lang="en-US" b="1">
                <a:latin typeface="Corbel" charset="0"/>
              </a:rPr>
              <a:t>&lt;stdexcept&gt;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US">
              <a:latin typeface="Corbel" charset="0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>
                <a:latin typeface="Corbel" charset="0"/>
              </a:rPr>
              <a:t>Both derive from </a:t>
            </a:r>
            <a:r>
              <a:rPr lang="en-US" b="1">
                <a:latin typeface="Corbel" charset="0"/>
              </a:rPr>
              <a:t>std::exception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>
                <a:latin typeface="Corbel" charset="0"/>
              </a:rPr>
              <a:t>Declared in </a:t>
            </a:r>
            <a:r>
              <a:rPr lang="en-US" b="1">
                <a:latin typeface="Corbel" charset="0"/>
              </a:rPr>
              <a:t>&lt;exception&gt;</a:t>
            </a:r>
          </a:p>
        </p:txBody>
      </p:sp>
    </p:spTree>
    <p:extLst>
      <p:ext uri="{BB962C8B-B14F-4D97-AF65-F5344CB8AC3E}">
        <p14:creationId xmlns:p14="http://schemas.microsoft.com/office/powerpoint/2010/main" val="296098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Multi-File Apps</a:t>
            </a:r>
            <a:endParaRPr lang="en-US" dirty="0"/>
          </a:p>
        </p:txBody>
      </p:sp>
      <p:pic>
        <p:nvPicPr>
          <p:cNvPr id="8" name="Picture 7" descr="multi-file-app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834991"/>
            <a:ext cx="5067300" cy="24703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0700" y="48387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if </a:t>
            </a:r>
            <a:r>
              <a:rPr lang="en-US" i="1" dirty="0" err="1" smtClean="0"/>
              <a:t>bar.h</a:t>
            </a:r>
            <a:r>
              <a:rPr lang="en-US" dirty="0" smtClean="0"/>
              <a:t> defined function bodies?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1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What’s Wrong Here?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100" b="1">
                <a:latin typeface="Courier New" charset="0"/>
              </a:rPr>
              <a:t>void StackOfInt::grow()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100" b="1">
                <a:latin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100" b="1">
                <a:latin typeface="Courier New" charset="0"/>
              </a:rPr>
              <a:t>	 </a:t>
            </a:r>
            <a:r>
              <a:rPr lang="en-US" sz="2100" b="1" i="1">
                <a:latin typeface="Courier New" charset="0"/>
              </a:rPr>
              <a:t>// (Fields are </a:t>
            </a:r>
            <a:r>
              <a:rPr lang="en-US" sz="2100" i="1">
                <a:latin typeface="Courier New" charset="0"/>
              </a:rPr>
              <a:t>capacity</a:t>
            </a:r>
            <a:r>
              <a:rPr lang="en-US" sz="2100" b="1" i="1">
                <a:latin typeface="Courier New" charset="0"/>
              </a:rPr>
              <a:t> and </a:t>
            </a:r>
            <a:r>
              <a:rPr lang="en-US" sz="2100" i="1">
                <a:latin typeface="Courier New" charset="0"/>
              </a:rPr>
              <a:t>data</a:t>
            </a:r>
            <a:r>
              <a:rPr lang="en-US" sz="2100" b="1" i="1">
                <a:latin typeface="Courier New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100" b="1" i="1">
                <a:latin typeface="Courier New" charset="0"/>
              </a:rPr>
              <a:t>   // Enlarge stack</a:t>
            </a:r>
            <a:r>
              <a:rPr lang="ja-JP" altLang="en-US" sz="2100" b="1" i="1">
                <a:latin typeface="Courier New" charset="0"/>
              </a:rPr>
              <a:t>’</a:t>
            </a:r>
            <a:r>
              <a:rPr lang="en-US" altLang="ja-JP" sz="2100" b="1" i="1">
                <a:latin typeface="Courier New" charset="0"/>
              </a:rPr>
              <a:t>s data store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100" b="1">
                <a:latin typeface="Courier New" charset="0"/>
              </a:rPr>
              <a:t>   </a:t>
            </a:r>
            <a:r>
              <a:rPr lang="en-US" sz="2100">
                <a:latin typeface="Courier New" charset="0"/>
              </a:rPr>
              <a:t>capacity</a:t>
            </a:r>
            <a:r>
              <a:rPr lang="en-US" sz="2100" b="1">
                <a:latin typeface="Courier New" charset="0"/>
              </a:rPr>
              <a:t> += INCREMENT;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100" b="1">
                <a:latin typeface="Courier New" charset="0"/>
              </a:rPr>
              <a:t>   int* newData = new int[capacity];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100" b="1">
                <a:latin typeface="Courier New" charset="0"/>
              </a:rPr>
              <a:t>   for (size_t i = 0; i &lt; count; ++i)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100" b="1">
                <a:latin typeface="Courier New" charset="0"/>
              </a:rPr>
              <a:t>      newData[i] = </a:t>
            </a:r>
            <a:r>
              <a:rPr lang="en-US" sz="2100">
                <a:latin typeface="Courier New" charset="0"/>
              </a:rPr>
              <a:t>data[i</a:t>
            </a:r>
            <a:r>
              <a:rPr lang="en-US" sz="2100" b="1">
                <a:latin typeface="Courier New" charset="0"/>
              </a:rPr>
              <a:t>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100" b="1">
                <a:latin typeface="Courier New" charset="0"/>
              </a:rPr>
              <a:t>   delete [] </a:t>
            </a:r>
            <a:r>
              <a:rPr lang="en-US" sz="2100">
                <a:latin typeface="Courier New" charset="0"/>
              </a:rPr>
              <a:t>data</a:t>
            </a:r>
            <a:r>
              <a:rPr lang="en-US" sz="2100" b="1"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100" b="1">
                <a:latin typeface="Courier New" charset="0"/>
              </a:rPr>
              <a:t>   </a:t>
            </a:r>
            <a:r>
              <a:rPr lang="en-US" sz="2100">
                <a:latin typeface="Courier New" charset="0"/>
              </a:rPr>
              <a:t>data</a:t>
            </a:r>
            <a:r>
              <a:rPr lang="en-US" sz="2100" b="1">
                <a:latin typeface="Courier New" charset="0"/>
              </a:rPr>
              <a:t> = newData;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100" b="1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296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An Improvement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182880" indent="-182880" eaLnBrk="1" fontAlgn="auto" hangingPunct="1">
              <a:lnSpc>
                <a:spcPct val="80000"/>
              </a:lnSpc>
              <a:spcAft>
                <a:spcPts val="600"/>
              </a:spcAft>
              <a:buFontTx/>
              <a:buNone/>
              <a:defRPr/>
            </a:pPr>
            <a:r>
              <a:rPr lang="en-US" sz="2100" b="1">
                <a:latin typeface="Courier New" charset="0"/>
              </a:rPr>
              <a:t>void StackOfInt::grow()</a:t>
            </a:r>
          </a:p>
          <a:p>
            <a:pPr marL="182880" indent="-182880" eaLnBrk="1" fontAlgn="auto" hangingPunct="1">
              <a:lnSpc>
                <a:spcPct val="80000"/>
              </a:lnSpc>
              <a:spcAft>
                <a:spcPts val="600"/>
              </a:spcAft>
              <a:buFontTx/>
              <a:buNone/>
              <a:defRPr/>
            </a:pPr>
            <a:r>
              <a:rPr lang="en-US" sz="2100" b="1">
                <a:latin typeface="Courier New" charset="0"/>
              </a:rPr>
              <a:t>{</a:t>
            </a:r>
          </a:p>
          <a:p>
            <a:pPr marL="182880" indent="-182880" eaLnBrk="1" fontAlgn="auto" hangingPunct="1">
              <a:lnSpc>
                <a:spcPct val="80000"/>
              </a:lnSpc>
              <a:spcAft>
                <a:spcPts val="600"/>
              </a:spcAft>
              <a:buFontTx/>
              <a:buNone/>
              <a:defRPr/>
            </a:pPr>
            <a:r>
              <a:rPr lang="en-US" sz="2100" b="1">
                <a:latin typeface="Courier New" charset="0"/>
              </a:rPr>
              <a:t>   </a:t>
            </a:r>
            <a:r>
              <a:rPr lang="en-US" sz="2100" b="1" i="1">
                <a:latin typeface="Courier New" charset="0"/>
              </a:rPr>
              <a:t>// Allocate a larger data store</a:t>
            </a:r>
          </a:p>
          <a:p>
            <a:pPr marL="182880" indent="-182880" eaLnBrk="1" fontAlgn="auto" hangingPunct="1">
              <a:lnSpc>
                <a:spcPct val="80000"/>
              </a:lnSpc>
              <a:spcAft>
                <a:spcPts val="600"/>
              </a:spcAft>
              <a:buFontTx/>
              <a:buNone/>
              <a:defRPr/>
            </a:pPr>
            <a:r>
              <a:rPr lang="en-US" sz="2100" b="1">
                <a:latin typeface="Courier New" charset="0"/>
              </a:rPr>
              <a:t>   size_t newCapacity = capacity + INCREMENT;</a:t>
            </a:r>
          </a:p>
          <a:p>
            <a:pPr marL="182880" indent="-182880" eaLnBrk="1" fontAlgn="auto" hangingPunct="1">
              <a:lnSpc>
                <a:spcPct val="80000"/>
              </a:lnSpc>
              <a:spcAft>
                <a:spcPts val="600"/>
              </a:spcAft>
              <a:buFontTx/>
              <a:buNone/>
              <a:defRPr/>
            </a:pPr>
            <a:r>
              <a:rPr lang="en-US" sz="2100" b="1">
                <a:latin typeface="Courier New" charset="0"/>
              </a:rPr>
              <a:t>   int* newData = new int[newCapacity];</a:t>
            </a:r>
          </a:p>
          <a:p>
            <a:pPr marL="182880" indent="-182880" eaLnBrk="1" fontAlgn="auto" hangingPunct="1">
              <a:lnSpc>
                <a:spcPct val="80000"/>
              </a:lnSpc>
              <a:spcAft>
                <a:spcPts val="600"/>
              </a:spcAft>
              <a:buFontTx/>
              <a:buNone/>
              <a:defRPr/>
            </a:pPr>
            <a:r>
              <a:rPr lang="en-US" sz="2100" b="1">
                <a:latin typeface="Courier New" charset="0"/>
              </a:rPr>
              <a:t>   for (size_t i = 0; i &lt; count; ++i)</a:t>
            </a:r>
          </a:p>
          <a:p>
            <a:pPr marL="182880" indent="-182880" eaLnBrk="1" fontAlgn="auto" hangingPunct="1">
              <a:lnSpc>
                <a:spcPct val="80000"/>
              </a:lnSpc>
              <a:spcAft>
                <a:spcPts val="600"/>
              </a:spcAft>
              <a:buFontTx/>
              <a:buNone/>
              <a:defRPr/>
            </a:pPr>
            <a:r>
              <a:rPr lang="en-US" sz="2100" b="1">
                <a:latin typeface="Courier New" charset="0"/>
              </a:rPr>
              <a:t>      newData[i] = data[i];</a:t>
            </a:r>
          </a:p>
          <a:p>
            <a:pPr marL="182880" indent="-182880" eaLnBrk="1" fontAlgn="auto" hangingPunct="1">
              <a:lnSpc>
                <a:spcPct val="80000"/>
              </a:lnSpc>
              <a:spcAft>
                <a:spcPts val="600"/>
              </a:spcAft>
              <a:buFontTx/>
              <a:buNone/>
              <a:defRPr/>
            </a:pPr>
            <a:endParaRPr lang="en-US" sz="2100" b="1">
              <a:latin typeface="Courier New" charset="0"/>
            </a:endParaRPr>
          </a:p>
          <a:p>
            <a:pPr marL="182880" indent="-182880" eaLnBrk="1" fontAlgn="auto" hangingPunct="1">
              <a:lnSpc>
                <a:spcPct val="80000"/>
              </a:lnSpc>
              <a:spcAft>
                <a:spcPts val="600"/>
              </a:spcAft>
              <a:buFontTx/>
              <a:buNone/>
              <a:defRPr/>
            </a:pPr>
            <a:r>
              <a:rPr lang="en-US" sz="2100" b="1">
                <a:latin typeface="Courier New" charset="0"/>
              </a:rPr>
              <a:t>   </a:t>
            </a:r>
            <a:r>
              <a:rPr lang="en-US" sz="2100" b="1" i="1">
                <a:latin typeface="Courier New" charset="0"/>
              </a:rPr>
              <a:t>// Update state </a:t>
            </a:r>
            <a:r>
              <a:rPr lang="en-US" sz="2100" b="1">
                <a:latin typeface="Courier New" charset="0"/>
              </a:rPr>
              <a:t>only </a:t>
            </a:r>
            <a:r>
              <a:rPr lang="en-US" sz="2100" b="1" i="1">
                <a:latin typeface="Courier New" charset="0"/>
              </a:rPr>
              <a:t>when "safe" to do so</a:t>
            </a:r>
          </a:p>
          <a:p>
            <a:pPr marL="182880" indent="-182880" eaLnBrk="1" fontAlgn="auto" hangingPunct="1">
              <a:lnSpc>
                <a:spcPct val="80000"/>
              </a:lnSpc>
              <a:spcAft>
                <a:spcPts val="600"/>
              </a:spcAft>
              <a:buFontTx/>
              <a:buNone/>
              <a:defRPr/>
            </a:pPr>
            <a:r>
              <a:rPr lang="en-US" sz="2100" b="1">
                <a:latin typeface="Courier New" charset="0"/>
              </a:rPr>
              <a:t>   delete [] data;</a:t>
            </a:r>
          </a:p>
          <a:p>
            <a:pPr marL="182880" indent="-182880" eaLnBrk="1" fontAlgn="auto" hangingPunct="1">
              <a:lnSpc>
                <a:spcPct val="80000"/>
              </a:lnSpc>
              <a:spcAft>
                <a:spcPts val="600"/>
              </a:spcAft>
              <a:buFontTx/>
              <a:buNone/>
              <a:defRPr/>
            </a:pPr>
            <a:r>
              <a:rPr lang="en-US" sz="2100" b="1">
                <a:latin typeface="Courier New" charset="0"/>
              </a:rPr>
              <a:t>   data = newData;</a:t>
            </a:r>
          </a:p>
          <a:p>
            <a:pPr marL="182880" indent="-182880" eaLnBrk="1" fontAlgn="auto" hangingPunct="1">
              <a:lnSpc>
                <a:spcPct val="80000"/>
              </a:lnSpc>
              <a:spcAft>
                <a:spcPts val="600"/>
              </a:spcAft>
              <a:buFontTx/>
              <a:buNone/>
              <a:defRPr/>
            </a:pPr>
            <a:r>
              <a:rPr lang="en-US" sz="2100" b="1">
                <a:latin typeface="Courier New" charset="0"/>
              </a:rPr>
              <a:t>   capacity = newCapacity;</a:t>
            </a:r>
          </a:p>
          <a:p>
            <a:pPr marL="182880" indent="-182880" eaLnBrk="1" fontAlgn="auto" hangingPunct="1">
              <a:lnSpc>
                <a:spcPct val="80000"/>
              </a:lnSpc>
              <a:spcAft>
                <a:spcPts val="600"/>
              </a:spcAft>
              <a:buFontTx/>
              <a:buNone/>
              <a:defRPr/>
            </a:pPr>
            <a:r>
              <a:rPr lang="en-US" sz="2100" b="1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2121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525463"/>
            <a:ext cx="8275637" cy="846137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D2533C"/>
                </a:solidFill>
                <a:ea typeface="+mj-ea"/>
                <a:cs typeface="+mj-cs"/>
              </a:rPr>
              <a:t>Fundamental Principle of Exception </a:t>
            </a:r>
            <a:r>
              <a:rPr lang="en-US" sz="3200" dirty="0">
                <a:solidFill>
                  <a:srgbClr val="D2533C"/>
                </a:solidFill>
                <a:ea typeface="+mj-ea"/>
                <a:cs typeface="+mj-cs"/>
              </a:rPr>
              <a:t>Safety</a:t>
            </a:r>
            <a:endParaRPr lang="en-US" sz="2400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72400" cy="5029200"/>
          </a:xfrm>
        </p:spPr>
        <p:txBody>
          <a:bodyPr/>
          <a:lstStyle/>
          <a:p>
            <a:pPr eaLnBrk="1" hangingPunct="1"/>
            <a:r>
              <a:rPr lang="en-US" i="1">
                <a:latin typeface="Corbel" charset="0"/>
              </a:rPr>
              <a:t>Separate</a:t>
            </a:r>
            <a:r>
              <a:rPr lang="en-US">
                <a:latin typeface="Corbel" charset="0"/>
              </a:rPr>
              <a:t> operations that may fail (i.e., </a:t>
            </a:r>
            <a:r>
              <a:rPr lang="en-US" i="1">
                <a:latin typeface="Corbel" charset="0"/>
              </a:rPr>
              <a:t>throw an exception</a:t>
            </a:r>
            <a:r>
              <a:rPr lang="en-US">
                <a:latin typeface="Corbel" charset="0"/>
              </a:rPr>
              <a:t>) from those that </a:t>
            </a:r>
            <a:r>
              <a:rPr lang="en-US" i="1">
                <a:latin typeface="Corbel" charset="0"/>
              </a:rPr>
              <a:t>change state</a:t>
            </a:r>
            <a:r>
              <a:rPr lang="en-US">
                <a:latin typeface="Corbel" charset="0"/>
              </a:rPr>
              <a:t> in your data</a:t>
            </a:r>
            <a:endParaRPr lang="en-US" i="1">
              <a:latin typeface="Corbel" charset="0"/>
            </a:endParaRPr>
          </a:p>
          <a:p>
            <a:pPr eaLnBrk="1" hangingPunct="1"/>
            <a:endParaRPr lang="en-US">
              <a:latin typeface="Corbel" charset="0"/>
            </a:endParaRPr>
          </a:p>
          <a:p>
            <a:pPr eaLnBrk="1" hangingPunct="1"/>
            <a:r>
              <a:rPr lang="en-US">
                <a:latin typeface="Corbel" charset="0"/>
              </a:rPr>
              <a:t>Only change state when no exceptions can occur</a:t>
            </a:r>
          </a:p>
          <a:p>
            <a:pPr eaLnBrk="1" hangingPunct="1"/>
            <a:endParaRPr lang="en-US">
              <a:latin typeface="Corbel" charset="0"/>
            </a:endParaRPr>
          </a:p>
          <a:p>
            <a:pPr eaLnBrk="1" hangingPunct="1"/>
            <a:r>
              <a:rPr lang="en-US">
                <a:latin typeface="Corbel" charset="0"/>
              </a:rPr>
              <a:t>Corollary:</a:t>
            </a:r>
          </a:p>
          <a:p>
            <a:pPr lvl="1" eaLnBrk="1" hangingPunct="1"/>
            <a:r>
              <a:rPr lang="en-US">
                <a:latin typeface="Corbel" charset="0"/>
              </a:rPr>
              <a:t>Do </a:t>
            </a:r>
            <a:r>
              <a:rPr lang="en-US" i="1">
                <a:latin typeface="Corbel" charset="0"/>
              </a:rPr>
              <a:t>one thing at a time </a:t>
            </a:r>
            <a:r>
              <a:rPr lang="en-US">
                <a:latin typeface="Corbel" charset="0"/>
              </a:rPr>
              <a:t>(cohesion)</a:t>
            </a:r>
          </a:p>
          <a:p>
            <a:pPr lvl="1" eaLnBrk="1" hangingPunct="1"/>
            <a:r>
              <a:rPr lang="en-US">
                <a:latin typeface="Corbel" charset="0"/>
              </a:rPr>
              <a:t>This is why </a:t>
            </a:r>
            <a:r>
              <a:rPr lang="en-US" b="1">
                <a:latin typeface="Corbel" charset="0"/>
              </a:rPr>
              <a:t>std::stack&lt;T&gt;::pop( )</a:t>
            </a:r>
            <a:r>
              <a:rPr lang="en-US">
                <a:latin typeface="Corbel" charset="0"/>
              </a:rPr>
              <a:t> returns </a:t>
            </a:r>
            <a:r>
              <a:rPr lang="en-US" b="1">
                <a:latin typeface="Corbel" charset="0"/>
              </a:rPr>
              <a:t>void</a:t>
            </a:r>
          </a:p>
          <a:p>
            <a:pPr lvl="2" eaLnBrk="1" hangingPunct="1"/>
            <a:r>
              <a:rPr lang="en-US">
                <a:latin typeface="Corbel" charset="0"/>
              </a:rPr>
              <a:t>The returned copy might throw during construction</a:t>
            </a:r>
          </a:p>
          <a:p>
            <a:pPr lvl="2" eaLnBrk="1" hangingPunct="1"/>
            <a:r>
              <a:rPr lang="en-US">
                <a:latin typeface="Corbel" charset="0"/>
              </a:rPr>
              <a:t>the original object would be lost!</a:t>
            </a:r>
          </a:p>
        </p:txBody>
      </p:sp>
    </p:spTree>
    <p:extLst>
      <p:ext uri="{BB962C8B-B14F-4D97-AF65-F5344CB8AC3E}">
        <p14:creationId xmlns:p14="http://schemas.microsoft.com/office/powerpoint/2010/main" val="161028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Rules of Exception Safety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382000" cy="4625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latin typeface="Corbel" charset="0"/>
              </a:rPr>
              <a:t>If you can’t handle an exception, let it </a:t>
            </a:r>
            <a:r>
              <a:rPr lang="en-US" sz="2800" i="1">
                <a:latin typeface="Corbel" charset="0"/>
              </a:rPr>
              <a:t>propagate</a:t>
            </a:r>
            <a:r>
              <a:rPr lang="en-US" sz="2800">
                <a:latin typeface="Corbel" charset="0"/>
              </a:rPr>
              <a:t> up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ja-JP" altLang="en-US" sz="2400">
                <a:latin typeface="Corbel" charset="0"/>
              </a:rPr>
              <a:t>“</a:t>
            </a:r>
            <a:r>
              <a:rPr lang="en-US" altLang="ja-JP" sz="2400">
                <a:latin typeface="Corbel" charset="0"/>
              </a:rPr>
              <a:t>Exception neutral</a:t>
            </a:r>
            <a:r>
              <a:rPr lang="ja-JP" altLang="en-US" sz="2400">
                <a:latin typeface="Corbel" charset="0"/>
              </a:rPr>
              <a:t>”</a:t>
            </a:r>
            <a:endParaRPr lang="en-US" altLang="ja-JP" sz="2400">
              <a:latin typeface="Corbel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latin typeface="Corbel" charset="0"/>
              </a:rPr>
              <a:t>Leave your data in a </a:t>
            </a:r>
            <a:r>
              <a:rPr lang="en-US" sz="2800" i="1">
                <a:latin typeface="Corbel" charset="0"/>
              </a:rPr>
              <a:t>consistent</a:t>
            </a:r>
            <a:r>
              <a:rPr lang="en-US" sz="2800">
                <a:latin typeface="Corbel" charset="0"/>
              </a:rPr>
              <a:t> state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latin typeface="Corbel" charset="0"/>
              </a:rPr>
              <a:t>Use RAII to allocate resources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latin typeface="Corbel" charset="0"/>
              </a:rPr>
              <a:t>Only change your state with non-throwing ops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latin typeface="Corbel" charset="0"/>
              </a:rPr>
              <a:t>An object should only own </a:t>
            </a:r>
            <a:r>
              <a:rPr lang="en-US" sz="2400" i="1">
                <a:latin typeface="Corbel" charset="0"/>
              </a:rPr>
              <a:t>one resource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latin typeface="Corbel" charset="0"/>
              </a:rPr>
              <a:t>Functions should perform only </a:t>
            </a:r>
            <a:r>
              <a:rPr lang="en-US" sz="2800" i="1">
                <a:latin typeface="Corbel" charset="0"/>
              </a:rPr>
              <a:t>one logical operation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latin typeface="Corbel" charset="0"/>
              </a:rPr>
              <a:t>Destructors should </a:t>
            </a:r>
            <a:r>
              <a:rPr lang="en-US" sz="2800" i="1">
                <a:latin typeface="Corbel" charset="0"/>
              </a:rPr>
              <a:t>never throw</a:t>
            </a:r>
          </a:p>
        </p:txBody>
      </p:sp>
    </p:spTree>
    <p:extLst>
      <p:ext uri="{BB962C8B-B14F-4D97-AF65-F5344CB8AC3E}">
        <p14:creationId xmlns:p14="http://schemas.microsoft.com/office/powerpoint/2010/main" val="34201121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assert( )</a:t>
            </a:r>
            <a:r>
              <a:rPr lang="en-US" dirty="0" smtClean="0"/>
              <a:t> macro</a:t>
            </a:r>
          </a:p>
          <a:p>
            <a:pPr lvl="1"/>
            <a:r>
              <a:rPr lang="en-US" dirty="0" smtClean="0"/>
              <a:t>defined in </a:t>
            </a:r>
            <a:r>
              <a:rPr lang="en-US" b="1" dirty="0" smtClean="0"/>
              <a:t>&lt;</a:t>
            </a:r>
            <a:r>
              <a:rPr lang="en-US" b="1" dirty="0" err="1" smtClean="0"/>
              <a:t>cassert</a:t>
            </a:r>
            <a:r>
              <a:rPr lang="en-US" b="1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It aborts the program if its argument is zero or false</a:t>
            </a:r>
          </a:p>
          <a:p>
            <a:pPr lvl="1"/>
            <a:r>
              <a:rPr lang="en-US" dirty="0" smtClean="0"/>
              <a:t>can be turned off</a:t>
            </a:r>
          </a:p>
          <a:p>
            <a:endParaRPr lang="en-US" dirty="0" smtClean="0"/>
          </a:p>
          <a:p>
            <a:r>
              <a:rPr lang="en-US" dirty="0" smtClean="0"/>
              <a:t>Used for debugging</a:t>
            </a:r>
          </a:p>
          <a:p>
            <a:pPr lvl="1"/>
            <a:r>
              <a:rPr lang="en-US" dirty="0" smtClean="0"/>
              <a:t>not handling user errors!</a:t>
            </a:r>
          </a:p>
          <a:p>
            <a:pPr lvl="1"/>
            <a:r>
              <a:rPr lang="en-US" dirty="0" smtClean="0"/>
              <a:t>use exceptions for those</a:t>
            </a:r>
          </a:p>
          <a:p>
            <a:endParaRPr lang="en-US" dirty="0" smtClean="0"/>
          </a:p>
          <a:p>
            <a:r>
              <a:rPr lang="en-US" dirty="0" smtClean="0"/>
              <a:t>Used to enforce program invariants</a:t>
            </a:r>
          </a:p>
          <a:p>
            <a:pPr lvl="1"/>
            <a:r>
              <a:rPr lang="en-US" dirty="0" smtClean="0"/>
              <a:t>conditions that should be true by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34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Assertions in C++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assert( )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macro:</a:t>
            </a:r>
          </a:p>
          <a:p>
            <a:pPr lvl="1"/>
            <a:r>
              <a:rPr lang="en-US" dirty="0" smtClean="0">
                <a:latin typeface="Corbel" charset="0"/>
                <a:ea typeface="ＭＳ Ｐゴシック" charset="0"/>
              </a:rPr>
              <a:t>prints </a:t>
            </a:r>
            <a:r>
              <a:rPr lang="en-US" dirty="0">
                <a:latin typeface="Corbel" charset="0"/>
                <a:ea typeface="ＭＳ Ｐゴシック" charset="0"/>
              </a:rPr>
              <a:t>the failed expression, file, and line </a:t>
            </a:r>
            <a:r>
              <a:rPr lang="en-US" dirty="0" smtClean="0">
                <a:latin typeface="Corbel" charset="0"/>
                <a:ea typeface="ＭＳ Ｐゴシック" charset="0"/>
              </a:rPr>
              <a:t>number</a:t>
            </a:r>
            <a:endParaRPr lang="en-US" dirty="0">
              <a:latin typeface="Corbel" charset="0"/>
              <a:ea typeface="ＭＳ Ｐゴシック" charset="0"/>
            </a:endParaRPr>
          </a:p>
          <a:p>
            <a:endParaRPr lang="en-US" dirty="0" smtClean="0">
              <a:latin typeface="Corbel" charset="0"/>
              <a:ea typeface="ＭＳ Ｐゴシック" charset="0"/>
            </a:endParaRPr>
          </a:p>
          <a:p>
            <a:r>
              <a:rPr lang="en-US" dirty="0" smtClean="0">
                <a:latin typeface="Corbel" charset="0"/>
                <a:ea typeface="ＭＳ Ｐゴシック" charset="0"/>
              </a:rPr>
              <a:t>Enabled </a:t>
            </a:r>
            <a:r>
              <a:rPr lang="en-US" dirty="0">
                <a:latin typeface="Corbel" charset="0"/>
                <a:ea typeface="ＭＳ Ｐゴシック" charset="0"/>
              </a:rPr>
              <a:t>by </a:t>
            </a:r>
            <a:r>
              <a:rPr lang="en-US" i="1" dirty="0">
                <a:latin typeface="Corbel" charset="0"/>
                <a:ea typeface="ＭＳ Ｐゴシック" charset="0"/>
              </a:rPr>
              <a:t>default</a:t>
            </a:r>
          </a:p>
          <a:p>
            <a:pPr lvl="1" eaLnBrk="1" hangingPunct="1"/>
            <a:endParaRPr lang="en-US" dirty="0" smtClean="0">
              <a:latin typeface="Corbel" charset="0"/>
              <a:ea typeface="ＭＳ Ｐゴシック" charset="0"/>
            </a:endParaRPr>
          </a:p>
          <a:p>
            <a:r>
              <a:rPr lang="en-US" dirty="0" smtClean="0">
                <a:latin typeface="Corbel" charset="0"/>
                <a:ea typeface="ＭＳ Ｐゴシック" charset="0"/>
              </a:rPr>
              <a:t>Can </a:t>
            </a:r>
            <a:r>
              <a:rPr lang="en-US" dirty="0">
                <a:latin typeface="Corbel" charset="0"/>
                <a:ea typeface="ＭＳ Ｐゴシック" charset="0"/>
              </a:rPr>
              <a:t>turn off with </a:t>
            </a:r>
            <a:r>
              <a:rPr lang="en-US" b="1" dirty="0">
                <a:latin typeface="Corbel" charset="0"/>
                <a:ea typeface="ＭＳ Ｐゴシック" charset="0"/>
              </a:rPr>
              <a:t>NDEBUG</a:t>
            </a:r>
            <a:r>
              <a:rPr lang="en-US" dirty="0">
                <a:latin typeface="Corbel" charset="0"/>
                <a:ea typeface="ＭＳ Ｐゴシック" charset="0"/>
              </a:rPr>
              <a:t>:</a:t>
            </a:r>
          </a:p>
          <a:p>
            <a:pPr marL="274320" lvl="1" indent="0">
              <a:buNone/>
            </a:pPr>
            <a:r>
              <a:rPr lang="en-US" b="1" dirty="0">
                <a:latin typeface="Corbel" charset="0"/>
                <a:ea typeface="ＭＳ Ｐゴシック" charset="0"/>
              </a:rPr>
              <a:t>#define </a:t>
            </a:r>
            <a:r>
              <a:rPr lang="en-US" b="1" dirty="0" smtClean="0">
                <a:latin typeface="Corbel" charset="0"/>
                <a:ea typeface="ＭＳ Ｐゴシック" charset="0"/>
              </a:rPr>
              <a:t>NDEBUG	</a:t>
            </a:r>
            <a:r>
              <a:rPr lang="en-US" dirty="0" smtClean="0">
                <a:latin typeface="Corbel" charset="0"/>
                <a:ea typeface="ＭＳ Ｐゴシック" charset="0"/>
              </a:rPr>
              <a:t>// must appear </a:t>
            </a:r>
            <a:r>
              <a:rPr lang="en-US" i="1" dirty="0" smtClean="0">
                <a:latin typeface="Corbel" charset="0"/>
                <a:ea typeface="ＭＳ Ｐゴシック" charset="0"/>
              </a:rPr>
              <a:t>before</a:t>
            </a:r>
            <a:r>
              <a:rPr lang="en-US" dirty="0" smtClean="0">
                <a:latin typeface="Corbel" charset="0"/>
                <a:ea typeface="ＭＳ Ｐゴシック" charset="0"/>
              </a:rPr>
              <a:t> the include!</a:t>
            </a:r>
            <a:endParaRPr lang="en-US" dirty="0">
              <a:latin typeface="Corbel" charset="0"/>
              <a:ea typeface="ＭＳ Ｐゴシック" charset="0"/>
            </a:endParaRPr>
          </a:p>
          <a:p>
            <a:pPr marL="274320" lvl="1" indent="0">
              <a:buNone/>
            </a:pPr>
            <a:r>
              <a:rPr lang="en-US" b="1" dirty="0">
                <a:latin typeface="Corbel" charset="0"/>
                <a:ea typeface="ＭＳ Ｐゴシック" charset="0"/>
              </a:rPr>
              <a:t>#include &lt;</a:t>
            </a:r>
            <a:r>
              <a:rPr lang="en-US" b="1" dirty="0" err="1">
                <a:latin typeface="Corbel" charset="0"/>
                <a:ea typeface="ＭＳ Ｐゴシック" charset="0"/>
              </a:rPr>
              <a:t>cassert</a:t>
            </a:r>
            <a:r>
              <a:rPr lang="en-US" b="1" dirty="0">
                <a:latin typeface="Corbel" charset="0"/>
                <a:ea typeface="ＭＳ Ｐゴシック" charset="0"/>
              </a:rPr>
              <a:t>&gt;</a:t>
            </a:r>
          </a:p>
          <a:p>
            <a:pPr lvl="1"/>
            <a:r>
              <a:rPr lang="en-US" dirty="0">
                <a:latin typeface="Corbel" charset="0"/>
                <a:ea typeface="ＭＳ Ｐゴシック" charset="0"/>
              </a:rPr>
              <a:t>Or use a compiler option </a:t>
            </a:r>
            <a:r>
              <a:rPr lang="en-US" dirty="0" smtClean="0">
                <a:latin typeface="Corbel" charset="0"/>
                <a:ea typeface="ＭＳ Ｐゴシック" charset="0"/>
              </a:rPr>
              <a:t>(g++ -NDEBUG </a:t>
            </a:r>
            <a:r>
              <a:rPr lang="en-US" dirty="0" err="1" smtClean="0">
                <a:latin typeface="Corbel" charset="0"/>
                <a:ea typeface="ＭＳ Ｐゴシック" charset="0"/>
              </a:rPr>
              <a:t>prog.cpp</a:t>
            </a:r>
            <a:r>
              <a:rPr lang="en-US" dirty="0" smtClean="0">
                <a:latin typeface="Corbel" charset="0"/>
                <a:ea typeface="ＭＳ Ｐゴシック" charset="0"/>
              </a:rPr>
              <a:t>)</a:t>
            </a:r>
          </a:p>
          <a:p>
            <a:pPr lvl="1"/>
            <a:r>
              <a:rPr lang="en-US" dirty="0" smtClean="0">
                <a:latin typeface="Corbel" charset="0"/>
                <a:ea typeface="ＭＳ Ｐゴシック" charset="0"/>
              </a:rPr>
              <a:t>this is “release mode”</a:t>
            </a:r>
            <a:endParaRPr lang="en-US" dirty="0">
              <a:latin typeface="Corbel" charset="0"/>
              <a:ea typeface="ＭＳ Ｐゴシック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B73221-AA8E-4140-8875-22FE640D5FD5}" type="slidenum">
              <a:rPr lang="en-US" sz="1200">
                <a:solidFill>
                  <a:srgbClr val="3F3F3F"/>
                </a:solidFill>
              </a:rPr>
              <a:pPr eaLnBrk="1" hangingPunct="1"/>
              <a:t>35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3370 - Defensive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219448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&lt;&lt;WARNING!&gt;&gt;</a:t>
            </a:r>
            <a:endParaRPr lang="en-US" dirty="0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Never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put needed executable code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germane to the program logic in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an 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assert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!</a:t>
            </a:r>
          </a:p>
          <a:p>
            <a:pPr lvl="1"/>
            <a:r>
              <a:rPr lang="en-US" dirty="0" smtClean="0">
                <a:latin typeface="Andale Mono"/>
                <a:ea typeface="ＭＳ Ｐゴシック" charset="0"/>
                <a:cs typeface="Andale Mono"/>
              </a:rPr>
              <a:t>assert(f(x));	// Bad idea!</a:t>
            </a:r>
            <a:endParaRPr lang="en-US" dirty="0">
              <a:latin typeface="Andale Mono"/>
              <a:ea typeface="ＭＳ Ｐゴシック" charset="0"/>
              <a:cs typeface="Andale Mono"/>
            </a:endParaRPr>
          </a:p>
          <a:p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It disappears when assertions are disabled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3370 - Defensive Programming</a:t>
            </a:r>
            <a:endParaRPr lang="en-US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12C079-39F7-0048-8FF8-72A622DD75E4}" type="slidenum">
              <a:rPr lang="en-US" sz="1200">
                <a:solidFill>
                  <a:srgbClr val="3F3F3F"/>
                </a:solidFill>
              </a:rPr>
              <a:pPr eaLnBrk="1" hangingPunct="1"/>
              <a:t>36</a:t>
            </a:fld>
            <a:endParaRPr lang="en-US" sz="120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56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Invariants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800" i="1" dirty="0" smtClean="0">
                <a:solidFill>
                  <a:srgbClr val="D2533C"/>
                </a:solidFill>
                <a:ea typeface="+mj-ea"/>
                <a:cs typeface="+mj-cs"/>
              </a:rPr>
              <a:t>The Most Important Technique You’re Not Using!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Conditions that do not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“vary”</a:t>
            </a: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spcAft>
                <a:spcPts val="600"/>
              </a:spcAft>
            </a:pPr>
            <a:r>
              <a:rPr lang="ja-JP" altLang="en-US" dirty="0">
                <a:latin typeface="Corbel" charset="0"/>
                <a:ea typeface="ＭＳ Ｐゴシック" charset="0"/>
              </a:rPr>
              <a:t>“</a:t>
            </a:r>
            <a:r>
              <a:rPr lang="en-US" altLang="ja-JP" dirty="0">
                <a:latin typeface="Corbel" charset="0"/>
                <a:ea typeface="ＭＳ Ｐゴシック" charset="0"/>
              </a:rPr>
              <a:t>Design mileposts</a:t>
            </a:r>
            <a:r>
              <a:rPr lang="ja-JP" altLang="en-US" dirty="0">
                <a:latin typeface="Corbel" charset="0"/>
                <a:ea typeface="ＭＳ Ｐゴシック" charset="0"/>
              </a:rPr>
              <a:t>”</a:t>
            </a:r>
            <a:r>
              <a:rPr lang="en-US" altLang="ja-JP" dirty="0">
                <a:latin typeface="Corbel" charset="0"/>
                <a:ea typeface="ＭＳ Ｐゴシック" charset="0"/>
              </a:rPr>
              <a:t> in your code</a:t>
            </a:r>
          </a:p>
          <a:p>
            <a:pPr eaLnBrk="1" hangingPunct="1">
              <a:spcAft>
                <a:spcPts val="600"/>
              </a:spcAft>
            </a:pPr>
            <a:endParaRPr lang="en-US" i="1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i="1" dirty="0" smtClean="0">
                <a:latin typeface="Corbel" charset="0"/>
                <a:ea typeface="ＭＳ Ｐゴシック" charset="0"/>
                <a:cs typeface="ＭＳ Ｐゴシック" charset="0"/>
              </a:rPr>
              <a:t>Loop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invariants</a:t>
            </a:r>
          </a:p>
          <a:p>
            <a:pPr eaLnBrk="1" hangingPunct="1">
              <a:spcAft>
                <a:spcPts val="600"/>
              </a:spcAft>
            </a:pPr>
            <a:endParaRPr lang="en-US" i="1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i="1" dirty="0" smtClean="0">
                <a:latin typeface="Corbel" charset="0"/>
                <a:ea typeface="ＭＳ Ｐゴシック" charset="0"/>
                <a:cs typeface="ＭＳ Ｐゴシック" charset="0"/>
              </a:rPr>
              <a:t>Class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invariants</a:t>
            </a:r>
          </a:p>
          <a:p>
            <a:pPr eaLnBrk="1" hangingPunct="1">
              <a:spcAft>
                <a:spcPts val="600"/>
              </a:spcAft>
            </a:pPr>
            <a:endParaRPr lang="en-US" i="1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i="1" dirty="0" smtClean="0">
                <a:latin typeface="Corbel" charset="0"/>
                <a:ea typeface="ＭＳ Ｐゴシック" charset="0"/>
                <a:cs typeface="ＭＳ Ｐゴシック" charset="0"/>
              </a:rPr>
              <a:t>Method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invariants</a:t>
            </a:r>
          </a:p>
          <a:p>
            <a:pPr eaLnBrk="1" hangingPunct="1">
              <a:spcAft>
                <a:spcPts val="600"/>
              </a:spcAft>
            </a:pPr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Plain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old invariants 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8818D0-835B-DE40-A1EA-837213FBE8C2}" type="slidenum">
              <a:rPr lang="en-US" sz="1200">
                <a:solidFill>
                  <a:srgbClr val="3F3F3F"/>
                </a:solidFill>
              </a:rPr>
              <a:pPr eaLnBrk="1" hangingPunct="1"/>
              <a:t>37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3370 - Defensive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194030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7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Loop Invariants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A condition that is true at the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beginning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of each loop iteration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when the loop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terminates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Help ensure </a:t>
            </a:r>
            <a:r>
              <a:rPr lang="en-US" i="1" dirty="0">
                <a:latin typeface="Corbel" charset="0"/>
                <a:ea typeface="ＭＳ Ｐゴシック" charset="0"/>
              </a:rPr>
              <a:t>program</a:t>
            </a:r>
            <a:r>
              <a:rPr lang="en-US" dirty="0">
                <a:latin typeface="Corbel" charset="0"/>
                <a:ea typeface="ＭＳ Ｐゴシック" charset="0"/>
              </a:rPr>
              <a:t> </a:t>
            </a:r>
            <a:r>
              <a:rPr lang="en-US" i="1" dirty="0">
                <a:latin typeface="Corbel" charset="0"/>
                <a:ea typeface="ＭＳ Ｐゴシック" charset="0"/>
              </a:rPr>
              <a:t>correctness</a:t>
            </a:r>
            <a:endParaRPr lang="en-US" dirty="0">
              <a:latin typeface="Corbe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Invariant + termination condition =&gt; </a:t>
            </a:r>
            <a:r>
              <a:rPr lang="en-US" i="1" dirty="0">
                <a:latin typeface="Corbel" charset="0"/>
                <a:ea typeface="ＭＳ Ｐゴシック" charset="0"/>
              </a:rPr>
              <a:t>goal</a:t>
            </a: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Often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conceptual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Sometimes </a:t>
            </a:r>
            <a:r>
              <a:rPr lang="en-US" dirty="0" smtClean="0">
                <a:latin typeface="Corbel" charset="0"/>
                <a:ea typeface="ＭＳ Ｐゴシック" charset="0"/>
              </a:rPr>
              <a:t>can’</a:t>
            </a:r>
            <a:r>
              <a:rPr lang="en-US" altLang="ja-JP" dirty="0" smtClean="0">
                <a:latin typeface="Corbel" charset="0"/>
                <a:ea typeface="ＭＳ Ｐゴシック" charset="0"/>
              </a:rPr>
              <a:t>t </a:t>
            </a:r>
            <a:r>
              <a:rPr lang="en-US" altLang="ja-JP" dirty="0">
                <a:latin typeface="Corbel" charset="0"/>
                <a:ea typeface="ＭＳ Ｐゴシック" charset="0"/>
              </a:rPr>
              <a:t>test; must be </a:t>
            </a:r>
            <a:r>
              <a:rPr lang="en-US" altLang="ja-JP" i="1" dirty="0">
                <a:latin typeface="Corbel" charset="0"/>
                <a:ea typeface="ＭＳ Ｐゴシック" charset="0"/>
              </a:rPr>
              <a:t>commented</a:t>
            </a:r>
            <a:r>
              <a:rPr lang="en-US" altLang="ja-JP" dirty="0">
                <a:latin typeface="Corbel" charset="0"/>
                <a:ea typeface="ＭＳ Ｐゴシック" charset="0"/>
              </a:rPr>
              <a:t> instead</a:t>
            </a: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: </a:t>
            </a:r>
            <a:r>
              <a:rPr lang="en-US" i="1" dirty="0" err="1">
                <a:latin typeface="Corbel" charset="0"/>
                <a:ea typeface="ＭＳ Ｐゴシック" charset="0"/>
                <a:cs typeface="ＭＳ Ｐゴシック" charset="0"/>
              </a:rPr>
              <a:t>sortInvariant.cpp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, C02/</a:t>
            </a:r>
            <a:r>
              <a:rPr lang="en-US" i="1" dirty="0" err="1">
                <a:latin typeface="Corbel" charset="0"/>
                <a:ea typeface="ＭＳ Ｐゴシック" charset="0"/>
                <a:cs typeface="ＭＳ Ｐゴシック" charset="0"/>
              </a:rPr>
              <a:t>HiLo.cpp</a:t>
            </a:r>
            <a:endParaRPr lang="en-US" i="1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6EEDAF-050C-A241-9710-D492F304D831}" type="slidenum">
              <a:rPr lang="en-US" sz="1200">
                <a:solidFill>
                  <a:srgbClr val="3F3F3F"/>
                </a:solidFill>
              </a:rPr>
              <a:pPr eaLnBrk="1" hangingPunct="1"/>
              <a:t>38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3370 - Defensive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26312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Class Invariants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All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constructors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should place their object in a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valid state</a:t>
            </a: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All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methods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should leave their object in a valid state</a:t>
            </a: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What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constitutes valid object state is called a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class invariant</a:t>
            </a: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: 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Rational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class (1410 program)</a:t>
            </a:r>
          </a:p>
          <a:p>
            <a:pPr lvl="1" eaLnBrk="1" hangingPunct="1"/>
            <a:r>
              <a:rPr lang="en-US" b="1" dirty="0" err="1">
                <a:latin typeface="Corbel" charset="0"/>
                <a:ea typeface="ＭＳ Ｐゴシック" charset="0"/>
              </a:rPr>
              <a:t>gcd</a:t>
            </a:r>
            <a:r>
              <a:rPr lang="en-US" b="1" dirty="0">
                <a:latin typeface="Corbel" charset="0"/>
                <a:ea typeface="ＭＳ Ｐゴシック" charset="0"/>
              </a:rPr>
              <a:t>(</a:t>
            </a:r>
            <a:r>
              <a:rPr lang="en-US" b="1" dirty="0" err="1">
                <a:latin typeface="Corbel" charset="0"/>
                <a:ea typeface="ＭＳ Ｐゴシック" charset="0"/>
              </a:rPr>
              <a:t>num,den</a:t>
            </a:r>
            <a:r>
              <a:rPr lang="en-US" b="1" dirty="0">
                <a:latin typeface="Corbel" charset="0"/>
                <a:ea typeface="ＭＳ Ｐゴシック" charset="0"/>
              </a:rPr>
              <a:t>) == 1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48EB1F-CF7F-5D42-B68D-1DE3E949FFC6}" type="slidenum">
              <a:rPr lang="en-US" sz="1200">
                <a:solidFill>
                  <a:srgbClr val="3F3F3F"/>
                </a:solidFill>
              </a:rPr>
              <a:pPr eaLnBrk="1" hangingPunct="1"/>
              <a:t>39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3370 - Defensive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420618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Guards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complex software, a header may get included twice during the same compilation unit</a:t>
            </a:r>
          </a:p>
          <a:p>
            <a:endParaRPr lang="en-US" dirty="0"/>
          </a:p>
          <a:p>
            <a:r>
              <a:rPr lang="en-US" dirty="0" smtClean="0"/>
              <a:t>Wrap the header in:</a:t>
            </a:r>
            <a:br>
              <a:rPr lang="en-US" dirty="0" smtClean="0"/>
            </a:br>
            <a:r>
              <a:rPr lang="en-US" sz="2000" dirty="0" smtClean="0">
                <a:latin typeface="Andale Mono"/>
                <a:cs typeface="Andale Mono"/>
              </a:rPr>
              <a:t>#</a:t>
            </a:r>
            <a:r>
              <a:rPr lang="en-US" sz="2000" dirty="0" err="1" smtClean="0">
                <a:latin typeface="Andale Mono"/>
                <a:cs typeface="Andale Mono"/>
              </a:rPr>
              <a:t>ifndef</a:t>
            </a:r>
            <a:r>
              <a:rPr lang="en-US" sz="2000" dirty="0" smtClean="0">
                <a:latin typeface="Andale Mono"/>
                <a:cs typeface="Andale Mono"/>
              </a:rPr>
              <a:t> HNAME_H</a:t>
            </a:r>
            <a:br>
              <a:rPr lang="en-US" sz="2000" dirty="0" smtClean="0">
                <a:latin typeface="Andale Mono"/>
                <a:cs typeface="Andale Mono"/>
              </a:rPr>
            </a:br>
            <a:r>
              <a:rPr lang="en-US" sz="2000" dirty="0" smtClean="0">
                <a:latin typeface="Andale Mono"/>
                <a:cs typeface="Andale Mono"/>
              </a:rPr>
              <a:t>#define HNAME_H</a:t>
            </a:r>
            <a:br>
              <a:rPr lang="en-US" sz="2000" dirty="0" smtClean="0">
                <a:latin typeface="Andale Mono"/>
                <a:cs typeface="Andale Mono"/>
              </a:rPr>
            </a:br>
            <a:r>
              <a:rPr lang="en-US" sz="2000" dirty="0" smtClean="0">
                <a:latin typeface="Andale Mono"/>
                <a:cs typeface="Andale Mono"/>
              </a:rPr>
              <a:t>…</a:t>
            </a:r>
            <a:br>
              <a:rPr lang="en-US" sz="2000" dirty="0" smtClean="0">
                <a:latin typeface="Andale Mono"/>
                <a:cs typeface="Andale Mono"/>
              </a:rPr>
            </a:br>
            <a:r>
              <a:rPr lang="en-US" sz="2000" dirty="0" smtClean="0">
                <a:latin typeface="Andale Mono"/>
                <a:cs typeface="Andale Mono"/>
              </a:rPr>
              <a:t> &lt;header contents hear&gt;</a:t>
            </a:r>
            <a:br>
              <a:rPr lang="en-US" sz="2000" dirty="0" smtClean="0">
                <a:latin typeface="Andale Mono"/>
                <a:cs typeface="Andale Mono"/>
              </a:rPr>
            </a:br>
            <a:r>
              <a:rPr lang="en-US" sz="2000" dirty="0" smtClean="0">
                <a:latin typeface="Andale Mono"/>
                <a:cs typeface="Andale Mono"/>
              </a:rPr>
              <a:t>#</a:t>
            </a:r>
            <a:r>
              <a:rPr lang="en-US" sz="2000" dirty="0" err="1" smtClean="0">
                <a:latin typeface="Andale Mono"/>
                <a:cs typeface="Andale Mono"/>
              </a:rPr>
              <a:t>endif</a:t>
            </a:r>
            <a:endParaRPr lang="en-US" sz="2000" dirty="0" smtClean="0">
              <a:latin typeface="Andale Mono"/>
              <a:cs typeface="Andale Mono"/>
            </a:endParaRPr>
          </a:p>
          <a:p>
            <a:endParaRPr lang="en-US" dirty="0"/>
          </a:p>
          <a:p>
            <a:r>
              <a:rPr lang="en-US" dirty="0" smtClean="0"/>
              <a:t>Some platforms support </a:t>
            </a:r>
            <a:r>
              <a:rPr lang="en-US" b="1" dirty="0" smtClean="0"/>
              <a:t>#pragma once</a:t>
            </a:r>
          </a:p>
          <a:p>
            <a:pPr lvl="1"/>
            <a:r>
              <a:rPr lang="en-US" dirty="0" smtClean="0"/>
              <a:t>Not portable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966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Enforcing Class Invariants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Place appropriate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assertions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Corbel" charset="0"/>
                <a:ea typeface="ＭＳ Ｐゴシック" charset="0"/>
                <a:cs typeface="ＭＳ Ｐゴシック" charset="0"/>
              </a:rPr>
              <a:t>at</a:t>
            </a:r>
            <a:r>
              <a:rPr lang="en-US" smtClean="0">
                <a:latin typeface="Corbel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/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Corbel" charset="0"/>
                <a:ea typeface="ＭＳ Ｐゴシック" charset="0"/>
              </a:rPr>
              <a:t>the end of each </a:t>
            </a:r>
            <a:r>
              <a:rPr lang="en-US" i="1" dirty="0">
                <a:latin typeface="Corbel" charset="0"/>
                <a:ea typeface="ＭＳ Ｐゴシック" charset="0"/>
              </a:rPr>
              <a:t>constructor</a:t>
            </a:r>
          </a:p>
          <a:p>
            <a:r>
              <a:rPr lang="en-US" dirty="0">
                <a:latin typeface="Corbel" charset="0"/>
                <a:ea typeface="ＭＳ Ｐゴシック" charset="0"/>
              </a:rPr>
              <a:t>the beginning and end of each </a:t>
            </a:r>
            <a:r>
              <a:rPr lang="en-US" i="1" dirty="0">
                <a:latin typeface="Corbel" charset="0"/>
                <a:ea typeface="ＭＳ Ｐゴシック" charset="0"/>
              </a:rPr>
              <a:t>non-private method</a:t>
            </a:r>
            <a:r>
              <a:rPr lang="en-US" dirty="0">
                <a:latin typeface="Corbel" charset="0"/>
                <a:ea typeface="ＭＳ Ｐゴシック" charset="0"/>
              </a:rPr>
              <a:t> (at least)</a:t>
            </a:r>
          </a:p>
          <a:p>
            <a:r>
              <a:rPr lang="en-US" dirty="0">
                <a:latin typeface="Corbel" charset="0"/>
                <a:ea typeface="ＭＳ Ｐゴシック" charset="0"/>
              </a:rPr>
              <a:t>(private methods may only do </a:t>
            </a:r>
            <a:r>
              <a:rPr lang="en-US" i="1" dirty="0">
                <a:latin typeface="Corbel" charset="0"/>
                <a:ea typeface="ＭＳ Ｐゴシック" charset="0"/>
              </a:rPr>
              <a:t>part</a:t>
            </a:r>
            <a:r>
              <a:rPr lang="en-US" dirty="0">
                <a:latin typeface="Corbel" charset="0"/>
                <a:ea typeface="ＭＳ Ｐゴシック" charset="0"/>
              </a:rPr>
              <a:t> of a computation and therefore the invariant may not be restored until all private methods called by a public method finish)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3370 - Defensive Programming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B30A34-977D-7D42-8B0F-6A5EEF8B9F9E}" type="slidenum">
              <a:rPr lang="en-US" sz="1200">
                <a:solidFill>
                  <a:srgbClr val="3F3F3F"/>
                </a:solidFill>
              </a:rPr>
              <a:pPr eaLnBrk="1" hangingPunct="1"/>
              <a:t>40</a:t>
            </a:fld>
            <a:endParaRPr lang="en-US" sz="120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43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Method Invariants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3111" dirty="0" smtClean="0">
                <a:solidFill>
                  <a:srgbClr val="D2533C"/>
                </a:solidFill>
                <a:ea typeface="+mj-ea"/>
                <a:cs typeface="+mj-cs"/>
              </a:rPr>
              <a:t>aka </a:t>
            </a:r>
            <a:r>
              <a:rPr lang="en-US" sz="3111" i="1" dirty="0" smtClean="0">
                <a:solidFill>
                  <a:srgbClr val="D2533C"/>
                </a:solidFill>
                <a:ea typeface="+mj-ea"/>
                <a:cs typeface="+mj-cs"/>
              </a:rPr>
              <a:t>Preconditions and </a:t>
            </a:r>
            <a:r>
              <a:rPr lang="en-US" sz="3111" i="1" dirty="0" err="1" smtClean="0">
                <a:solidFill>
                  <a:srgbClr val="D2533C"/>
                </a:solidFill>
                <a:ea typeface="+mj-ea"/>
                <a:cs typeface="+mj-cs"/>
              </a:rPr>
              <a:t>Postconditions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Concern the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rights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obligations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of the method and the caller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rbel" charset="0"/>
                <a:ea typeface="ＭＳ Ｐゴシック" charset="0"/>
              </a:rPr>
              <a:t>The </a:t>
            </a:r>
            <a:r>
              <a:rPr lang="ja-JP" altLang="en-US" dirty="0">
                <a:latin typeface="Corbel" charset="0"/>
                <a:ea typeface="ＭＳ Ｐゴシック" charset="0"/>
              </a:rPr>
              <a:t>“</a:t>
            </a:r>
            <a:r>
              <a:rPr lang="en-US" altLang="ja-JP" dirty="0">
                <a:latin typeface="Corbel" charset="0"/>
                <a:ea typeface="ＭＳ Ｐゴシック" charset="0"/>
              </a:rPr>
              <a:t>right</a:t>
            </a:r>
            <a:r>
              <a:rPr lang="ja-JP" altLang="en-US" dirty="0">
                <a:latin typeface="Corbel" charset="0"/>
                <a:ea typeface="ＭＳ Ｐゴシック" charset="0"/>
              </a:rPr>
              <a:t>”</a:t>
            </a:r>
            <a:r>
              <a:rPr lang="en-US" altLang="ja-JP" dirty="0">
                <a:latin typeface="Corbel" charset="0"/>
                <a:ea typeface="ＭＳ Ｐゴシック" charset="0"/>
              </a:rPr>
              <a:t> of one is the </a:t>
            </a:r>
            <a:r>
              <a:rPr lang="ja-JP" altLang="en-US" dirty="0">
                <a:latin typeface="Corbel" charset="0"/>
                <a:ea typeface="ＭＳ Ｐゴシック" charset="0"/>
              </a:rPr>
              <a:t>“</a:t>
            </a:r>
            <a:r>
              <a:rPr lang="en-US" altLang="ja-JP" dirty="0">
                <a:latin typeface="Corbel" charset="0"/>
                <a:ea typeface="ＭＳ Ｐゴシック" charset="0"/>
              </a:rPr>
              <a:t>obligation</a:t>
            </a:r>
            <a:r>
              <a:rPr lang="ja-JP" altLang="en-US" dirty="0">
                <a:latin typeface="Corbel" charset="0"/>
                <a:ea typeface="ＭＳ Ｐゴシック" charset="0"/>
              </a:rPr>
              <a:t>”</a:t>
            </a:r>
            <a:r>
              <a:rPr lang="en-US" altLang="ja-JP" dirty="0">
                <a:latin typeface="Corbel" charset="0"/>
                <a:ea typeface="ＭＳ Ｐゴシック" charset="0"/>
              </a:rPr>
              <a:t> of the other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method expects certain 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preconditions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dirty="0">
                <a:latin typeface="Corbel" charset="0"/>
                <a:ea typeface="ＭＳ Ｐゴシック" charset="0"/>
              </a:rPr>
              <a:t>“</a:t>
            </a:r>
            <a:r>
              <a:rPr lang="en-US" altLang="ja-JP" dirty="0">
                <a:latin typeface="Corbel" charset="0"/>
                <a:ea typeface="ＭＳ Ｐゴシック" charset="0"/>
              </a:rPr>
              <a:t>the input must be non-zero</a:t>
            </a:r>
            <a:r>
              <a:rPr lang="ja-JP" altLang="en-US" dirty="0">
                <a:latin typeface="Corbel" charset="0"/>
                <a:ea typeface="ＭＳ Ｐゴシック" charset="0"/>
              </a:rPr>
              <a:t>”</a:t>
            </a:r>
            <a:endParaRPr lang="en-US" altLang="ja-JP" dirty="0">
              <a:latin typeface="Corbe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ja-JP" altLang="en-US" dirty="0">
                <a:latin typeface="Corbel" charset="0"/>
                <a:ea typeface="ＭＳ Ｐゴシック" charset="0"/>
              </a:rPr>
              <a:t>“</a:t>
            </a:r>
            <a:r>
              <a:rPr lang="en-US" altLang="ja-JP" dirty="0">
                <a:latin typeface="Corbel" charset="0"/>
                <a:ea typeface="ＭＳ Ｐゴシック" charset="0"/>
              </a:rPr>
              <a:t>the file exists</a:t>
            </a:r>
            <a:r>
              <a:rPr lang="ja-JP" altLang="en-US" dirty="0">
                <a:latin typeface="Corbel" charset="0"/>
                <a:ea typeface="ＭＳ Ｐゴシック" charset="0"/>
              </a:rPr>
              <a:t>”</a:t>
            </a:r>
            <a:endParaRPr lang="en-US" altLang="ja-JP" dirty="0">
              <a:latin typeface="Corbe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caller expects certain </a:t>
            </a:r>
            <a:r>
              <a:rPr lang="en-US" b="1" dirty="0" err="1">
                <a:latin typeface="Corbel" charset="0"/>
                <a:ea typeface="ＭＳ Ｐゴシック" charset="0"/>
                <a:cs typeface="ＭＳ Ｐゴシック" charset="0"/>
              </a:rPr>
              <a:t>postconditions</a:t>
            </a:r>
            <a:endParaRPr lang="en-US" b="1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ja-JP" altLang="en-US" dirty="0">
                <a:latin typeface="Corbel" charset="0"/>
                <a:ea typeface="ＭＳ Ｐゴシック" charset="0"/>
              </a:rPr>
              <a:t>“</a:t>
            </a:r>
            <a:r>
              <a:rPr lang="en-US" altLang="ja-JP" dirty="0">
                <a:latin typeface="Corbel" charset="0"/>
                <a:ea typeface="ＭＳ Ｐゴシック" charset="0"/>
              </a:rPr>
              <a:t>the answer will be positive</a:t>
            </a:r>
            <a:r>
              <a:rPr lang="ja-JP" altLang="en-US" dirty="0">
                <a:latin typeface="Corbel" charset="0"/>
                <a:ea typeface="ＭＳ Ｐゴシック" charset="0"/>
              </a:rPr>
              <a:t>”</a:t>
            </a:r>
            <a:endParaRPr lang="en-US" altLang="ja-JP" dirty="0">
              <a:latin typeface="Corbe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ja-JP" altLang="en-US" dirty="0">
                <a:latin typeface="Corbel" charset="0"/>
                <a:ea typeface="ＭＳ Ｐゴシック" charset="0"/>
              </a:rPr>
              <a:t>“</a:t>
            </a:r>
            <a:r>
              <a:rPr lang="en-US" altLang="ja-JP" dirty="0">
                <a:latin typeface="Corbel" charset="0"/>
                <a:ea typeface="ＭＳ Ｐゴシック" charset="0"/>
              </a:rPr>
              <a:t>the file will be closed</a:t>
            </a:r>
            <a:r>
              <a:rPr lang="ja-JP" altLang="en-US" dirty="0">
                <a:latin typeface="Corbel" charset="0"/>
                <a:ea typeface="ＭＳ Ｐゴシック" charset="0"/>
              </a:rPr>
              <a:t>”</a:t>
            </a:r>
            <a:endParaRPr lang="en-US" dirty="0">
              <a:latin typeface="Corbel" charset="0"/>
              <a:ea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3370 - Defensive Programming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7BB4FA-5F77-E848-8B02-5CF86CA6A99D}" type="slidenum">
              <a:rPr lang="en-US" sz="1200">
                <a:solidFill>
                  <a:srgbClr val="3F3F3F"/>
                </a:solidFill>
              </a:rPr>
              <a:pPr eaLnBrk="1" hangingPunct="1"/>
              <a:t>41</a:t>
            </a:fld>
            <a:endParaRPr lang="en-US" sz="120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361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Enforcing Method Invariants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rbel" charset="0"/>
                <a:ea typeface="ＭＳ Ｐゴシック" charset="0"/>
                <a:cs typeface="ＭＳ Ｐゴシック" charset="0"/>
              </a:rPr>
              <a:t>Choices:</a:t>
            </a:r>
          </a:p>
          <a:p>
            <a:pPr lvl="1" eaLnBrk="1" hangingPunct="1"/>
            <a:r>
              <a:rPr lang="en-US">
                <a:latin typeface="Corbel" charset="0"/>
                <a:ea typeface="ＭＳ Ｐゴシック" charset="0"/>
              </a:rPr>
              <a:t>1) Ignore</a:t>
            </a:r>
          </a:p>
          <a:p>
            <a:pPr lvl="1" eaLnBrk="1" hangingPunct="1"/>
            <a:r>
              <a:rPr lang="en-US">
                <a:latin typeface="Corbel" charset="0"/>
                <a:ea typeface="ＭＳ Ｐゴシック" charset="0"/>
              </a:rPr>
              <a:t>2) Use </a:t>
            </a:r>
            <a:r>
              <a:rPr lang="en-US" i="1">
                <a:latin typeface="Corbel" charset="0"/>
                <a:ea typeface="ＭＳ Ｐゴシック" charset="0"/>
              </a:rPr>
              <a:t>assertions</a:t>
            </a:r>
          </a:p>
          <a:p>
            <a:pPr lvl="1" eaLnBrk="1" hangingPunct="1"/>
            <a:r>
              <a:rPr lang="en-US">
                <a:latin typeface="Corbel" charset="0"/>
                <a:ea typeface="ＭＳ Ｐゴシック" charset="0"/>
              </a:rPr>
              <a:t>3) Throw </a:t>
            </a:r>
            <a:r>
              <a:rPr lang="en-US" i="1">
                <a:latin typeface="Corbel" charset="0"/>
                <a:ea typeface="ＭＳ Ｐゴシック" charset="0"/>
              </a:rPr>
              <a:t>exceptions</a:t>
            </a:r>
          </a:p>
          <a:p>
            <a:pPr lvl="1" eaLnBrk="1" hangingPunct="1"/>
            <a:endParaRPr lang="en-US">
              <a:latin typeface="Corbel" charset="0"/>
              <a:ea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  <a:ea typeface="ＭＳ Ｐゴシック" charset="0"/>
                <a:cs typeface="ＭＳ Ｐゴシック" charset="0"/>
              </a:rPr>
              <a:t>1) is never really an option :-)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3370 - Defensive Programming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DF66A6-B01A-6049-BF2D-3F8E8CAC23E3}" type="slidenum">
              <a:rPr lang="en-US" sz="1200">
                <a:solidFill>
                  <a:srgbClr val="3F3F3F"/>
                </a:solidFill>
              </a:rPr>
              <a:pPr eaLnBrk="1" hangingPunct="1"/>
              <a:t>42</a:t>
            </a:fld>
            <a:endParaRPr lang="en-US" sz="120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553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Using Assertions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Assertions are used for conditions that do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not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directly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involve the </a:t>
            </a:r>
            <a:r>
              <a:rPr lang="en-US" i="1" dirty="0" smtClean="0">
                <a:latin typeface="Corbel" charset="0"/>
                <a:ea typeface="ＭＳ Ｐゴシック" charset="0"/>
                <a:cs typeface="ＭＳ Ｐゴシック" charset="0"/>
              </a:rPr>
              <a:t>client of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your code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Conditions you set/observe </a:t>
            </a:r>
            <a:r>
              <a:rPr lang="en-US" i="1" dirty="0">
                <a:latin typeface="Corbel" charset="0"/>
                <a:ea typeface="ＭＳ Ｐゴシック" charset="0"/>
              </a:rPr>
              <a:t>internally</a:t>
            </a:r>
          </a:p>
          <a:p>
            <a:pPr lvl="2" eaLnBrk="1" hangingPunct="1"/>
            <a:r>
              <a:rPr lang="en-US" dirty="0">
                <a:latin typeface="Corbel" charset="0"/>
                <a:ea typeface="ＭＳ Ｐゴシック" charset="0"/>
              </a:rPr>
              <a:t>Loop invariants, class invariants, etc.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Often used with </a:t>
            </a:r>
            <a:r>
              <a:rPr lang="en-US" b="1" dirty="0">
                <a:latin typeface="Corbel" charset="0"/>
                <a:ea typeface="ＭＳ Ｐゴシック" charset="0"/>
              </a:rPr>
              <a:t>private</a:t>
            </a:r>
            <a:r>
              <a:rPr lang="en-US" dirty="0">
                <a:latin typeface="Corbel" charset="0"/>
                <a:ea typeface="ＭＳ Ｐゴシック" charset="0"/>
              </a:rPr>
              <a:t> and </a:t>
            </a:r>
            <a:r>
              <a:rPr lang="en-US" b="1" dirty="0">
                <a:latin typeface="Corbel" charset="0"/>
                <a:ea typeface="ＭＳ Ｐゴシック" charset="0"/>
              </a:rPr>
              <a:t>protected</a:t>
            </a:r>
            <a:r>
              <a:rPr lang="en-US" dirty="0">
                <a:latin typeface="Corbel" charset="0"/>
                <a:ea typeface="ＭＳ Ｐゴシック" charset="0"/>
              </a:rPr>
              <a:t> methods</a:t>
            </a:r>
          </a:p>
          <a:p>
            <a:pPr lvl="2" eaLnBrk="1" hangingPunct="1"/>
            <a:r>
              <a:rPr lang="en-US" dirty="0">
                <a:latin typeface="Corbel" charset="0"/>
                <a:ea typeface="ＭＳ Ｐゴシック" charset="0"/>
              </a:rPr>
              <a:t>For their pre- and post-conditions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A debugging aid</a:t>
            </a: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You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don’t </a:t>
            </a:r>
            <a:r>
              <a:rPr lang="ja-JP" altLang="en-US" dirty="0">
                <a:latin typeface="Corbe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recover</a:t>
            </a:r>
            <a:r>
              <a:rPr lang="ja-JP" altLang="en-US" dirty="0">
                <a:latin typeface="Corbe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 from assertions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Program correctness == no assertion failures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3370 - Defensive Programming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219E2F-662C-C249-B346-B2901FB225EA}" type="slidenum">
              <a:rPr lang="en-US" sz="1200">
                <a:solidFill>
                  <a:srgbClr val="3F3F3F"/>
                </a:solidFill>
              </a:rPr>
              <a:pPr eaLnBrk="1" hangingPunct="1"/>
              <a:t>43</a:t>
            </a:fld>
            <a:endParaRPr lang="en-US" sz="120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533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Static Assertions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3111" i="1" dirty="0" smtClean="0">
                <a:solidFill>
                  <a:srgbClr val="D2533C"/>
                </a:solidFill>
                <a:ea typeface="+mj-ea"/>
                <a:cs typeface="+mj-cs"/>
              </a:rPr>
              <a:t>C++11 only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Constant integral expressions can be checked at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compile time</a:t>
            </a:r>
          </a:p>
          <a:p>
            <a:pPr eaLnBrk="1" hangingPunct="1"/>
            <a:endParaRPr lang="en-US" i="1" dirty="0" smtClean="0">
              <a:solidFill>
                <a:srgbClr val="FF0000"/>
              </a:solidFill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i="1" dirty="0" err="1" smtClean="0">
                <a:solidFill>
                  <a:srgbClr val="FF0000"/>
                </a:solidFill>
                <a:latin typeface="Corbel" charset="0"/>
                <a:ea typeface="ＭＳ Ｐゴシック" charset="0"/>
                <a:cs typeface="ＭＳ Ｐゴシック" charset="0"/>
              </a:rPr>
              <a:t>static_assert</a:t>
            </a:r>
            <a:r>
              <a:rPr lang="en-US" i="1" dirty="0">
                <a:solidFill>
                  <a:srgbClr val="FF0000"/>
                </a:solidFill>
                <a:latin typeface="Corbel" charset="0"/>
                <a:ea typeface="ＭＳ Ｐゴシック" charset="0"/>
                <a:cs typeface="ＭＳ Ｐゴシック" charset="0"/>
              </a:rPr>
              <a:t>(&lt;expression&gt;, &lt;message&gt;);</a:t>
            </a: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See </a:t>
            </a:r>
            <a:r>
              <a:rPr lang="en-US" i="1" dirty="0" err="1">
                <a:latin typeface="Corbel" charset="0"/>
                <a:ea typeface="ＭＳ Ｐゴシック" charset="0"/>
                <a:cs typeface="ＭＳ Ｐゴシック" charset="0"/>
              </a:rPr>
              <a:t>static_assert.cpp</a:t>
            </a:r>
            <a:endParaRPr lang="en-US" i="1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3370 - Defensive Programming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0DC48D0-D809-D744-B416-E0E681F02ECA}" type="slidenum">
              <a:rPr lang="en-US" sz="1200">
                <a:solidFill>
                  <a:srgbClr val="3F3F3F"/>
                </a:solidFill>
              </a:rPr>
              <a:pPr eaLnBrk="1" hangingPunct="1"/>
              <a:t>44</a:t>
            </a:fld>
            <a:endParaRPr lang="en-US" sz="120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5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 you say, for 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ndale Mono"/>
                <a:cs typeface="Andale Mono"/>
              </a:rPr>
              <a:t>#include &lt;</a:t>
            </a:r>
            <a:r>
              <a:rPr lang="en-US" dirty="0" err="1" smtClean="0">
                <a:latin typeface="Andale Mono"/>
                <a:cs typeface="Andale Mono"/>
              </a:rPr>
              <a:t>ctype.h</a:t>
            </a:r>
            <a:r>
              <a:rPr lang="en-US" dirty="0" smtClean="0">
                <a:latin typeface="Andale Mono"/>
                <a:cs typeface="Andale Mono"/>
              </a:rPr>
              <a:t>&gt;</a:t>
            </a:r>
            <a:br>
              <a:rPr lang="en-US" dirty="0" smtClean="0">
                <a:latin typeface="Andale Mono"/>
                <a:cs typeface="Andale Mono"/>
              </a:rPr>
            </a:br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/>
              <a:t>In C++ you should say: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ndale Mono"/>
                <a:cs typeface="Andale Mono"/>
              </a:rPr>
              <a:t>#include &lt;</a:t>
            </a:r>
            <a:r>
              <a:rPr lang="en-US" dirty="0" err="1" smtClean="0">
                <a:latin typeface="Andale Mono"/>
                <a:cs typeface="Andale Mono"/>
              </a:rPr>
              <a:t>cctype</a:t>
            </a:r>
            <a:r>
              <a:rPr lang="en-US" dirty="0" smtClean="0">
                <a:latin typeface="Andale Mono"/>
                <a:cs typeface="Andale Mono"/>
              </a:rPr>
              <a:t>&gt;</a:t>
            </a:r>
            <a:br>
              <a:rPr lang="en-US" dirty="0" smtClean="0">
                <a:latin typeface="Andale Mono"/>
                <a:cs typeface="Andale Mono"/>
              </a:rPr>
            </a:br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/>
              <a:t>Extra ‘c’ in front, no “.h”</a:t>
            </a:r>
          </a:p>
          <a:p>
            <a:pPr lvl="1"/>
            <a:r>
              <a:rPr lang="en-US" dirty="0" smtClean="0"/>
              <a:t>Do this for </a:t>
            </a:r>
            <a:r>
              <a:rPr lang="en-US" i="1" dirty="0" smtClean="0"/>
              <a:t>all</a:t>
            </a:r>
            <a:r>
              <a:rPr lang="en-US" dirty="0" smtClean="0"/>
              <a:t> C headers</a:t>
            </a:r>
          </a:p>
          <a:p>
            <a:r>
              <a:rPr lang="en-US" dirty="0" smtClean="0"/>
              <a:t>This puts them in the </a:t>
            </a:r>
            <a:r>
              <a:rPr lang="en-US" b="1" dirty="0" err="1" smtClean="0"/>
              <a:t>std</a:t>
            </a:r>
            <a:r>
              <a:rPr lang="en-US" dirty="0" smtClean="0"/>
              <a:t> namespace for uniformity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C# namespaces and packages in Java</a:t>
            </a:r>
          </a:p>
          <a:p>
            <a:r>
              <a:rPr lang="en-US" dirty="0" smtClean="0"/>
              <a:t>Mainly for </a:t>
            </a:r>
            <a:r>
              <a:rPr lang="en-US" i="1" dirty="0" smtClean="0"/>
              <a:t>libraries</a:t>
            </a:r>
          </a:p>
          <a:p>
            <a:r>
              <a:rPr lang="en-US" dirty="0" smtClean="0">
                <a:latin typeface="Andale Mono"/>
                <a:cs typeface="Andale Mono"/>
              </a:rPr>
              <a:t>namespace MySpace {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	…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	…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}</a:t>
            </a:r>
          </a:p>
          <a:p>
            <a:endParaRPr lang="en-US" dirty="0"/>
          </a:p>
          <a:p>
            <a:r>
              <a:rPr lang="en-US" dirty="0" smtClean="0"/>
              <a:t>Can span </a:t>
            </a:r>
            <a:r>
              <a:rPr lang="en-US" i="1" dirty="0" smtClean="0"/>
              <a:t>multiple</a:t>
            </a:r>
            <a:r>
              <a:rPr lang="en-US" dirty="0" smtClean="0"/>
              <a:t> header files! </a:t>
            </a:r>
            <a:r>
              <a:rPr lang="en-US" dirty="0" smtClean="0">
                <a:sym typeface="Wingdings"/>
              </a:rPr>
              <a:t></a:t>
            </a:r>
            <a:endParaRPr lang="en-US" dirty="0" smtClean="0"/>
          </a:p>
          <a:p>
            <a:r>
              <a:rPr lang="en-US" dirty="0" smtClean="0"/>
              <a:t>Namespaces can be </a:t>
            </a:r>
            <a:r>
              <a:rPr lang="en-US" i="1" dirty="0" smtClean="0"/>
              <a:t>nested</a:t>
            </a:r>
          </a:p>
          <a:p>
            <a:r>
              <a:rPr lang="en-US" dirty="0" smtClean="0"/>
              <a:t>Namespace data is </a:t>
            </a:r>
            <a:r>
              <a:rPr lang="en-US" i="1" dirty="0" smtClean="0"/>
              <a:t>static </a:t>
            </a:r>
            <a:r>
              <a:rPr lang="en-US" dirty="0" smtClean="0"/>
              <a:t>(like </a:t>
            </a:r>
            <a:r>
              <a:rPr lang="en-US" dirty="0" err="1" smtClean="0"/>
              <a:t>globals</a:t>
            </a:r>
            <a:r>
              <a:rPr lang="en-US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95433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 </a:t>
            </a:r>
            <a:r>
              <a:rPr lang="en-US" b="1" dirty="0" smtClean="0"/>
              <a:t>using</a:t>
            </a:r>
            <a:r>
              <a:rPr lang="en-US" dirty="0" smtClean="0"/>
              <a:t>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3 Types </a:t>
            </a:r>
            <a:r>
              <a:rPr lang="en-US" dirty="0" smtClean="0"/>
              <a:t>of access syntax:</a:t>
            </a:r>
          </a:p>
          <a:p>
            <a:endParaRPr lang="en-US" dirty="0" smtClean="0"/>
          </a:p>
          <a:p>
            <a:r>
              <a:rPr lang="en-US" dirty="0" smtClean="0"/>
              <a:t>1) Full qualification:</a:t>
            </a:r>
          </a:p>
          <a:p>
            <a:pPr lvl="1"/>
            <a:r>
              <a:rPr lang="en-US" dirty="0" err="1" smtClean="0">
                <a:latin typeface="Andale Mono"/>
                <a:cs typeface="Andale Mono"/>
              </a:rPr>
              <a:t>std</a:t>
            </a:r>
            <a:r>
              <a:rPr lang="en-US" dirty="0" smtClean="0">
                <a:latin typeface="Andale Mono"/>
                <a:cs typeface="Andale Mono"/>
              </a:rPr>
              <a:t>::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s &lt;&lt; </a:t>
            </a:r>
            <a:r>
              <a:rPr lang="en-US" dirty="0" err="1" smtClean="0">
                <a:latin typeface="Andale Mono"/>
                <a:cs typeface="Andale Mono"/>
              </a:rPr>
              <a:t>std</a:t>
            </a:r>
            <a:r>
              <a:rPr lang="en-US" dirty="0" smtClean="0">
                <a:latin typeface="Andale Mono"/>
                <a:cs typeface="Andale Mono"/>
              </a:rPr>
              <a:t>::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pPr lvl="1"/>
            <a:r>
              <a:rPr lang="en-US" dirty="0" err="1" smtClean="0">
                <a:latin typeface="Andale Mono"/>
                <a:cs typeface="Andale Mono"/>
              </a:rPr>
              <a:t>std</a:t>
            </a:r>
            <a:r>
              <a:rPr lang="en-US" dirty="0" smtClean="0">
                <a:latin typeface="Andale Mono"/>
                <a:cs typeface="Andale Mono"/>
              </a:rPr>
              <a:t>::vector&lt;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&gt; v;</a:t>
            </a:r>
          </a:p>
          <a:p>
            <a:endParaRPr lang="en-US" dirty="0" smtClean="0"/>
          </a:p>
          <a:p>
            <a:r>
              <a:rPr lang="en-US" dirty="0" smtClean="0"/>
              <a:t>2) Using Declarations</a:t>
            </a:r>
          </a:p>
          <a:p>
            <a:endParaRPr lang="en-US" dirty="0"/>
          </a:p>
          <a:p>
            <a:r>
              <a:rPr lang="en-US" dirty="0" smtClean="0"/>
              <a:t>3) Using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 one name at a time:</a:t>
            </a:r>
          </a:p>
          <a:p>
            <a:pPr lvl="1"/>
            <a:r>
              <a:rPr lang="en-US" dirty="0" smtClean="0">
                <a:latin typeface="Andale Mono"/>
                <a:cs typeface="Andale Mono"/>
              </a:rPr>
              <a:t>using </a:t>
            </a:r>
            <a:r>
              <a:rPr lang="en-US" dirty="0" err="1" smtClean="0">
                <a:latin typeface="Andale Mono"/>
                <a:cs typeface="Andale Mono"/>
              </a:rPr>
              <a:t>std</a:t>
            </a:r>
            <a:r>
              <a:rPr lang="en-US" dirty="0" smtClean="0">
                <a:latin typeface="Andale Mono"/>
                <a:cs typeface="Andale Mono"/>
              </a:rPr>
              <a:t>::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;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using </a:t>
            </a:r>
            <a:r>
              <a:rPr lang="en-US" dirty="0" err="1" smtClean="0">
                <a:latin typeface="Andale Mono"/>
                <a:cs typeface="Andale Mono"/>
              </a:rPr>
              <a:t>std</a:t>
            </a:r>
            <a:r>
              <a:rPr lang="en-US" dirty="0" smtClean="0">
                <a:latin typeface="Andale Mono"/>
                <a:cs typeface="Andale Mono"/>
              </a:rPr>
              <a:t>::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s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b="1" dirty="0" smtClean="0"/>
              <a:t>using</a:t>
            </a:r>
            <a:r>
              <a:rPr lang="en-US" dirty="0" smtClean="0"/>
              <a:t> imports  a name binding into the local scope</a:t>
            </a:r>
          </a:p>
          <a:p>
            <a:pPr lvl="1"/>
            <a:r>
              <a:rPr lang="en-US" dirty="0" smtClean="0"/>
              <a:t>as is it had been declared there originally</a:t>
            </a:r>
          </a:p>
          <a:p>
            <a:pPr lvl="1"/>
            <a:r>
              <a:rPr lang="en-US" dirty="0" smtClean="0"/>
              <a:t>but it refers to the name defined elsewhere (like Python)</a:t>
            </a:r>
          </a:p>
          <a:p>
            <a:endParaRPr lang="en-US" dirty="0"/>
          </a:p>
          <a:p>
            <a:r>
              <a:rPr lang="en-US" dirty="0" smtClean="0"/>
              <a:t>Applies </a:t>
            </a:r>
            <a:r>
              <a:rPr lang="en-US" i="1" dirty="0" smtClean="0"/>
              <a:t>only</a:t>
            </a:r>
            <a:r>
              <a:rPr lang="en-US" dirty="0" smtClean="0"/>
              <a:t> to the scope where the using declaration occurs!</a:t>
            </a:r>
          </a:p>
          <a:p>
            <a:pPr lvl="1"/>
            <a:r>
              <a:rPr lang="en-US" dirty="0" smtClean="0"/>
              <a:t>you can put it inside </a:t>
            </a:r>
            <a:r>
              <a:rPr lang="en-US" b="1" dirty="0" smtClean="0"/>
              <a:t>main</a:t>
            </a:r>
            <a:r>
              <a:rPr lang="en-US" dirty="0" smtClean="0"/>
              <a:t> or any other scope (good idea)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on’t use in header files!</a:t>
            </a:r>
          </a:p>
          <a:p>
            <a:pPr lvl="2"/>
            <a:r>
              <a:rPr lang="en-US" dirty="0" smtClean="0"/>
              <a:t>because anyone including your header gets that name (may conflict with their names)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85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Implicitly</a:t>
            </a:r>
            <a:r>
              <a:rPr lang="en-US" dirty="0" smtClean="0"/>
              <a:t> imports </a:t>
            </a:r>
            <a:r>
              <a:rPr lang="en-US" b="1" dirty="0" smtClean="0"/>
              <a:t>ALL</a:t>
            </a:r>
            <a:r>
              <a:rPr lang="en-US" dirty="0" smtClean="0"/>
              <a:t> names from the namespace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using </a:t>
            </a:r>
            <a:r>
              <a:rPr lang="en-US" sz="1800" u="sng" dirty="0" smtClean="0">
                <a:latin typeface="Andale Mono"/>
                <a:cs typeface="Andale Mono"/>
              </a:rPr>
              <a:t>namespace</a:t>
            </a:r>
            <a:r>
              <a:rPr lang="en-US" sz="1800" dirty="0" smtClean="0">
                <a:latin typeface="Andale Mono"/>
                <a:cs typeface="Andale Mono"/>
              </a:rPr>
              <a:t> </a:t>
            </a:r>
            <a:r>
              <a:rPr lang="en-US" sz="1800" dirty="0" err="1" smtClean="0">
                <a:latin typeface="Andale Mono"/>
                <a:cs typeface="Andale Mono"/>
              </a:rPr>
              <a:t>std</a:t>
            </a:r>
            <a:r>
              <a:rPr lang="en-US" sz="1800" dirty="0" smtClean="0">
                <a:latin typeface="Andale Mono"/>
                <a:cs typeface="Andale Mono"/>
              </a:rPr>
              <a:t>;</a:t>
            </a:r>
            <a:endParaRPr lang="en-US" dirty="0" smtClean="0">
              <a:latin typeface="Andale Mono"/>
              <a:cs typeface="Andale Mono"/>
            </a:endParaRPr>
          </a:p>
          <a:p>
            <a:pPr lvl="1"/>
            <a:r>
              <a:rPr lang="en-US" dirty="0" smtClean="0"/>
              <a:t>i.e., the entire namespace is open for name lookup</a:t>
            </a:r>
          </a:p>
          <a:p>
            <a:pPr lvl="1"/>
            <a:r>
              <a:rPr lang="en-US" dirty="0" smtClean="0"/>
              <a:t>they’re not really imported</a:t>
            </a:r>
          </a:p>
          <a:p>
            <a:endParaRPr lang="en-US" dirty="0" smtClean="0"/>
          </a:p>
          <a:p>
            <a:r>
              <a:rPr lang="en-US" dirty="0" smtClean="0"/>
              <a:t>Again, applies </a:t>
            </a:r>
            <a:r>
              <a:rPr lang="en-US" i="1" dirty="0" smtClean="0"/>
              <a:t>only</a:t>
            </a:r>
            <a:r>
              <a:rPr lang="en-US" dirty="0" smtClean="0"/>
              <a:t> to the scope where the </a:t>
            </a:r>
            <a:r>
              <a:rPr lang="en-US" b="1" dirty="0" smtClean="0"/>
              <a:t>using</a:t>
            </a:r>
            <a:r>
              <a:rPr lang="en-US" dirty="0" smtClean="0"/>
              <a:t> occurs</a:t>
            </a:r>
          </a:p>
          <a:p>
            <a:endParaRPr lang="en-US" dirty="0"/>
          </a:p>
          <a:p>
            <a:r>
              <a:rPr lang="en-US" dirty="0" smtClean="0"/>
              <a:t>&lt;&lt;DANGER&gt;&gt;</a:t>
            </a:r>
          </a:p>
          <a:p>
            <a:pPr lvl="1"/>
            <a:r>
              <a:rPr lang="en-US" dirty="0" smtClean="0"/>
              <a:t>Never put in a header file! (You already know why!)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93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10</TotalTime>
  <Words>1996</Words>
  <Application>Microsoft Macintosh PowerPoint</Application>
  <PresentationFormat>On-screen Show (4:3)</PresentationFormat>
  <Paragraphs>448</Paragraphs>
  <Slides>44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Clarity</vt:lpstr>
      <vt:lpstr>modularity</vt:lpstr>
      <vt:lpstr>C+ Source Code Layout</vt:lpstr>
      <vt:lpstr>Multi-File Apps</vt:lpstr>
      <vt:lpstr>Include Guards</vt:lpstr>
      <vt:lpstr>Using C Headers</vt:lpstr>
      <vt:lpstr>Defining Namespaces</vt:lpstr>
      <vt:lpstr>Namespace using Specifications</vt:lpstr>
      <vt:lpstr>Using Declarations</vt:lpstr>
      <vt:lpstr>Using Directives</vt:lpstr>
      <vt:lpstr>Namespace Aliases</vt:lpstr>
      <vt:lpstr>The Anonymous Namespace</vt:lpstr>
      <vt:lpstr>Anonymous Namespace Example</vt:lpstr>
      <vt:lpstr>Error Handling with Exceptions</vt:lpstr>
      <vt:lpstr>Catching an Exception</vt:lpstr>
      <vt:lpstr>Throwing an Exception</vt:lpstr>
      <vt:lpstr>Stack Unwinding</vt:lpstr>
      <vt:lpstr>PowerPoint Presentation</vt:lpstr>
      <vt:lpstr>PowerPoint Presentation</vt:lpstr>
      <vt:lpstr>A Curiosity</vt:lpstr>
      <vt:lpstr>Exceptions are Copied</vt:lpstr>
      <vt:lpstr>How does all this really work?</vt:lpstr>
      <vt:lpstr>Space Overhead Stats on next slide</vt:lpstr>
      <vt:lpstr>Compiler Exception Support</vt:lpstr>
      <vt:lpstr>noexcept Declarations</vt:lpstr>
      <vt:lpstr>Uncaught Exceptions</vt:lpstr>
      <vt:lpstr>Resource Management</vt:lpstr>
      <vt:lpstr>RAII via Object Wrappers (To leverage stack unwinding)</vt:lpstr>
      <vt:lpstr>PowerPoint Presentation</vt:lpstr>
      <vt:lpstr>Standard Exceptions Two Conceptual Categories</vt:lpstr>
      <vt:lpstr>What’s Wrong Here?</vt:lpstr>
      <vt:lpstr>An Improvement</vt:lpstr>
      <vt:lpstr>Fundamental Principle of Exception Safety</vt:lpstr>
      <vt:lpstr>Rules of Exception Safety</vt:lpstr>
      <vt:lpstr>Assertions</vt:lpstr>
      <vt:lpstr>Assertions in C++</vt:lpstr>
      <vt:lpstr>&lt;&lt;WARNING!&gt;&gt;</vt:lpstr>
      <vt:lpstr>Invariants The Most Important Technique You’re Not Using!</vt:lpstr>
      <vt:lpstr>Loop Invariants</vt:lpstr>
      <vt:lpstr>Class Invariants</vt:lpstr>
      <vt:lpstr>Enforcing Class Invariants</vt:lpstr>
      <vt:lpstr>Method Invariants aka Preconditions and Postconditions</vt:lpstr>
      <vt:lpstr>Enforcing Method Invariants</vt:lpstr>
      <vt:lpstr>Using Assertions</vt:lpstr>
      <vt:lpstr>Static Assertions C++11 only</vt:lpstr>
    </vt:vector>
  </TitlesOfParts>
  <Company>Utah Valley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Chuck Allison</dc:creator>
  <cp:lastModifiedBy>Charles Allison</cp:lastModifiedBy>
  <cp:revision>13</cp:revision>
  <dcterms:created xsi:type="dcterms:W3CDTF">2013-12-28T23:20:33Z</dcterms:created>
  <dcterms:modified xsi:type="dcterms:W3CDTF">2014-01-02T05:15:18Z</dcterms:modified>
</cp:coreProperties>
</file>