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8"/>
  </p:notesMasterIdLst>
  <p:handoutMasterIdLst>
    <p:handoutMasterId r:id="rId119"/>
  </p:handoutMasterIdLst>
  <p:sldIdLst>
    <p:sldId id="256" r:id="rId2"/>
    <p:sldId id="427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38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94" r:id="rId53"/>
    <p:sldId id="262" r:id="rId54"/>
    <p:sldId id="263" r:id="rId55"/>
    <p:sldId id="265" r:id="rId56"/>
    <p:sldId id="266" r:id="rId57"/>
    <p:sldId id="296" r:id="rId58"/>
    <p:sldId id="288" r:id="rId59"/>
    <p:sldId id="289" r:id="rId60"/>
    <p:sldId id="295" r:id="rId61"/>
    <p:sldId id="303" r:id="rId62"/>
    <p:sldId id="298" r:id="rId63"/>
    <p:sldId id="304" r:id="rId64"/>
    <p:sldId id="297" r:id="rId65"/>
    <p:sldId id="299" r:id="rId66"/>
    <p:sldId id="300" r:id="rId67"/>
    <p:sldId id="301" r:id="rId68"/>
    <p:sldId id="305" r:id="rId69"/>
    <p:sldId id="306" r:id="rId70"/>
    <p:sldId id="390" r:id="rId71"/>
    <p:sldId id="391" r:id="rId72"/>
    <p:sldId id="392" r:id="rId73"/>
    <p:sldId id="311" r:id="rId74"/>
    <p:sldId id="312" r:id="rId75"/>
    <p:sldId id="393" r:id="rId76"/>
    <p:sldId id="394" r:id="rId77"/>
    <p:sldId id="395" r:id="rId78"/>
    <p:sldId id="310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4" r:id="rId98"/>
    <p:sldId id="370" r:id="rId99"/>
    <p:sldId id="371" r:id="rId100"/>
    <p:sldId id="372" r:id="rId101"/>
    <p:sldId id="373" r:id="rId102"/>
    <p:sldId id="374" r:id="rId103"/>
    <p:sldId id="375" r:id="rId104"/>
    <p:sldId id="376" r:id="rId105"/>
    <p:sldId id="377" r:id="rId106"/>
    <p:sldId id="378" r:id="rId107"/>
    <p:sldId id="379" r:id="rId108"/>
    <p:sldId id="380" r:id="rId109"/>
    <p:sldId id="381" r:id="rId110"/>
    <p:sldId id="382" r:id="rId111"/>
    <p:sldId id="383" r:id="rId112"/>
    <p:sldId id="384" r:id="rId113"/>
    <p:sldId id="385" r:id="rId114"/>
    <p:sldId id="386" r:id="rId115"/>
    <p:sldId id="387" r:id="rId116"/>
    <p:sldId id="388" r:id="rId1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3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printerSettings" Target="printerSettings/printerSettings1.bin"/><Relationship Id="rId121" Type="http://schemas.openxmlformats.org/officeDocument/2006/relationships/presProps" Target="presProps.xml"/><Relationship Id="rId122" Type="http://schemas.openxmlformats.org/officeDocument/2006/relationships/viewProps" Target="viewProps.xml"/><Relationship Id="rId123" Type="http://schemas.openxmlformats.org/officeDocument/2006/relationships/theme" Target="theme/theme1.xml"/><Relationship Id="rId12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notesMaster" Target="notesMasters/notesMaster1.xml"/><Relationship Id="rId119" Type="http://schemas.openxmlformats.org/officeDocument/2006/relationships/handoutMaster" Target="handoutMasters/handoutMaster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0F113-38EA-5748-B03A-A41D20E3D10C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CAF80-1DAE-DB45-8B5F-677EC1B4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67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CBFB-ECD7-D74B-A6C3-010CF5F3DB3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EBA68-6D7C-FD41-8AAB-86219A46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359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Note the const - + returns a new temporary.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CB7650-078A-3A4F-B6E6-9F38FEC72794}" type="slidenum">
              <a:rPr lang="en-US" sz="1200"/>
              <a:pPr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is an incomplete type when B is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BA68-6D7C-FD41-8AAB-86219A46E37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2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BA68-6D7C-FD41-8AAB-86219A46E37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4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Anything that can be called with a single argument is a conversion constructor.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5868DB-B5CC-434A-90DF-5F09CCD7BCC2}" type="slidenum">
              <a:rPr lang="en-US" sz="1200"/>
              <a:pPr/>
              <a:t>66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thbecker.net</a:t>
            </a:r>
            <a:r>
              <a:rPr lang="en-US" dirty="0" smtClean="0"/>
              <a:t>/articles/</a:t>
            </a:r>
            <a:r>
              <a:rPr lang="en-US" dirty="0" err="1" smtClean="0"/>
              <a:t>rvalue_references</a:t>
            </a:r>
            <a:r>
              <a:rPr lang="en-US" smtClean="0"/>
              <a:t>/section_01.html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BA68-6D7C-FD41-8AAB-86219A46E37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01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Excellent online article: http://</a:t>
            </a:r>
            <a:r>
              <a:rPr lang="en-US" dirty="0" err="1" smtClean="0"/>
              <a:t>thbecker.net</a:t>
            </a:r>
            <a:r>
              <a:rPr lang="en-US" dirty="0" smtClean="0"/>
              <a:t>/articles/</a:t>
            </a:r>
            <a:r>
              <a:rPr lang="en-US" dirty="0" err="1" smtClean="0"/>
              <a:t>rvalue_references</a:t>
            </a:r>
            <a:r>
              <a:rPr lang="en-US" dirty="0" smtClean="0"/>
              <a:t>/section_01.html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B9645-11C1-5E40-8CFA-ED78F1728E0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5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move(x) = </a:t>
            </a:r>
            <a:r>
              <a:rPr lang="en-US" dirty="0" err="1" smtClean="0"/>
              <a:t>static_cast</a:t>
            </a:r>
            <a:r>
              <a:rPr lang="en-US" dirty="0" smtClean="0"/>
              <a:t>&lt;X&amp;&amp;&gt;(x)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B9645-11C1-5E40-8CFA-ED78F1728E0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1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rvalues</a:t>
            </a:r>
            <a:r>
              <a:rPr lang="en-US" dirty="0" smtClean="0"/>
              <a:t> should NEVER</a:t>
            </a:r>
            <a:r>
              <a:rPr lang="en-US" baseline="0" dirty="0" smtClean="0"/>
              <a:t> be treated as </a:t>
            </a:r>
            <a:r>
              <a:rPr lang="en-US" baseline="0" dirty="0" err="1" smtClean="0"/>
              <a:t>lvalues</a:t>
            </a:r>
            <a:r>
              <a:rPr lang="en-US" baseline="0" dirty="0" smtClean="0"/>
              <a:t>, including when forwarded to another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B9645-11C1-5E40-8CFA-ED78F1728E0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74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 </a:t>
            </a:r>
            <a:r>
              <a:rPr lang="en-US" smtClean="0"/>
              <a:t>store pointers.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1C9E6-B418-1147-B2AA-8029D372EE4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5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7E7C5F-85BB-9F46-9F0F-0BF1CE55BFA4}" type="slidenum">
              <a:rPr lang="en-US" sz="1200">
                <a:latin typeface="Times New Roman" charset="0"/>
              </a:rPr>
              <a:pPr eaLnBrk="1" hangingPunct="1"/>
              <a:t>97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With pure virtual functions, of course.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289645-5452-9A4B-AC42-7E777B146B04}" type="slidenum">
              <a:rPr lang="en-US" sz="1200">
                <a:latin typeface="Times New Roman" charset="0"/>
              </a:rPr>
              <a:pPr eaLnBrk="1" hangingPunct="1"/>
              <a:t>99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Binary member operators take a single argument.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4BB0A2-D42A-904C-B248-B9212AE7D0A6}" type="slidenum">
              <a:rPr lang="en-US" sz="1200"/>
              <a:pPr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Container Adaptors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 is a bad term. They are just high-level data structures.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8D6D20-7FDE-6D4C-8130-B7CDD5C49C88}" type="slidenum">
              <a:rPr lang="en-US" sz="1200">
                <a:latin typeface="Times New Roman" charset="0"/>
              </a:rPr>
              <a:pPr eaLnBrk="1" hangingPunct="1"/>
              <a:t>110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3FDD01-B67F-954D-AFD5-851147F6EBBD}" type="slidenum">
              <a:rPr lang="en-US" sz="1200">
                <a:latin typeface="Times New Roman" charset="0"/>
              </a:rPr>
              <a:pPr eaLnBrk="1" hangingPunct="1"/>
              <a:t>112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deque</a:t>
            </a:r>
            <a:r>
              <a:rPr lang="en-US" baseline="0" dirty="0" smtClean="0"/>
              <a:t>*.</a:t>
            </a:r>
            <a:r>
              <a:rPr lang="en-US" baseline="0" dirty="0" err="1" smtClean="0"/>
              <a:t>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981C1-8954-8F46-B885-4F5923D8AC3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1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Develop this live! Need diagram.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5F3954-D9FE-114A-8A9A-E07A1DA08994}" type="slidenum">
              <a:rPr lang="en-US" sz="1200"/>
              <a:pPr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Shallow copy. Strings constants are immutable.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BA49D6-D483-D04F-A5B3-D5E1CA43DDF1}" type="slidenum">
              <a:rPr lang="en-US" sz="1200"/>
              <a:pPr/>
              <a:t>37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return enables a = b = c;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BA68-6D7C-FD41-8AAB-86219A46E37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0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Cannot delete the destructor!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BA68-6D7C-FD41-8AAB-86219A46E37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call the shared constructor with the appropriate signature in the initializer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BA68-6D7C-FD41-8AAB-86219A46E37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5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See deque2.cpp, deque3.cpp.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Deque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files are in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Deque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Program folder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A4F825-B7D3-CA42-975D-E875EA9ACEA1}" type="slidenum">
              <a:rPr lang="en-US" sz="1200"/>
              <a:pPr/>
              <a:t>58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CS 3370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B0A318A-5084-6C4C-AF1B-F03560AEB9A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orbel"/>
          <a:ea typeface="+mn-ea"/>
          <a:cs typeface="Corbel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orbel"/>
          <a:ea typeface="+mn-ea"/>
          <a:cs typeface="Corbel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orbel"/>
          <a:ea typeface="+mn-ea"/>
          <a:cs typeface="Corbel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3370 – C++</a:t>
            </a:r>
          </a:p>
          <a:p>
            <a:endParaRPr lang="en-US" dirty="0"/>
          </a:p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D2533C"/>
                </a:solidFill>
                <a:ea typeface="+mj-ea"/>
                <a:cs typeface="+mj-cs"/>
              </a:rPr>
              <a:t>Conversion Constructors and Operator Overloading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Single-</a:t>
            </a:r>
            <a:r>
              <a:rPr lang="en-US" dirty="0" err="1">
                <a:latin typeface="Corbel" charset="0"/>
              </a:rPr>
              <a:t>arg</a:t>
            </a:r>
            <a:r>
              <a:rPr lang="en-US" dirty="0">
                <a:latin typeface="Corbel" charset="0"/>
              </a:rPr>
              <a:t> constructors provide </a:t>
            </a:r>
            <a:r>
              <a:rPr lang="en-US" i="1" dirty="0">
                <a:latin typeface="Corbel" charset="0"/>
              </a:rPr>
              <a:t>implicit</a:t>
            </a:r>
            <a:r>
              <a:rPr lang="en-US" dirty="0">
                <a:latin typeface="Corbel" charset="0"/>
              </a:rPr>
              <a:t> conversions</a:t>
            </a:r>
          </a:p>
          <a:p>
            <a:pPr lvl="1"/>
            <a:r>
              <a:rPr lang="en-US" dirty="0">
                <a:latin typeface="Corbel" charset="0"/>
              </a:rPr>
              <a:t>For example </a:t>
            </a:r>
            <a:r>
              <a:rPr lang="en-US" b="1" dirty="0">
                <a:latin typeface="Courier New" charset="0"/>
              </a:rPr>
              <a:t>T::T(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)</a:t>
            </a:r>
            <a:endParaRPr lang="en-US" dirty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Can use </a:t>
            </a:r>
            <a:r>
              <a:rPr lang="en-US" dirty="0" smtClean="0">
                <a:latin typeface="Corbel" charset="0"/>
              </a:rPr>
              <a:t>3 </a:t>
            </a:r>
            <a:r>
              <a:rPr lang="en-US" dirty="0">
                <a:latin typeface="Corbel" charset="0"/>
              </a:rPr>
              <a:t>initialization syntaxes:</a:t>
            </a:r>
          </a:p>
          <a:p>
            <a:pPr lvl="1"/>
            <a:r>
              <a:rPr lang="en-US" sz="2200" b="1" dirty="0">
                <a:latin typeface="Courier New" charset="0"/>
              </a:rPr>
              <a:t>T t(1);</a:t>
            </a:r>
          </a:p>
          <a:p>
            <a:pPr lvl="1"/>
            <a:r>
              <a:rPr lang="en-US" sz="2200" b="1" dirty="0">
                <a:latin typeface="Courier New" charset="0"/>
              </a:rPr>
              <a:t>T t = 1</a:t>
            </a:r>
            <a:r>
              <a:rPr lang="en-US" sz="2200" b="1" dirty="0" smtClean="0">
                <a:latin typeface="Courier New" charset="0"/>
              </a:rPr>
              <a:t>;</a:t>
            </a:r>
          </a:p>
          <a:p>
            <a:pPr lvl="1"/>
            <a:r>
              <a:rPr lang="en-US" sz="2200" b="1" dirty="0" smtClean="0">
                <a:latin typeface="Courier New" charset="0"/>
              </a:rPr>
              <a:t>T t{1}</a:t>
            </a:r>
            <a:endParaRPr lang="en-US" sz="2200" b="1" dirty="0">
              <a:latin typeface="Courier New" charset="0"/>
            </a:endParaRPr>
          </a:p>
          <a:p>
            <a:r>
              <a:rPr lang="en-US" dirty="0" smtClean="0">
                <a:latin typeface="Corbel" charset="0"/>
              </a:rPr>
              <a:t>Implicit conversion:</a:t>
            </a:r>
            <a:endParaRPr lang="en-US" dirty="0">
              <a:latin typeface="Corbel" charset="0"/>
            </a:endParaRPr>
          </a:p>
          <a:p>
            <a:pPr lvl="1"/>
            <a:r>
              <a:rPr lang="en-US" sz="2200" b="1" dirty="0">
                <a:latin typeface="Courier New" charset="0"/>
              </a:rPr>
              <a:t>t + 1</a:t>
            </a:r>
            <a:r>
              <a:rPr lang="en-US" sz="2200" dirty="0">
                <a:latin typeface="Corbel" charset="0"/>
              </a:rPr>
              <a:t>  </a:t>
            </a:r>
            <a:r>
              <a:rPr lang="en-US" sz="2200" dirty="0" smtClean="0">
                <a:latin typeface="Corbel" charset="0"/>
              </a:rPr>
              <a:t>automatically becomes  </a:t>
            </a:r>
            <a:r>
              <a:rPr lang="en-US" sz="2200" b="1" dirty="0">
                <a:latin typeface="Courier New" charset="0"/>
              </a:rPr>
              <a:t>t + T(1)</a:t>
            </a:r>
          </a:p>
          <a:p>
            <a:r>
              <a:rPr lang="en-US" dirty="0">
                <a:latin typeface="Corbel" charset="0"/>
              </a:rPr>
              <a:t>Can disable with the </a:t>
            </a:r>
            <a:r>
              <a:rPr lang="en-US" b="1" dirty="0">
                <a:latin typeface="Andale Mono" charset="0"/>
                <a:cs typeface="Andale Mono" charset="0"/>
              </a:rPr>
              <a:t>explicit</a:t>
            </a:r>
            <a:r>
              <a:rPr lang="en-US" sz="2000" b="1" dirty="0">
                <a:latin typeface="Corbel" charset="0"/>
              </a:rPr>
              <a:t> </a:t>
            </a:r>
            <a:r>
              <a:rPr lang="en-US" dirty="0">
                <a:latin typeface="Corbel" charset="0"/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160595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Abstract Class Example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Reference-counted Self-destruction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As soon as no references to an object exist, it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self-destructs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Put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the counting and self-destruction in an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abstract base class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Let's call it </a:t>
            </a:r>
            <a:r>
              <a:rPr lang="en-US" b="1" dirty="0">
                <a:latin typeface="Corbel" charset="0"/>
                <a:ea typeface="ＭＳ Ｐゴシック" charset="0"/>
              </a:rPr>
              <a:t>Counted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Then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have the existing class to derive from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Counted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(see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counted.cpp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(Diagram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24295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384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Using the </a:t>
            </a:r>
            <a:r>
              <a:rPr lang="en-US" i="1" dirty="0" smtClean="0">
                <a:solidFill>
                  <a:srgbClr val="D2533C"/>
                </a:solidFill>
                <a:ea typeface="+mj-ea"/>
                <a:cs typeface="+mj-cs"/>
              </a:rPr>
              <a:t>Counted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Abstract Class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pic>
        <p:nvPicPr>
          <p:cNvPr id="30722" name="Picture 4" descr="counte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03" y="2254056"/>
            <a:ext cx="432593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5334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i="1" dirty="0" smtClean="0"/>
              <a:t>counted2.cpp</a:t>
            </a:r>
            <a:r>
              <a:rPr lang="en-US" dirty="0" smtClean="0"/>
              <a:t> for a </a:t>
            </a:r>
            <a:r>
              <a:rPr lang="en-US" b="1" dirty="0" err="1" smtClean="0"/>
              <a:t>shared_ptr</a:t>
            </a:r>
            <a:r>
              <a:rPr lang="en-US" dirty="0" smtClean="0"/>
              <a:t>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142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Inheritance in C++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3 Types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b="1" dirty="0" smtClean="0">
                <a:ea typeface="+mn-ea"/>
                <a:cs typeface="+mn-cs"/>
              </a:rPr>
              <a:t>public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Most common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“is-a” relationship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>
                <a:ea typeface="+mn-ea"/>
              </a:rPr>
              <a:t>Derived class inherits both </a:t>
            </a:r>
            <a:r>
              <a:rPr lang="en-US" i="1" dirty="0" smtClean="0">
                <a:ea typeface="+mn-ea"/>
              </a:rPr>
              <a:t>interface</a:t>
            </a:r>
            <a:r>
              <a:rPr lang="en-US" dirty="0" smtClean="0">
                <a:ea typeface="+mn-ea"/>
              </a:rPr>
              <a:t> and </a:t>
            </a:r>
            <a:r>
              <a:rPr lang="en-US" i="1" dirty="0" smtClean="0">
                <a:ea typeface="+mn-ea"/>
              </a:rPr>
              <a:t>implementation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>
                <a:ea typeface="+mn-ea"/>
              </a:rPr>
              <a:t>Derived objects can </a:t>
            </a:r>
            <a:r>
              <a:rPr lang="en-US" i="1" dirty="0" smtClean="0">
                <a:ea typeface="+mn-ea"/>
              </a:rPr>
              <a:t>substitute</a:t>
            </a:r>
            <a:r>
              <a:rPr lang="en-US" dirty="0" smtClean="0">
                <a:ea typeface="+mn-ea"/>
              </a:rPr>
              <a:t> for base objects</a:t>
            </a:r>
          </a:p>
          <a:p>
            <a:pPr marL="1216152" lvl="3" indent="-182880" eaLnBrk="1" fontAlgn="auto" hangingPunct="1">
              <a:spcAft>
                <a:spcPts val="0"/>
              </a:spcAft>
              <a:buClr>
                <a:schemeClr val="accent4"/>
              </a:buClr>
              <a:buFont typeface="Arial"/>
              <a:buChar char="▪"/>
              <a:defRPr/>
            </a:pPr>
            <a:r>
              <a:rPr lang="en-US" dirty="0" smtClean="0">
                <a:ea typeface="+mn-ea"/>
              </a:rPr>
              <a:t>via a </a:t>
            </a:r>
            <a:r>
              <a:rPr lang="en-US" i="1" dirty="0" smtClean="0">
                <a:ea typeface="+mn-ea"/>
              </a:rPr>
              <a:t>pointer</a:t>
            </a:r>
            <a:r>
              <a:rPr lang="en-US" dirty="0" smtClean="0">
                <a:ea typeface="+mn-ea"/>
              </a:rPr>
              <a:t> or a </a:t>
            </a:r>
            <a:r>
              <a:rPr lang="en-US" i="1" dirty="0" smtClean="0">
                <a:ea typeface="+mn-ea"/>
              </a:rPr>
              <a:t>reference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i="1" dirty="0" smtClean="0">
                <a:ea typeface="+mn-ea"/>
              </a:rPr>
              <a:t>No change</a:t>
            </a:r>
            <a:r>
              <a:rPr lang="en-US" dirty="0" smtClean="0">
                <a:ea typeface="+mn-ea"/>
              </a:rPr>
              <a:t> in access to inherited items via derived objects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b="1" dirty="0" smtClean="0">
              <a:ea typeface="+mn-ea"/>
              <a:cs typeface="+mn-cs"/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b="1" dirty="0" smtClean="0">
                <a:ea typeface="+mn-ea"/>
                <a:cs typeface="+mn-cs"/>
              </a:rPr>
              <a:t>protected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b="1" dirty="0" smtClean="0">
              <a:ea typeface="+mn-ea"/>
              <a:cs typeface="+mn-cs"/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b="1" dirty="0" smtClean="0">
                <a:ea typeface="+mn-ea"/>
                <a:cs typeface="+mn-cs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91748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D2533C"/>
                </a:solidFill>
                <a:ea typeface="+mj-ea"/>
                <a:cs typeface="+mj-cs"/>
              </a:rPr>
              <a:t>Non-public Inheritance</a:t>
            </a:r>
            <a:r>
              <a:rPr lang="en-US" sz="3200" dirty="0">
                <a:solidFill>
                  <a:srgbClr val="D2533C"/>
                </a:solidFill>
                <a:ea typeface="+mj-ea"/>
                <a:cs typeface="+mj-cs"/>
              </a:rPr>
              <a:t/>
            </a:r>
            <a:br>
              <a:rPr lang="en-US" sz="3200" dirty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000" i="1" dirty="0">
                <a:solidFill>
                  <a:srgbClr val="D2533C"/>
                </a:solidFill>
                <a:ea typeface="+mj-ea"/>
                <a:cs typeface="+mj-cs"/>
              </a:rPr>
              <a:t>“Secretly” using </a:t>
            </a:r>
            <a:r>
              <a:rPr lang="en-US" sz="2000" i="1" dirty="0" smtClean="0">
                <a:solidFill>
                  <a:srgbClr val="D2533C"/>
                </a:solidFill>
                <a:ea typeface="+mj-ea"/>
                <a:cs typeface="+mj-cs"/>
              </a:rPr>
              <a:t>another class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676265" y="2015489"/>
            <a:ext cx="8010536" cy="289589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Protected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Inheritance</a:t>
            </a:r>
            <a:b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Private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Inheritance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Base classes </a:t>
            </a:r>
            <a:r>
              <a:rPr lang="en-US" smtClean="0">
                <a:latin typeface="Corbel" charset="0"/>
                <a:ea typeface="ＭＳ Ｐゴシック" charset="0"/>
                <a:cs typeface="ＭＳ Ｐゴシック" charset="0"/>
              </a:rPr>
              <a:t>of such derived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objects are 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not accessible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in certain contexts</a:t>
            </a:r>
          </a:p>
          <a:p>
            <a:pPr marL="274320" lvl="1" indent="0">
              <a:lnSpc>
                <a:spcPct val="90000"/>
              </a:lnSpc>
              <a:spcAft>
                <a:spcPts val="600"/>
              </a:spcAft>
              <a:buNone/>
            </a:pP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0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rgbClr val="D2533C"/>
                </a:solidFill>
                <a:ea typeface="+mj-ea"/>
                <a:cs typeface="+mj-cs"/>
              </a:rPr>
              <a:t>public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Inheritance</a:t>
            </a:r>
            <a:endParaRPr lang="en-US" sz="3600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652587"/>
            <a:ext cx="8582025" cy="175656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public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Base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members are </a:t>
            </a: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accessible </a:t>
            </a:r>
            <a:r>
              <a:rPr lang="en-US" altLang="ja-JP" i="1" dirty="0" smtClean="0">
                <a:latin typeface="Corbel" charset="0"/>
                <a:ea typeface="ＭＳ Ｐゴシック" charset="0"/>
                <a:cs typeface="ＭＳ Ｐゴシック" charset="0"/>
              </a:rPr>
              <a:t>everywhere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Derived “</a:t>
            </a:r>
            <a:r>
              <a:rPr lang="en-US" altLang="ja-JP" i="1" dirty="0" smtClean="0">
                <a:latin typeface="Corbel" charset="0"/>
                <a:ea typeface="ＭＳ Ｐゴシック" charset="0"/>
                <a:cs typeface="ＭＳ Ｐゴシック" charset="0"/>
              </a:rPr>
              <a:t>is-a</a:t>
            </a: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” Base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Base members are part of the </a:t>
            </a:r>
            <a:r>
              <a:rPr lang="en-US" b="1" dirty="0" smtClean="0">
                <a:latin typeface="Corbel" charset="0"/>
                <a:ea typeface="ＭＳ Ｐゴシック" charset="0"/>
                <a:cs typeface="ＭＳ Ｐゴシック" charset="0"/>
              </a:rPr>
              <a:t>public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interface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of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Derived</a:t>
            </a:r>
            <a:endParaRPr lang="en-US" altLang="ja-JP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Everyone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knows that Derived inherits from Base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including clients of Derived objects and below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 descr="OOP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29" y="3517794"/>
            <a:ext cx="4724843" cy="24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3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rgbClr val="D2533C"/>
                </a:solidFill>
                <a:ea typeface="+mj-ea"/>
                <a:cs typeface="+mj-cs"/>
              </a:rPr>
              <a:t>protected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Inheritance</a:t>
            </a:r>
            <a:endParaRPr lang="en-US" sz="3600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652588"/>
            <a:ext cx="8582025" cy="21574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Only objects of Derived and its subclasses know that Derived inherits from Base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public members of Base are 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downgraded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to </a:t>
            </a:r>
            <a:r>
              <a:rPr lang="en-US" b="1" dirty="0" smtClean="0">
                <a:latin typeface="Corbel" charset="0"/>
                <a:ea typeface="ＭＳ Ｐゴシック" charset="0"/>
                <a:cs typeface="ＭＳ Ｐゴシック" charset="0"/>
              </a:rPr>
              <a:t>protected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in Derived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Base members are part of the </a:t>
            </a:r>
            <a:r>
              <a:rPr lang="en-US" b="1" dirty="0" smtClean="0">
                <a:latin typeface="Corbel" charset="0"/>
                <a:ea typeface="ＭＳ Ｐゴシック" charset="0"/>
                <a:cs typeface="ＭＳ Ｐゴシック" charset="0"/>
              </a:rPr>
              <a:t>protected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interface of Derived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Clients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of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Derived objects or its subclasses 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cannot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access any Base members via those objects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 descr="OOP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90" y="3826172"/>
            <a:ext cx="4975999" cy="25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0" i="1" dirty="0" smtClean="0">
                <a:solidFill>
                  <a:srgbClr val="D2533C"/>
                </a:solidFill>
                <a:ea typeface="+mj-ea"/>
                <a:cs typeface="+mj-cs"/>
              </a:rPr>
              <a:t>private</a:t>
            </a:r>
            <a:r>
              <a:rPr lang="en-US" sz="3600" dirty="0" smtClean="0">
                <a:solidFill>
                  <a:srgbClr val="D2533C"/>
                </a:solidFill>
                <a:ea typeface="+mj-ea"/>
                <a:cs typeface="+mj-cs"/>
              </a:rPr>
              <a:t> Inheritance</a:t>
            </a:r>
            <a:br>
              <a:rPr lang="en-US" sz="3600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400" i="1" dirty="0" smtClean="0">
                <a:solidFill>
                  <a:srgbClr val="D2533C"/>
                </a:solidFill>
                <a:ea typeface="+mj-ea"/>
                <a:cs typeface="+mj-cs"/>
              </a:rPr>
              <a:t>aka “Implementation Inheritance”</a:t>
            </a:r>
            <a:endParaRPr lang="en-US" sz="3200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267375" y="1652588"/>
            <a:ext cx="8695650" cy="20812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No one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knows that Derived inherits from Base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Base members are downgraded to </a:t>
            </a:r>
            <a:r>
              <a:rPr lang="en-US" altLang="ja-JP" b="1" dirty="0" smtClean="0">
                <a:latin typeface="Corbel" charset="0"/>
                <a:ea typeface="ＭＳ Ｐゴシック" charset="0"/>
                <a:cs typeface="ＭＳ Ｐゴシック" charset="0"/>
              </a:rPr>
              <a:t>private</a:t>
            </a: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 in Derived</a:t>
            </a:r>
            <a:endParaRPr lang="en-US" altLang="ja-JP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Similar to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composition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, but without explicit forwarding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stack-private-</a:t>
            </a:r>
            <a:r>
              <a:rPr lang="en-US" i="1" dirty="0" err="1">
                <a:latin typeface="Corbel" charset="0"/>
                <a:ea typeface="ＭＳ Ｐゴシック" charset="0"/>
                <a:cs typeface="ＭＳ Ｐゴシック" charset="0"/>
              </a:rPr>
              <a:t>list.cpp</a:t>
            </a:r>
            <a:endParaRPr lang="en-US" i="1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OOP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5" y="3725898"/>
            <a:ext cx="4860357" cy="23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2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Managing Accessibility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 derived class using non-public inheritance can selectively 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open-up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  base members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With a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using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declaration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Place </a:t>
            </a:r>
            <a:r>
              <a:rPr lang="en-US" dirty="0" smtClean="0">
                <a:latin typeface="Corbel" charset="0"/>
                <a:ea typeface="ＭＳ Ｐゴシック" charset="0"/>
              </a:rPr>
              <a:t>declarations in </a:t>
            </a:r>
            <a:r>
              <a:rPr lang="en-US" dirty="0">
                <a:latin typeface="Corbel" charset="0"/>
                <a:ea typeface="ＭＳ Ｐゴシック" charset="0"/>
              </a:rPr>
              <a:t>the </a:t>
            </a:r>
            <a:r>
              <a:rPr lang="en-US" b="1" dirty="0">
                <a:latin typeface="Corbel" charset="0"/>
                <a:ea typeface="ＭＳ Ｐゴシック" charset="0"/>
              </a:rPr>
              <a:t>protected</a:t>
            </a:r>
            <a:r>
              <a:rPr lang="en-US" dirty="0">
                <a:latin typeface="Corbel" charset="0"/>
                <a:ea typeface="ＭＳ Ｐゴシック" charset="0"/>
              </a:rPr>
              <a:t> or </a:t>
            </a:r>
            <a:r>
              <a:rPr lang="en-US" b="1" dirty="0">
                <a:latin typeface="Corbel" charset="0"/>
                <a:ea typeface="ＭＳ Ｐゴシック" charset="0"/>
              </a:rPr>
              <a:t>public</a:t>
            </a:r>
            <a:r>
              <a:rPr lang="en-US" dirty="0">
                <a:latin typeface="Corbel" charset="0"/>
                <a:ea typeface="ＭＳ Ｐゴシック" charset="0"/>
              </a:rPr>
              <a:t> section</a:t>
            </a:r>
          </a:p>
          <a:p>
            <a:pPr lvl="1" eaLnBrk="1" hangingPunct="1"/>
            <a:r>
              <a:rPr lang="en-US" i="1" dirty="0" smtClean="0">
                <a:latin typeface="Corbel" charset="0"/>
                <a:ea typeface="ＭＳ Ｐゴシック" charset="0"/>
              </a:rPr>
              <a:t>Warning</a:t>
            </a:r>
            <a:r>
              <a:rPr lang="en-US" dirty="0" smtClean="0">
                <a:latin typeface="Corbel" charset="0"/>
                <a:ea typeface="ＭＳ Ｐゴシック" charset="0"/>
              </a:rPr>
              <a:t>: Can’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t </a:t>
            </a:r>
            <a:r>
              <a:rPr lang="en-US" altLang="ja-JP" dirty="0">
                <a:latin typeface="Corbel" charset="0"/>
                <a:ea typeface="ＭＳ Ｐゴシック" charset="0"/>
              </a:rPr>
              <a:t>give more accessibility than the 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original offered!</a:t>
            </a:r>
            <a:endParaRPr lang="en-US" altLang="ja-JP" dirty="0">
              <a:latin typeface="Corbe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Opens up </a:t>
            </a:r>
            <a:r>
              <a:rPr lang="en-US" i="1" dirty="0">
                <a:latin typeface="Corbel" charset="0"/>
                <a:ea typeface="ＭＳ Ｐゴシック" charset="0"/>
              </a:rPr>
              <a:t>all</a:t>
            </a:r>
            <a:r>
              <a:rPr lang="en-US" dirty="0">
                <a:latin typeface="Corbel" charset="0"/>
                <a:ea typeface="ＭＳ Ｐゴシック" charset="0"/>
              </a:rPr>
              <a:t> overloaded members with that </a:t>
            </a:r>
            <a:r>
              <a:rPr lang="en-US" i="1" dirty="0">
                <a:latin typeface="Corbel" charset="0"/>
                <a:ea typeface="ＭＳ Ｐゴシック" charset="0"/>
              </a:rPr>
              <a:t>name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 err="1">
                <a:latin typeface="Corbel" charset="0"/>
                <a:ea typeface="ＭＳ Ｐゴシック" charset="0"/>
                <a:cs typeface="ＭＳ Ｐゴシック" charset="0"/>
              </a:rPr>
              <a:t>publish.cpp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publish2.cpp</a:t>
            </a:r>
          </a:p>
        </p:txBody>
      </p:sp>
    </p:spTree>
    <p:extLst>
      <p:ext uri="{BB962C8B-B14F-4D97-AF65-F5344CB8AC3E}">
        <p14:creationId xmlns:p14="http://schemas.microsoft.com/office/powerpoint/2010/main" val="8504825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Things to Remember</a:t>
            </a:r>
            <a:br>
              <a:rPr lang="en-US" dirty="0" smtClean="0"/>
            </a:br>
            <a:r>
              <a:rPr lang="en-US" sz="2700" i="1" dirty="0" smtClean="0"/>
              <a:t>Accessible Base Classes</a:t>
            </a:r>
            <a:endParaRPr lang="en-US" i="1" dirty="0"/>
          </a:p>
        </p:txBody>
      </p:sp>
      <p:pic>
        <p:nvPicPr>
          <p:cNvPr id="4" name="Picture 3" descr="friendsO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60" y="4846656"/>
            <a:ext cx="6515100" cy="469900"/>
          </a:xfrm>
          <a:prstGeom prst="rect">
            <a:avLst/>
          </a:prstGeom>
        </p:spPr>
      </p:pic>
      <p:pic>
        <p:nvPicPr>
          <p:cNvPr id="5" name="Picture 4" descr="accessible_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60" y="1956685"/>
            <a:ext cx="6477000" cy="939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0162" y="3409155"/>
            <a:ext cx="627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void f(Base&amp; x) {…}</a:t>
            </a:r>
            <a:r>
              <a:rPr lang="en-US" dirty="0" smtClean="0"/>
              <a:t>	</a:t>
            </a:r>
            <a:r>
              <a:rPr lang="en-US" i="1" dirty="0" smtClean="0"/>
              <a:t>// Can pass a Derived object?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37963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 Important Design Heuristic</a:t>
            </a:r>
            <a:endParaRPr lang="en-US" dirty="0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The important part of public inheritance is the i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s-a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relationship</a:t>
            </a:r>
          </a:p>
          <a:p>
            <a:pPr lvl="1"/>
            <a:r>
              <a:rPr lang="en-US" i="1" dirty="0">
                <a:latin typeface="Corbel" charset="0"/>
                <a:ea typeface="ＭＳ Ｐゴシック" charset="0"/>
              </a:rPr>
              <a:t>interface sharing</a:t>
            </a:r>
            <a:r>
              <a:rPr lang="en-US" dirty="0">
                <a:latin typeface="Corbel" charset="0"/>
                <a:ea typeface="ＭＳ Ｐゴシック" charset="0"/>
              </a:rPr>
              <a:t> is more important (and more flexible) than </a:t>
            </a:r>
            <a:r>
              <a:rPr lang="en-US" i="1" dirty="0">
                <a:latin typeface="Corbel" charset="0"/>
                <a:ea typeface="ＭＳ Ｐゴシック" charset="0"/>
              </a:rPr>
              <a:t>code sharing</a:t>
            </a:r>
          </a:p>
          <a:p>
            <a:pPr lvl="1"/>
            <a:r>
              <a:rPr lang="en-US" dirty="0">
                <a:latin typeface="Corbel" charset="0"/>
                <a:ea typeface="ＭＳ Ｐゴシック" charset="0"/>
              </a:rPr>
              <a:t>because </a:t>
            </a:r>
            <a:r>
              <a:rPr lang="en-US" i="1" dirty="0">
                <a:latin typeface="Corbel" charset="0"/>
                <a:ea typeface="ＭＳ Ｐゴシック" charset="0"/>
              </a:rPr>
              <a:t>programming to an interface</a:t>
            </a:r>
            <a:r>
              <a:rPr lang="en-US" dirty="0">
                <a:latin typeface="Corbel" charset="0"/>
                <a:ea typeface="ＭＳ Ｐゴシック" charset="0"/>
              </a:rPr>
              <a:t> is the keystone of good OO design</a:t>
            </a:r>
          </a:p>
          <a:p>
            <a:pPr lvl="1"/>
            <a:r>
              <a:rPr lang="en-US" dirty="0">
                <a:latin typeface="Corbel" charset="0"/>
                <a:ea typeface="ＭＳ Ｐゴシック" charset="0"/>
              </a:rPr>
              <a:t>therefore…</a:t>
            </a:r>
          </a:p>
          <a:p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In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general,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public base classes should be abstract 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classes</a:t>
            </a:r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only the 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leaves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in a class hierarchy should be concrete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5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latin typeface="Courier New" pitchFamily="-65" charset="0"/>
                <a:ea typeface="+mj-ea"/>
                <a:cs typeface="+mj-cs"/>
              </a:rPr>
              <a:t>complex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 Conversion</a:t>
            </a:r>
          </a:p>
        </p:txBody>
      </p:sp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7772400" cy="43368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class </a:t>
            </a:r>
            <a:r>
              <a:rPr lang="en-US" sz="1900" dirty="0" smtClean="0">
                <a:latin typeface="Andale Mono" charset="0"/>
                <a:cs typeface="Andale Mono" charset="0"/>
              </a:rPr>
              <a:t>complex {</a:t>
            </a:r>
            <a:endParaRPr lang="en-US" sz="19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    complex(double real = 0, double </a:t>
            </a:r>
            <a:r>
              <a:rPr lang="en-US" sz="1900" dirty="0" err="1">
                <a:latin typeface="Andale Mono" charset="0"/>
                <a:cs typeface="Andale Mono" charset="0"/>
              </a:rPr>
              <a:t>imag</a:t>
            </a:r>
            <a:r>
              <a:rPr lang="en-US" sz="1900" dirty="0">
                <a:latin typeface="Andale Mono" charset="0"/>
                <a:cs typeface="Andale Mono" charset="0"/>
              </a:rPr>
              <a:t> = 0</a:t>
            </a:r>
            <a:r>
              <a:rPr lang="en-US" sz="1900" dirty="0" smtClean="0">
                <a:latin typeface="Andale Mono" charset="0"/>
                <a:cs typeface="Andale Mono" charset="0"/>
              </a:rPr>
              <a:t>) </a:t>
            </a:r>
            <a:r>
              <a:rPr lang="en-US" sz="1900" dirty="0">
                <a:latin typeface="Andale Mono" charset="0"/>
                <a:cs typeface="Andale Mono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        this-&gt;real = real;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        this-&gt;</a:t>
            </a:r>
            <a:r>
              <a:rPr lang="en-US" sz="1900" dirty="0" err="1">
                <a:latin typeface="Andale Mono" charset="0"/>
                <a:cs typeface="Andale Mono" charset="0"/>
              </a:rPr>
              <a:t>imag</a:t>
            </a:r>
            <a:r>
              <a:rPr lang="en-US" sz="1900" dirty="0">
                <a:latin typeface="Andale Mono" charset="0"/>
                <a:cs typeface="Andale Mono" charset="0"/>
              </a:rPr>
              <a:t> = </a:t>
            </a:r>
            <a:r>
              <a:rPr lang="en-US" sz="1900" dirty="0" err="1">
                <a:latin typeface="Andale Mono" charset="0"/>
                <a:cs typeface="Andale Mono" charset="0"/>
              </a:rPr>
              <a:t>imag</a:t>
            </a:r>
            <a:r>
              <a:rPr lang="en-US" sz="1900" dirty="0">
                <a:latin typeface="Andale Mono" charset="0"/>
                <a:cs typeface="Andale Mono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900" i="1" dirty="0">
                <a:latin typeface="Andale Mono" charset="0"/>
                <a:cs typeface="Andale Mono" charset="0"/>
              </a:rPr>
              <a:t>    // …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en-US" sz="19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900" dirty="0" err="1">
                <a:latin typeface="Andale Mono" charset="0"/>
                <a:cs typeface="Andale Mono" charset="0"/>
              </a:rPr>
              <a:t>int</a:t>
            </a:r>
            <a:r>
              <a:rPr lang="en-US" sz="1900" dirty="0">
                <a:latin typeface="Andale Mono" charset="0"/>
                <a:cs typeface="Andale Mono" charset="0"/>
              </a:rPr>
              <a:t> main(</a:t>
            </a:r>
            <a:r>
              <a:rPr lang="en-US" sz="1900" dirty="0" smtClean="0">
                <a:latin typeface="Andale Mono" charset="0"/>
                <a:cs typeface="Andale Mono" charset="0"/>
              </a:rPr>
              <a:t>) {</a:t>
            </a:r>
            <a:endParaRPr lang="en-US" sz="19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    complex w(3,4);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    complex a = w + 1;		</a:t>
            </a:r>
            <a:r>
              <a:rPr lang="en-US" sz="1900" i="1" dirty="0">
                <a:latin typeface="Andale Mono" charset="0"/>
                <a:cs typeface="Andale Mono" charset="0"/>
              </a:rPr>
              <a:t>// w + (1,0)</a:t>
            </a:r>
            <a:endParaRPr lang="en-US" sz="19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    </a:t>
            </a:r>
            <a:r>
              <a:rPr lang="en-US" sz="1900" dirty="0" err="1">
                <a:latin typeface="Andale Mono" charset="0"/>
                <a:cs typeface="Andale Mono" charset="0"/>
              </a:rPr>
              <a:t>a.display</a:t>
            </a:r>
            <a:r>
              <a:rPr lang="en-US" sz="1900" dirty="0">
                <a:latin typeface="Andale Mono" charset="0"/>
                <a:cs typeface="Andale Mono" charset="0"/>
              </a:rPr>
              <a:t>(</a:t>
            </a:r>
            <a:r>
              <a:rPr lang="en-US" sz="1900" dirty="0" err="1">
                <a:latin typeface="Andale Mono" charset="0"/>
                <a:cs typeface="Andale Mono" charset="0"/>
              </a:rPr>
              <a:t>cout</a:t>
            </a:r>
            <a:r>
              <a:rPr lang="en-US" sz="1900" dirty="0">
                <a:latin typeface="Andale Mono" charset="0"/>
                <a:cs typeface="Andale Mono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900" dirty="0">
                <a:latin typeface="Andale Mono" charset="0"/>
                <a:cs typeface="Andale Mono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900" i="1" dirty="0">
                <a:latin typeface="Andale Mono" charset="0"/>
                <a:cs typeface="Andale Mono" charset="0"/>
              </a:rPr>
              <a:t>(4,4)</a:t>
            </a:r>
            <a:endParaRPr lang="en-US" sz="1900" dirty="0">
              <a:latin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Implicit Interfaces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74825"/>
            <a:ext cx="8686800" cy="46259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A set of </a:t>
            </a:r>
            <a:r>
              <a:rPr lang="en-US" i="1" dirty="0">
                <a:ea typeface="ＭＳ Ｐゴシック" charset="0"/>
              </a:rPr>
              <a:t>assumed operations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a.k.a.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Duck Typing</a:t>
            </a:r>
            <a:r>
              <a:rPr lang="ja-JP" altLang="en-US" dirty="0">
                <a:ea typeface="ＭＳ Ｐゴシック" charset="0"/>
              </a:rPr>
              <a:t>”</a:t>
            </a:r>
            <a:endParaRPr lang="en-US" altLang="ja-JP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If they’</a:t>
            </a:r>
            <a:r>
              <a:rPr lang="en-US" altLang="ja-JP" dirty="0">
                <a:ea typeface="ＭＳ Ｐゴシック" charset="0"/>
              </a:rPr>
              <a:t>re there, things just work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If not, </a:t>
            </a:r>
            <a:r>
              <a:rPr lang="en-US" i="1" dirty="0">
                <a:ea typeface="ＭＳ Ｐゴシック" charset="0"/>
              </a:rPr>
              <a:t>compile error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Example: STL </a:t>
            </a:r>
            <a:r>
              <a:rPr lang="en-US" i="1" dirty="0">
                <a:ea typeface="ＭＳ Ｐゴシック" charset="0"/>
              </a:rPr>
              <a:t>Sequences</a:t>
            </a:r>
            <a:r>
              <a:rPr lang="en-US" dirty="0">
                <a:ea typeface="ＭＳ Ｐゴシック" charset="0"/>
              </a:rPr>
              <a:t> (</a:t>
            </a:r>
            <a:r>
              <a:rPr lang="en-US" b="1" dirty="0">
                <a:ea typeface="ＭＳ Ｐゴシック" charset="0"/>
              </a:rPr>
              <a:t>vector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b="1" dirty="0">
                <a:ea typeface="ＭＳ Ｐゴシック" charset="0"/>
              </a:rPr>
              <a:t>list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b="1" dirty="0" err="1">
                <a:ea typeface="ＭＳ Ｐゴシック" charset="0"/>
              </a:rPr>
              <a:t>deque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Expected interface:</a:t>
            </a:r>
          </a:p>
          <a:p>
            <a:pPr lvl="2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</a:rPr>
              <a:t>copy/move </a:t>
            </a:r>
            <a:r>
              <a:rPr lang="en-US" dirty="0">
                <a:ea typeface="ＭＳ Ｐゴシック" charset="0"/>
              </a:rPr>
              <a:t>constructor</a:t>
            </a:r>
          </a:p>
          <a:p>
            <a:pPr lvl="2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</a:rPr>
              <a:t>copy/move assignment </a:t>
            </a:r>
            <a:r>
              <a:rPr lang="en-US" dirty="0">
                <a:ea typeface="ＭＳ Ｐゴシック" charset="0"/>
              </a:rPr>
              <a:t>operator</a:t>
            </a:r>
          </a:p>
          <a:p>
            <a:pPr lvl="2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equality operator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Example: STL </a:t>
            </a:r>
            <a:r>
              <a:rPr lang="en-US" i="1" dirty="0">
                <a:ea typeface="ＭＳ Ｐゴシック" charset="0"/>
              </a:rPr>
              <a:t>Container Adaptors </a:t>
            </a:r>
            <a:r>
              <a:rPr lang="en-US" dirty="0">
                <a:ea typeface="ＭＳ Ｐゴシック" charset="0"/>
              </a:rPr>
              <a:t>(see </a:t>
            </a:r>
            <a:r>
              <a:rPr lang="en-US" i="1" dirty="0">
                <a:ea typeface="ＭＳ Ｐゴシック" charset="0"/>
              </a:rPr>
              <a:t>queue0.cpp</a:t>
            </a:r>
            <a:r>
              <a:rPr lang="en-US" dirty="0"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182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RTTI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Runtime Type Identification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typeid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operator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Returns a </a:t>
            </a:r>
            <a:r>
              <a:rPr lang="en-US" b="1" dirty="0" err="1">
                <a:latin typeface="Corbel" charset="0"/>
                <a:ea typeface="ＭＳ Ｐゴシック" charset="0"/>
              </a:rPr>
              <a:t>type_info</a:t>
            </a:r>
            <a:r>
              <a:rPr lang="en-US" dirty="0">
                <a:latin typeface="Corbel" charset="0"/>
                <a:ea typeface="ＭＳ Ｐゴシック" charset="0"/>
              </a:rPr>
              <a:t> object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Include </a:t>
            </a:r>
            <a:r>
              <a:rPr lang="en-US" b="1" dirty="0">
                <a:latin typeface="Corbel" charset="0"/>
                <a:ea typeface="ＭＳ Ｐゴシック" charset="0"/>
              </a:rPr>
              <a:t>&lt;</a:t>
            </a:r>
            <a:r>
              <a:rPr lang="en-US" b="1" dirty="0" err="1">
                <a:latin typeface="Corbel" charset="0"/>
                <a:ea typeface="ＭＳ Ｐゴシック" charset="0"/>
              </a:rPr>
              <a:t>typeinfo</a:t>
            </a:r>
            <a:r>
              <a:rPr lang="en-US" b="1" dirty="0">
                <a:latin typeface="Corbel" charset="0"/>
                <a:ea typeface="ＭＳ Ｐゴシック" charset="0"/>
              </a:rPr>
              <a:t>&gt;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Not useful for much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Reveals the type </a:t>
            </a:r>
            <a:r>
              <a:rPr lang="en-US" i="1" dirty="0">
                <a:latin typeface="Corbel" charset="0"/>
                <a:ea typeface="ＭＳ Ｐゴシック" charset="0"/>
              </a:rPr>
              <a:t>name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For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built-in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polymorphic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types only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vehicle2.cpp</a:t>
            </a:r>
          </a:p>
        </p:txBody>
      </p:sp>
    </p:spTree>
    <p:extLst>
      <p:ext uri="{BB962C8B-B14F-4D97-AF65-F5344CB8AC3E}">
        <p14:creationId xmlns:p14="http://schemas.microsoft.com/office/powerpoint/2010/main" val="33206805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D2533C"/>
                </a:solidFill>
                <a:ea typeface="+mj-ea"/>
                <a:cs typeface="+mj-cs"/>
              </a:rPr>
              <a:t>dynamic_cast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runtime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cast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Used to 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downcast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 a </a:t>
            </a:r>
            <a:r>
              <a:rPr lang="en-US" altLang="ja-JP" i="1" dirty="0">
                <a:latin typeface="Corbel" charset="0"/>
                <a:ea typeface="ＭＳ Ｐゴシック" charset="0"/>
                <a:cs typeface="ＭＳ Ｐゴシック" charset="0"/>
              </a:rPr>
              <a:t>base pointer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If the dynamic type is </a:t>
            </a:r>
            <a:r>
              <a:rPr lang="en-US" i="1" dirty="0">
                <a:latin typeface="Corbel" charset="0"/>
                <a:ea typeface="ＭＳ Ｐゴシック" charset="0"/>
              </a:rPr>
              <a:t>substitutable</a:t>
            </a:r>
            <a:r>
              <a:rPr lang="en-US" dirty="0">
                <a:latin typeface="Corbel" charset="0"/>
                <a:ea typeface="ＭＳ Ｐゴシック" charset="0"/>
              </a:rPr>
              <a:t> for (i.e., </a:t>
            </a: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</a:rPr>
              <a:t>is-a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</a:rPr>
              <a:t>) the requested type, a </a:t>
            </a:r>
            <a:r>
              <a:rPr lang="en-US" altLang="ja-JP" i="1" dirty="0">
                <a:latin typeface="Corbel" charset="0"/>
                <a:ea typeface="ＭＳ Ｐゴシック" charset="0"/>
              </a:rPr>
              <a:t>valid pointer</a:t>
            </a:r>
            <a:r>
              <a:rPr lang="en-US" altLang="ja-JP" dirty="0">
                <a:latin typeface="Corbel" charset="0"/>
                <a:ea typeface="ＭＳ Ｐゴシック" charset="0"/>
              </a:rPr>
              <a:t> is returned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Otherwise </a:t>
            </a:r>
            <a:r>
              <a:rPr lang="en-US" b="1" dirty="0" err="1">
                <a:latin typeface="Corbel" charset="0"/>
                <a:ea typeface="ＭＳ Ｐゴシック" charset="0"/>
              </a:rPr>
              <a:t>nullptr</a:t>
            </a:r>
            <a:r>
              <a:rPr lang="en-US" dirty="0">
                <a:latin typeface="Corbel" charset="0"/>
                <a:ea typeface="ＭＳ Ｐゴシック" charset="0"/>
              </a:rPr>
              <a:t> is returned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Rarely needed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Normally we just let </a:t>
            </a:r>
            <a:r>
              <a:rPr lang="en-US" i="1" dirty="0">
                <a:latin typeface="Corbel" charset="0"/>
                <a:ea typeface="ＭＳ Ｐゴシック" charset="0"/>
              </a:rPr>
              <a:t>polymorphism</a:t>
            </a:r>
            <a:r>
              <a:rPr lang="en-US" dirty="0">
                <a:latin typeface="Corbel" charset="0"/>
                <a:ea typeface="ＭＳ Ｐゴシック" charset="0"/>
              </a:rPr>
              <a:t> do the Right Thing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vehicle3.cpp</a:t>
            </a:r>
          </a:p>
        </p:txBody>
      </p:sp>
    </p:spTree>
    <p:extLst>
      <p:ext uri="{BB962C8B-B14F-4D97-AF65-F5344CB8AC3E}">
        <p14:creationId xmlns:p14="http://schemas.microsoft.com/office/powerpoint/2010/main" val="8288024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Name Hiding “Gotcha”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Beware when 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overriding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 functions in derived classes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Only override </a:t>
            </a:r>
            <a:r>
              <a:rPr lang="en-US" i="1" dirty="0">
                <a:latin typeface="Corbel" charset="0"/>
                <a:ea typeface="ＭＳ Ｐゴシック" charset="0"/>
              </a:rPr>
              <a:t>virtual functions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Signatures must </a:t>
            </a:r>
            <a:r>
              <a:rPr lang="en-US" i="1" dirty="0">
                <a:latin typeface="Corbel" charset="0"/>
                <a:ea typeface="ＭＳ Ｐゴシック" charset="0"/>
              </a:rPr>
              <a:t>match</a:t>
            </a:r>
            <a:r>
              <a:rPr lang="en-US" dirty="0">
                <a:latin typeface="Corbel" charset="0"/>
                <a:ea typeface="ＭＳ Ｐゴシック" charset="0"/>
              </a:rPr>
              <a:t> </a:t>
            </a:r>
            <a:r>
              <a:rPr lang="en-US" dirty="0" smtClean="0">
                <a:latin typeface="Corbel" charset="0"/>
                <a:ea typeface="ＭＳ Ｐゴシック" charset="0"/>
              </a:rPr>
              <a:t>exactly</a:t>
            </a:r>
          </a:p>
          <a:p>
            <a:pPr lvl="1" eaLnBrk="1" hangingPunct="1"/>
            <a:r>
              <a:rPr lang="en-US" dirty="0" smtClean="0">
                <a:latin typeface="Corbel" charset="0"/>
                <a:ea typeface="ＭＳ Ｐゴシック" charset="0"/>
              </a:rPr>
              <a:t>Using the </a:t>
            </a:r>
            <a:r>
              <a:rPr lang="en-US" b="1" dirty="0" smtClean="0">
                <a:latin typeface="Corbel" charset="0"/>
                <a:ea typeface="ＭＳ Ｐゴシック" charset="0"/>
              </a:rPr>
              <a:t>override</a:t>
            </a:r>
            <a:r>
              <a:rPr lang="en-US" dirty="0" smtClean="0">
                <a:latin typeface="Corbel" charset="0"/>
                <a:ea typeface="ＭＳ Ｐゴシック" charset="0"/>
              </a:rPr>
              <a:t> qualifier will enforce this</a:t>
            </a:r>
            <a:endParaRPr lang="en-US" dirty="0">
              <a:latin typeface="Corbel" charset="0"/>
              <a:ea typeface="ＭＳ Ｐゴシック" charset="0"/>
            </a:endParaRP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 err="1">
                <a:latin typeface="Corbel" charset="0"/>
                <a:ea typeface="ＭＳ Ｐゴシック" charset="0"/>
                <a:cs typeface="ＭＳ Ｐゴシック" charset="0"/>
              </a:rPr>
              <a:t>Hide.cpp</a:t>
            </a:r>
            <a:endParaRPr lang="en-US" i="1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0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Name Lookup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Rules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Compiler Actions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1. Find a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scope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for the name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A </a:t>
            </a:r>
            <a:r>
              <a:rPr lang="en-US" i="1" dirty="0">
                <a:latin typeface="Corbel" charset="0"/>
                <a:ea typeface="ＭＳ Ｐゴシック" charset="0"/>
              </a:rPr>
              <a:t>class</a:t>
            </a:r>
            <a:r>
              <a:rPr lang="en-US" dirty="0">
                <a:latin typeface="Corbel" charset="0"/>
                <a:ea typeface="ＭＳ Ｐゴシック" charset="0"/>
              </a:rPr>
              <a:t> constitutes a scope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A </a:t>
            </a:r>
            <a:r>
              <a:rPr lang="en-US" i="1" dirty="0">
                <a:latin typeface="Corbel" charset="0"/>
                <a:ea typeface="ＭＳ Ｐゴシック" charset="0"/>
              </a:rPr>
              <a:t>derived class scope</a:t>
            </a:r>
            <a:r>
              <a:rPr lang="en-US" dirty="0">
                <a:latin typeface="Corbel" charset="0"/>
                <a:ea typeface="ＭＳ Ｐゴシック" charset="0"/>
              </a:rPr>
              <a:t> is considered </a:t>
            </a: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</a:rPr>
              <a:t>nested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</a:rPr>
              <a:t> in the base 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class’s </a:t>
            </a:r>
            <a:r>
              <a:rPr lang="en-US" altLang="ja-JP" dirty="0">
                <a:latin typeface="Corbel" charset="0"/>
                <a:ea typeface="ＭＳ Ｐゴシック" charset="0"/>
              </a:rPr>
              <a:t>scope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2. Perform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overload resolution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in that scope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Pick unambiguous </a:t>
            </a: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</a:rPr>
              <a:t>best fit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endParaRPr lang="en-US" altLang="ja-JP" dirty="0">
              <a:latin typeface="Corbe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3. Finally, check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access permission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Examples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Lookup1-3.cpp</a:t>
            </a:r>
          </a:p>
        </p:txBody>
      </p:sp>
    </p:spTree>
    <p:extLst>
      <p:ext uri="{BB962C8B-B14F-4D97-AF65-F5344CB8AC3E}">
        <p14:creationId xmlns:p14="http://schemas.microsoft.com/office/powerpoint/2010/main" val="421218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 Lookup Oddity?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4582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Why does the following compile?</a:t>
            </a:r>
            <a:b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#include &lt;</a:t>
            </a:r>
            <a:r>
              <a:rPr lang="en-US" sz="1800" dirty="0" err="1">
                <a:latin typeface="Andale Mono"/>
                <a:ea typeface="ＭＳ Ｐゴシック" charset="0"/>
                <a:cs typeface="Andale Mono"/>
              </a:rPr>
              <a:t>iostream</a:t>
            </a: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&gt;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#include &lt;string&gt;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endParaRPr lang="en-US" sz="1800" dirty="0">
              <a:latin typeface="Andale Mono"/>
              <a:ea typeface="ＭＳ Ｐゴシック" charset="0"/>
              <a:cs typeface="Andale Mono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dirty="0" err="1">
                <a:latin typeface="Andale Mono"/>
                <a:ea typeface="ＭＳ Ｐゴシック" charset="0"/>
                <a:cs typeface="Andale Mono"/>
              </a:rPr>
              <a:t>int</a:t>
            </a: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 main(</a:t>
            </a:r>
            <a:r>
              <a:rPr lang="en-US" sz="1800" dirty="0" smtClean="0">
                <a:latin typeface="Andale Mono"/>
                <a:ea typeface="ＭＳ Ｐゴシック" charset="0"/>
                <a:cs typeface="Andale Mono"/>
              </a:rPr>
              <a:t>) {</a:t>
            </a:r>
            <a:endParaRPr lang="en-US" sz="1800" dirty="0">
              <a:latin typeface="Andale Mono"/>
              <a:ea typeface="ＭＳ Ｐゴシック" charset="0"/>
              <a:cs typeface="Andale Mono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   </a:t>
            </a:r>
            <a:r>
              <a:rPr lang="en-US" sz="1800" dirty="0" err="1">
                <a:latin typeface="Andale Mono"/>
                <a:ea typeface="ＭＳ Ｐゴシック" charset="0"/>
                <a:cs typeface="Andale Mono"/>
              </a:rPr>
              <a:t>std</a:t>
            </a: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::string s = "hello";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   </a:t>
            </a:r>
            <a:r>
              <a:rPr lang="en-US" sz="1800" dirty="0" err="1">
                <a:latin typeface="Andale Mono"/>
                <a:ea typeface="ＭＳ Ｐゴシック" charset="0"/>
                <a:cs typeface="Andale Mono"/>
              </a:rPr>
              <a:t>std</a:t>
            </a: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::</a:t>
            </a:r>
            <a:r>
              <a:rPr lang="en-US" sz="1800" dirty="0" err="1">
                <a:latin typeface="Andale Mono"/>
                <a:ea typeface="ＭＳ Ｐゴシック" charset="0"/>
                <a:cs typeface="Andale Mono"/>
              </a:rPr>
              <a:t>cout</a:t>
            </a: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 &lt;&lt; s;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i="1" dirty="0">
                <a:latin typeface="Andale Mono"/>
                <a:ea typeface="ＭＳ Ｐゴシック" charset="0"/>
                <a:cs typeface="Andale Mono"/>
              </a:rPr>
              <a:t>   // Calls </a:t>
            </a:r>
            <a:r>
              <a:rPr lang="en-US" sz="1800" i="1" dirty="0" err="1">
                <a:latin typeface="Andale Mono"/>
                <a:ea typeface="ＭＳ Ｐゴシック" charset="0"/>
                <a:cs typeface="Andale Mono"/>
              </a:rPr>
              <a:t>std</a:t>
            </a:r>
            <a:r>
              <a:rPr lang="en-US" sz="1800" i="1" dirty="0">
                <a:latin typeface="Andale Mono"/>
                <a:ea typeface="ＭＳ Ｐゴシック" charset="0"/>
                <a:cs typeface="Andale Mono"/>
              </a:rPr>
              <a:t>::operator&lt;&lt;(</a:t>
            </a:r>
            <a:r>
              <a:rPr lang="en-US" sz="1800" i="1" dirty="0" err="1">
                <a:latin typeface="Andale Mono"/>
                <a:ea typeface="ＭＳ Ｐゴシック" charset="0"/>
                <a:cs typeface="Andale Mono"/>
              </a:rPr>
              <a:t>ostream</a:t>
            </a:r>
            <a:r>
              <a:rPr lang="en-US" sz="1800" i="1" dirty="0">
                <a:latin typeface="Andale Mono"/>
                <a:ea typeface="ＭＳ Ｐゴシック" charset="0"/>
                <a:cs typeface="Andale Mono"/>
              </a:rPr>
              <a:t>&amp;, </a:t>
            </a:r>
            <a:r>
              <a:rPr lang="en-US" sz="1800" i="1" dirty="0" err="1">
                <a:latin typeface="Andale Mono"/>
                <a:ea typeface="ＭＳ Ｐゴシック" charset="0"/>
                <a:cs typeface="Andale Mono"/>
              </a:rPr>
              <a:t>const</a:t>
            </a:r>
            <a:r>
              <a:rPr lang="en-US" sz="1800" i="1" dirty="0">
                <a:latin typeface="Andale Mono"/>
                <a:ea typeface="ＭＳ Ｐゴシック" charset="0"/>
                <a:cs typeface="Andale Mono"/>
              </a:rPr>
              <a:t> string&amp;);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i="1" dirty="0">
                <a:latin typeface="Andale Mono"/>
                <a:ea typeface="ＭＳ Ｐゴシック" charset="0"/>
                <a:cs typeface="Andale Mono"/>
              </a:rPr>
              <a:t>   // but I </a:t>
            </a:r>
            <a:r>
              <a:rPr lang="en-US" sz="1800" i="1" dirty="0" err="1">
                <a:latin typeface="Andale Mono"/>
                <a:ea typeface="ＭＳ Ｐゴシック" charset="0"/>
                <a:cs typeface="Andale Mono"/>
              </a:rPr>
              <a:t>didn</a:t>
            </a:r>
            <a:r>
              <a:rPr lang="ja-JP" altLang="en-US" sz="1800" i="1" dirty="0">
                <a:latin typeface="Andale Mono"/>
                <a:ea typeface="ＭＳ Ｐゴシック" charset="0"/>
                <a:cs typeface="Andale Mono"/>
              </a:rPr>
              <a:t>’</a:t>
            </a:r>
            <a:r>
              <a:rPr lang="en-US" altLang="ja-JP" sz="1800" i="1" dirty="0">
                <a:latin typeface="Andale Mono"/>
                <a:ea typeface="ＭＳ Ｐゴシック" charset="0"/>
                <a:cs typeface="Andale Mono"/>
              </a:rPr>
              <a:t>t import or specify it!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900" b="1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817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D2533C"/>
                </a:solidFill>
                <a:ea typeface="+mj-ea"/>
                <a:cs typeface="+mj-cs"/>
              </a:rPr>
              <a:t>Argument-dependent Lookup (ADL)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When looking for a function definition to match a function call, the namespaces (scopes) of the </a:t>
            </a:r>
            <a:r>
              <a:rPr lang="en-US" i="1">
                <a:latin typeface="Corbel" charset="0"/>
                <a:ea typeface="ＭＳ Ｐゴシック" charset="0"/>
                <a:cs typeface="ＭＳ Ｐゴシック" charset="0"/>
              </a:rPr>
              <a:t>parameters</a:t>
            </a: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 are also searched</a:t>
            </a: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Since </a:t>
            </a:r>
            <a:r>
              <a:rPr lang="en-US" b="1">
                <a:latin typeface="Corbel" charset="0"/>
                <a:ea typeface="ＭＳ Ｐゴシック" charset="0"/>
                <a:cs typeface="ＭＳ Ｐゴシック" charset="0"/>
              </a:rPr>
              <a:t>s</a:t>
            </a: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 is in </a:t>
            </a:r>
            <a:r>
              <a:rPr lang="en-US" b="1">
                <a:latin typeface="Corbel" charset="0"/>
                <a:ea typeface="ＭＳ Ｐゴシック" charset="0"/>
                <a:cs typeface="ＭＳ Ｐゴシック" charset="0"/>
              </a:rPr>
              <a:t>std</a:t>
            </a: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, it looks in </a:t>
            </a:r>
            <a:r>
              <a:rPr lang="en-US" b="1">
                <a:latin typeface="Corbel" charset="0"/>
                <a:ea typeface="ＭＳ Ｐゴシック" charset="0"/>
                <a:cs typeface="ＭＳ Ｐゴシック" charset="0"/>
              </a:rPr>
              <a:t>std</a:t>
            </a: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 for </a:t>
            </a:r>
            <a:r>
              <a:rPr lang="en-US" b="1">
                <a:latin typeface="Corbel" charset="0"/>
                <a:ea typeface="ＭＳ Ｐゴシック" charset="0"/>
                <a:cs typeface="ＭＳ Ｐゴシック" charset="0"/>
              </a:rPr>
              <a:t>operator&lt;&lt;(ostream&amp;, const string&amp;)</a:t>
            </a: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A </a:t>
            </a:r>
            <a:r>
              <a:rPr lang="en-US" i="1">
                <a:latin typeface="Corbel" charset="0"/>
                <a:ea typeface="ＭＳ Ｐゴシック" charset="0"/>
                <a:cs typeface="ＭＳ Ｐゴシック" charset="0"/>
              </a:rPr>
              <a:t>convenience</a:t>
            </a:r>
          </a:p>
          <a:p>
            <a:pPr lvl="1" eaLnBrk="1" hangingPunct="1">
              <a:spcAft>
                <a:spcPts val="600"/>
              </a:spcAft>
            </a:pPr>
            <a:r>
              <a:rPr lang="ja-JP" altLang="en-US">
                <a:latin typeface="Corbel" charset="0"/>
                <a:ea typeface="ＭＳ Ｐゴシック" charset="0"/>
              </a:rPr>
              <a:t>“</a:t>
            </a:r>
            <a:r>
              <a:rPr lang="en-US" altLang="ja-JP">
                <a:latin typeface="Corbel" charset="0"/>
                <a:ea typeface="ＭＳ Ｐゴシック" charset="0"/>
              </a:rPr>
              <a:t>Implicit import</a:t>
            </a:r>
            <a:r>
              <a:rPr lang="ja-JP" altLang="en-US">
                <a:latin typeface="Corbel" charset="0"/>
                <a:ea typeface="ＭＳ Ｐゴシック" charset="0"/>
              </a:rPr>
              <a:t>”</a:t>
            </a:r>
            <a:r>
              <a:rPr lang="en-US" altLang="ja-JP">
                <a:latin typeface="Corbel" charset="0"/>
                <a:ea typeface="ＭＳ Ｐゴシック" charset="0"/>
              </a:rPr>
              <a:t>, if you will</a:t>
            </a:r>
            <a:endParaRPr lang="en-US">
              <a:latin typeface="Corbe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966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Member vs. Non-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member Operators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95376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Corbel" charset="0"/>
              </a:rPr>
              <a:t>The expression  </a:t>
            </a:r>
            <a:r>
              <a:rPr lang="en-US" b="1" dirty="0">
                <a:latin typeface="Courier New" charset="0"/>
              </a:rPr>
              <a:t>1 + w</a:t>
            </a:r>
            <a:r>
              <a:rPr lang="en-US" dirty="0">
                <a:latin typeface="Corbel" charset="0"/>
              </a:rPr>
              <a:t>  </a:t>
            </a:r>
            <a:r>
              <a:rPr lang="en-US" i="1" dirty="0">
                <a:latin typeface="Corbel" charset="0"/>
              </a:rPr>
              <a:t>won</a:t>
            </a:r>
            <a:r>
              <a:rPr lang="ja-JP" altLang="en-US" i="1" dirty="0">
                <a:latin typeface="Corbel" charset="0"/>
              </a:rPr>
              <a:t>’</a:t>
            </a:r>
            <a:r>
              <a:rPr lang="en-US" altLang="ja-JP" i="1" dirty="0">
                <a:latin typeface="Corbel" charset="0"/>
              </a:rPr>
              <a:t>t compile</a:t>
            </a:r>
            <a:r>
              <a:rPr lang="en-US" altLang="ja-JP" dirty="0">
                <a:latin typeface="Corbel" charset="0"/>
              </a:rPr>
              <a:t>.</a:t>
            </a:r>
          </a:p>
          <a:p>
            <a:pPr lvl="1"/>
            <a:r>
              <a:rPr lang="en-US" dirty="0">
                <a:latin typeface="Corbel" charset="0"/>
              </a:rPr>
              <a:t>Left-operand must be a class </a:t>
            </a:r>
            <a:r>
              <a:rPr lang="en-US" i="1" dirty="0">
                <a:latin typeface="Corbel" charset="0"/>
              </a:rPr>
              <a:t>object</a:t>
            </a:r>
            <a:r>
              <a:rPr lang="en-US" dirty="0">
                <a:latin typeface="Corbel" charset="0"/>
              </a:rPr>
              <a:t> to match a </a:t>
            </a:r>
            <a:r>
              <a:rPr lang="en-US" i="1" dirty="0">
                <a:latin typeface="Corbel" charset="0"/>
              </a:rPr>
              <a:t>member operator</a:t>
            </a:r>
          </a:p>
          <a:p>
            <a:r>
              <a:rPr lang="en-US" dirty="0">
                <a:latin typeface="Corbel" charset="0"/>
              </a:rPr>
              <a:t>A </a:t>
            </a:r>
            <a:r>
              <a:rPr lang="en-US" i="1" dirty="0">
                <a:latin typeface="Corbel" charset="0"/>
              </a:rPr>
              <a:t>non-member operator </a:t>
            </a:r>
            <a:r>
              <a:rPr lang="en-US" dirty="0">
                <a:latin typeface="Corbel" charset="0"/>
              </a:rPr>
              <a:t>will apply an implicit conversion to </a:t>
            </a:r>
            <a:r>
              <a:rPr lang="en-US" i="1" dirty="0">
                <a:latin typeface="Corbel" charset="0"/>
              </a:rPr>
              <a:t>either</a:t>
            </a:r>
            <a:r>
              <a:rPr lang="en-US" dirty="0">
                <a:latin typeface="Corbel" charset="0"/>
              </a:rPr>
              <a:t> operand via a single-</a:t>
            </a:r>
            <a:r>
              <a:rPr lang="en-US" dirty="0" err="1">
                <a:latin typeface="Corbel" charset="0"/>
              </a:rPr>
              <a:t>arg</a:t>
            </a:r>
            <a:r>
              <a:rPr lang="en-US" dirty="0">
                <a:latin typeface="Corbel" charset="0"/>
              </a:rPr>
              <a:t> constructor, if available</a:t>
            </a:r>
          </a:p>
          <a:p>
            <a:r>
              <a:rPr lang="en-US" dirty="0">
                <a:latin typeface="Corbel" charset="0"/>
              </a:rPr>
              <a:t>In general, </a:t>
            </a:r>
            <a:r>
              <a:rPr lang="en-US" i="1" dirty="0">
                <a:latin typeface="Corbel" charset="0"/>
              </a:rPr>
              <a:t>binary</a:t>
            </a:r>
            <a:r>
              <a:rPr lang="en-US" dirty="0">
                <a:latin typeface="Corbel" charset="0"/>
              </a:rPr>
              <a:t> operators should be </a:t>
            </a:r>
            <a:r>
              <a:rPr lang="en-US" i="1" dirty="0">
                <a:latin typeface="Corbel" charset="0"/>
              </a:rPr>
              <a:t>non-members</a:t>
            </a:r>
          </a:p>
          <a:p>
            <a:pPr lvl="1"/>
            <a:r>
              <a:rPr lang="en-US" dirty="0">
                <a:latin typeface="Corbel" charset="0"/>
              </a:rPr>
              <a:t>For math-like operators, anyway</a:t>
            </a:r>
          </a:p>
          <a:p>
            <a:r>
              <a:rPr lang="en-US" dirty="0">
                <a:latin typeface="Corbel" charset="0"/>
              </a:rPr>
              <a:t>In general, </a:t>
            </a:r>
            <a:r>
              <a:rPr lang="en-US" i="1" dirty="0">
                <a:latin typeface="Corbel" charset="0"/>
              </a:rPr>
              <a:t>unary</a:t>
            </a:r>
            <a:r>
              <a:rPr lang="en-US" dirty="0">
                <a:latin typeface="Corbel" charset="0"/>
              </a:rPr>
              <a:t> operators should be </a:t>
            </a:r>
            <a:r>
              <a:rPr lang="en-US" i="1" dirty="0">
                <a:latin typeface="Corbel" charset="0"/>
              </a:rPr>
              <a:t>members</a:t>
            </a:r>
            <a:endParaRPr lang="en-US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3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Non-member </a:t>
            </a:r>
            <a:r>
              <a:rPr lang="en-US" dirty="0" smtClean="0">
                <a:solidFill>
                  <a:srgbClr val="D2533C"/>
                </a:solidFill>
                <a:latin typeface="Courier New" pitchFamily="-65" charset="0"/>
                <a:ea typeface="+mj-ea"/>
                <a:cs typeface="+mj-cs"/>
              </a:rPr>
              <a:t>complex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Operators</a:t>
            </a:r>
          </a:p>
        </p:txBody>
      </p:sp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8077200" cy="43350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class </a:t>
            </a:r>
            <a:r>
              <a:rPr lang="en-US" sz="1800" dirty="0" smtClean="0">
                <a:latin typeface="Andale Mono" charset="0"/>
                <a:cs typeface="Andale Mono" charset="0"/>
              </a:rPr>
              <a:t>complex {</a:t>
            </a:r>
            <a:endParaRPr lang="en-US" sz="18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complex(double real = 0, double </a:t>
            </a:r>
            <a:r>
              <a:rPr lang="en-US" sz="1800" dirty="0" err="1">
                <a:latin typeface="Andale Mono" charset="0"/>
                <a:cs typeface="Andale Mono" charset="0"/>
              </a:rPr>
              <a:t>imag</a:t>
            </a:r>
            <a:r>
              <a:rPr lang="en-US" sz="1800" dirty="0">
                <a:latin typeface="Andale Mono" charset="0"/>
                <a:cs typeface="Andale Mono" charset="0"/>
              </a:rPr>
              <a:t> = 0</a:t>
            </a:r>
            <a:r>
              <a:rPr lang="en-US" sz="1800" dirty="0" smtClean="0">
                <a:latin typeface="Andale Mono" charset="0"/>
                <a:cs typeface="Andale Mono" charset="0"/>
              </a:rPr>
              <a:t>) </a:t>
            </a:r>
            <a:r>
              <a:rPr lang="en-US" sz="1800" dirty="0">
                <a:latin typeface="Andale Mono" charset="0"/>
                <a:cs typeface="Andale Mono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    this-&gt;real = real;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    this-&gt;</a:t>
            </a:r>
            <a:r>
              <a:rPr lang="en-US" sz="1800" dirty="0" err="1">
                <a:latin typeface="Andale Mono" charset="0"/>
                <a:cs typeface="Andale Mono" charset="0"/>
              </a:rPr>
              <a:t>imag</a:t>
            </a:r>
            <a:r>
              <a:rPr lang="en-US" sz="1800" dirty="0">
                <a:latin typeface="Andale Mono" charset="0"/>
                <a:cs typeface="Andale Mono" charset="0"/>
              </a:rPr>
              <a:t> = </a:t>
            </a:r>
            <a:r>
              <a:rPr lang="en-US" sz="1800" dirty="0" err="1">
                <a:latin typeface="Andale Mono" charset="0"/>
                <a:cs typeface="Andale Mono" charset="0"/>
              </a:rPr>
              <a:t>imag</a:t>
            </a:r>
            <a:r>
              <a:rPr lang="en-US" sz="1800" dirty="0">
                <a:latin typeface="Andale Mono" charset="0"/>
                <a:cs typeface="Andale Mono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double </a:t>
            </a:r>
            <a:r>
              <a:rPr lang="en-US" sz="1800" dirty="0" err="1">
                <a:latin typeface="Andale Mono" charset="0"/>
                <a:cs typeface="Andale Mono" charset="0"/>
              </a:rPr>
              <a:t>getReal</a:t>
            </a:r>
            <a:r>
              <a:rPr lang="en-US" sz="1800" dirty="0">
                <a:latin typeface="Andale Mono" charset="0"/>
                <a:cs typeface="Andale Mono" charset="0"/>
              </a:rPr>
              <a:t>() </a:t>
            </a:r>
            <a:r>
              <a:rPr lang="en-US" sz="1800" dirty="0" err="1">
                <a:latin typeface="Andale Mono" charset="0"/>
                <a:cs typeface="Andale Mono" charset="0"/>
              </a:rPr>
              <a:t>const</a:t>
            </a:r>
            <a:r>
              <a:rPr lang="en-US" sz="1800" dirty="0">
                <a:latin typeface="Andale Mono" charset="0"/>
                <a:cs typeface="Andale Mono" charset="0"/>
              </a:rPr>
              <a:t> {return real;}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double </a:t>
            </a:r>
            <a:r>
              <a:rPr lang="en-US" sz="1800" dirty="0" err="1">
                <a:latin typeface="Andale Mono" charset="0"/>
                <a:cs typeface="Andale Mono" charset="0"/>
              </a:rPr>
              <a:t>getImag</a:t>
            </a:r>
            <a:r>
              <a:rPr lang="en-US" sz="1800" dirty="0">
                <a:latin typeface="Andale Mono" charset="0"/>
                <a:cs typeface="Andale Mono" charset="0"/>
              </a:rPr>
              <a:t>() </a:t>
            </a:r>
            <a:r>
              <a:rPr lang="en-US" sz="1800" dirty="0" err="1">
                <a:latin typeface="Andale Mono" charset="0"/>
                <a:cs typeface="Andale Mono" charset="0"/>
              </a:rPr>
              <a:t>const</a:t>
            </a:r>
            <a:r>
              <a:rPr lang="en-US" sz="1800" dirty="0">
                <a:latin typeface="Andale Mono" charset="0"/>
                <a:cs typeface="Andale Mono" charset="0"/>
              </a:rPr>
              <a:t> {return </a:t>
            </a:r>
            <a:r>
              <a:rPr lang="en-US" sz="1800" dirty="0" err="1">
                <a:latin typeface="Andale Mono" charset="0"/>
                <a:cs typeface="Andale Mono" charset="0"/>
              </a:rPr>
              <a:t>imag</a:t>
            </a:r>
            <a:r>
              <a:rPr lang="en-US" sz="1800" dirty="0">
                <a:latin typeface="Andale Mono" charset="0"/>
                <a:cs typeface="Andale Mono" charset="0"/>
              </a:rPr>
              <a:t>;}</a:t>
            </a:r>
          </a:p>
          <a:p>
            <a:pPr>
              <a:lnSpc>
                <a:spcPct val="90000"/>
              </a:lnSpc>
            </a:pPr>
            <a:r>
              <a:rPr lang="en-US" sz="1800" i="1" dirty="0">
                <a:latin typeface="Andale Mono" charset="0"/>
                <a:cs typeface="Andale Mono" charset="0"/>
              </a:rPr>
              <a:t>    // ...</a:t>
            </a:r>
            <a:endParaRPr lang="en-US" sz="18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complex operator+(</a:t>
            </a:r>
            <a:r>
              <a:rPr lang="en-US" sz="1800" dirty="0" err="1">
                <a:latin typeface="Andale Mono" charset="0"/>
                <a:cs typeface="Andale Mono" charset="0"/>
              </a:rPr>
              <a:t>const</a:t>
            </a:r>
            <a:r>
              <a:rPr lang="en-US" sz="1800" dirty="0">
                <a:latin typeface="Andale Mono" charset="0"/>
                <a:cs typeface="Andale Mono" charset="0"/>
              </a:rPr>
              <a:t> complex&amp; c1, </a:t>
            </a:r>
            <a:r>
              <a:rPr lang="en-US" sz="1800" dirty="0" err="1">
                <a:latin typeface="Andale Mono" charset="0"/>
                <a:cs typeface="Andale Mono" charset="0"/>
              </a:rPr>
              <a:t>const</a:t>
            </a:r>
            <a:r>
              <a:rPr lang="en-US" sz="1800" dirty="0">
                <a:latin typeface="Andale Mono" charset="0"/>
                <a:cs typeface="Andale Mono" charset="0"/>
              </a:rPr>
              <a:t> complex&amp; c2</a:t>
            </a:r>
            <a:r>
              <a:rPr lang="en-US" sz="1800" dirty="0" smtClean="0">
                <a:latin typeface="Andale Mono" charset="0"/>
                <a:cs typeface="Andale Mono" charset="0"/>
              </a:rPr>
              <a:t>) {</a:t>
            </a:r>
            <a:endParaRPr lang="en-US" sz="18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double real = c1.getReal() + c2.getReal();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double </a:t>
            </a:r>
            <a:r>
              <a:rPr lang="en-US" sz="1800" dirty="0" err="1">
                <a:latin typeface="Andale Mono" charset="0"/>
                <a:cs typeface="Andale Mono" charset="0"/>
              </a:rPr>
              <a:t>imag</a:t>
            </a:r>
            <a:r>
              <a:rPr lang="en-US" sz="1800" dirty="0">
                <a:latin typeface="Andale Mono" charset="0"/>
                <a:cs typeface="Andale Mono" charset="0"/>
              </a:rPr>
              <a:t> = c1.getImag() + c2.getImag();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complex result(real, </a:t>
            </a:r>
            <a:r>
              <a:rPr lang="en-US" sz="1800" dirty="0" err="1">
                <a:latin typeface="Andale Mono" charset="0"/>
                <a:cs typeface="Andale Mono" charset="0"/>
              </a:rPr>
              <a:t>imag</a:t>
            </a:r>
            <a:r>
              <a:rPr lang="en-US" sz="1800" dirty="0">
                <a:latin typeface="Andale Mono" charset="0"/>
                <a:cs typeface="Andale Mono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return result;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908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 Unary </a:t>
            </a:r>
            <a:r>
              <a:rPr lang="en-US" dirty="0">
                <a:solidFill>
                  <a:srgbClr val="D2533C"/>
                </a:solidFill>
                <a:latin typeface="Courier New" pitchFamily="-65" charset="0"/>
                <a:ea typeface="+mj-ea"/>
                <a:cs typeface="+mj-cs"/>
              </a:rPr>
              <a:t>complex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 Operator</a:t>
            </a:r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7924800" cy="40444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class </a:t>
            </a:r>
            <a:r>
              <a:rPr lang="en-US" sz="1900" dirty="0" smtClean="0">
                <a:latin typeface="Andale Mono" charset="0"/>
                <a:cs typeface="Andale Mono" charset="0"/>
              </a:rPr>
              <a:t>complex {</a:t>
            </a:r>
            <a:endParaRPr lang="en-US" sz="19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    complex operator-() </a:t>
            </a:r>
            <a:r>
              <a:rPr lang="en-US" sz="1900" dirty="0" err="1" smtClean="0">
                <a:latin typeface="Andale Mono" charset="0"/>
                <a:cs typeface="Andale Mono" charset="0"/>
              </a:rPr>
              <a:t>const</a:t>
            </a:r>
            <a:r>
              <a:rPr lang="en-US" sz="1900" dirty="0" smtClean="0">
                <a:latin typeface="Andale Mono" charset="0"/>
                <a:cs typeface="Andale Mono" charset="0"/>
              </a:rPr>
              <a:t> </a:t>
            </a:r>
            <a:r>
              <a:rPr lang="en-US" sz="1900" dirty="0">
                <a:latin typeface="Andale Mono" charset="0"/>
                <a:cs typeface="Andale Mono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        return complex(-real, -</a:t>
            </a:r>
            <a:r>
              <a:rPr lang="en-US" sz="1900" dirty="0" err="1">
                <a:latin typeface="Andale Mono" charset="0"/>
                <a:cs typeface="Andale Mono" charset="0"/>
              </a:rPr>
              <a:t>imag</a:t>
            </a:r>
            <a:r>
              <a:rPr lang="en-US" sz="1900" dirty="0">
                <a:latin typeface="Andale Mono" charset="0"/>
                <a:cs typeface="Andale Mono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    // …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en-US" sz="19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900" dirty="0" err="1">
                <a:latin typeface="Andale Mono" charset="0"/>
                <a:cs typeface="Andale Mono" charset="0"/>
              </a:rPr>
              <a:t>int</a:t>
            </a:r>
            <a:r>
              <a:rPr lang="en-US" sz="1900" dirty="0">
                <a:latin typeface="Andale Mono" charset="0"/>
                <a:cs typeface="Andale Mono" charset="0"/>
              </a:rPr>
              <a:t> main(</a:t>
            </a:r>
            <a:r>
              <a:rPr lang="en-US" sz="1900" dirty="0" smtClean="0">
                <a:latin typeface="Andale Mono" charset="0"/>
                <a:cs typeface="Andale Mono" charset="0"/>
              </a:rPr>
              <a:t>) {</a:t>
            </a:r>
            <a:endParaRPr lang="en-US" sz="19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    complex w(3,4);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    complex a = -w;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    </a:t>
            </a:r>
            <a:r>
              <a:rPr lang="en-US" sz="1900" dirty="0" err="1">
                <a:latin typeface="Andale Mono" charset="0"/>
                <a:cs typeface="Andale Mono" charset="0"/>
              </a:rPr>
              <a:t>a.display</a:t>
            </a:r>
            <a:r>
              <a:rPr lang="en-US" sz="1900" dirty="0">
                <a:latin typeface="Andale Mono" charset="0"/>
                <a:cs typeface="Andale Mono" charset="0"/>
              </a:rPr>
              <a:t>(</a:t>
            </a:r>
            <a:r>
              <a:rPr lang="en-US" sz="1900" dirty="0" err="1">
                <a:latin typeface="Andale Mono" charset="0"/>
                <a:cs typeface="Andale Mono" charset="0"/>
              </a:rPr>
              <a:t>cout</a:t>
            </a:r>
            <a:r>
              <a:rPr lang="en-US" sz="1900" dirty="0">
                <a:latin typeface="Andale Mono" charset="0"/>
                <a:cs typeface="Andale Mono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Andale Mono" charset="0"/>
                <a:cs typeface="Andale Mono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9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900" i="1" dirty="0">
                <a:latin typeface="Andale Mono" charset="0"/>
                <a:cs typeface="Andale Mono" charset="0"/>
              </a:rPr>
              <a:t>(-3,-4)</a:t>
            </a:r>
            <a:endParaRPr lang="en-US" sz="1900" dirty="0">
              <a:latin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2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Stream Operators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</a:rPr>
              <a:t>operator&lt;&lt;</a:t>
            </a:r>
            <a:r>
              <a:rPr lang="en-US" dirty="0">
                <a:latin typeface="Corbel" charset="0"/>
              </a:rPr>
              <a:t> and </a:t>
            </a:r>
            <a:r>
              <a:rPr lang="en-US" b="1" dirty="0">
                <a:latin typeface="Courier New" charset="0"/>
              </a:rPr>
              <a:t>operator&gt;&gt;</a:t>
            </a:r>
            <a:endParaRPr lang="en-US" dirty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Must be </a:t>
            </a:r>
            <a:r>
              <a:rPr lang="en-US" i="1" dirty="0">
                <a:latin typeface="Corbel" charset="0"/>
              </a:rPr>
              <a:t>global</a:t>
            </a:r>
          </a:p>
          <a:p>
            <a:pPr lvl="1"/>
            <a:r>
              <a:rPr lang="en-US" sz="2400" dirty="0">
                <a:latin typeface="Corbel" charset="0"/>
              </a:rPr>
              <a:t>because the left operand is a stream!</a:t>
            </a:r>
          </a:p>
          <a:p>
            <a:r>
              <a:rPr lang="en-US" dirty="0">
                <a:latin typeface="Corbel" charset="0"/>
              </a:rPr>
              <a:t>Stream is passed by </a:t>
            </a:r>
            <a:r>
              <a:rPr lang="en-US" i="1" dirty="0">
                <a:latin typeface="Corbel" charset="0"/>
              </a:rPr>
              <a:t>reference</a:t>
            </a:r>
          </a:p>
          <a:p>
            <a:pPr lvl="1"/>
            <a:r>
              <a:rPr lang="en-US" sz="2400" dirty="0">
                <a:latin typeface="Corbel" charset="0"/>
              </a:rPr>
              <a:t>for efficiency</a:t>
            </a:r>
          </a:p>
          <a:p>
            <a:pPr lvl="1"/>
            <a:r>
              <a:rPr lang="en-US" sz="2400" dirty="0">
                <a:latin typeface="Corbel" charset="0"/>
              </a:rPr>
              <a:t>it </a:t>
            </a:r>
            <a:r>
              <a:rPr lang="en-US" sz="2400" i="1" dirty="0">
                <a:latin typeface="Corbel" charset="0"/>
              </a:rPr>
              <a:t>disallows copy </a:t>
            </a:r>
            <a:r>
              <a:rPr lang="en-US" sz="2400" dirty="0">
                <a:latin typeface="Corbel" charset="0"/>
              </a:rPr>
              <a:t>anyway</a:t>
            </a:r>
            <a:endParaRPr lang="en-US" sz="3200" dirty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Should also </a:t>
            </a:r>
            <a:r>
              <a:rPr lang="en-US" i="1" dirty="0">
                <a:latin typeface="Corbel" charset="0"/>
              </a:rPr>
              <a:t>return</a:t>
            </a:r>
            <a:r>
              <a:rPr lang="en-US" dirty="0">
                <a:latin typeface="Corbel" charset="0"/>
              </a:rPr>
              <a:t> the stream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Corbel" charset="0"/>
              </a:rPr>
              <a:t>to </a:t>
            </a:r>
            <a:r>
              <a:rPr lang="en-US" sz="2400" i="1" dirty="0">
                <a:latin typeface="Corbel" charset="0"/>
              </a:rPr>
              <a:t>support</a:t>
            </a:r>
            <a:r>
              <a:rPr lang="en-US" sz="2400" dirty="0">
                <a:latin typeface="Corbel" charset="0"/>
              </a:rPr>
              <a:t> chaining insertions and extractions</a:t>
            </a:r>
            <a:endParaRPr lang="en-US" sz="3200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latin typeface="Courier New" pitchFamily="-65" charset="0"/>
                <a:ea typeface="+mj-ea"/>
                <a:cs typeface="+mj-cs"/>
              </a:rPr>
              <a:t>complex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 Stream Output</a:t>
            </a:r>
          </a:p>
        </p:txBody>
      </p:sp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80010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ostream&amp; operator&lt;&lt;(ostream&amp; os, const complex&amp; c)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    os &lt;&lt; '(' &lt;&lt; c.getReal() &lt;&lt; ',</a:t>
            </a:r>
            <a:r>
              <a:rPr lang="ja-JP" altLang="en-US" sz="2000">
                <a:latin typeface="Andale Mono" charset="0"/>
                <a:cs typeface="Andale Mono" charset="0"/>
              </a:rPr>
              <a:t>’</a:t>
            </a:r>
            <a:endParaRPr lang="en-US" altLang="ja-JP" sz="2000">
              <a:latin typeface="Andale Mono" charset="0"/>
              <a:cs typeface="Andale Mono" charset="0"/>
            </a:endParaRPr>
          </a:p>
          <a:p>
            <a:pPr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       &lt;&lt; c.getImag() &lt;&lt; ')';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    return os;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000">
              <a:latin typeface="Andale Mono" charset="0"/>
              <a:cs typeface="Andale Mono" charset="0"/>
            </a:endParaRPr>
          </a:p>
          <a:p>
            <a:pPr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int main()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    complex w(3,4);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    complex a = -w;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    cout &lt;&lt; a &lt;&lt; endl;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000">
              <a:latin typeface="Andale Mono" charset="0"/>
              <a:cs typeface="Andale Mono" charset="0"/>
            </a:endParaRPr>
          </a:p>
          <a:p>
            <a:pPr>
              <a:lnSpc>
                <a:spcPct val="80000"/>
              </a:lnSpc>
            </a:pPr>
            <a:r>
              <a:rPr lang="en-US" sz="2000" i="1">
                <a:latin typeface="Andale Mono" charset="0"/>
                <a:cs typeface="Andale Mono" charset="0"/>
              </a:rPr>
              <a:t>(-3,-4)</a:t>
            </a:r>
            <a:endParaRPr lang="en-US" sz="2000">
              <a:latin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9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 “Complete” </a:t>
            </a:r>
            <a:r>
              <a:rPr lang="en-US" dirty="0">
                <a:solidFill>
                  <a:srgbClr val="D2533C"/>
                </a:solidFill>
                <a:latin typeface="Courier New" pitchFamily="-65" charset="0"/>
                <a:ea typeface="+mj-ea"/>
                <a:cs typeface="+mj-cs"/>
              </a:rPr>
              <a:t>complex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Would provide </a:t>
            </a:r>
            <a:r>
              <a:rPr lang="en-US" i="1" dirty="0">
                <a:latin typeface="Corbel" charset="0"/>
              </a:rPr>
              <a:t>all</a:t>
            </a:r>
            <a:r>
              <a:rPr lang="en-US" dirty="0">
                <a:latin typeface="Corbel" charset="0"/>
              </a:rPr>
              <a:t> pertinent operators</a:t>
            </a:r>
          </a:p>
          <a:p>
            <a:pPr lvl="1"/>
            <a:r>
              <a:rPr lang="en-US" dirty="0">
                <a:latin typeface="Corbel" charset="0"/>
              </a:rPr>
              <a:t>including assignment ops such as +=, -=, etc.</a:t>
            </a:r>
          </a:p>
          <a:p>
            <a:pPr lvl="1"/>
            <a:r>
              <a:rPr lang="en-US" i="1" dirty="0">
                <a:latin typeface="Corbel" charset="0"/>
              </a:rPr>
              <a:t>assignment</a:t>
            </a:r>
            <a:r>
              <a:rPr lang="en-US" dirty="0">
                <a:latin typeface="Corbel" charset="0"/>
              </a:rPr>
              <a:t> ops </a:t>
            </a:r>
            <a:r>
              <a:rPr lang="en-US" u="sng" dirty="0">
                <a:latin typeface="Corbel" charset="0"/>
              </a:rPr>
              <a:t>must be </a:t>
            </a:r>
            <a:r>
              <a:rPr lang="en-US" i="1" u="sng" dirty="0">
                <a:latin typeface="Corbel" charset="0"/>
              </a:rPr>
              <a:t>members</a:t>
            </a:r>
          </a:p>
          <a:p>
            <a:pPr lvl="1"/>
            <a:r>
              <a:rPr lang="en-US" dirty="0">
                <a:latin typeface="Corbel" charset="0"/>
              </a:rPr>
              <a:t>typically implement </a:t>
            </a:r>
            <a:r>
              <a:rPr lang="en-US" i="1" dirty="0">
                <a:latin typeface="Corbel" charset="0"/>
              </a:rPr>
              <a:t>op</a:t>
            </a:r>
            <a:r>
              <a:rPr lang="en-US" dirty="0">
                <a:latin typeface="Corbel" charset="0"/>
              </a:rPr>
              <a:t> in terms of </a:t>
            </a:r>
            <a:r>
              <a:rPr lang="en-US" i="1" dirty="0">
                <a:latin typeface="Corbel" charset="0"/>
              </a:rPr>
              <a:t>op=</a:t>
            </a:r>
          </a:p>
          <a:p>
            <a:endParaRPr lang="en-US" dirty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Provide stream insertion and extraction</a:t>
            </a:r>
          </a:p>
          <a:p>
            <a:endParaRPr lang="en-US" dirty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Global functions are usually class </a:t>
            </a:r>
            <a:r>
              <a:rPr lang="en-US" i="1" dirty="0">
                <a:latin typeface="Corbel" charset="0"/>
              </a:rPr>
              <a:t>friends</a:t>
            </a:r>
          </a:p>
          <a:p>
            <a:pPr lvl="1"/>
            <a:r>
              <a:rPr lang="en-US" dirty="0">
                <a:latin typeface="Corbel" charset="0"/>
              </a:rPr>
              <a:t>remember the “Interface Principle”</a:t>
            </a:r>
          </a:p>
        </p:txBody>
      </p:sp>
    </p:spTree>
    <p:extLst>
      <p:ext uri="{BB962C8B-B14F-4D97-AF65-F5344CB8AC3E}">
        <p14:creationId xmlns:p14="http://schemas.microsoft.com/office/powerpoint/2010/main" val="346748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Implementing </a:t>
            </a:r>
            <a:r>
              <a:rPr lang="en-US" i="1" dirty="0" smtClean="0">
                <a:solidFill>
                  <a:srgbClr val="D2533C"/>
                </a:solidFill>
                <a:ea typeface="+mj-ea"/>
                <a:cs typeface="+mj-cs"/>
              </a:rPr>
              <a:t>op+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and </a:t>
            </a:r>
            <a:r>
              <a:rPr lang="en-US" i="1" dirty="0" smtClean="0">
                <a:solidFill>
                  <a:srgbClr val="D2533C"/>
                </a:solidFill>
                <a:ea typeface="+mj-ea"/>
                <a:cs typeface="+mj-cs"/>
              </a:rPr>
              <a:t>op+=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/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700" i="1" dirty="0" smtClean="0">
                <a:solidFill>
                  <a:srgbClr val="D2533C"/>
                </a:solidFill>
                <a:ea typeface="+mj-ea"/>
                <a:cs typeface="+mj-cs"/>
              </a:rPr>
              <a:t>Typical implementation pattern</a:t>
            </a:r>
            <a:endParaRPr lang="en-US" sz="3600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rbel" charset="0"/>
              </a:rPr>
              <a:t>Develop </a:t>
            </a:r>
            <a:r>
              <a:rPr lang="en-US" b="1">
                <a:latin typeface="Corbel" charset="0"/>
              </a:rPr>
              <a:t>operator+=</a:t>
            </a:r>
            <a:r>
              <a:rPr lang="en-US">
                <a:latin typeface="Corbel" charset="0"/>
              </a:rPr>
              <a:t> first</a:t>
            </a:r>
          </a:p>
          <a:p>
            <a:pPr lvl="1"/>
            <a:r>
              <a:rPr lang="en-US">
                <a:latin typeface="Corbel" charset="0"/>
              </a:rPr>
              <a:t>it should return a </a:t>
            </a:r>
            <a:r>
              <a:rPr lang="en-US" i="1">
                <a:latin typeface="Corbel" charset="0"/>
              </a:rPr>
              <a:t>reference</a:t>
            </a:r>
            <a:r>
              <a:rPr lang="en-US">
                <a:latin typeface="Corbel" charset="0"/>
              </a:rPr>
              <a:t> to </a:t>
            </a:r>
            <a:r>
              <a:rPr lang="en-US" b="1">
                <a:latin typeface="Corbel" charset="0"/>
              </a:rPr>
              <a:t>this</a:t>
            </a:r>
          </a:p>
          <a:p>
            <a:r>
              <a:rPr lang="en-US">
                <a:latin typeface="Corbel" charset="0"/>
              </a:rPr>
              <a:t>Write </a:t>
            </a:r>
            <a:r>
              <a:rPr lang="en-US" b="1">
                <a:latin typeface="Corbel" charset="0"/>
              </a:rPr>
              <a:t>operator+</a:t>
            </a:r>
            <a:r>
              <a:rPr lang="en-US">
                <a:latin typeface="Corbel" charset="0"/>
              </a:rPr>
              <a:t> in terms of </a:t>
            </a:r>
            <a:r>
              <a:rPr lang="en-US" b="1">
                <a:latin typeface="Corbel" charset="0"/>
              </a:rPr>
              <a:t>operator+=</a:t>
            </a:r>
            <a:r>
              <a:rPr lang="en-US">
                <a:latin typeface="Corbel" charset="0"/>
              </a:rPr>
              <a:t>:</a:t>
            </a:r>
            <a:br>
              <a:rPr lang="en-US">
                <a:latin typeface="Corbel" charset="0"/>
              </a:rPr>
            </a:br>
            <a:r>
              <a:rPr lang="en-US">
                <a:latin typeface="Corbel" charset="0"/>
              </a:rPr>
              <a:t/>
            </a:r>
            <a:br>
              <a:rPr lang="en-US">
                <a:latin typeface="Corbel" charset="0"/>
              </a:rPr>
            </a:br>
            <a:r>
              <a:rPr lang="en-US" b="1">
                <a:latin typeface="Corbel" charset="0"/>
              </a:rPr>
              <a:t>T operator+(</a:t>
            </a:r>
            <a:r>
              <a:rPr lang="en-US" b="1" i="1" u="sng">
                <a:latin typeface="Corbel" charset="0"/>
              </a:rPr>
              <a:t>T t1</a:t>
            </a:r>
            <a:r>
              <a:rPr lang="en-US" b="1">
                <a:latin typeface="Corbel" charset="0"/>
              </a:rPr>
              <a:t>, const T&amp; t2) {</a:t>
            </a:r>
            <a:br>
              <a:rPr lang="en-US" b="1">
                <a:latin typeface="Corbel" charset="0"/>
              </a:rPr>
            </a:br>
            <a:r>
              <a:rPr lang="en-US" b="1">
                <a:latin typeface="Corbel" charset="0"/>
              </a:rPr>
              <a:t>    return t1 += t2;</a:t>
            </a:r>
            <a:br>
              <a:rPr lang="en-US" b="1">
                <a:latin typeface="Corbel" charset="0"/>
              </a:rPr>
            </a:br>
            <a:r>
              <a:rPr lang="en-US" b="1">
                <a:latin typeface="Corbel" charset="0"/>
              </a:rPr>
              <a:t>}</a:t>
            </a:r>
            <a:br>
              <a:rPr lang="en-US" b="1">
                <a:latin typeface="Corbel" charset="0"/>
              </a:rPr>
            </a:br>
            <a:endParaRPr lang="en-US" b="1">
              <a:latin typeface="Corbel" charset="0"/>
            </a:endParaRPr>
          </a:p>
          <a:p>
            <a:r>
              <a:rPr lang="en-US">
                <a:latin typeface="Corbel" charset="0"/>
              </a:rPr>
              <a:t>(Note: </a:t>
            </a:r>
            <a:r>
              <a:rPr lang="en-US" b="1">
                <a:latin typeface="Corbel" charset="0"/>
              </a:rPr>
              <a:t>t1</a:t>
            </a:r>
            <a:r>
              <a:rPr lang="en-US">
                <a:latin typeface="Corbel" charset="0"/>
              </a:rPr>
              <a:t> is passed </a:t>
            </a:r>
            <a:r>
              <a:rPr lang="en-US" i="1">
                <a:latin typeface="Corbel" charset="0"/>
              </a:rPr>
              <a:t>by value</a:t>
            </a:r>
            <a:r>
              <a:rPr lang="en-US">
                <a:latin typeface="Corbe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76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latin typeface="Courier New" pitchFamily="-65" charset="0"/>
                <a:ea typeface="+mj-ea"/>
                <a:cs typeface="+mj-cs"/>
              </a:rPr>
              <a:t>operator[]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625975"/>
          </a:xfrm>
        </p:spPr>
        <p:txBody>
          <a:bodyPr/>
          <a:lstStyle/>
          <a:p>
            <a:r>
              <a:rPr lang="en-US" dirty="0">
                <a:latin typeface="Corbel" charset="0"/>
              </a:rPr>
              <a:t>A </a:t>
            </a:r>
            <a:r>
              <a:rPr lang="en-US" i="1" dirty="0">
                <a:latin typeface="Corbel" charset="0"/>
              </a:rPr>
              <a:t>Unary</a:t>
            </a:r>
            <a:r>
              <a:rPr lang="en-US" dirty="0">
                <a:latin typeface="Corbel" charset="0"/>
              </a:rPr>
              <a:t> Operator</a:t>
            </a:r>
          </a:p>
          <a:p>
            <a:pPr lvl="1"/>
            <a:r>
              <a:rPr lang="en-US" dirty="0">
                <a:latin typeface="Corbel" charset="0"/>
              </a:rPr>
              <a:t>And takes an </a:t>
            </a:r>
            <a:r>
              <a:rPr lang="en-US" i="1" dirty="0">
                <a:latin typeface="Corbel" charset="0"/>
              </a:rPr>
              <a:t>integer</a:t>
            </a:r>
            <a:r>
              <a:rPr lang="en-US" dirty="0">
                <a:latin typeface="Corbel" charset="0"/>
              </a:rPr>
              <a:t> index argument, of course</a:t>
            </a:r>
          </a:p>
          <a:p>
            <a:pPr lvl="1"/>
            <a:r>
              <a:rPr lang="en-US" i="1" dirty="0">
                <a:latin typeface="Corbel" charset="0"/>
              </a:rPr>
              <a:t>Must</a:t>
            </a:r>
            <a:r>
              <a:rPr lang="en-US" dirty="0">
                <a:latin typeface="Corbel" charset="0"/>
              </a:rPr>
              <a:t> be a member</a:t>
            </a:r>
          </a:p>
          <a:p>
            <a:pPr lvl="1"/>
            <a:r>
              <a:rPr lang="en-US" dirty="0">
                <a:latin typeface="Corbel" charset="0"/>
              </a:rPr>
              <a:t>For </a:t>
            </a:r>
            <a:r>
              <a:rPr lang="ja-JP" altLang="en-US" dirty="0">
                <a:latin typeface="Corbel" charset="0"/>
              </a:rPr>
              <a:t>“</a:t>
            </a:r>
            <a:r>
              <a:rPr lang="en-US" altLang="ja-JP" dirty="0">
                <a:latin typeface="Corbel" charset="0"/>
              </a:rPr>
              <a:t>array-like</a:t>
            </a:r>
            <a:r>
              <a:rPr lang="ja-JP" altLang="en-US" dirty="0">
                <a:latin typeface="Corbel" charset="0"/>
              </a:rPr>
              <a:t>”</a:t>
            </a:r>
            <a:r>
              <a:rPr lang="en-US" altLang="ja-JP" dirty="0">
                <a:latin typeface="Corbel" charset="0"/>
              </a:rPr>
              <a:t> things</a:t>
            </a:r>
          </a:p>
          <a:p>
            <a:pPr lvl="2"/>
            <a:r>
              <a:rPr lang="en-US" dirty="0">
                <a:latin typeface="Corbel" charset="0"/>
              </a:rPr>
              <a:t>vectors, strings</a:t>
            </a:r>
          </a:p>
          <a:p>
            <a:endParaRPr lang="en-US" dirty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Usually should provide </a:t>
            </a:r>
            <a:r>
              <a:rPr lang="en-US" i="1" dirty="0">
                <a:latin typeface="Corbel" charset="0"/>
              </a:rPr>
              <a:t>two versions</a:t>
            </a:r>
            <a:r>
              <a:rPr lang="en-US" dirty="0">
                <a:latin typeface="Corbel" charset="0"/>
              </a:rPr>
              <a:t>:</a:t>
            </a:r>
          </a:p>
          <a:p>
            <a:pPr lvl="1"/>
            <a:r>
              <a:rPr lang="en-US" dirty="0">
                <a:latin typeface="Corbel" charset="0"/>
              </a:rPr>
              <a:t>a version for </a:t>
            </a:r>
            <a:r>
              <a:rPr lang="en-US" b="1" dirty="0" err="1">
                <a:latin typeface="Corbel" charset="0"/>
              </a:rPr>
              <a:t>const</a:t>
            </a:r>
            <a:r>
              <a:rPr lang="en-US" dirty="0">
                <a:latin typeface="Corbel" charset="0"/>
              </a:rPr>
              <a:t> objects</a:t>
            </a:r>
          </a:p>
          <a:p>
            <a:pPr lvl="1"/>
            <a:r>
              <a:rPr lang="en-US" dirty="0">
                <a:latin typeface="Corbel" charset="0"/>
              </a:rPr>
              <a:t>a version for </a:t>
            </a:r>
            <a:r>
              <a:rPr lang="en-US" b="1" dirty="0">
                <a:latin typeface="Corbel" charset="0"/>
              </a:rPr>
              <a:t>non-</a:t>
            </a:r>
            <a:r>
              <a:rPr lang="en-US" b="1" dirty="0" err="1">
                <a:latin typeface="Corbel" charset="0"/>
              </a:rPr>
              <a:t>const</a:t>
            </a:r>
            <a:r>
              <a:rPr lang="en-US" dirty="0">
                <a:latin typeface="Corbel" charset="0"/>
              </a:rPr>
              <a:t> objects</a:t>
            </a:r>
          </a:p>
          <a:p>
            <a:pPr lvl="1"/>
            <a:r>
              <a:rPr lang="en-US" dirty="0">
                <a:latin typeface="Corbel" charset="0"/>
              </a:rPr>
              <a:t>other operators may require this pattern</a:t>
            </a:r>
            <a:endParaRPr lang="en-US" sz="3600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1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(Not in text)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 “Safe” Array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class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667" i="1" dirty="0" smtClean="0">
                <a:solidFill>
                  <a:srgbClr val="D2533C"/>
                </a:solidFill>
                <a:ea typeface="+mj-ea"/>
                <a:cs typeface="+mj-cs"/>
              </a:rPr>
              <a:t>Also a Useless class :-)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848600" cy="480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class </a:t>
            </a:r>
            <a:r>
              <a:rPr lang="en-US" sz="1700" dirty="0" smtClean="0">
                <a:latin typeface="Andale Mono" charset="0"/>
                <a:cs typeface="Andale Mono" charset="0"/>
              </a:rPr>
              <a:t>Index {</a:t>
            </a:r>
            <a:endParaRPr lang="en-US" sz="17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    </a:t>
            </a:r>
            <a:r>
              <a:rPr lang="en-US" sz="1700" dirty="0" err="1">
                <a:latin typeface="Andale Mono" charset="0"/>
                <a:cs typeface="Andale Mono" charset="0"/>
              </a:rPr>
              <a:t>enum</a:t>
            </a:r>
            <a:r>
              <a:rPr lang="en-US" sz="1700" dirty="0">
                <a:latin typeface="Andale Mono" charset="0"/>
                <a:cs typeface="Andale Mono" charset="0"/>
              </a:rPr>
              <a:t> {N = 100};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    </a:t>
            </a:r>
            <a:r>
              <a:rPr lang="en-US" sz="1700" dirty="0" err="1">
                <a:latin typeface="Andale Mono" charset="0"/>
                <a:cs typeface="Andale Mono" charset="0"/>
              </a:rPr>
              <a:t>int</a:t>
            </a:r>
            <a:r>
              <a:rPr lang="en-US" sz="1700" dirty="0">
                <a:latin typeface="Andale Mono" charset="0"/>
                <a:cs typeface="Andale Mono" charset="0"/>
              </a:rPr>
              <a:t> data[N];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    </a:t>
            </a:r>
            <a:r>
              <a:rPr lang="en-US" sz="1700" dirty="0" err="1">
                <a:latin typeface="Andale Mono" charset="0"/>
                <a:cs typeface="Andale Mono" charset="0"/>
              </a:rPr>
              <a:t>int</a:t>
            </a:r>
            <a:r>
              <a:rPr lang="en-US" sz="1700" dirty="0">
                <a:latin typeface="Andale Mono" charset="0"/>
                <a:cs typeface="Andale Mono" charset="0"/>
              </a:rPr>
              <a:t> size;</a:t>
            </a:r>
          </a:p>
          <a:p>
            <a:pPr>
              <a:lnSpc>
                <a:spcPct val="90000"/>
              </a:lnSpc>
            </a:pPr>
            <a:endParaRPr lang="en-US" sz="17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    Index(</a:t>
            </a:r>
            <a:r>
              <a:rPr lang="en-US" sz="1700" dirty="0" err="1">
                <a:latin typeface="Andale Mono" charset="0"/>
                <a:cs typeface="Andale Mono" charset="0"/>
              </a:rPr>
              <a:t>int</a:t>
            </a:r>
            <a:r>
              <a:rPr lang="en-US" sz="1700" dirty="0">
                <a:latin typeface="Andale Mono" charset="0"/>
                <a:cs typeface="Andale Mono" charset="0"/>
              </a:rPr>
              <a:t> n</a:t>
            </a:r>
            <a:r>
              <a:rPr lang="en-US" sz="1700" dirty="0" smtClean="0">
                <a:latin typeface="Andale Mono" charset="0"/>
                <a:cs typeface="Andale Mono" charset="0"/>
              </a:rPr>
              <a:t>) </a:t>
            </a:r>
            <a:r>
              <a:rPr lang="en-US" sz="1700" dirty="0">
                <a:latin typeface="Andale Mono" charset="0"/>
                <a:cs typeface="Andale Mono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        if (n &gt; N)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            throw </a:t>
            </a:r>
            <a:r>
              <a:rPr lang="en-US" sz="1700" dirty="0" err="1" smtClean="0">
                <a:latin typeface="Andale Mono" charset="0"/>
                <a:cs typeface="Andale Mono" charset="0"/>
              </a:rPr>
              <a:t>logic_error</a:t>
            </a:r>
            <a:r>
              <a:rPr lang="en-US" sz="1700" dirty="0" smtClean="0">
                <a:latin typeface="Andale Mono" charset="0"/>
                <a:cs typeface="Andale Mono" charset="0"/>
              </a:rPr>
              <a:t>("</a:t>
            </a:r>
            <a:r>
              <a:rPr lang="en-US" sz="1700" dirty="0">
                <a:latin typeface="Andale Mono" charset="0"/>
                <a:cs typeface="Andale Mono" charset="0"/>
              </a:rPr>
              <a:t>dimension </a:t>
            </a:r>
            <a:r>
              <a:rPr lang="en-US" sz="1700" dirty="0" smtClean="0">
                <a:latin typeface="Andale Mono" charset="0"/>
                <a:cs typeface="Andale Mono" charset="0"/>
              </a:rPr>
              <a:t>error”);</a:t>
            </a:r>
            <a:endParaRPr lang="en-US" sz="17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        for (</a:t>
            </a:r>
            <a:r>
              <a:rPr lang="en-US" sz="1700" dirty="0" err="1">
                <a:latin typeface="Andale Mono" charset="0"/>
                <a:cs typeface="Andale Mono" charset="0"/>
              </a:rPr>
              <a:t>int</a:t>
            </a:r>
            <a:r>
              <a:rPr lang="en-US" sz="1700" dirty="0">
                <a:latin typeface="Andale Mono" charset="0"/>
                <a:cs typeface="Andale Mono" charset="0"/>
              </a:rPr>
              <a:t> 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>
                <a:latin typeface="Andale Mono" charset="0"/>
                <a:cs typeface="Andale Mono" charset="0"/>
              </a:rPr>
              <a:t> = 0; 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>
                <a:latin typeface="Andale Mono" charset="0"/>
                <a:cs typeface="Andale Mono" charset="0"/>
              </a:rPr>
              <a:t> &lt; n; ++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>
                <a:latin typeface="Andale Mono" charset="0"/>
                <a:cs typeface="Andale Mon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            data[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>
                <a:latin typeface="Andale Mono" charset="0"/>
                <a:cs typeface="Andale Mono" charset="0"/>
              </a:rPr>
              <a:t>] = 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>
                <a:latin typeface="Andale Mono" charset="0"/>
                <a:cs typeface="Andale Mono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        size = n;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    </a:t>
            </a:r>
            <a:r>
              <a:rPr lang="en-US" sz="1700" dirty="0" err="1">
                <a:latin typeface="Andale Mono" charset="0"/>
                <a:cs typeface="Andale Mono" charset="0"/>
              </a:rPr>
              <a:t>int</a:t>
            </a:r>
            <a:r>
              <a:rPr lang="en-US" sz="1700" dirty="0">
                <a:latin typeface="Andale Mono" charset="0"/>
                <a:cs typeface="Andale Mono" charset="0"/>
              </a:rPr>
              <a:t> </a:t>
            </a:r>
            <a:r>
              <a:rPr lang="en-US" sz="1700" dirty="0" err="1">
                <a:latin typeface="Andale Mono" charset="0"/>
                <a:cs typeface="Andale Mono" charset="0"/>
              </a:rPr>
              <a:t>getSize</a:t>
            </a:r>
            <a:r>
              <a:rPr lang="en-US" sz="1700" dirty="0">
                <a:latin typeface="Andale Mono" charset="0"/>
                <a:cs typeface="Andale Mono" charset="0"/>
              </a:rPr>
              <a:t>() </a:t>
            </a:r>
            <a:r>
              <a:rPr lang="en-US" sz="1700" dirty="0" err="1">
                <a:latin typeface="Andale Mono" charset="0"/>
                <a:cs typeface="Andale Mono" charset="0"/>
              </a:rPr>
              <a:t>const</a:t>
            </a:r>
            <a:r>
              <a:rPr lang="en-US" sz="1700" dirty="0">
                <a:latin typeface="Andale Mono" charset="0"/>
                <a:cs typeface="Andale Mono" charset="0"/>
              </a:rPr>
              <a:t> {return size;}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    </a:t>
            </a:r>
            <a:r>
              <a:rPr lang="en-US" sz="1700" dirty="0" err="1">
                <a:latin typeface="Andale Mono" charset="0"/>
                <a:cs typeface="Andale Mono" charset="0"/>
              </a:rPr>
              <a:t>int</a:t>
            </a:r>
            <a:r>
              <a:rPr lang="en-US" sz="1700" dirty="0">
                <a:latin typeface="Andale Mono" charset="0"/>
                <a:cs typeface="Andale Mono" charset="0"/>
              </a:rPr>
              <a:t>&amp; operator[](</a:t>
            </a:r>
            <a:r>
              <a:rPr lang="en-US" sz="1700" dirty="0" err="1">
                <a:latin typeface="Andale Mono" charset="0"/>
                <a:cs typeface="Andale Mono" charset="0"/>
              </a:rPr>
              <a:t>int</a:t>
            </a:r>
            <a:r>
              <a:rPr lang="en-US" sz="1700" dirty="0">
                <a:latin typeface="Andale Mono" charset="0"/>
                <a:cs typeface="Andale Mono" charset="0"/>
              </a:rPr>
              <a:t> 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 smtClean="0">
                <a:latin typeface="Andale Mono" charset="0"/>
                <a:cs typeface="Andale Mono" charset="0"/>
              </a:rPr>
              <a:t>) </a:t>
            </a:r>
            <a:r>
              <a:rPr lang="en-US" sz="1700" dirty="0">
                <a:latin typeface="Andale Mono" charset="0"/>
                <a:cs typeface="Andale Mono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        if (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>
                <a:latin typeface="Andale Mono" charset="0"/>
                <a:cs typeface="Andale Mono" charset="0"/>
              </a:rPr>
              <a:t> &lt; 0 || 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>
                <a:latin typeface="Andale Mono" charset="0"/>
                <a:cs typeface="Andale Mono" charset="0"/>
              </a:rPr>
              <a:t> &gt;= size)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            throw </a:t>
            </a:r>
            <a:r>
              <a:rPr lang="en-US" sz="1700" dirty="0" err="1" smtClean="0">
                <a:latin typeface="Andale Mono" charset="0"/>
                <a:cs typeface="Andale Mono" charset="0"/>
              </a:rPr>
              <a:t>logic_error</a:t>
            </a:r>
            <a:r>
              <a:rPr lang="en-US" sz="1700" dirty="0" smtClean="0">
                <a:latin typeface="Andale Mono" charset="0"/>
                <a:cs typeface="Andale Mono" charset="0"/>
              </a:rPr>
              <a:t>("</a:t>
            </a:r>
            <a:r>
              <a:rPr lang="en-US" sz="1700" dirty="0">
                <a:latin typeface="Andale Mono" charset="0"/>
                <a:cs typeface="Andale Mono" charset="0"/>
              </a:rPr>
              <a:t>index </a:t>
            </a:r>
            <a:r>
              <a:rPr lang="en-US" sz="1700" dirty="0" smtClean="0">
                <a:latin typeface="Andale Mono" charset="0"/>
                <a:cs typeface="Andale Mono" charset="0"/>
              </a:rPr>
              <a:t>error”);</a:t>
            </a:r>
            <a:endParaRPr lang="en-US" sz="17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        return data[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>
                <a:latin typeface="Andale Mono" charset="0"/>
                <a:cs typeface="Andale Mono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Andale Mono" charset="0"/>
                <a:cs typeface="Andale Mon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746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Using </a:t>
            </a:r>
            <a:r>
              <a:rPr lang="en-US" b="1" dirty="0">
                <a:solidFill>
                  <a:srgbClr val="D2533C"/>
                </a:solidFill>
                <a:ea typeface="+mj-ea"/>
                <a:cs typeface="+mj-cs"/>
              </a:rPr>
              <a:t>Index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609600" y="1828800"/>
            <a:ext cx="8001000" cy="433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 err="1" smtClean="0">
                <a:latin typeface="Andale Mono" charset="0"/>
                <a:cs typeface="Andale Mono" charset="0"/>
              </a:rPr>
              <a:t>int</a:t>
            </a:r>
            <a:r>
              <a:rPr lang="en-US" sz="1800" dirty="0" smtClean="0">
                <a:latin typeface="Andale Mono" charset="0"/>
                <a:cs typeface="Andale Mono" charset="0"/>
              </a:rPr>
              <a:t> </a:t>
            </a:r>
            <a:r>
              <a:rPr lang="en-US" sz="1800" dirty="0">
                <a:latin typeface="Andale Mono" charset="0"/>
                <a:cs typeface="Andale Mono" charset="0"/>
              </a:rPr>
              <a:t>main(</a:t>
            </a:r>
            <a:r>
              <a:rPr lang="en-US" sz="1800" dirty="0" smtClean="0">
                <a:latin typeface="Andale Mono" charset="0"/>
                <a:cs typeface="Andale Mono" charset="0"/>
              </a:rPr>
              <a:t>) {</a:t>
            </a:r>
            <a:endParaRPr lang="en-US" sz="18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Index a(10);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for (</a:t>
            </a:r>
            <a:r>
              <a:rPr lang="en-US" sz="1800" dirty="0" err="1">
                <a:latin typeface="Andale Mono" charset="0"/>
                <a:cs typeface="Andale Mono" charset="0"/>
              </a:rPr>
              <a:t>int</a:t>
            </a:r>
            <a:r>
              <a:rPr lang="en-US" sz="1800" dirty="0">
                <a:latin typeface="Andale Mono" charset="0"/>
                <a:cs typeface="Andale Mono" charset="0"/>
              </a:rPr>
              <a:t> </a:t>
            </a:r>
            <a:r>
              <a:rPr lang="en-US" sz="1800" dirty="0" err="1">
                <a:latin typeface="Andale Mono" charset="0"/>
                <a:cs typeface="Andale Mono" charset="0"/>
              </a:rPr>
              <a:t>i</a:t>
            </a:r>
            <a:r>
              <a:rPr lang="en-US" sz="1800" dirty="0">
                <a:latin typeface="Andale Mono" charset="0"/>
                <a:cs typeface="Andale Mono" charset="0"/>
              </a:rPr>
              <a:t> = 0; </a:t>
            </a:r>
            <a:r>
              <a:rPr lang="en-US" sz="1800" dirty="0" err="1">
                <a:latin typeface="Andale Mono" charset="0"/>
                <a:cs typeface="Andale Mono" charset="0"/>
              </a:rPr>
              <a:t>i</a:t>
            </a:r>
            <a:r>
              <a:rPr lang="en-US" sz="1800" dirty="0">
                <a:latin typeface="Andale Mono" charset="0"/>
                <a:cs typeface="Andale Mono" charset="0"/>
              </a:rPr>
              <a:t> &lt; </a:t>
            </a:r>
            <a:r>
              <a:rPr lang="en-US" sz="1800" dirty="0" err="1">
                <a:latin typeface="Andale Mono" charset="0"/>
                <a:cs typeface="Andale Mono" charset="0"/>
              </a:rPr>
              <a:t>a.getSize</a:t>
            </a:r>
            <a:r>
              <a:rPr lang="en-US" sz="1800" dirty="0">
                <a:latin typeface="Andale Mono" charset="0"/>
                <a:cs typeface="Andale Mono" charset="0"/>
              </a:rPr>
              <a:t>(); ++</a:t>
            </a:r>
            <a:r>
              <a:rPr lang="en-US" sz="1800" dirty="0" err="1">
                <a:latin typeface="Andale Mono" charset="0"/>
                <a:cs typeface="Andale Mono" charset="0"/>
              </a:rPr>
              <a:t>i</a:t>
            </a:r>
            <a:r>
              <a:rPr lang="en-US" sz="1800" dirty="0">
                <a:latin typeface="Andale Mono" charset="0"/>
                <a:cs typeface="Andale Mon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    </a:t>
            </a:r>
            <a:r>
              <a:rPr lang="en-US" sz="1800" dirty="0" err="1">
                <a:latin typeface="Andale Mono" charset="0"/>
                <a:cs typeface="Andale Mono" charset="0"/>
              </a:rPr>
              <a:t>cout</a:t>
            </a:r>
            <a:r>
              <a:rPr lang="en-US" sz="1800" dirty="0">
                <a:latin typeface="Andale Mono" charset="0"/>
                <a:cs typeface="Andale Mono" charset="0"/>
              </a:rPr>
              <a:t> &lt;&lt; a[</a:t>
            </a:r>
            <a:r>
              <a:rPr lang="en-US" sz="1800" dirty="0" err="1">
                <a:latin typeface="Andale Mono" charset="0"/>
                <a:cs typeface="Andale Mono" charset="0"/>
              </a:rPr>
              <a:t>i</a:t>
            </a:r>
            <a:r>
              <a:rPr lang="en-US" sz="1800" dirty="0">
                <a:latin typeface="Andale Mono" charset="0"/>
                <a:cs typeface="Andale Mono" charset="0"/>
              </a:rPr>
              <a:t>] &lt;&lt; ' ';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</a:t>
            </a:r>
            <a:r>
              <a:rPr lang="en-US" sz="1800" dirty="0" err="1">
                <a:latin typeface="Andale Mono" charset="0"/>
                <a:cs typeface="Andale Mono" charset="0"/>
              </a:rPr>
              <a:t>cout</a:t>
            </a:r>
            <a:r>
              <a:rPr lang="en-US" sz="1800" dirty="0">
                <a:latin typeface="Andale Mono" charset="0"/>
                <a:cs typeface="Andale Mono" charset="0"/>
              </a:rPr>
              <a:t> &lt;&lt; </a:t>
            </a:r>
            <a:r>
              <a:rPr lang="en-US" sz="1800" dirty="0" err="1">
                <a:latin typeface="Andale Mono" charset="0"/>
                <a:cs typeface="Andale Mono" charset="0"/>
              </a:rPr>
              <a:t>endl</a:t>
            </a:r>
            <a:r>
              <a:rPr lang="en-US" sz="1800" dirty="0">
                <a:latin typeface="Andale Mono" charset="0"/>
                <a:cs typeface="Andale Mono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a[5] = 99;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</a:t>
            </a:r>
            <a:r>
              <a:rPr lang="en-US" sz="1800" dirty="0" err="1">
                <a:latin typeface="Andale Mono" charset="0"/>
                <a:cs typeface="Andale Mono" charset="0"/>
              </a:rPr>
              <a:t>cout</a:t>
            </a:r>
            <a:r>
              <a:rPr lang="en-US" sz="1800" dirty="0">
                <a:latin typeface="Andale Mono" charset="0"/>
                <a:cs typeface="Andale Mono" charset="0"/>
              </a:rPr>
              <a:t> &lt;&lt; a[5] &lt;&lt; </a:t>
            </a:r>
            <a:r>
              <a:rPr lang="en-US" sz="1800" dirty="0" err="1">
                <a:latin typeface="Andale Mono" charset="0"/>
                <a:cs typeface="Andale Mono" charset="0"/>
              </a:rPr>
              <a:t>endl</a:t>
            </a:r>
            <a:r>
              <a:rPr lang="en-US" sz="1800" dirty="0" smtClean="0">
                <a:latin typeface="Andale Mono" charset="0"/>
                <a:cs typeface="Andale Mono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</a:t>
            </a:r>
            <a:r>
              <a:rPr lang="en-US" sz="1800" dirty="0" smtClean="0">
                <a:latin typeface="Andale Mono" charset="0"/>
                <a:cs typeface="Andale Mono" charset="0"/>
              </a:rPr>
              <a:t>   try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</a:t>
            </a:r>
            <a:r>
              <a:rPr lang="en-US" sz="1800" dirty="0" smtClean="0">
                <a:latin typeface="Andale Mono" charset="0"/>
                <a:cs typeface="Andale Mono" charset="0"/>
              </a:rPr>
              <a:t>       </a:t>
            </a:r>
            <a:r>
              <a:rPr lang="en-US" sz="1800" dirty="0" err="1">
                <a:latin typeface="Andale Mono" charset="0"/>
                <a:cs typeface="Andale Mono" charset="0"/>
              </a:rPr>
              <a:t>cout</a:t>
            </a:r>
            <a:r>
              <a:rPr lang="en-US" sz="1800" dirty="0">
                <a:latin typeface="Andale Mono" charset="0"/>
                <a:cs typeface="Andale Mono" charset="0"/>
              </a:rPr>
              <a:t> &lt;&lt; a[10] &lt;&lt; </a:t>
            </a:r>
            <a:r>
              <a:rPr lang="en-US" sz="1800" dirty="0" err="1">
                <a:latin typeface="Andale Mono" charset="0"/>
                <a:cs typeface="Andale Mono" charset="0"/>
              </a:rPr>
              <a:t>endl</a:t>
            </a:r>
            <a:r>
              <a:rPr lang="en-US" sz="1800" dirty="0" smtClean="0">
                <a:latin typeface="Andale Mono" charset="0"/>
                <a:cs typeface="Andale Mono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</a:t>
            </a:r>
            <a:r>
              <a:rPr lang="en-US" sz="1800" dirty="0" smtClean="0">
                <a:latin typeface="Andale Mono" charset="0"/>
                <a:cs typeface="Andale Mono" charset="0"/>
              </a:rPr>
              <a:t>   } catch (</a:t>
            </a:r>
            <a:r>
              <a:rPr lang="en-US" sz="1800" dirty="0" err="1" smtClean="0">
                <a:latin typeface="Andale Mono" charset="0"/>
                <a:cs typeface="Andale Mono" charset="0"/>
              </a:rPr>
              <a:t>logic_error</a:t>
            </a:r>
            <a:r>
              <a:rPr lang="en-US" sz="1800" dirty="0" smtClean="0">
                <a:latin typeface="Andale Mono" charset="0"/>
                <a:cs typeface="Andale Mono" charset="0"/>
              </a:rPr>
              <a:t>&amp; x)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</a:t>
            </a:r>
            <a:r>
              <a:rPr lang="en-US" sz="1800" dirty="0" smtClean="0">
                <a:latin typeface="Andale Mono" charset="0"/>
                <a:cs typeface="Andale Mono" charset="0"/>
              </a:rPr>
              <a:t>       </a:t>
            </a:r>
            <a:r>
              <a:rPr lang="en-US" sz="1800" dirty="0" err="1" smtClean="0">
                <a:latin typeface="Andale Mono" charset="0"/>
                <a:cs typeface="Andale Mono" charset="0"/>
              </a:rPr>
              <a:t>cout</a:t>
            </a:r>
            <a:r>
              <a:rPr lang="en-US" sz="1800" dirty="0" smtClean="0">
                <a:latin typeface="Andale Mono" charset="0"/>
                <a:cs typeface="Andale Mono" charset="0"/>
              </a:rPr>
              <a:t> &lt;&lt; </a:t>
            </a:r>
            <a:r>
              <a:rPr lang="en-US" sz="1800" dirty="0" err="1" smtClean="0">
                <a:latin typeface="Andale Mono" charset="0"/>
                <a:cs typeface="Andale Mono" charset="0"/>
              </a:rPr>
              <a:t>x.what</a:t>
            </a:r>
            <a:r>
              <a:rPr lang="en-US" sz="1800" dirty="0" smtClean="0">
                <a:latin typeface="Andale Mono" charset="0"/>
                <a:cs typeface="Andale Mono" charset="0"/>
              </a:rPr>
              <a:t>() &lt;&lt; </a:t>
            </a:r>
            <a:r>
              <a:rPr lang="en-US" sz="1800" dirty="0" err="1" smtClean="0">
                <a:latin typeface="Andale Mono" charset="0"/>
                <a:cs typeface="Andale Mono" charset="0"/>
              </a:rPr>
              <a:t>endl</a:t>
            </a:r>
            <a:r>
              <a:rPr lang="en-US" sz="1800" dirty="0" smtClean="0">
                <a:latin typeface="Andale Mono" charset="0"/>
                <a:cs typeface="Andale Mono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</a:t>
            </a:r>
            <a:r>
              <a:rPr lang="en-US" sz="1800" dirty="0" smtClean="0">
                <a:latin typeface="Andale Mono" charset="0"/>
                <a:cs typeface="Andale Mono" charset="0"/>
              </a:rPr>
              <a:t>   }</a:t>
            </a:r>
            <a:endParaRPr lang="en-US" sz="18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 i="1" dirty="0">
                <a:latin typeface="Andale Mono" charset="0"/>
                <a:cs typeface="Andale Mono" charset="0"/>
              </a:rPr>
              <a:t>0 1 2 3 4 5 6 7 8 9</a:t>
            </a:r>
          </a:p>
          <a:p>
            <a:pPr>
              <a:lnSpc>
                <a:spcPct val="90000"/>
              </a:lnSpc>
            </a:pPr>
            <a:r>
              <a:rPr lang="en-US" sz="1800" i="1" dirty="0">
                <a:latin typeface="Andale Mono" charset="0"/>
                <a:cs typeface="Andale Mono" charset="0"/>
              </a:rPr>
              <a:t>99</a:t>
            </a:r>
          </a:p>
          <a:p>
            <a:pPr>
              <a:lnSpc>
                <a:spcPct val="90000"/>
              </a:lnSpc>
            </a:pPr>
            <a:r>
              <a:rPr lang="en-US" sz="1800" i="1" dirty="0" smtClean="0">
                <a:latin typeface="Andale Mono" charset="0"/>
                <a:cs typeface="Andale Mono" charset="0"/>
              </a:rPr>
              <a:t>index error</a:t>
            </a:r>
            <a:endParaRPr lang="en-US" sz="1800" dirty="0">
              <a:latin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7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Using a </a:t>
            </a:r>
            <a:r>
              <a:rPr lang="en-US" b="1" dirty="0" err="1">
                <a:solidFill>
                  <a:srgbClr val="D2533C"/>
                </a:solidFill>
                <a:latin typeface="Courier New" pitchFamily="-65" charset="0"/>
                <a:ea typeface="+mj-ea"/>
                <a:cs typeface="+mj-cs"/>
              </a:rPr>
              <a:t>const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 Index</a:t>
            </a:r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609600" y="1990725"/>
            <a:ext cx="8001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Andale Mono" charset="0"/>
                <a:cs typeface="Andale Mono" charset="0"/>
              </a:rPr>
              <a:t>#include &lt;</a:t>
            </a:r>
            <a:r>
              <a:rPr lang="en-US" sz="1800" b="1" dirty="0" err="1">
                <a:latin typeface="Andale Mono" charset="0"/>
                <a:cs typeface="Andale Mono" charset="0"/>
              </a:rPr>
              <a:t>iostream</a:t>
            </a:r>
            <a:r>
              <a:rPr lang="en-US" sz="1800" b="1" dirty="0">
                <a:latin typeface="Andale Mono" charset="0"/>
                <a:cs typeface="Andale Mono" charset="0"/>
              </a:rPr>
              <a:t>&gt;</a:t>
            </a:r>
          </a:p>
          <a:p>
            <a:r>
              <a:rPr lang="en-US" sz="1800" b="1" dirty="0">
                <a:latin typeface="Andale Mono" charset="0"/>
                <a:cs typeface="Andale Mono" charset="0"/>
              </a:rPr>
              <a:t>using namespace </a:t>
            </a:r>
            <a:r>
              <a:rPr lang="en-US" sz="1800" b="1" dirty="0" err="1">
                <a:latin typeface="Andale Mono" charset="0"/>
                <a:cs typeface="Andale Mono" charset="0"/>
              </a:rPr>
              <a:t>std</a:t>
            </a:r>
            <a:r>
              <a:rPr lang="en-US" sz="1800" b="1" dirty="0">
                <a:latin typeface="Andale Mono" charset="0"/>
                <a:cs typeface="Andale Mono" charset="0"/>
              </a:rPr>
              <a:t>;</a:t>
            </a:r>
          </a:p>
          <a:p>
            <a:endParaRPr lang="en-US" sz="1800" b="1" dirty="0">
              <a:latin typeface="Andale Mono" charset="0"/>
              <a:cs typeface="Andale Mono" charset="0"/>
            </a:endParaRPr>
          </a:p>
          <a:p>
            <a:r>
              <a:rPr lang="en-US" sz="1800" b="1" dirty="0" err="1">
                <a:latin typeface="Andale Mono" charset="0"/>
                <a:cs typeface="Andale Mono" charset="0"/>
              </a:rPr>
              <a:t>int</a:t>
            </a:r>
            <a:r>
              <a:rPr lang="en-US" sz="1800" b="1" dirty="0">
                <a:latin typeface="Andale Mono" charset="0"/>
                <a:cs typeface="Andale Mono" charset="0"/>
              </a:rPr>
              <a:t> main(</a:t>
            </a:r>
            <a:r>
              <a:rPr lang="en-US" sz="1800" b="1" dirty="0" smtClean="0">
                <a:latin typeface="Andale Mono" charset="0"/>
                <a:cs typeface="Andale Mono" charset="0"/>
              </a:rPr>
              <a:t>) {</a:t>
            </a:r>
            <a:endParaRPr lang="en-US" sz="1800" b="1" dirty="0">
              <a:latin typeface="Andale Mono" charset="0"/>
              <a:cs typeface="Andale Mono" charset="0"/>
            </a:endParaRPr>
          </a:p>
          <a:p>
            <a:r>
              <a:rPr lang="en-US" sz="1800" b="1" dirty="0">
                <a:latin typeface="Andale Mono" charset="0"/>
                <a:cs typeface="Andale Mono" charset="0"/>
              </a:rPr>
              <a:t>    </a:t>
            </a:r>
            <a:r>
              <a:rPr lang="en-US" sz="1800" b="1" dirty="0" err="1">
                <a:latin typeface="Andale Mono" charset="0"/>
                <a:cs typeface="Andale Mono" charset="0"/>
              </a:rPr>
              <a:t>const</a:t>
            </a:r>
            <a:r>
              <a:rPr lang="en-US" sz="1800" b="1" dirty="0">
                <a:latin typeface="Andale Mono" charset="0"/>
                <a:cs typeface="Andale Mono" charset="0"/>
              </a:rPr>
              <a:t> Index a(10);		</a:t>
            </a:r>
            <a:r>
              <a:rPr lang="en-US" sz="1800" b="1" i="1" dirty="0">
                <a:latin typeface="Andale Mono" charset="0"/>
                <a:cs typeface="Andale Mono" charset="0"/>
              </a:rPr>
              <a:t>// a </a:t>
            </a:r>
            <a:r>
              <a:rPr lang="en-US" sz="1800" b="1" i="1" dirty="0" err="1">
                <a:latin typeface="Andale Mono" charset="0"/>
                <a:cs typeface="Andale Mono" charset="0"/>
              </a:rPr>
              <a:t>const</a:t>
            </a:r>
            <a:r>
              <a:rPr lang="en-US" sz="1800" b="1" i="1" dirty="0">
                <a:latin typeface="Andale Mono" charset="0"/>
                <a:cs typeface="Andale Mono" charset="0"/>
              </a:rPr>
              <a:t> Index</a:t>
            </a:r>
            <a:endParaRPr lang="en-US" sz="1800" b="1" dirty="0">
              <a:latin typeface="Andale Mono" charset="0"/>
              <a:cs typeface="Andale Mono" charset="0"/>
            </a:endParaRPr>
          </a:p>
          <a:p>
            <a:r>
              <a:rPr lang="en-US" sz="1800" b="1" dirty="0">
                <a:latin typeface="Andale Mono" charset="0"/>
                <a:cs typeface="Andale Mono" charset="0"/>
              </a:rPr>
              <a:t>    for (</a:t>
            </a:r>
            <a:r>
              <a:rPr lang="en-US" sz="1800" b="1" dirty="0" err="1">
                <a:latin typeface="Andale Mono" charset="0"/>
                <a:cs typeface="Andale Mono" charset="0"/>
              </a:rPr>
              <a:t>int</a:t>
            </a:r>
            <a:r>
              <a:rPr lang="en-US" sz="1800" b="1" dirty="0">
                <a:latin typeface="Andale Mono" charset="0"/>
                <a:cs typeface="Andale Mono" charset="0"/>
              </a:rPr>
              <a:t> </a:t>
            </a:r>
            <a:r>
              <a:rPr lang="en-US" sz="1800" b="1" dirty="0" err="1">
                <a:latin typeface="Andale Mono" charset="0"/>
                <a:cs typeface="Andale Mono" charset="0"/>
              </a:rPr>
              <a:t>i</a:t>
            </a:r>
            <a:r>
              <a:rPr lang="en-US" sz="1800" b="1" dirty="0">
                <a:latin typeface="Andale Mono" charset="0"/>
                <a:cs typeface="Andale Mono" charset="0"/>
              </a:rPr>
              <a:t> = 0; </a:t>
            </a:r>
            <a:r>
              <a:rPr lang="en-US" sz="1800" b="1" dirty="0" err="1">
                <a:latin typeface="Andale Mono" charset="0"/>
                <a:cs typeface="Andale Mono" charset="0"/>
              </a:rPr>
              <a:t>i</a:t>
            </a:r>
            <a:r>
              <a:rPr lang="en-US" sz="1800" b="1" dirty="0">
                <a:latin typeface="Andale Mono" charset="0"/>
                <a:cs typeface="Andale Mono" charset="0"/>
              </a:rPr>
              <a:t> &lt; </a:t>
            </a:r>
            <a:r>
              <a:rPr lang="en-US" sz="1800" b="1" dirty="0" err="1">
                <a:latin typeface="Andale Mono" charset="0"/>
                <a:cs typeface="Andale Mono" charset="0"/>
              </a:rPr>
              <a:t>a.getSize</a:t>
            </a:r>
            <a:r>
              <a:rPr lang="en-US" sz="1800" b="1" dirty="0">
                <a:latin typeface="Andale Mono" charset="0"/>
                <a:cs typeface="Andale Mono" charset="0"/>
              </a:rPr>
              <a:t>(); ++</a:t>
            </a:r>
            <a:r>
              <a:rPr lang="en-US" sz="1800" b="1" dirty="0" err="1">
                <a:latin typeface="Andale Mono" charset="0"/>
                <a:cs typeface="Andale Mono" charset="0"/>
              </a:rPr>
              <a:t>i</a:t>
            </a:r>
            <a:r>
              <a:rPr lang="en-US" sz="1800" b="1" dirty="0">
                <a:latin typeface="Andale Mono" charset="0"/>
                <a:cs typeface="Andale Mono" charset="0"/>
              </a:rPr>
              <a:t>)</a:t>
            </a:r>
          </a:p>
          <a:p>
            <a:r>
              <a:rPr lang="en-US" sz="1800" b="1" dirty="0">
                <a:latin typeface="Andale Mono" charset="0"/>
                <a:cs typeface="Andale Mono" charset="0"/>
              </a:rPr>
              <a:t>        </a:t>
            </a:r>
            <a:r>
              <a:rPr lang="en-US" sz="1800" b="1" dirty="0" err="1">
                <a:latin typeface="Andale Mono" charset="0"/>
                <a:cs typeface="Andale Mono" charset="0"/>
              </a:rPr>
              <a:t>cout</a:t>
            </a:r>
            <a:r>
              <a:rPr lang="en-US" sz="1800" b="1" dirty="0">
                <a:latin typeface="Andale Mono" charset="0"/>
                <a:cs typeface="Andale Mono" charset="0"/>
              </a:rPr>
              <a:t> &lt;&lt; a[</a:t>
            </a:r>
            <a:r>
              <a:rPr lang="en-US" sz="1800" b="1" dirty="0" err="1">
                <a:latin typeface="Andale Mono" charset="0"/>
                <a:cs typeface="Andale Mono" charset="0"/>
              </a:rPr>
              <a:t>i</a:t>
            </a:r>
            <a:r>
              <a:rPr lang="en-US" sz="1800" b="1" dirty="0">
                <a:latin typeface="Andale Mono" charset="0"/>
                <a:cs typeface="Andale Mono" charset="0"/>
              </a:rPr>
              <a:t>] &lt;&lt; ' ';	</a:t>
            </a:r>
            <a:r>
              <a:rPr lang="en-US" sz="1800" b="1" i="1" dirty="0">
                <a:latin typeface="Andale Mono" charset="0"/>
                <a:cs typeface="Andale Mono" charset="0"/>
              </a:rPr>
              <a:t>// COMPILE ERROR!</a:t>
            </a:r>
            <a:endParaRPr lang="en-US" sz="1800" b="1" dirty="0">
              <a:latin typeface="Andale Mono" charset="0"/>
              <a:cs typeface="Andale Mono" charset="0"/>
            </a:endParaRPr>
          </a:p>
          <a:p>
            <a:r>
              <a:rPr lang="en-US" sz="1800" b="1" dirty="0">
                <a:latin typeface="Andale Mono" charset="0"/>
                <a:cs typeface="Andale Mono" charset="0"/>
              </a:rPr>
              <a:t>    </a:t>
            </a:r>
            <a:r>
              <a:rPr lang="en-US" sz="1800" b="1" dirty="0" err="1">
                <a:latin typeface="Andale Mono" charset="0"/>
                <a:cs typeface="Andale Mono" charset="0"/>
              </a:rPr>
              <a:t>cout</a:t>
            </a:r>
            <a:r>
              <a:rPr lang="en-US" sz="1800" b="1" dirty="0">
                <a:latin typeface="Andale Mono" charset="0"/>
                <a:cs typeface="Andale Mono" charset="0"/>
              </a:rPr>
              <a:t> &lt;&lt; </a:t>
            </a:r>
            <a:r>
              <a:rPr lang="en-US" sz="1800" b="1" dirty="0" err="1">
                <a:latin typeface="Andale Mono" charset="0"/>
                <a:cs typeface="Andale Mono" charset="0"/>
              </a:rPr>
              <a:t>endl</a:t>
            </a:r>
            <a:r>
              <a:rPr lang="en-US" sz="1800" b="1" dirty="0">
                <a:latin typeface="Andale Mono" charset="0"/>
                <a:cs typeface="Andale Mono" charset="0"/>
              </a:rPr>
              <a:t>;</a:t>
            </a:r>
          </a:p>
          <a:p>
            <a:r>
              <a:rPr lang="en-US" sz="1800" b="1" dirty="0">
                <a:latin typeface="Andale Mono" charset="0"/>
                <a:cs typeface="Andale Mon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725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Supporting a </a:t>
            </a:r>
            <a:r>
              <a:rPr lang="en-US" dirty="0" err="1">
                <a:solidFill>
                  <a:srgbClr val="D2533C"/>
                </a:solidFill>
                <a:latin typeface="Courier New" pitchFamily="-65" charset="0"/>
                <a:ea typeface="+mj-ea"/>
                <a:cs typeface="+mj-cs"/>
              </a:rPr>
              <a:t>const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Index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685800" y="1871663"/>
            <a:ext cx="78486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700" dirty="0">
                <a:latin typeface="Andale Mono" charset="0"/>
                <a:cs typeface="Andale Mono" charset="0"/>
              </a:rPr>
              <a:t>class </a:t>
            </a:r>
            <a:r>
              <a:rPr lang="en-US" sz="1700" dirty="0" smtClean="0">
                <a:latin typeface="Andale Mono" charset="0"/>
                <a:cs typeface="Andale Mono" charset="0"/>
              </a:rPr>
              <a:t>Index {</a:t>
            </a:r>
            <a:endParaRPr lang="en-US" sz="1700" dirty="0">
              <a:latin typeface="Andale Mono" charset="0"/>
              <a:cs typeface="Andale Mono" charset="0"/>
            </a:endParaRPr>
          </a:p>
          <a:p>
            <a:r>
              <a:rPr lang="en-US" sz="1700" dirty="0">
                <a:latin typeface="Andale Mono" charset="0"/>
                <a:cs typeface="Andale Mono" charset="0"/>
              </a:rPr>
              <a:t>    // ...</a:t>
            </a:r>
          </a:p>
          <a:p>
            <a:r>
              <a:rPr lang="en-US" sz="1700" dirty="0">
                <a:latin typeface="Andale Mono" charset="0"/>
                <a:cs typeface="Andale Mono" charset="0"/>
              </a:rPr>
              <a:t>    </a:t>
            </a:r>
            <a:r>
              <a:rPr lang="en-US" sz="1700" dirty="0" err="1">
                <a:latin typeface="Andale Mono" charset="0"/>
                <a:cs typeface="Andale Mono" charset="0"/>
              </a:rPr>
              <a:t>int</a:t>
            </a:r>
            <a:r>
              <a:rPr lang="en-US" sz="1700" dirty="0">
                <a:latin typeface="Andale Mono" charset="0"/>
                <a:cs typeface="Andale Mono" charset="0"/>
              </a:rPr>
              <a:t>&amp; operator[](</a:t>
            </a:r>
            <a:r>
              <a:rPr lang="en-US" sz="1700" dirty="0" err="1">
                <a:latin typeface="Andale Mono" charset="0"/>
                <a:cs typeface="Andale Mono" charset="0"/>
              </a:rPr>
              <a:t>int</a:t>
            </a:r>
            <a:r>
              <a:rPr lang="en-US" sz="1700" dirty="0">
                <a:latin typeface="Andale Mono" charset="0"/>
                <a:cs typeface="Andale Mono" charset="0"/>
              </a:rPr>
              <a:t> 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 smtClean="0">
                <a:latin typeface="Andale Mono" charset="0"/>
                <a:cs typeface="Andale Mono" charset="0"/>
              </a:rPr>
              <a:t>) </a:t>
            </a:r>
            <a:r>
              <a:rPr lang="en-US" sz="1700" dirty="0">
                <a:latin typeface="Andale Mono" charset="0"/>
                <a:cs typeface="Andale Mono" charset="0"/>
              </a:rPr>
              <a:t>{</a:t>
            </a:r>
          </a:p>
          <a:p>
            <a:r>
              <a:rPr lang="en-US" sz="1700" dirty="0">
                <a:latin typeface="Andale Mono" charset="0"/>
                <a:cs typeface="Andale Mono" charset="0"/>
              </a:rPr>
              <a:t>        if (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>
                <a:latin typeface="Andale Mono" charset="0"/>
                <a:cs typeface="Andale Mono" charset="0"/>
              </a:rPr>
              <a:t> &lt; 0 || 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>
                <a:latin typeface="Andale Mono" charset="0"/>
                <a:cs typeface="Andale Mono" charset="0"/>
              </a:rPr>
              <a:t> &gt;= size)</a:t>
            </a:r>
          </a:p>
          <a:p>
            <a:r>
              <a:rPr lang="en-US" sz="1700" dirty="0">
                <a:latin typeface="Andale Mono" charset="0"/>
                <a:cs typeface="Andale Mono" charset="0"/>
              </a:rPr>
              <a:t>            throw </a:t>
            </a:r>
            <a:r>
              <a:rPr lang="en-US" sz="1700" dirty="0" err="1" smtClean="0">
                <a:latin typeface="Andale Mono" charset="0"/>
                <a:cs typeface="Andale Mono" charset="0"/>
              </a:rPr>
              <a:t>logic_error</a:t>
            </a:r>
            <a:r>
              <a:rPr lang="en-US" sz="1700" dirty="0" smtClean="0">
                <a:latin typeface="Andale Mono" charset="0"/>
                <a:cs typeface="Andale Mono" charset="0"/>
              </a:rPr>
              <a:t>("</a:t>
            </a:r>
            <a:r>
              <a:rPr lang="en-US" sz="1700" dirty="0">
                <a:latin typeface="Andale Mono" charset="0"/>
                <a:cs typeface="Andale Mono" charset="0"/>
              </a:rPr>
              <a:t>index </a:t>
            </a:r>
            <a:r>
              <a:rPr lang="en-US" sz="1700" dirty="0" smtClean="0">
                <a:latin typeface="Andale Mono" charset="0"/>
                <a:cs typeface="Andale Mono" charset="0"/>
              </a:rPr>
              <a:t>error”);</a:t>
            </a:r>
            <a:endParaRPr lang="en-US" sz="1700" dirty="0">
              <a:latin typeface="Andale Mono" charset="0"/>
              <a:cs typeface="Andale Mono" charset="0"/>
            </a:endParaRPr>
          </a:p>
          <a:p>
            <a:r>
              <a:rPr lang="en-US" sz="1700" dirty="0">
                <a:latin typeface="Andale Mono" charset="0"/>
                <a:cs typeface="Andale Mono" charset="0"/>
              </a:rPr>
              <a:t>        return data[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>
                <a:latin typeface="Andale Mono" charset="0"/>
                <a:cs typeface="Andale Mono" charset="0"/>
              </a:rPr>
              <a:t>];</a:t>
            </a:r>
          </a:p>
          <a:p>
            <a:r>
              <a:rPr lang="en-US" sz="1700" dirty="0">
                <a:latin typeface="Andale Mono" charset="0"/>
                <a:cs typeface="Andale Mono" charset="0"/>
              </a:rPr>
              <a:t>    }</a:t>
            </a:r>
          </a:p>
          <a:p>
            <a:endParaRPr lang="en-US" sz="1700" dirty="0">
              <a:latin typeface="Andale Mono" charset="0"/>
              <a:cs typeface="Andale Mono" charset="0"/>
            </a:endParaRPr>
          </a:p>
          <a:p>
            <a:r>
              <a:rPr lang="en-US" sz="1700" dirty="0">
                <a:latin typeface="Andale Mono" charset="0"/>
                <a:cs typeface="Andale Mono" charset="0"/>
              </a:rPr>
              <a:t>    </a:t>
            </a:r>
            <a:r>
              <a:rPr lang="en-US" sz="1700" dirty="0" err="1">
                <a:latin typeface="Andale Mono" charset="0"/>
                <a:cs typeface="Andale Mono" charset="0"/>
              </a:rPr>
              <a:t>int</a:t>
            </a:r>
            <a:r>
              <a:rPr lang="en-US" sz="1700" dirty="0">
                <a:latin typeface="Andale Mono" charset="0"/>
                <a:cs typeface="Andale Mono" charset="0"/>
              </a:rPr>
              <a:t> operator[](</a:t>
            </a:r>
            <a:r>
              <a:rPr lang="en-US" sz="1700" dirty="0" err="1">
                <a:latin typeface="Andale Mono" charset="0"/>
                <a:cs typeface="Andale Mono" charset="0"/>
              </a:rPr>
              <a:t>int</a:t>
            </a:r>
            <a:r>
              <a:rPr lang="en-US" sz="1700" dirty="0">
                <a:latin typeface="Andale Mono" charset="0"/>
                <a:cs typeface="Andale Mono" charset="0"/>
              </a:rPr>
              <a:t> 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>
                <a:latin typeface="Andale Mono" charset="0"/>
                <a:cs typeface="Andale Mono" charset="0"/>
              </a:rPr>
              <a:t>) </a:t>
            </a:r>
            <a:r>
              <a:rPr lang="en-US" sz="1700" dirty="0" err="1">
                <a:latin typeface="Andale Mono" charset="0"/>
                <a:cs typeface="Andale Mono" charset="0"/>
              </a:rPr>
              <a:t>const</a:t>
            </a:r>
            <a:r>
              <a:rPr lang="en-US" sz="1700" dirty="0">
                <a:latin typeface="Andale Mono" charset="0"/>
                <a:cs typeface="Andale Mono" charset="0"/>
              </a:rPr>
              <a:t>	</a:t>
            </a:r>
            <a:r>
              <a:rPr lang="en-US" sz="1700" dirty="0" smtClean="0">
                <a:latin typeface="Andale Mono" charset="0"/>
                <a:cs typeface="Andale Mono" charset="0"/>
              </a:rPr>
              <a:t>{ </a:t>
            </a:r>
            <a:r>
              <a:rPr lang="en-US" sz="1700" i="1" dirty="0" smtClean="0">
                <a:latin typeface="Andale Mono" charset="0"/>
                <a:cs typeface="Andale Mono" charset="0"/>
              </a:rPr>
              <a:t>/</a:t>
            </a:r>
            <a:r>
              <a:rPr lang="en-US" sz="1700" i="1" dirty="0">
                <a:latin typeface="Andale Mono" charset="0"/>
                <a:cs typeface="Andale Mono" charset="0"/>
              </a:rPr>
              <a:t>/ A </a:t>
            </a:r>
            <a:r>
              <a:rPr lang="en-US" sz="1700" i="1" dirty="0" err="1">
                <a:latin typeface="Andale Mono" charset="0"/>
                <a:cs typeface="Andale Mono" charset="0"/>
              </a:rPr>
              <a:t>const</a:t>
            </a:r>
            <a:r>
              <a:rPr lang="en-US" sz="1700" i="1" dirty="0">
                <a:latin typeface="Andale Mono" charset="0"/>
                <a:cs typeface="Andale Mono" charset="0"/>
              </a:rPr>
              <a:t> </a:t>
            </a:r>
            <a:r>
              <a:rPr lang="en-US" sz="1700" i="1" dirty="0" smtClean="0">
                <a:latin typeface="Andale Mono" charset="0"/>
                <a:cs typeface="Andale Mono" charset="0"/>
              </a:rPr>
              <a:t>version</a:t>
            </a:r>
            <a:endParaRPr lang="en-US" sz="1700" dirty="0">
              <a:latin typeface="Andale Mono" charset="0"/>
              <a:cs typeface="Andale Mono" charset="0"/>
            </a:endParaRPr>
          </a:p>
          <a:p>
            <a:r>
              <a:rPr lang="en-US" sz="1700" dirty="0">
                <a:latin typeface="Andale Mono" charset="0"/>
                <a:cs typeface="Andale Mono" charset="0"/>
              </a:rPr>
              <a:t>        if (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>
                <a:latin typeface="Andale Mono" charset="0"/>
                <a:cs typeface="Andale Mono" charset="0"/>
              </a:rPr>
              <a:t> &lt; 0 || 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>
                <a:latin typeface="Andale Mono" charset="0"/>
                <a:cs typeface="Andale Mono" charset="0"/>
              </a:rPr>
              <a:t> &gt;= size)</a:t>
            </a:r>
          </a:p>
          <a:p>
            <a:r>
              <a:rPr lang="en-US" sz="1700" dirty="0">
                <a:latin typeface="Andale Mono" charset="0"/>
                <a:cs typeface="Andale Mono" charset="0"/>
              </a:rPr>
              <a:t>            throw </a:t>
            </a:r>
            <a:r>
              <a:rPr lang="en-US" sz="1700" dirty="0" err="1" smtClean="0">
                <a:latin typeface="Andale Mono" charset="0"/>
                <a:cs typeface="Andale Mono" charset="0"/>
              </a:rPr>
              <a:t>logic_error</a:t>
            </a:r>
            <a:r>
              <a:rPr lang="en-US" sz="1700" dirty="0" smtClean="0">
                <a:latin typeface="Andale Mono" charset="0"/>
                <a:cs typeface="Andale Mono" charset="0"/>
              </a:rPr>
              <a:t>("</a:t>
            </a:r>
            <a:r>
              <a:rPr lang="en-US" sz="1700" dirty="0">
                <a:latin typeface="Andale Mono" charset="0"/>
                <a:cs typeface="Andale Mono" charset="0"/>
              </a:rPr>
              <a:t>index </a:t>
            </a:r>
            <a:r>
              <a:rPr lang="en-US" sz="1700" dirty="0" smtClean="0">
                <a:latin typeface="Andale Mono" charset="0"/>
                <a:cs typeface="Andale Mono" charset="0"/>
              </a:rPr>
              <a:t>error”);</a:t>
            </a:r>
            <a:endParaRPr lang="en-US" sz="1700" dirty="0">
              <a:latin typeface="Andale Mono" charset="0"/>
              <a:cs typeface="Andale Mono" charset="0"/>
            </a:endParaRPr>
          </a:p>
          <a:p>
            <a:r>
              <a:rPr lang="en-US" sz="1700" dirty="0">
                <a:latin typeface="Andale Mono" charset="0"/>
                <a:cs typeface="Andale Mono" charset="0"/>
              </a:rPr>
              <a:t>        return data[</a:t>
            </a:r>
            <a:r>
              <a:rPr lang="en-US" sz="1700" dirty="0" err="1">
                <a:latin typeface="Andale Mono" charset="0"/>
                <a:cs typeface="Andale Mono" charset="0"/>
              </a:rPr>
              <a:t>i</a:t>
            </a:r>
            <a:r>
              <a:rPr lang="en-US" sz="1700" dirty="0">
                <a:latin typeface="Andale Mono" charset="0"/>
                <a:cs typeface="Andale Mono" charset="0"/>
              </a:rPr>
              <a:t>];</a:t>
            </a:r>
          </a:p>
          <a:p>
            <a:r>
              <a:rPr lang="en-US" sz="1700" dirty="0">
                <a:latin typeface="Andale Mono" charset="0"/>
                <a:cs typeface="Andale Mono" charset="0"/>
              </a:rPr>
              <a:t>    }</a:t>
            </a:r>
          </a:p>
          <a:p>
            <a:r>
              <a:rPr lang="en-US" sz="1700" dirty="0">
                <a:latin typeface="Andale Mono" charset="0"/>
                <a:cs typeface="Andale Mon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037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D2533C"/>
                </a:solidFill>
                <a:latin typeface="Courier New" pitchFamily="-65" charset="0"/>
                <a:ea typeface="+mj-ea"/>
                <a:cs typeface="+mj-cs"/>
              </a:rPr>
              <a:t>operator[][]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</a:rPr>
              <a:t>Doesn’</a:t>
            </a:r>
            <a:r>
              <a:rPr lang="en-US" altLang="ja-JP" dirty="0">
                <a:latin typeface="Corbel" charset="0"/>
              </a:rPr>
              <a:t>t exist!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</a:rPr>
              <a:t>Just like multi-dimensional arrays </a:t>
            </a:r>
            <a:r>
              <a:rPr lang="en-US" dirty="0" smtClean="0">
                <a:latin typeface="Corbel" charset="0"/>
              </a:rPr>
              <a:t>don’</a:t>
            </a:r>
            <a:r>
              <a:rPr lang="en-US" altLang="ja-JP" dirty="0" smtClean="0">
                <a:latin typeface="Corbel" charset="0"/>
              </a:rPr>
              <a:t>t </a:t>
            </a:r>
            <a:r>
              <a:rPr lang="en-US" altLang="ja-JP" dirty="0">
                <a:latin typeface="Corbel" charset="0"/>
              </a:rPr>
              <a:t>exist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orbel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</a:rPr>
              <a:t>Simulate it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</a:rPr>
              <a:t>Using the </a:t>
            </a:r>
            <a:r>
              <a:rPr lang="ja-JP" altLang="en-US" dirty="0">
                <a:latin typeface="Corbel" charset="0"/>
              </a:rPr>
              <a:t>“</a:t>
            </a:r>
            <a:r>
              <a:rPr lang="en-US" altLang="ja-JP" dirty="0">
                <a:latin typeface="Corbel" charset="0"/>
              </a:rPr>
              <a:t>array of arrays</a:t>
            </a:r>
            <a:r>
              <a:rPr lang="ja-JP" altLang="en-US" dirty="0">
                <a:latin typeface="Corbel" charset="0"/>
              </a:rPr>
              <a:t>”</a:t>
            </a:r>
            <a:r>
              <a:rPr lang="en-US" altLang="ja-JP" dirty="0">
                <a:latin typeface="Corbel" charset="0"/>
              </a:rPr>
              <a:t> paradigm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latin typeface="Corbel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orbel" charset="0"/>
              </a:rPr>
              <a:t>a[</a:t>
            </a:r>
            <a:r>
              <a:rPr lang="en-US" b="1" dirty="0" err="1">
                <a:latin typeface="Corbel" charset="0"/>
              </a:rPr>
              <a:t>i</a:t>
            </a:r>
            <a:r>
              <a:rPr lang="en-US" b="1" dirty="0">
                <a:latin typeface="Corbel" charset="0"/>
              </a:rPr>
              <a:t>][j] == (</a:t>
            </a:r>
            <a:r>
              <a:rPr lang="en-US" b="1" dirty="0" err="1">
                <a:latin typeface="Corbel" charset="0"/>
              </a:rPr>
              <a:t>a.operator</a:t>
            </a:r>
            <a:r>
              <a:rPr lang="en-US" b="1" dirty="0">
                <a:latin typeface="Corbel" charset="0"/>
              </a:rPr>
              <a:t>[](</a:t>
            </a:r>
            <a:r>
              <a:rPr lang="en-US" b="1" dirty="0" err="1">
                <a:latin typeface="Corbel" charset="0"/>
              </a:rPr>
              <a:t>i</a:t>
            </a:r>
            <a:r>
              <a:rPr lang="en-US" b="1" dirty="0">
                <a:latin typeface="Corbel" charset="0"/>
              </a:rPr>
              <a:t>)).operator[](j)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</a:rPr>
              <a:t>The outer </a:t>
            </a:r>
            <a:r>
              <a:rPr lang="en-US" b="1" dirty="0">
                <a:latin typeface="Corbel" charset="0"/>
              </a:rPr>
              <a:t>operator[]</a:t>
            </a:r>
            <a:r>
              <a:rPr lang="en-US" dirty="0">
                <a:latin typeface="Corbel" charset="0"/>
              </a:rPr>
              <a:t> should return something that has another </a:t>
            </a:r>
            <a:r>
              <a:rPr lang="en-US" b="1" dirty="0">
                <a:latin typeface="Corbel" charset="0"/>
              </a:rPr>
              <a:t>operator[]</a:t>
            </a:r>
            <a:r>
              <a:rPr lang="en-US" dirty="0">
                <a:latin typeface="Corbel" charset="0"/>
              </a:rPr>
              <a:t> to invoke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orbel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</a:rPr>
              <a:t>Example: </a:t>
            </a:r>
            <a:r>
              <a:rPr lang="en-US" i="1" dirty="0">
                <a:latin typeface="Corbel" charset="0"/>
              </a:rPr>
              <a:t>op2db.cpp</a:t>
            </a:r>
          </a:p>
        </p:txBody>
      </p:sp>
    </p:spTree>
    <p:extLst>
      <p:ext uri="{BB962C8B-B14F-4D97-AF65-F5344CB8AC3E}">
        <p14:creationId xmlns:p14="http://schemas.microsoft.com/office/powerpoint/2010/main" val="248479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Conversion Operators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rbel" charset="0"/>
              </a:rPr>
              <a:t>The </a:t>
            </a:r>
            <a:r>
              <a:rPr lang="en-US" i="1">
                <a:latin typeface="Corbel" charset="0"/>
              </a:rPr>
              <a:t>complement</a:t>
            </a:r>
            <a:r>
              <a:rPr lang="en-US">
                <a:latin typeface="Corbel" charset="0"/>
              </a:rPr>
              <a:t> to single-arg constructors</a:t>
            </a:r>
          </a:p>
          <a:p>
            <a:endParaRPr lang="en-US">
              <a:latin typeface="Corbel" charset="0"/>
            </a:endParaRPr>
          </a:p>
          <a:p>
            <a:r>
              <a:rPr lang="en-US">
                <a:latin typeface="Corbel" charset="0"/>
              </a:rPr>
              <a:t>Provide implicit conversions </a:t>
            </a:r>
            <a:r>
              <a:rPr lang="en-US" i="1">
                <a:latin typeface="Corbel" charset="0"/>
              </a:rPr>
              <a:t>to</a:t>
            </a:r>
            <a:r>
              <a:rPr lang="en-US">
                <a:latin typeface="Corbel" charset="0"/>
              </a:rPr>
              <a:t> another type</a:t>
            </a:r>
          </a:p>
          <a:p>
            <a:endParaRPr lang="en-US">
              <a:latin typeface="Corbel" charset="0"/>
            </a:endParaRPr>
          </a:p>
          <a:p>
            <a:r>
              <a:rPr lang="en-US">
                <a:latin typeface="Corbel" charset="0"/>
              </a:rPr>
              <a:t>Member function with the signature:</a:t>
            </a:r>
          </a:p>
          <a:p>
            <a:pPr lvl="1">
              <a:buFontTx/>
              <a:buNone/>
            </a:pPr>
            <a:r>
              <a:rPr lang="en-US" sz="2400" b="1">
                <a:latin typeface="Courier New" charset="0"/>
              </a:rPr>
              <a:t>operator T() const;</a:t>
            </a:r>
            <a:endParaRPr lang="en-US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D2533C"/>
                </a:solidFill>
                <a:ea typeface="+mj-ea"/>
                <a:cs typeface="+mj-cs"/>
              </a:rPr>
              <a:t>Index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-to-</a:t>
            </a:r>
            <a:r>
              <a:rPr lang="en-US" b="1" dirty="0">
                <a:solidFill>
                  <a:srgbClr val="D2533C"/>
                </a:solidFill>
                <a:ea typeface="+mj-ea"/>
                <a:cs typeface="+mj-cs"/>
              </a:rPr>
              <a:t>double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 Conversion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8001000" cy="433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class </a:t>
            </a:r>
            <a:r>
              <a:rPr lang="en-US" sz="1800" dirty="0" smtClean="0">
                <a:latin typeface="Andale Mono" charset="0"/>
                <a:cs typeface="Andale Mono" charset="0"/>
              </a:rPr>
              <a:t>Index {</a:t>
            </a:r>
            <a:endParaRPr lang="en-US" sz="18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// ...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operator double() </a:t>
            </a:r>
            <a:r>
              <a:rPr lang="en-US" sz="1800" dirty="0" err="1" smtClean="0">
                <a:latin typeface="Andale Mono" charset="0"/>
                <a:cs typeface="Andale Mono" charset="0"/>
              </a:rPr>
              <a:t>const</a:t>
            </a:r>
            <a:r>
              <a:rPr lang="en-US" sz="1800" dirty="0" smtClean="0">
                <a:latin typeface="Andale Mono" charset="0"/>
                <a:cs typeface="Andale Mono" charset="0"/>
              </a:rPr>
              <a:t> </a:t>
            </a:r>
            <a:r>
              <a:rPr lang="en-US" sz="1800" dirty="0">
                <a:latin typeface="Andale Mono" charset="0"/>
                <a:cs typeface="Andale Mono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    double sum = data[0];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    for (</a:t>
            </a:r>
            <a:r>
              <a:rPr lang="en-US" sz="1800" dirty="0" err="1">
                <a:latin typeface="Andale Mono" charset="0"/>
                <a:cs typeface="Andale Mono" charset="0"/>
              </a:rPr>
              <a:t>int</a:t>
            </a:r>
            <a:r>
              <a:rPr lang="en-US" sz="1800" dirty="0">
                <a:latin typeface="Andale Mono" charset="0"/>
                <a:cs typeface="Andale Mono" charset="0"/>
              </a:rPr>
              <a:t> </a:t>
            </a:r>
            <a:r>
              <a:rPr lang="en-US" sz="1800" dirty="0" err="1">
                <a:latin typeface="Andale Mono" charset="0"/>
                <a:cs typeface="Andale Mono" charset="0"/>
              </a:rPr>
              <a:t>i</a:t>
            </a:r>
            <a:r>
              <a:rPr lang="en-US" sz="1800" dirty="0">
                <a:latin typeface="Andale Mono" charset="0"/>
                <a:cs typeface="Andale Mono" charset="0"/>
              </a:rPr>
              <a:t> = 1; </a:t>
            </a:r>
            <a:r>
              <a:rPr lang="en-US" sz="1800" dirty="0" err="1">
                <a:latin typeface="Andale Mono" charset="0"/>
                <a:cs typeface="Andale Mono" charset="0"/>
              </a:rPr>
              <a:t>i</a:t>
            </a:r>
            <a:r>
              <a:rPr lang="en-US" sz="1800" dirty="0">
                <a:latin typeface="Andale Mono" charset="0"/>
                <a:cs typeface="Andale Mono" charset="0"/>
              </a:rPr>
              <a:t> &lt; size; ++</a:t>
            </a:r>
            <a:r>
              <a:rPr lang="en-US" sz="1800" dirty="0" err="1">
                <a:latin typeface="Andale Mono" charset="0"/>
                <a:cs typeface="Andale Mono" charset="0"/>
              </a:rPr>
              <a:t>i</a:t>
            </a:r>
            <a:r>
              <a:rPr lang="en-US" sz="1800" dirty="0">
                <a:latin typeface="Andale Mono" charset="0"/>
                <a:cs typeface="Andale Mon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        sum += data[</a:t>
            </a:r>
            <a:r>
              <a:rPr lang="en-US" sz="1800" dirty="0" err="1">
                <a:latin typeface="Andale Mono" charset="0"/>
                <a:cs typeface="Andale Mono" charset="0"/>
              </a:rPr>
              <a:t>i</a:t>
            </a:r>
            <a:r>
              <a:rPr lang="en-US" sz="1800" dirty="0">
                <a:latin typeface="Andale Mono" charset="0"/>
                <a:cs typeface="Andale Mono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    return sum / size;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 dirty="0" err="1">
                <a:latin typeface="Andale Mono" charset="0"/>
                <a:cs typeface="Andale Mono" charset="0"/>
              </a:rPr>
              <a:t>int</a:t>
            </a:r>
            <a:r>
              <a:rPr lang="en-US" sz="1800" dirty="0">
                <a:latin typeface="Andale Mono" charset="0"/>
                <a:cs typeface="Andale Mono" charset="0"/>
              </a:rPr>
              <a:t> main(</a:t>
            </a:r>
            <a:r>
              <a:rPr lang="en-US" sz="1800" dirty="0" smtClean="0">
                <a:latin typeface="Andale Mono" charset="0"/>
                <a:cs typeface="Andale Mono" charset="0"/>
              </a:rPr>
              <a:t>) {</a:t>
            </a:r>
            <a:endParaRPr lang="en-US" sz="18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</a:t>
            </a:r>
            <a:r>
              <a:rPr lang="en-US" sz="1800" dirty="0" err="1">
                <a:latin typeface="Andale Mono" charset="0"/>
                <a:cs typeface="Andale Mono" charset="0"/>
              </a:rPr>
              <a:t>const</a:t>
            </a:r>
            <a:r>
              <a:rPr lang="en-US" sz="1800" dirty="0">
                <a:latin typeface="Andale Mono" charset="0"/>
                <a:cs typeface="Andale Mono" charset="0"/>
              </a:rPr>
              <a:t> Index a(10);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double x = a + 1;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</a:t>
            </a:r>
            <a:r>
              <a:rPr lang="en-US" sz="1800" dirty="0" err="1">
                <a:latin typeface="Andale Mono" charset="0"/>
                <a:cs typeface="Andale Mono" charset="0"/>
              </a:rPr>
              <a:t>cout</a:t>
            </a:r>
            <a:r>
              <a:rPr lang="en-US" sz="1800" dirty="0">
                <a:latin typeface="Andale Mono" charset="0"/>
                <a:cs typeface="Andale Mono" charset="0"/>
              </a:rPr>
              <a:t> &lt;&lt; x &lt;&lt; </a:t>
            </a:r>
            <a:r>
              <a:rPr lang="en-US" sz="1800" dirty="0" err="1">
                <a:latin typeface="Andale Mono" charset="0"/>
                <a:cs typeface="Andale Mono" charset="0"/>
              </a:rPr>
              <a:t>endl</a:t>
            </a:r>
            <a:r>
              <a:rPr lang="en-US" sz="1800" dirty="0">
                <a:latin typeface="Andale Mono" charset="0"/>
                <a:cs typeface="Andale Mono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 i="1" dirty="0">
                <a:latin typeface="Andale Mono" charset="0"/>
                <a:cs typeface="Andale Mono" charset="0"/>
              </a:rPr>
              <a:t>5.5</a:t>
            </a:r>
            <a:endParaRPr lang="en-US" sz="1800" dirty="0">
              <a:latin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51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Warning!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Corbel" charset="0"/>
              </a:rPr>
              <a:t>Consider the expression</a:t>
            </a:r>
          </a:p>
          <a:p>
            <a:pPr lvl="1">
              <a:spcAft>
                <a:spcPts val="600"/>
              </a:spcAft>
              <a:buFontTx/>
              <a:buNone/>
            </a:pPr>
            <a:r>
              <a:rPr lang="en-US" sz="1800" b="1" dirty="0">
                <a:latin typeface="Courier New" charset="0"/>
              </a:rPr>
              <a:t>	w + 1</a:t>
            </a:r>
            <a:endParaRPr lang="en-US" sz="1800" dirty="0">
              <a:latin typeface="Corbel" charset="0"/>
            </a:endParaRPr>
          </a:p>
          <a:p>
            <a:pPr>
              <a:spcAft>
                <a:spcPts val="600"/>
              </a:spcAft>
              <a:buFontTx/>
              <a:buNone/>
            </a:pPr>
            <a:r>
              <a:rPr lang="en-US" dirty="0">
                <a:latin typeface="Corbel" charset="0"/>
              </a:rPr>
              <a:t>     where </a:t>
            </a:r>
            <a:r>
              <a:rPr lang="en-US" b="1" dirty="0">
                <a:latin typeface="Courier New" charset="0"/>
              </a:rPr>
              <a:t>w</a:t>
            </a:r>
            <a:r>
              <a:rPr lang="en-US" dirty="0">
                <a:latin typeface="Corbel" charset="0"/>
              </a:rPr>
              <a:t> is </a:t>
            </a:r>
            <a:r>
              <a:rPr lang="en-US" b="1" dirty="0">
                <a:latin typeface="Courier New" charset="0"/>
              </a:rPr>
              <a:t>complex</a:t>
            </a:r>
            <a:r>
              <a:rPr lang="en-US" dirty="0">
                <a:latin typeface="Corbel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i="1" dirty="0">
                <a:latin typeface="Corbel" charset="0"/>
              </a:rPr>
              <a:t>Design heuristic</a:t>
            </a:r>
            <a:r>
              <a:rPr lang="en-US" dirty="0">
                <a:latin typeface="Corbel" charset="0"/>
              </a:rPr>
              <a:t>: Don’t allow types to be implicitly converted to each </a:t>
            </a:r>
            <a:r>
              <a:rPr lang="en-US" dirty="0" smtClean="0">
                <a:latin typeface="Corbel" charset="0"/>
              </a:rPr>
              <a:t>other simultaneously</a:t>
            </a:r>
            <a:endParaRPr lang="en-US" dirty="0">
              <a:latin typeface="Corbel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Corbel" charset="0"/>
              </a:rPr>
              <a:t>You can </a:t>
            </a:r>
            <a:r>
              <a:rPr lang="en-US" i="1" dirty="0">
                <a:latin typeface="Corbel" charset="0"/>
              </a:rPr>
              <a:t>disable</a:t>
            </a:r>
            <a:r>
              <a:rPr lang="en-US" dirty="0">
                <a:latin typeface="Corbel" charset="0"/>
              </a:rPr>
              <a:t> implicit conversions via constructors </a:t>
            </a:r>
            <a:r>
              <a:rPr lang="en-US" i="1" dirty="0">
                <a:latin typeface="Corbel" charset="0"/>
              </a:rPr>
              <a:t>and</a:t>
            </a:r>
            <a:r>
              <a:rPr lang="en-US" dirty="0">
                <a:latin typeface="Corbel" charset="0"/>
              </a:rPr>
              <a:t> conversion operators via the </a:t>
            </a:r>
            <a:r>
              <a:rPr lang="en-US" b="1" dirty="0">
                <a:latin typeface="Corbel" charset="0"/>
              </a:rPr>
              <a:t>explicit</a:t>
            </a:r>
            <a:r>
              <a:rPr lang="en-US" dirty="0">
                <a:latin typeface="Corbel" charset="0"/>
              </a:rPr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263089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err="1">
                <a:solidFill>
                  <a:srgbClr val="D2533C"/>
                </a:solidFill>
                <a:ea typeface="+mj-ea"/>
                <a:cs typeface="+mj-cs"/>
              </a:rPr>
              <a:t>lvalue</a:t>
            </a:r>
            <a:r>
              <a:rPr lang="en-US" i="1" dirty="0">
                <a:solidFill>
                  <a:srgbClr val="D2533C"/>
                </a:solidFill>
                <a:ea typeface="+mj-ea"/>
                <a:cs typeface="+mj-cs"/>
              </a:rPr>
              <a:t> vs. </a:t>
            </a:r>
            <a:r>
              <a:rPr lang="en-US" i="1" dirty="0" err="1">
                <a:solidFill>
                  <a:srgbClr val="D2533C"/>
                </a:solidFill>
                <a:ea typeface="+mj-ea"/>
                <a:cs typeface="+mj-cs"/>
              </a:rPr>
              <a:t>rvalue</a:t>
            </a:r>
            <a:r>
              <a:rPr lang="en-US" i="1" dirty="0">
                <a:solidFill>
                  <a:srgbClr val="D2533C"/>
                </a:solidFill>
                <a:ea typeface="+mj-ea"/>
                <a:cs typeface="+mj-cs"/>
              </a:rPr>
              <a:t> 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Detection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Idiom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700" i="1" dirty="0" smtClean="0">
                <a:solidFill>
                  <a:srgbClr val="D2533C"/>
                </a:solidFill>
                <a:ea typeface="+mj-ea"/>
                <a:cs typeface="+mj-cs"/>
              </a:rPr>
              <a:t>Used in </a:t>
            </a:r>
            <a:r>
              <a:rPr lang="en-US" sz="2700" i="1" smtClean="0">
                <a:solidFill>
                  <a:srgbClr val="D2533C"/>
                </a:solidFill>
                <a:ea typeface="+mj-ea"/>
                <a:cs typeface="+mj-cs"/>
              </a:rPr>
              <a:t>Program 2 </a:t>
            </a:r>
            <a:r>
              <a:rPr lang="en-US" sz="2700" i="1" dirty="0" smtClean="0">
                <a:solidFill>
                  <a:srgbClr val="D2533C"/>
                </a:solidFill>
                <a:ea typeface="+mj-ea"/>
                <a:cs typeface="+mj-cs"/>
              </a:rPr>
              <a:t>(see </a:t>
            </a:r>
            <a:r>
              <a:rPr lang="en-US" sz="2700" i="1" u="sng" dirty="0" err="1" smtClean="0">
                <a:solidFill>
                  <a:srgbClr val="D2533C"/>
                </a:solidFill>
                <a:ea typeface="+mj-ea"/>
                <a:cs typeface="+mj-cs"/>
              </a:rPr>
              <a:t>returnref.cpp</a:t>
            </a: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)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Corbel" charset="0"/>
              </a:rPr>
              <a:t>For </a:t>
            </a:r>
            <a:r>
              <a:rPr lang="en-US" b="1" dirty="0">
                <a:latin typeface="Corbel" charset="0"/>
              </a:rPr>
              <a:t>operator[ ]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rbel" charset="0"/>
              </a:rPr>
              <a:t>Because bits are not individually addressable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rbel" charset="0"/>
              </a:rPr>
              <a:t>Setting and resetting a bit are very </a:t>
            </a:r>
            <a:r>
              <a:rPr lang="en-US" i="1" dirty="0">
                <a:latin typeface="Corbel" charset="0"/>
              </a:rPr>
              <a:t>different operations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rbel" charset="0"/>
              </a:rPr>
              <a:t>Uses a </a:t>
            </a:r>
            <a:r>
              <a:rPr lang="en-US" i="1" dirty="0">
                <a:latin typeface="Corbel" charset="0"/>
              </a:rPr>
              <a:t>Proxy</a:t>
            </a:r>
            <a:r>
              <a:rPr lang="en-US" dirty="0">
                <a:latin typeface="Corbel" charset="0"/>
              </a:rPr>
              <a:t> class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rbel" charset="0"/>
              </a:rPr>
              <a:t>Returned by </a:t>
            </a:r>
            <a:r>
              <a:rPr lang="en-US" b="1" dirty="0" err="1">
                <a:latin typeface="Corbel" charset="0"/>
              </a:rPr>
              <a:t>bitset</a:t>
            </a:r>
            <a:r>
              <a:rPr lang="en-US" b="1">
                <a:latin typeface="Corbel" charset="0"/>
              </a:rPr>
              <a:t>&lt;N&gt;::</a:t>
            </a:r>
            <a:r>
              <a:rPr lang="en-US" b="1" smtClean="0">
                <a:latin typeface="Corbel" charset="0"/>
              </a:rPr>
              <a:t>operator[ ]</a:t>
            </a:r>
            <a:endParaRPr lang="en-US" b="1">
              <a:latin typeface="Corbel" charset="0"/>
            </a:endParaRPr>
          </a:p>
          <a:p>
            <a:pPr lvl="2">
              <a:spcAft>
                <a:spcPts val="600"/>
              </a:spcAft>
            </a:pPr>
            <a:r>
              <a:rPr lang="en-US" sz="1600" dirty="0">
                <a:latin typeface="Corbel" charset="0"/>
              </a:rPr>
              <a:t>Stores the </a:t>
            </a:r>
            <a:r>
              <a:rPr lang="en-US" sz="1600" i="1" dirty="0">
                <a:latin typeface="Corbel" charset="0"/>
              </a:rPr>
              <a:t>bit position</a:t>
            </a:r>
            <a:r>
              <a:rPr lang="en-US" sz="1600" dirty="0">
                <a:latin typeface="Corbel" charset="0"/>
              </a:rPr>
              <a:t> and a </a:t>
            </a:r>
            <a:r>
              <a:rPr lang="en-US" sz="1600" i="1" dirty="0">
                <a:latin typeface="Corbel" charset="0"/>
              </a:rPr>
              <a:t>reference</a:t>
            </a:r>
            <a:r>
              <a:rPr lang="en-US" sz="1600" dirty="0">
                <a:latin typeface="Corbel" charset="0"/>
              </a:rPr>
              <a:t> to the </a:t>
            </a:r>
            <a:r>
              <a:rPr lang="en-US" sz="1600" dirty="0" err="1">
                <a:latin typeface="Corbel" charset="0"/>
              </a:rPr>
              <a:t>bitset</a:t>
            </a:r>
            <a:endParaRPr lang="en-US" sz="1600" dirty="0">
              <a:latin typeface="Corbel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rbel" charset="0"/>
              </a:rPr>
              <a:t>Overloads </a:t>
            </a:r>
            <a:r>
              <a:rPr lang="en-US" b="1" dirty="0">
                <a:latin typeface="Corbel" charset="0"/>
              </a:rPr>
              <a:t>operator=(</a:t>
            </a:r>
            <a:r>
              <a:rPr lang="en-US" b="1" dirty="0" err="1">
                <a:latin typeface="Corbel" charset="0"/>
              </a:rPr>
              <a:t>bool</a:t>
            </a:r>
            <a:r>
              <a:rPr lang="en-US" b="1" dirty="0">
                <a:latin typeface="Corbel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rbel" charset="0"/>
              </a:rPr>
              <a:t>Converts implicitly to </a:t>
            </a:r>
            <a:r>
              <a:rPr lang="en-US" b="1" dirty="0" err="1">
                <a:latin typeface="Corbel" charset="0"/>
              </a:rPr>
              <a:t>bool</a:t>
            </a:r>
            <a:endParaRPr lang="en-US" b="1" dirty="0">
              <a:latin typeface="Corbel" charset="0"/>
            </a:endParaRPr>
          </a:p>
          <a:p>
            <a:pPr>
              <a:spcAft>
                <a:spcPts val="600"/>
              </a:spcAft>
              <a:buFontTx/>
              <a:buNone/>
            </a:pPr>
            <a:endParaRPr lang="en-US" dirty="0">
              <a:latin typeface="Corbel" charset="0"/>
            </a:endParaRPr>
          </a:p>
          <a:p>
            <a:pPr lvl="1">
              <a:spcAft>
                <a:spcPts val="600"/>
              </a:spcAft>
            </a:pPr>
            <a:endParaRPr lang="en-US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1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Review </a:t>
            </a:r>
            <a:r>
              <a:rPr lang="en-US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Program 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2</a:t>
            </a:r>
            <a:r>
              <a:rPr lang="en-US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Spec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2770" name="Text Placeholder 4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endParaRPr lang="en-US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9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Operator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Overloading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700" i="1" dirty="0" smtClean="0">
                <a:solidFill>
                  <a:srgbClr val="D2533C"/>
                </a:solidFill>
                <a:ea typeface="+mj-ea"/>
                <a:cs typeface="+mj-cs"/>
              </a:rPr>
              <a:t>More than just Syntactic Sugar</a:t>
            </a:r>
            <a:endParaRPr lang="en-US" sz="3600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charset="0"/>
              </a:rPr>
              <a:t>Binary operators</a:t>
            </a:r>
          </a:p>
          <a:p>
            <a:r>
              <a:rPr lang="en-US" dirty="0">
                <a:latin typeface="Corbel" charset="0"/>
              </a:rPr>
              <a:t>Unary operators</a:t>
            </a:r>
          </a:p>
          <a:p>
            <a:r>
              <a:rPr lang="en-US" dirty="0">
                <a:latin typeface="Corbel" charset="0"/>
              </a:rPr>
              <a:t>Conversion Operators</a:t>
            </a:r>
          </a:p>
          <a:p>
            <a:pPr lvl="1"/>
            <a:r>
              <a:rPr lang="en-US" dirty="0">
                <a:latin typeface="Corbel" charset="0"/>
              </a:rPr>
              <a:t>Proxy Classes (simulating a reference)</a:t>
            </a:r>
          </a:p>
          <a:p>
            <a:pPr lvl="2"/>
            <a:r>
              <a:rPr lang="en-US" sz="1600" b="1" dirty="0" err="1">
                <a:latin typeface="Corbel" charset="0"/>
              </a:rPr>
              <a:t>bitset</a:t>
            </a:r>
            <a:r>
              <a:rPr lang="en-US" sz="1600" dirty="0">
                <a:latin typeface="Corbel" charset="0"/>
              </a:rPr>
              <a:t> example</a:t>
            </a:r>
          </a:p>
          <a:p>
            <a:r>
              <a:rPr lang="en-US" dirty="0">
                <a:latin typeface="Corbel" charset="0"/>
              </a:rPr>
              <a:t>Special operators</a:t>
            </a:r>
          </a:p>
          <a:p>
            <a:pPr lvl="1"/>
            <a:r>
              <a:rPr lang="en-US" dirty="0">
                <a:latin typeface="Corbel" charset="0"/>
              </a:rPr>
              <a:t>Indexing</a:t>
            </a:r>
          </a:p>
          <a:p>
            <a:pPr lvl="1"/>
            <a:r>
              <a:rPr lang="en-US" dirty="0">
                <a:latin typeface="Corbel" charset="0"/>
              </a:rPr>
              <a:t>Pre-post increment/decrement</a:t>
            </a:r>
          </a:p>
          <a:p>
            <a:pPr lvl="1"/>
            <a:r>
              <a:rPr lang="en-US" dirty="0">
                <a:latin typeface="Corbel" charset="0"/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94540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Other Operators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rbel" charset="0"/>
              </a:rPr>
              <a:t>-&gt; (</a:t>
            </a:r>
            <a:r>
              <a:rPr lang="en-US">
                <a:latin typeface="Corbel" charset="0"/>
              </a:rPr>
              <a:t>for </a:t>
            </a:r>
            <a:r>
              <a:rPr lang="ja-JP" altLang="en-US">
                <a:latin typeface="Corbel" charset="0"/>
              </a:rPr>
              <a:t>“</a:t>
            </a:r>
            <a:r>
              <a:rPr lang="en-US" altLang="ja-JP">
                <a:latin typeface="Corbel" charset="0"/>
              </a:rPr>
              <a:t>smart pointers</a:t>
            </a:r>
            <a:r>
              <a:rPr lang="ja-JP" altLang="en-US">
                <a:latin typeface="Corbel" charset="0"/>
              </a:rPr>
              <a:t>”</a:t>
            </a:r>
            <a:r>
              <a:rPr lang="en-US" altLang="ja-JP">
                <a:latin typeface="Corbel" charset="0"/>
              </a:rPr>
              <a:t>)</a:t>
            </a:r>
          </a:p>
          <a:p>
            <a:pPr lvl="1"/>
            <a:r>
              <a:rPr lang="en-US">
                <a:latin typeface="Corbel" charset="0"/>
              </a:rPr>
              <a:t>we covered this already</a:t>
            </a:r>
          </a:p>
          <a:p>
            <a:r>
              <a:rPr lang="en-US" b="1">
                <a:latin typeface="Corbel" charset="0"/>
              </a:rPr>
              <a:t>++</a:t>
            </a:r>
            <a:r>
              <a:rPr lang="en-US">
                <a:latin typeface="Corbel" charset="0"/>
              </a:rPr>
              <a:t>, </a:t>
            </a:r>
            <a:r>
              <a:rPr lang="en-US" b="1">
                <a:latin typeface="Corbel" charset="0"/>
              </a:rPr>
              <a:t>--</a:t>
            </a:r>
          </a:p>
          <a:p>
            <a:pPr lvl="1"/>
            <a:r>
              <a:rPr lang="en-US">
                <a:latin typeface="Corbel" charset="0"/>
              </a:rPr>
              <a:t>Both </a:t>
            </a:r>
            <a:r>
              <a:rPr lang="en-US" i="1">
                <a:latin typeface="Corbel" charset="0"/>
              </a:rPr>
              <a:t>pre</a:t>
            </a:r>
            <a:r>
              <a:rPr lang="en-US">
                <a:latin typeface="Corbel" charset="0"/>
              </a:rPr>
              <a:t> and </a:t>
            </a:r>
            <a:r>
              <a:rPr lang="en-US" i="1">
                <a:latin typeface="Corbel" charset="0"/>
              </a:rPr>
              <a:t>post</a:t>
            </a:r>
            <a:r>
              <a:rPr lang="en-US">
                <a:latin typeface="Corbel" charset="0"/>
              </a:rPr>
              <a:t> versions</a:t>
            </a:r>
          </a:p>
          <a:p>
            <a:r>
              <a:rPr lang="en-US" b="1">
                <a:latin typeface="Corbel" charset="0"/>
              </a:rPr>
              <a:t>( )</a:t>
            </a:r>
          </a:p>
          <a:p>
            <a:pPr lvl="1"/>
            <a:r>
              <a:rPr lang="ja-JP" altLang="en-US">
                <a:latin typeface="Corbel" charset="0"/>
              </a:rPr>
              <a:t>“</a:t>
            </a:r>
            <a:r>
              <a:rPr lang="en-US" altLang="ja-JP">
                <a:latin typeface="Corbel" charset="0"/>
              </a:rPr>
              <a:t>function-call</a:t>
            </a:r>
            <a:r>
              <a:rPr lang="ja-JP" altLang="en-US">
                <a:latin typeface="Corbel" charset="0"/>
              </a:rPr>
              <a:t>”</a:t>
            </a:r>
            <a:r>
              <a:rPr lang="en-US" altLang="ja-JP">
                <a:latin typeface="Corbel" charset="0"/>
              </a:rPr>
              <a:t> operator</a:t>
            </a:r>
          </a:p>
          <a:p>
            <a:pPr lvl="1"/>
            <a:r>
              <a:rPr lang="en-US">
                <a:latin typeface="Corbel" charset="0"/>
              </a:rPr>
              <a:t>We’ll see more of this when we cover algorithms</a:t>
            </a:r>
          </a:p>
        </p:txBody>
      </p:sp>
    </p:spTree>
    <p:extLst>
      <p:ext uri="{BB962C8B-B14F-4D97-AF65-F5344CB8AC3E}">
        <p14:creationId xmlns:p14="http://schemas.microsoft.com/office/powerpoint/2010/main" val="191182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Overloading ++ and --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Must distinguish between </a:t>
            </a:r>
            <a:r>
              <a:rPr lang="en-US" i="1" dirty="0">
                <a:latin typeface="Corbel" charset="0"/>
              </a:rPr>
              <a:t>pre</a:t>
            </a:r>
            <a:r>
              <a:rPr lang="en-US" dirty="0">
                <a:latin typeface="Corbel" charset="0"/>
              </a:rPr>
              <a:t> and </a:t>
            </a:r>
            <a:r>
              <a:rPr lang="en-US" i="1" dirty="0">
                <a:latin typeface="Corbel" charset="0"/>
              </a:rPr>
              <a:t>post</a:t>
            </a:r>
          </a:p>
          <a:p>
            <a:pPr lvl="1"/>
            <a:r>
              <a:rPr lang="en-US" dirty="0">
                <a:latin typeface="Corbel" charset="0"/>
              </a:rPr>
              <a:t>Post versions take an extraneous </a:t>
            </a:r>
            <a:r>
              <a:rPr lang="en-US" b="1" dirty="0" err="1">
                <a:latin typeface="Corbel" charset="0"/>
              </a:rPr>
              <a:t>int</a:t>
            </a:r>
            <a:r>
              <a:rPr lang="en-US" dirty="0">
                <a:latin typeface="Corbel" charset="0"/>
              </a:rPr>
              <a:t> argument</a:t>
            </a:r>
          </a:p>
          <a:p>
            <a:endParaRPr lang="en-US" dirty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The post versions must save </a:t>
            </a:r>
            <a:r>
              <a:rPr lang="en-US" i="1" dirty="0">
                <a:latin typeface="Corbel" charset="0"/>
              </a:rPr>
              <a:t>current value</a:t>
            </a:r>
          </a:p>
          <a:p>
            <a:pPr lvl="1"/>
            <a:r>
              <a:rPr lang="en-US" dirty="0">
                <a:latin typeface="Corbel" charset="0"/>
              </a:rPr>
              <a:t>That’</a:t>
            </a:r>
            <a:r>
              <a:rPr lang="en-US" altLang="ja-JP" dirty="0">
                <a:latin typeface="Corbel" charset="0"/>
              </a:rPr>
              <a:t>s why the pre versions are </a:t>
            </a:r>
            <a:r>
              <a:rPr lang="en-US" altLang="ja-JP" i="1" dirty="0">
                <a:latin typeface="Corbel" charset="0"/>
              </a:rPr>
              <a:t>more efficient</a:t>
            </a:r>
          </a:p>
          <a:p>
            <a:pPr lvl="1"/>
            <a:r>
              <a:rPr lang="en-US" dirty="0">
                <a:latin typeface="Corbel" charset="0"/>
              </a:rPr>
              <a:t>They should also return a </a:t>
            </a:r>
            <a:r>
              <a:rPr lang="en-US" b="1" dirty="0" err="1">
                <a:latin typeface="Corbel" charset="0"/>
              </a:rPr>
              <a:t>const</a:t>
            </a:r>
            <a:r>
              <a:rPr lang="en-US" dirty="0">
                <a:latin typeface="Corbel" charset="0"/>
              </a:rPr>
              <a:t> object</a:t>
            </a:r>
          </a:p>
          <a:p>
            <a:pPr lvl="2"/>
            <a:r>
              <a:rPr lang="en-US" dirty="0">
                <a:latin typeface="Corbel" charset="0"/>
              </a:rPr>
              <a:t>To disallow </a:t>
            </a:r>
            <a:r>
              <a:rPr lang="en-US" b="1" dirty="0">
                <a:latin typeface="Corbel" charset="0"/>
              </a:rPr>
              <a:t>x++++</a:t>
            </a:r>
          </a:p>
          <a:p>
            <a:pPr lvl="2"/>
            <a:r>
              <a:rPr lang="en-US" sz="2200" dirty="0">
                <a:latin typeface="Corbel" charset="0"/>
              </a:rPr>
              <a:t>Illegal, modifies temporary</a:t>
            </a:r>
          </a:p>
          <a:p>
            <a:endParaRPr lang="en-US" dirty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Examples: </a:t>
            </a:r>
            <a:r>
              <a:rPr lang="en-US" i="1" dirty="0" err="1">
                <a:latin typeface="Corbel" charset="0"/>
              </a:rPr>
              <a:t>PrePost.cpp</a:t>
            </a:r>
            <a:r>
              <a:rPr lang="en-US" dirty="0">
                <a:latin typeface="Corbel" charset="0"/>
              </a:rPr>
              <a:t>, </a:t>
            </a:r>
            <a:r>
              <a:rPr lang="en-US" i="1" dirty="0" err="1">
                <a:latin typeface="Corbel" charset="0"/>
              </a:rPr>
              <a:t>SafeArrayPtr.cpp</a:t>
            </a:r>
            <a:endParaRPr lang="en-US" i="1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0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Overloading operator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( )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The </a:t>
            </a:r>
            <a:r>
              <a:rPr lang="ja-JP" altLang="en-US" dirty="0">
                <a:latin typeface="Corbel" charset="0"/>
              </a:rPr>
              <a:t>“</a:t>
            </a:r>
            <a:r>
              <a:rPr lang="en-US" altLang="ja-JP" dirty="0">
                <a:latin typeface="Corbel" charset="0"/>
              </a:rPr>
              <a:t>Function Call</a:t>
            </a:r>
            <a:r>
              <a:rPr lang="ja-JP" altLang="en-US" dirty="0">
                <a:latin typeface="Corbel" charset="0"/>
              </a:rPr>
              <a:t>”</a:t>
            </a:r>
            <a:r>
              <a:rPr lang="en-US" altLang="ja-JP" dirty="0">
                <a:latin typeface="Corbel" charset="0"/>
              </a:rPr>
              <a:t> Operator</a:t>
            </a:r>
          </a:p>
          <a:p>
            <a:r>
              <a:rPr lang="en-US" dirty="0">
                <a:latin typeface="Corbel" charset="0"/>
              </a:rPr>
              <a:t>Constitutes a </a:t>
            </a:r>
            <a:r>
              <a:rPr lang="en-US" i="1" dirty="0">
                <a:latin typeface="Corbel" charset="0"/>
              </a:rPr>
              <a:t>Function Object</a:t>
            </a:r>
          </a:p>
          <a:p>
            <a:pPr lvl="1"/>
            <a:r>
              <a:rPr lang="en-US" dirty="0">
                <a:latin typeface="Corbel" charset="0"/>
              </a:rPr>
              <a:t>An object that behaves like a function</a:t>
            </a:r>
          </a:p>
          <a:p>
            <a:r>
              <a:rPr lang="en-US" dirty="0">
                <a:latin typeface="Corbel" charset="0"/>
              </a:rPr>
              <a:t>If class </a:t>
            </a:r>
            <a:r>
              <a:rPr lang="en-US" b="1" dirty="0">
                <a:latin typeface="Corbel" charset="0"/>
              </a:rPr>
              <a:t>T::operator( )</a:t>
            </a:r>
            <a:r>
              <a:rPr lang="en-US" dirty="0">
                <a:latin typeface="Corbel" charset="0"/>
              </a:rPr>
              <a:t> exists:</a:t>
            </a:r>
          </a:p>
          <a:p>
            <a:pPr lvl="1"/>
            <a:r>
              <a:rPr lang="en-US" dirty="0">
                <a:latin typeface="Corbel" charset="0"/>
              </a:rPr>
              <a:t>Then </a:t>
            </a:r>
            <a:r>
              <a:rPr lang="en-US" b="1" dirty="0">
                <a:latin typeface="Corbel" charset="0"/>
              </a:rPr>
              <a:t>t( )</a:t>
            </a:r>
            <a:r>
              <a:rPr lang="en-US" dirty="0">
                <a:latin typeface="Corbel" charset="0"/>
              </a:rPr>
              <a:t> acts like a function call</a:t>
            </a:r>
          </a:p>
          <a:p>
            <a:r>
              <a:rPr lang="en-US" dirty="0">
                <a:latin typeface="Corbel" charset="0"/>
              </a:rPr>
              <a:t>Example: </a:t>
            </a:r>
            <a:r>
              <a:rPr lang="en-US" i="1" dirty="0" err="1">
                <a:latin typeface="Corbel" charset="0"/>
              </a:rPr>
              <a:t>findGreater.cpp</a:t>
            </a:r>
            <a:r>
              <a:rPr lang="en-US" dirty="0">
                <a:latin typeface="Corbel" charset="0"/>
              </a:rPr>
              <a:t>, </a:t>
            </a:r>
            <a:r>
              <a:rPr lang="en-US" i="1" dirty="0">
                <a:latin typeface="Corbel" charset="0"/>
              </a:rPr>
              <a:t>findGreater2.cpp</a:t>
            </a:r>
          </a:p>
        </p:txBody>
      </p:sp>
    </p:spTree>
    <p:extLst>
      <p:ext uri="{BB962C8B-B14F-4D97-AF65-F5344CB8AC3E}">
        <p14:creationId xmlns:p14="http://schemas.microsoft.com/office/powerpoint/2010/main" val="90205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Operator Overloading</a:t>
            </a:r>
            <a:br>
              <a:rPr lang="en-US" dirty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200" i="1" dirty="0" smtClean="0">
                <a:solidFill>
                  <a:srgbClr val="D2533C"/>
                </a:solidFill>
                <a:ea typeface="+mj-ea"/>
                <a:cs typeface="+mj-cs"/>
                <a:sym typeface="Symbol" pitchFamily="-65" charset="2"/>
              </a:rPr>
              <a:t>Checkpoint</a:t>
            </a:r>
            <a:r>
              <a:rPr lang="en-US" sz="2000" dirty="0" smtClean="0">
                <a:solidFill>
                  <a:srgbClr val="D2533C"/>
                </a:solidFill>
                <a:ea typeface="+mj-ea"/>
                <a:cs typeface="+mj-cs"/>
                <a:sym typeface="Symbol" pitchFamily="-65" charset="2"/>
              </a:rPr>
              <a:t> 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1200"/>
              </a:spcAft>
              <a:buSzPct val="66000"/>
            </a:pPr>
            <a:r>
              <a:rPr lang="en-US" dirty="0">
                <a:latin typeface="Corbel" charset="0"/>
              </a:rPr>
              <a:t>When should you make an operator function a non-member?</a:t>
            </a:r>
          </a:p>
          <a:p>
            <a:pPr>
              <a:lnSpc>
                <a:spcPct val="80000"/>
              </a:lnSpc>
              <a:spcAft>
                <a:spcPts val="1200"/>
              </a:spcAft>
              <a:buSzPct val="66000"/>
            </a:pPr>
            <a:r>
              <a:rPr lang="en-US" dirty="0">
                <a:latin typeface="Corbel" charset="0"/>
              </a:rPr>
              <a:t>Why should you provide two versions of </a:t>
            </a:r>
            <a:r>
              <a:rPr lang="en-US" b="1" dirty="0">
                <a:latin typeface="Courier New" charset="0"/>
              </a:rPr>
              <a:t>operator[]</a:t>
            </a:r>
            <a:r>
              <a:rPr lang="en-US" dirty="0">
                <a:latin typeface="Corbel" charset="0"/>
              </a:rPr>
              <a:t>?</a:t>
            </a:r>
          </a:p>
          <a:p>
            <a:pPr>
              <a:lnSpc>
                <a:spcPct val="80000"/>
              </a:lnSpc>
              <a:spcAft>
                <a:spcPts val="1200"/>
              </a:spcAft>
              <a:buSzPct val="66000"/>
            </a:pPr>
            <a:r>
              <a:rPr lang="en-US" dirty="0">
                <a:latin typeface="Corbel" charset="0"/>
              </a:rPr>
              <a:t>What side effect ensues from defining a constructor that be can called with  a single argument?</a:t>
            </a:r>
          </a:p>
          <a:p>
            <a:pPr>
              <a:lnSpc>
                <a:spcPct val="80000"/>
              </a:lnSpc>
              <a:spcAft>
                <a:spcPts val="1200"/>
              </a:spcAft>
              <a:buSzPct val="66000"/>
            </a:pPr>
            <a:r>
              <a:rPr lang="en-US" dirty="0">
                <a:latin typeface="Corbel" charset="0"/>
              </a:rPr>
              <a:t>When should you use a conversion operator?</a:t>
            </a:r>
          </a:p>
          <a:p>
            <a:pPr>
              <a:lnSpc>
                <a:spcPct val="80000"/>
              </a:lnSpc>
              <a:spcAft>
                <a:spcPts val="1200"/>
              </a:spcAft>
              <a:buSzPct val="66000"/>
            </a:pPr>
            <a:r>
              <a:rPr lang="en-US" dirty="0">
                <a:latin typeface="Corbel" charset="0"/>
              </a:rPr>
              <a:t>When </a:t>
            </a:r>
            <a:r>
              <a:rPr lang="en-US" i="1" dirty="0">
                <a:latin typeface="Corbel" charset="0"/>
              </a:rPr>
              <a:t>shouldn'</a:t>
            </a:r>
            <a:r>
              <a:rPr lang="en-US" altLang="ja-JP" i="1" dirty="0">
                <a:latin typeface="Corbel" charset="0"/>
              </a:rPr>
              <a:t>t</a:t>
            </a:r>
            <a:r>
              <a:rPr lang="en-US" altLang="ja-JP" dirty="0">
                <a:latin typeface="Corbel" charset="0"/>
              </a:rPr>
              <a:t> you use a conversion operator?</a:t>
            </a:r>
            <a:endParaRPr lang="en-US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0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“Value Types”</a:t>
            </a:r>
          </a:p>
          <a:p>
            <a:endParaRPr lang="en-US" dirty="0" smtClean="0"/>
          </a:p>
          <a:p>
            <a:r>
              <a:rPr lang="en-US" dirty="0" smtClean="0"/>
              <a:t>Behave just like built-in types</a:t>
            </a:r>
          </a:p>
          <a:p>
            <a:endParaRPr lang="en-US" dirty="0" smtClean="0"/>
          </a:p>
          <a:p>
            <a:r>
              <a:rPr lang="en-US" dirty="0" smtClean="0"/>
              <a:t>Typically reside on the stack</a:t>
            </a:r>
          </a:p>
          <a:p>
            <a:pPr lvl="1"/>
            <a:r>
              <a:rPr lang="en-US" dirty="0" smtClean="0"/>
              <a:t>Although they can have internal pointers heap pointers</a:t>
            </a:r>
          </a:p>
          <a:p>
            <a:endParaRPr lang="en-US" dirty="0" smtClean="0"/>
          </a:p>
          <a:p>
            <a:r>
              <a:rPr lang="en-US" dirty="0" smtClean="0"/>
              <a:t>Like built-ins:</a:t>
            </a:r>
          </a:p>
          <a:p>
            <a:pPr lvl="1"/>
            <a:r>
              <a:rPr lang="en-US" dirty="0" smtClean="0"/>
              <a:t>They can be passed as parameters by value</a:t>
            </a:r>
          </a:p>
          <a:p>
            <a:pPr lvl="1"/>
            <a:r>
              <a:rPr lang="en-US" dirty="0" smtClean="0"/>
              <a:t>They can be returned from functions by value</a:t>
            </a:r>
          </a:p>
          <a:p>
            <a:pPr lvl="1"/>
            <a:r>
              <a:rPr lang="en-US" dirty="0" smtClean="0"/>
              <a:t>They can be assigned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2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8226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Simple String Class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222" i="1" dirty="0" smtClean="0">
                <a:solidFill>
                  <a:srgbClr val="D2533C"/>
                </a:solidFill>
                <a:ea typeface="+mj-ea"/>
                <a:cs typeface="+mj-cs"/>
              </a:rPr>
              <a:t>Manages a </a:t>
            </a:r>
            <a:r>
              <a:rPr lang="en-US" sz="2222" b="1" i="1" dirty="0" smtClean="0">
                <a:solidFill>
                  <a:srgbClr val="D2533C"/>
                </a:solidFill>
                <a:ea typeface="+mj-ea"/>
                <a:cs typeface="+mj-cs"/>
              </a:rPr>
              <a:t>char</a:t>
            </a:r>
            <a:r>
              <a:rPr lang="en-US" sz="2222" b="0" i="1" dirty="0" smtClean="0">
                <a:solidFill>
                  <a:srgbClr val="D2533C"/>
                </a:solidFill>
                <a:ea typeface="+mj-ea"/>
                <a:cs typeface="+mj-cs"/>
              </a:rPr>
              <a:t> </a:t>
            </a:r>
            <a:r>
              <a:rPr lang="en-US" sz="2222" i="1" dirty="0" smtClean="0">
                <a:solidFill>
                  <a:srgbClr val="D2533C"/>
                </a:solidFill>
                <a:ea typeface="+mj-ea"/>
                <a:cs typeface="+mj-cs"/>
              </a:rPr>
              <a:t>buffer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4946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#include &lt;</a:t>
            </a:r>
            <a:r>
              <a:rPr lang="en-US" sz="1600" b="1" dirty="0" err="1">
                <a:latin typeface="Courier New" charset="0"/>
              </a:rPr>
              <a:t>cstring</a:t>
            </a:r>
            <a:r>
              <a:rPr lang="en-US" sz="1600" b="1" dirty="0">
                <a:latin typeface="Courier New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#include &lt;</a:t>
            </a:r>
            <a:r>
              <a:rPr lang="en-US" sz="1600" b="1" dirty="0" err="1">
                <a:latin typeface="Courier New" charset="0"/>
              </a:rPr>
              <a:t>iostream</a:t>
            </a:r>
            <a:r>
              <a:rPr lang="en-US" sz="1600" b="1" dirty="0">
                <a:latin typeface="Courier New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US" sz="1600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class String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    char* data;</a:t>
            </a:r>
          </a:p>
          <a:p>
            <a:pPr>
              <a:lnSpc>
                <a:spcPct val="90000"/>
              </a:lnSpc>
            </a:pPr>
            <a:endParaRPr lang="en-US" sz="1600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    String(</a:t>
            </a:r>
            <a:r>
              <a:rPr lang="en-US" sz="1600" b="1" dirty="0" err="1">
                <a:latin typeface="Courier New" charset="0"/>
              </a:rPr>
              <a:t>const</a:t>
            </a:r>
            <a:r>
              <a:rPr lang="en-US" sz="1600" b="1" dirty="0">
                <a:latin typeface="Courier New" charset="0"/>
              </a:rPr>
              <a:t> char* s = "")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        data = new char[</a:t>
            </a:r>
            <a:r>
              <a:rPr lang="en-US" sz="1600" b="1" dirty="0" err="1">
                <a:latin typeface="Courier New" charset="0"/>
              </a:rPr>
              <a:t>std</a:t>
            </a:r>
            <a:r>
              <a:rPr lang="en-US" sz="1600" b="1" dirty="0">
                <a:latin typeface="Courier New" charset="0"/>
              </a:rPr>
              <a:t>::</a:t>
            </a:r>
            <a:r>
              <a:rPr lang="en-US" sz="1600" b="1" dirty="0" err="1">
                <a:latin typeface="Courier New" charset="0"/>
              </a:rPr>
              <a:t>strlen</a:t>
            </a:r>
            <a:r>
              <a:rPr lang="en-US" sz="1600" b="1" dirty="0">
                <a:latin typeface="Courier New" charset="0"/>
              </a:rPr>
              <a:t>(s) + 1];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        </a:t>
            </a:r>
            <a:r>
              <a:rPr lang="en-US" sz="1600" b="1" dirty="0" err="1">
                <a:latin typeface="Courier New" charset="0"/>
              </a:rPr>
              <a:t>std</a:t>
            </a:r>
            <a:r>
              <a:rPr lang="en-US" sz="1600" b="1" dirty="0">
                <a:latin typeface="Courier New" charset="0"/>
              </a:rPr>
              <a:t>::</a:t>
            </a:r>
            <a:r>
              <a:rPr lang="en-US" sz="1600" b="1" dirty="0" err="1">
                <a:latin typeface="Courier New" charset="0"/>
              </a:rPr>
              <a:t>strcpy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latin typeface="Courier New" charset="0"/>
              </a:rPr>
              <a:t>data,s</a:t>
            </a:r>
            <a:r>
              <a:rPr lang="en-US" sz="1600" b="1" dirty="0">
                <a:latin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    ~String() {delete [] data;}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   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size() </a:t>
            </a:r>
            <a:r>
              <a:rPr lang="en-US" sz="1600" b="1" dirty="0" err="1">
                <a:latin typeface="Courier New" charset="0"/>
              </a:rPr>
              <a:t>const</a:t>
            </a:r>
            <a:r>
              <a:rPr lang="en-US" sz="1600" b="1" dirty="0">
                <a:latin typeface="Courier New" charset="0"/>
              </a:rPr>
              <a:t> {return </a:t>
            </a:r>
            <a:r>
              <a:rPr lang="en-US" sz="1600" b="1" dirty="0" err="1">
                <a:latin typeface="Courier New" charset="0"/>
              </a:rPr>
              <a:t>std</a:t>
            </a:r>
            <a:r>
              <a:rPr lang="en-US" sz="1600" b="1" dirty="0">
                <a:latin typeface="Courier New" charset="0"/>
              </a:rPr>
              <a:t>::</a:t>
            </a:r>
            <a:r>
              <a:rPr lang="en-US" sz="1600" b="1" dirty="0" err="1">
                <a:latin typeface="Courier New" charset="0"/>
              </a:rPr>
              <a:t>strlen</a:t>
            </a:r>
            <a:r>
              <a:rPr lang="en-US" sz="1600" b="1" dirty="0">
                <a:latin typeface="Courier New" charset="0"/>
              </a:rPr>
              <a:t>(data);}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    char </a:t>
            </a:r>
            <a:r>
              <a:rPr lang="en-US" sz="1600" b="1" dirty="0" err="1">
                <a:latin typeface="Courier New" charset="0"/>
              </a:rPr>
              <a:t>getAt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pos</a:t>
            </a:r>
            <a:r>
              <a:rPr lang="en-US" sz="1600" b="1" dirty="0">
                <a:latin typeface="Courier New" charset="0"/>
              </a:rPr>
              <a:t>) </a:t>
            </a:r>
            <a:r>
              <a:rPr lang="en-US" sz="1600" b="1" dirty="0" err="1">
                <a:latin typeface="Courier New" charset="0"/>
              </a:rPr>
              <a:t>const</a:t>
            </a:r>
            <a:r>
              <a:rPr lang="en-US" sz="1600" b="1" dirty="0">
                <a:latin typeface="Courier New" charset="0"/>
              </a:rPr>
              <a:t> {return data[</a:t>
            </a:r>
            <a:r>
              <a:rPr lang="en-US" sz="1600" b="1" dirty="0" err="1">
                <a:latin typeface="Courier New" charset="0"/>
              </a:rPr>
              <a:t>pos</a:t>
            </a:r>
            <a:r>
              <a:rPr lang="en-US" sz="1600" b="1" dirty="0">
                <a:latin typeface="Courier New" charset="0"/>
              </a:rPr>
              <a:t>];}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    void </a:t>
            </a:r>
            <a:r>
              <a:rPr lang="en-US" sz="1600" b="1" dirty="0" err="1">
                <a:latin typeface="Courier New" charset="0"/>
              </a:rPr>
              <a:t>setAt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pos</a:t>
            </a:r>
            <a:r>
              <a:rPr lang="en-US" sz="1600" b="1" dirty="0">
                <a:latin typeface="Courier New" charset="0"/>
              </a:rPr>
              <a:t>, char c) </a:t>
            </a:r>
            <a:r>
              <a:rPr lang="en-US" sz="1600" b="1" dirty="0" err="1">
                <a:latin typeface="Courier New" charset="0"/>
              </a:rPr>
              <a:t>const</a:t>
            </a:r>
            <a:r>
              <a:rPr lang="en-US" sz="1600" b="1" dirty="0">
                <a:latin typeface="Courier New" charset="0"/>
              </a:rPr>
              <a:t> {data[</a:t>
            </a:r>
            <a:r>
              <a:rPr lang="en-US" sz="1600" b="1" dirty="0" err="1">
                <a:latin typeface="Courier New" charset="0"/>
              </a:rPr>
              <a:t>pos</a:t>
            </a:r>
            <a:r>
              <a:rPr lang="en-US" sz="1600" b="1" dirty="0">
                <a:latin typeface="Courier New" charset="0"/>
              </a:rPr>
              <a:t>] = c;}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    void display()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        </a:t>
            </a:r>
            <a:r>
              <a:rPr lang="en-US" sz="1600" b="1" dirty="0" err="1">
                <a:latin typeface="Courier New" charset="0"/>
              </a:rPr>
              <a:t>std</a:t>
            </a:r>
            <a:r>
              <a:rPr lang="en-US" sz="1600" b="1" dirty="0">
                <a:latin typeface="Courier New" charset="0"/>
              </a:rPr>
              <a:t>::</a:t>
            </a:r>
            <a:r>
              <a:rPr lang="en-US" sz="1600" b="1" dirty="0" err="1">
                <a:latin typeface="Courier New" charset="0"/>
              </a:rPr>
              <a:t>cout</a:t>
            </a:r>
            <a:r>
              <a:rPr lang="en-US" sz="1600" b="1" dirty="0">
                <a:latin typeface="Courier New" charset="0"/>
              </a:rPr>
              <a:t> &lt;&lt; data &lt;&lt; '\n';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};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F4A1E8-5443-2845-9D00-4DF7756F5C55}" type="slidenum">
              <a:rPr lang="en-US" sz="1200">
                <a:solidFill>
                  <a:srgbClr val="3F3F3F"/>
                </a:solidFill>
              </a:rPr>
              <a:pPr eaLnBrk="1" hangingPunct="1"/>
              <a:t>35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6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0943" y="32062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Using class String</a:t>
            </a:r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457200" y="1708150"/>
            <a:ext cx="8382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int main()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    String s = "hello"; // same as String s("hello");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    for (int i = 0; i &lt; s.size(); ++i)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        cout &lt;&lt; "s[" &lt;&lt; i &lt;&lt; "] == "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             &lt;&lt; s.getAt(i) &lt;&lt; std::endl;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en-US" sz="1900" b="1">
              <a:latin typeface="Courier New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    String empty;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    std::cout &lt;&lt; '"';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    empty.display();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    std::cout &lt;&lt; "\"\n";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en-US" sz="1900" b="1">
              <a:latin typeface="Courier New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/* Output: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s[0] == h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s[1] == 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s[2] == l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s[3] == l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s[4] == o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""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900" b="1">
                <a:latin typeface="Courier New" charset="0"/>
              </a:rPr>
              <a:t>*/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D8142-D655-F94B-98D0-F16F9314AFE4}" type="slidenum">
              <a:rPr lang="en-US" sz="1200">
                <a:solidFill>
                  <a:srgbClr val="3F3F3F"/>
                </a:solidFill>
              </a:rPr>
              <a:pPr eaLnBrk="1" hangingPunct="1"/>
              <a:t>36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2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783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Strange Behavior</a:t>
            </a:r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609600" y="2166938"/>
            <a:ext cx="8001000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main()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>
                <a:latin typeface="Courier New" charset="0"/>
              </a:rPr>
              <a:t>   String s = "hello";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>
                <a:latin typeface="Courier New" charset="0"/>
              </a:rPr>
              <a:t>   String t = s;		// same as String t(s);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 err="1">
                <a:latin typeface="Courier New" charset="0"/>
              </a:rPr>
              <a:t>t.setAt</a:t>
            </a:r>
            <a:r>
              <a:rPr lang="en-US" sz="2000" b="1" dirty="0">
                <a:latin typeface="Courier New" charset="0"/>
              </a:rPr>
              <a:t>(0,'j');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 err="1">
                <a:latin typeface="Courier New" charset="0"/>
              </a:rPr>
              <a:t>s.display</a:t>
            </a:r>
            <a:r>
              <a:rPr lang="en-US" sz="2000" b="1" dirty="0">
                <a:latin typeface="Courier New" charset="0"/>
              </a:rPr>
              <a:t>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>
                <a:latin typeface="Courier New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 smtClean="0">
                <a:latin typeface="Courier New" charset="0"/>
              </a:rPr>
              <a:t>/</a:t>
            </a:r>
            <a:r>
              <a:rPr lang="en-US" sz="2000" dirty="0">
                <a:latin typeface="Courier New" charset="0"/>
              </a:rPr>
              <a:t>* Output: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>
                <a:latin typeface="Courier New" charset="0"/>
              </a:rPr>
              <a:t>badstring</a:t>
            </a:r>
            <a:r>
              <a:rPr lang="en-US" sz="2000" dirty="0">
                <a:latin typeface="Courier New" charset="0"/>
              </a:rPr>
              <a:t>(10381,0x7fff7a111310) </a:t>
            </a:r>
            <a:r>
              <a:rPr lang="en-US" sz="2000" dirty="0" err="1">
                <a:latin typeface="Courier New" charset="0"/>
              </a:rPr>
              <a:t>malloc</a:t>
            </a:r>
            <a:r>
              <a:rPr lang="en-US" sz="2000" dirty="0">
                <a:latin typeface="Courier New" charset="0"/>
              </a:rPr>
              <a:t>: *** error for object 0x7fad21c038d0: pointer being freed was not allocated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*** set a breakpoint in </a:t>
            </a:r>
            <a:r>
              <a:rPr lang="en-US" sz="2000" dirty="0" err="1">
                <a:latin typeface="Courier New" charset="0"/>
              </a:rPr>
              <a:t>malloc_error_break</a:t>
            </a:r>
            <a:r>
              <a:rPr lang="en-US" sz="2000" dirty="0">
                <a:latin typeface="Courier New" charset="0"/>
              </a:rPr>
              <a:t> to debug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>
                <a:latin typeface="Courier New" charset="0"/>
              </a:rPr>
              <a:t>j</a:t>
            </a:r>
            <a:r>
              <a:rPr lang="en-US" sz="2000" dirty="0" err="1" smtClean="0">
                <a:latin typeface="Courier New" charset="0"/>
              </a:rPr>
              <a:t>ello</a:t>
            </a:r>
            <a:endParaRPr lang="en-US" sz="2000" dirty="0">
              <a:latin typeface="Courier New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 smtClean="0">
                <a:latin typeface="Courier New" charset="0"/>
              </a:rPr>
              <a:t>*</a:t>
            </a:r>
            <a:r>
              <a:rPr lang="en-US" sz="2000" dirty="0">
                <a:latin typeface="Courier New" charset="0"/>
              </a:rPr>
              <a:t>/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8B1089-73B6-8942-962A-370BB81D264E}" type="slidenum">
              <a:rPr lang="en-US" sz="1200">
                <a:solidFill>
                  <a:srgbClr val="3F3F3F"/>
                </a:solidFill>
              </a:rPr>
              <a:pPr eaLnBrk="1" hangingPunct="1"/>
              <a:t>37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Initialization vs. Assignment 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Initialization occurs only </a:t>
            </a:r>
            <a:r>
              <a:rPr lang="en-US" i="1" dirty="0">
                <a:ea typeface="ＭＳ Ｐゴシック" charset="0"/>
                <a:cs typeface="ＭＳ Ｐゴシック" charset="0"/>
              </a:rPr>
              <a:t>once</a:t>
            </a:r>
            <a:r>
              <a:rPr lang="en-US" dirty="0">
                <a:ea typeface="ＭＳ Ｐゴシック" charset="0"/>
                <a:cs typeface="ＭＳ Ｐゴシック" charset="0"/>
              </a:rPr>
              <a:t>, right after an object is </a:t>
            </a:r>
            <a:r>
              <a:rPr lang="en-US" i="1" dirty="0">
                <a:ea typeface="ＭＳ Ｐゴシック" charset="0"/>
                <a:cs typeface="ＭＳ Ｐゴシック" charset="0"/>
              </a:rPr>
              <a:t>created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>
              <a:spcAft>
                <a:spcPts val="600"/>
              </a:spcAft>
            </a:pPr>
            <a:r>
              <a:rPr lang="en-US" sz="2400" dirty="0">
                <a:ea typeface="ＭＳ Ｐゴシック" charset="0"/>
              </a:rPr>
              <a:t>always by some </a:t>
            </a:r>
            <a:r>
              <a:rPr lang="en-US" sz="2400" i="1" dirty="0">
                <a:ea typeface="ＭＳ Ｐゴシック" charset="0"/>
              </a:rPr>
              <a:t>constructor</a:t>
            </a:r>
            <a:endParaRPr lang="en-US" sz="2800" dirty="0">
              <a:ea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Assignment occurs only </a:t>
            </a:r>
            <a:r>
              <a:rPr lang="en-US" i="1" dirty="0">
                <a:ea typeface="ＭＳ Ｐゴシック" charset="0"/>
                <a:cs typeface="ＭＳ Ｐゴシック" charset="0"/>
              </a:rPr>
              <a:t>after</a:t>
            </a:r>
            <a:r>
              <a:rPr lang="en-US" dirty="0">
                <a:ea typeface="ＭＳ Ｐゴシック" charset="0"/>
                <a:cs typeface="ＭＳ Ｐゴシック" charset="0"/>
              </a:rPr>
              <a:t> an object has been initialized</a:t>
            </a:r>
          </a:p>
          <a:p>
            <a:pPr lvl="2" eaLnBrk="1" hangingPunct="1">
              <a:spcAft>
                <a:spcPts val="600"/>
              </a:spcAft>
            </a:pPr>
            <a:r>
              <a:rPr lang="en-US" sz="2400" dirty="0">
                <a:ea typeface="ＭＳ Ｐゴシック" charset="0"/>
              </a:rPr>
              <a:t>via </a:t>
            </a:r>
            <a:r>
              <a:rPr lang="en-US" sz="2400" b="1" dirty="0">
                <a:ea typeface="ＭＳ Ｐゴシック" charset="0"/>
              </a:rPr>
              <a:t>operator=</a:t>
            </a:r>
            <a:endParaRPr lang="en-US" sz="2400" dirty="0">
              <a:ea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Which constructor executed in the previous slide?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51E47B-9FB9-8946-990A-5BD918E105E2}" type="slidenum">
              <a:rPr lang="en-US" sz="1200">
                <a:solidFill>
                  <a:srgbClr val="3F3F3F"/>
                </a:solidFill>
              </a:rPr>
              <a:pPr eaLnBrk="1" hangingPunct="1"/>
              <a:t>38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8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The Copy Constructor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Initializes a new object as a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copy</a:t>
            </a:r>
            <a:r>
              <a:rPr lang="en-US" dirty="0">
                <a:ea typeface="ＭＳ Ｐゴシック" charset="0"/>
                <a:cs typeface="ＭＳ Ｐゴシック" charset="0"/>
              </a:rPr>
              <a:t> of an </a:t>
            </a:r>
            <a:r>
              <a:rPr lang="en-US" i="1" dirty="0">
                <a:ea typeface="ＭＳ Ｐゴシック" charset="0"/>
                <a:cs typeface="ＭＳ Ｐゴシック" charset="0"/>
              </a:rPr>
              <a:t>existing object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of the same type or of some </a:t>
            </a:r>
            <a:r>
              <a:rPr lang="en-US" i="1" dirty="0">
                <a:ea typeface="ＭＳ Ｐゴシック" charset="0"/>
              </a:rPr>
              <a:t>convertible type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Has </a:t>
            </a:r>
            <a:r>
              <a:rPr lang="en-US" dirty="0">
                <a:ea typeface="ＭＳ Ｐゴシック" charset="0"/>
                <a:cs typeface="ＭＳ Ｐゴシック" charset="0"/>
              </a:rPr>
              <a:t>signature </a:t>
            </a:r>
            <a:r>
              <a:rPr lang="en-US" b="1" dirty="0">
                <a:ea typeface="ＭＳ Ｐゴシック" charset="0"/>
                <a:cs typeface="ＭＳ Ｐゴシック" charset="0"/>
              </a:rPr>
              <a:t>T::T(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const</a:t>
            </a:r>
            <a:r>
              <a:rPr lang="en-US" b="1" dirty="0">
                <a:ea typeface="ＭＳ Ｐゴシック" charset="0"/>
                <a:cs typeface="ＭＳ Ｐゴシック" charset="0"/>
              </a:rPr>
              <a:t> T&amp;)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Copies </a:t>
            </a:r>
            <a:r>
              <a:rPr lang="en-US" i="1" dirty="0">
                <a:ea typeface="ＭＳ Ｐゴシック" charset="0"/>
                <a:cs typeface="ＭＳ Ｐゴシック" charset="0"/>
              </a:rPr>
              <a:t>each member </a:t>
            </a:r>
            <a:r>
              <a:rPr lang="en-US" dirty="0">
                <a:ea typeface="ＭＳ Ｐゴシック" charset="0"/>
                <a:cs typeface="ＭＳ Ｐゴシック" charset="0"/>
              </a:rPr>
              <a:t>across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using their own copy constructors, recursively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Generated </a:t>
            </a:r>
            <a:r>
              <a:rPr lang="en-US" dirty="0">
                <a:ea typeface="ＭＳ Ｐゴシック" charset="0"/>
                <a:cs typeface="ＭＳ Ｐゴシック" charset="0"/>
              </a:rPr>
              <a:t>by the compiler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But you can override it (and sometimes should)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6E5E0C-E2AE-6F40-B0D7-6569AF971B21}" type="slidenum">
              <a:rPr lang="en-US" sz="1200">
                <a:solidFill>
                  <a:srgbClr val="3F3F3F"/>
                </a:solidFill>
              </a:rPr>
              <a:pPr eaLnBrk="1" hangingPunct="1"/>
              <a:t>39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5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Complex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Numbers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700" i="1" dirty="0" smtClean="0">
                <a:solidFill>
                  <a:srgbClr val="D2533C"/>
                </a:solidFill>
                <a:ea typeface="+mj-ea"/>
                <a:cs typeface="+mj-cs"/>
              </a:rPr>
              <a:t>A Canonical Example of a </a:t>
            </a:r>
            <a:r>
              <a:rPr lang="en-US" sz="2700" i="1" u="sng" dirty="0" smtClean="0">
                <a:solidFill>
                  <a:srgbClr val="D2533C"/>
                </a:solidFill>
                <a:ea typeface="+mj-ea"/>
                <a:cs typeface="+mj-cs"/>
              </a:rPr>
              <a:t>Value Type</a:t>
            </a:r>
            <a:endParaRPr lang="en-US" sz="3111" i="1" u="sng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077200" cy="4343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Corbel" charset="0"/>
              </a:rPr>
              <a:t>Complex numbers are </a:t>
            </a:r>
            <a:r>
              <a:rPr lang="en-US" i="1" dirty="0">
                <a:latin typeface="Corbel" charset="0"/>
              </a:rPr>
              <a:t>pairs of real </a:t>
            </a:r>
            <a:r>
              <a:rPr lang="en-US" i="1" dirty="0" smtClean="0">
                <a:latin typeface="Corbel" charset="0"/>
              </a:rPr>
              <a:t>numbers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latin typeface="Andale Mono"/>
                <a:cs typeface="Andale Mono"/>
              </a:rPr>
              <a:t>2 + 3i</a:t>
            </a:r>
            <a:r>
              <a:rPr lang="en-US" dirty="0" smtClean="0">
                <a:latin typeface="Corbel" charset="0"/>
              </a:rPr>
              <a:t> 	(</a:t>
            </a:r>
            <a:r>
              <a:rPr lang="en-US" dirty="0" err="1" smtClean="0">
                <a:latin typeface="Corbel" charset="0"/>
              </a:rPr>
              <a:t>i</a:t>
            </a:r>
            <a:r>
              <a:rPr lang="en-US" dirty="0" smtClean="0">
                <a:latin typeface="Corbel" charset="0"/>
              </a:rPr>
              <a:t> == </a:t>
            </a:r>
            <a:r>
              <a:rPr lang="en-US" dirty="0" err="1" smtClean="0">
                <a:latin typeface="Corbel" charset="0"/>
              </a:rPr>
              <a:t>sqrt</a:t>
            </a:r>
            <a:r>
              <a:rPr lang="en-US" dirty="0">
                <a:latin typeface="Corbel" charset="0"/>
              </a:rPr>
              <a:t>(</a:t>
            </a:r>
            <a:r>
              <a:rPr lang="en-US" dirty="0" smtClean="0">
                <a:latin typeface="Corbel" charset="0"/>
              </a:rPr>
              <a:t>-1))</a:t>
            </a:r>
            <a:endParaRPr lang="en-US" dirty="0">
              <a:latin typeface="Corbel" charset="0"/>
            </a:endParaRP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Corbel" charset="0"/>
              </a:rPr>
              <a:t>(</a:t>
            </a:r>
            <a:r>
              <a:rPr lang="en-US" sz="2400" i="1" dirty="0">
                <a:latin typeface="Corbel" charset="0"/>
              </a:rPr>
              <a:t>real</a:t>
            </a:r>
            <a:r>
              <a:rPr lang="en-US" sz="2400" dirty="0">
                <a:latin typeface="Corbel" charset="0"/>
              </a:rPr>
              <a:t>, </a:t>
            </a:r>
            <a:r>
              <a:rPr lang="en-US" sz="2400" i="1" dirty="0">
                <a:latin typeface="Corbel" charset="0"/>
              </a:rPr>
              <a:t>imaginary</a:t>
            </a:r>
            <a:r>
              <a:rPr lang="en-US" sz="2400" dirty="0">
                <a:latin typeface="Corbel" charset="0"/>
              </a:rPr>
              <a:t>), e.g., (2,3), (1.04, -12.4)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latin typeface="Corbel" charset="0"/>
              </a:rPr>
              <a:t>think of them as like </a:t>
            </a:r>
            <a:r>
              <a:rPr lang="en-US" sz="2400" dirty="0">
                <a:latin typeface="Corbel" charset="0"/>
              </a:rPr>
              <a:t>points in the x-y plane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Corbel" charset="0"/>
              </a:rPr>
              <a:t>(a, b) + (c, d) = (</a:t>
            </a:r>
            <a:r>
              <a:rPr lang="en-US" sz="2400" dirty="0" err="1">
                <a:latin typeface="Corbel" charset="0"/>
              </a:rPr>
              <a:t>a+c</a:t>
            </a:r>
            <a:r>
              <a:rPr lang="en-US" sz="2400" dirty="0">
                <a:latin typeface="Corbel" charset="0"/>
              </a:rPr>
              <a:t>, </a:t>
            </a:r>
            <a:r>
              <a:rPr lang="en-US" sz="2400" dirty="0" err="1">
                <a:latin typeface="Corbel" charset="0"/>
              </a:rPr>
              <a:t>b+d</a:t>
            </a:r>
            <a:r>
              <a:rPr lang="en-US" sz="2400" dirty="0">
                <a:latin typeface="Corbel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Corbel" charset="0"/>
              </a:rPr>
              <a:t>applications in Electrical Engineering</a:t>
            </a:r>
            <a:endParaRPr lang="en-US" dirty="0">
              <a:latin typeface="Corbel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Corbel" charset="0"/>
              </a:rPr>
              <a:t>Compare function-style operations to using operator functions…</a:t>
            </a:r>
          </a:p>
        </p:txBody>
      </p:sp>
    </p:spTree>
    <p:extLst>
      <p:ext uri="{BB962C8B-B14F-4D97-AF65-F5344CB8AC3E}">
        <p14:creationId xmlns:p14="http://schemas.microsoft.com/office/powerpoint/2010/main" val="3237592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8986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Compiler-generated Copy </a:t>
            </a:r>
            <a:r>
              <a:rPr lang="en-US" dirty="0" err="1">
                <a:solidFill>
                  <a:srgbClr val="D2533C"/>
                </a:solidFill>
                <a:ea typeface="+mj-ea"/>
                <a:cs typeface="+mj-cs"/>
              </a:rPr>
              <a:t>Ctor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ea typeface="ＭＳ Ｐゴシック" charset="0"/>
                <a:cs typeface="ＭＳ Ｐゴシック" charset="0"/>
              </a:rPr>
              <a:t>String(</a:t>
            </a:r>
            <a:r>
              <a:rPr lang="en-US" sz="1800" b="1" dirty="0" err="1">
                <a:latin typeface="Courier New" charset="0"/>
                <a:ea typeface="ＭＳ Ｐゴシック" charset="0"/>
                <a:cs typeface="ＭＳ Ｐゴシック" charset="0"/>
              </a:rPr>
              <a:t>const</a:t>
            </a:r>
            <a:r>
              <a:rPr lang="en-US" sz="1800" b="1" dirty="0">
                <a:latin typeface="Courier New" charset="0"/>
                <a:ea typeface="ＭＳ Ｐゴシック" charset="0"/>
                <a:cs typeface="ＭＳ Ｐゴシック" charset="0"/>
              </a:rPr>
              <a:t> String&amp; 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ea typeface="ＭＳ Ｐゴシック" charset="0"/>
                <a:cs typeface="ＭＳ Ｐゴシック" charset="0"/>
              </a:rPr>
              <a:t>   : data(</a:t>
            </a:r>
            <a:r>
              <a:rPr lang="en-US" sz="1800" b="1" dirty="0" err="1">
                <a:latin typeface="Courier New" charset="0"/>
                <a:ea typeface="ＭＳ Ｐゴシック" charset="0"/>
                <a:cs typeface="ＭＳ Ｐゴシック" charset="0"/>
              </a:rPr>
              <a:t>s.data</a:t>
            </a:r>
            <a:r>
              <a:rPr lang="en-US" sz="1800" b="1" dirty="0">
                <a:latin typeface="Courier New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ea typeface="ＭＳ Ｐゴシック" charset="0"/>
                <a:cs typeface="ＭＳ Ｐゴシック" charset="0"/>
              </a:rPr>
              <a:t>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i="1" dirty="0">
                <a:latin typeface="Courier New" charset="0"/>
                <a:ea typeface="ＭＳ Ｐゴシック" charset="0"/>
                <a:cs typeface="ＭＳ Ｐゴシック" charset="0"/>
              </a:rPr>
              <a:t>// Identical here to: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ea typeface="ＭＳ Ｐゴシック" charset="0"/>
                <a:cs typeface="ＭＳ Ｐゴシック" charset="0"/>
              </a:rPr>
              <a:t>String(</a:t>
            </a:r>
            <a:r>
              <a:rPr lang="en-US" sz="1800" b="1" dirty="0" err="1">
                <a:latin typeface="Courier New" charset="0"/>
                <a:ea typeface="ＭＳ Ｐゴシック" charset="0"/>
                <a:cs typeface="ＭＳ Ｐゴシック" charset="0"/>
              </a:rPr>
              <a:t>const</a:t>
            </a:r>
            <a:r>
              <a:rPr lang="en-US" sz="1800" b="1" dirty="0">
                <a:latin typeface="Courier New" charset="0"/>
                <a:ea typeface="ＭＳ Ｐゴシック" charset="0"/>
                <a:cs typeface="ＭＳ Ｐゴシック" charset="0"/>
              </a:rPr>
              <a:t> String&amp; s</a:t>
            </a:r>
            <a:r>
              <a:rPr lang="en-US" sz="1800" b="1" dirty="0" smtClean="0">
                <a:latin typeface="Courier New" charset="0"/>
                <a:ea typeface="ＭＳ Ｐゴシック" charset="0"/>
                <a:cs typeface="ＭＳ Ｐゴシック" charset="0"/>
              </a:rPr>
              <a:t>) {</a:t>
            </a:r>
            <a:endParaRPr lang="en-US" sz="18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ea typeface="ＭＳ Ｐゴシック" charset="0"/>
                <a:cs typeface="ＭＳ Ｐゴシック" charset="0"/>
              </a:rPr>
              <a:t>   data = </a:t>
            </a:r>
            <a:r>
              <a:rPr lang="en-US" sz="1800" b="1" dirty="0" err="1">
                <a:latin typeface="Courier New" charset="0"/>
                <a:ea typeface="ＭＳ Ｐゴシック" charset="0"/>
                <a:cs typeface="ＭＳ Ｐゴシック" charset="0"/>
              </a:rPr>
              <a:t>s.data</a:t>
            </a:r>
            <a:r>
              <a:rPr lang="en-US" sz="1800" b="1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ea typeface="ＭＳ Ｐゴシック" charset="0"/>
                <a:cs typeface="ＭＳ Ｐゴシック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i="1" dirty="0">
                <a:latin typeface="Courier New" charset="0"/>
                <a:ea typeface="ＭＳ Ｐゴシック" charset="0"/>
                <a:cs typeface="ＭＳ Ｐゴシック" charset="0"/>
              </a:rPr>
              <a:t>(because pointers are not objects, and hence are not default-initialized.)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77168F-7EE2-C04D-A513-2223A7F1BC9A}" type="slidenum">
              <a:rPr lang="en-US" sz="1200">
                <a:solidFill>
                  <a:srgbClr val="3F3F3F"/>
                </a:solidFill>
              </a:rPr>
              <a:pPr eaLnBrk="1" hangingPunct="1"/>
              <a:t>40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9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11289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Shallow Copy</a:t>
            </a:r>
            <a:endParaRPr lang="en-US" sz="4800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5638800" y="3429000"/>
            <a:ext cx="1524000" cy="4699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charset="0"/>
              </a:rPr>
              <a:t>hello\0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1752600" y="2955925"/>
            <a:ext cx="1371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s::data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752600" y="3962400"/>
            <a:ext cx="1219200" cy="533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 flipV="1">
            <a:off x="2971800" y="3733800"/>
            <a:ext cx="2667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>
            <a:off x="2971800" y="3124200"/>
            <a:ext cx="2667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1752600" y="402272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t::data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1752600" y="2895600"/>
            <a:ext cx="12192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8681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8FA262-7E47-CA44-9883-34C645CD12CA}" type="slidenum">
              <a:rPr lang="en-US" sz="1200">
                <a:solidFill>
                  <a:srgbClr val="3F3F3F"/>
                </a:solidFill>
              </a:rPr>
              <a:pPr eaLnBrk="1" hangingPunct="1"/>
              <a:t>41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Problems with Shallow Copy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If you have a </a:t>
            </a:r>
            <a:r>
              <a:rPr lang="en-US" i="1" dirty="0">
                <a:ea typeface="ＭＳ Ｐゴシック" charset="0"/>
                <a:cs typeface="ＭＳ Ｐゴシック" charset="0"/>
              </a:rPr>
              <a:t>pointer</a:t>
            </a:r>
            <a:r>
              <a:rPr lang="en-US" dirty="0">
                <a:ea typeface="ＭＳ Ｐゴシック" charset="0"/>
                <a:cs typeface="ＭＳ Ｐゴシック" charset="0"/>
              </a:rPr>
              <a:t> as a data member, a shallow copy is probably not what you want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Multiple pointers point to the </a:t>
            </a:r>
            <a:r>
              <a:rPr lang="en-US" i="1" dirty="0">
                <a:ea typeface="ＭＳ Ｐゴシック" charset="0"/>
              </a:rPr>
              <a:t>same memory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If you de-allocate the data member in one object, you have created a likely fatal situation in the other </a:t>
            </a:r>
            <a:r>
              <a:rPr lang="en-US" dirty="0" smtClean="0">
                <a:ea typeface="ＭＳ Ｐゴシック" charset="0"/>
              </a:rPr>
              <a:t>(“</a:t>
            </a:r>
            <a:r>
              <a:rPr lang="en-US" i="1" dirty="0" smtClean="0">
                <a:ea typeface="ＭＳ Ｐゴシック" charset="0"/>
              </a:rPr>
              <a:t>double delete</a:t>
            </a:r>
            <a:r>
              <a:rPr lang="en-US" dirty="0" smtClean="0">
                <a:ea typeface="ＭＳ Ｐゴシック" charset="0"/>
              </a:rPr>
              <a:t>”)</a:t>
            </a:r>
            <a:endParaRPr lang="en-US" dirty="0">
              <a:ea typeface="ＭＳ Ｐゴシック" charset="0"/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7D0DB9-189B-E344-A44D-53A68C552F9B}" type="slidenum">
              <a:rPr lang="en-US" sz="1200">
                <a:solidFill>
                  <a:srgbClr val="3F3F3F"/>
                </a:solidFill>
              </a:rPr>
              <a:pPr eaLnBrk="1" hangingPunct="1"/>
              <a:t>42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4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0253"/>
            <a:ext cx="7772400" cy="1143000"/>
          </a:xfrm>
        </p:spPr>
        <p:txBody>
          <a:bodyPr/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Deep Copy</a:t>
            </a:r>
            <a:endParaRPr lang="en-US" sz="6000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Classes with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pointer members representing a dynamically allocated resource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should offer a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deep copy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Allocate </a:t>
            </a:r>
            <a:r>
              <a:rPr lang="en-US" sz="2400" dirty="0" smtClean="0">
                <a:ea typeface="ＭＳ Ｐゴシック" charset="0"/>
              </a:rPr>
              <a:t>fresh resources</a:t>
            </a:r>
            <a:endParaRPr lang="en-US" sz="2400" dirty="0">
              <a:ea typeface="ＭＳ Ｐゴシック" charset="0"/>
            </a:endParaRPr>
          </a:p>
          <a:p>
            <a:pPr lvl="1" eaLnBrk="1" hangingPunct="1"/>
            <a:r>
              <a:rPr lang="en-US" sz="2400" dirty="0" smtClean="0">
                <a:ea typeface="ＭＳ Ｐゴシック" charset="0"/>
              </a:rPr>
              <a:t>Initialize it</a:t>
            </a:r>
            <a:endParaRPr lang="en-US" sz="2400" dirty="0">
              <a:ea typeface="ＭＳ Ｐゴシック" charset="0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0A7AB0-A917-CF4D-B93E-DE27CEA003E5}" type="slidenum">
              <a:rPr lang="en-US" sz="1200">
                <a:solidFill>
                  <a:srgbClr val="3F3F3F"/>
                </a:solidFill>
              </a:rPr>
              <a:pPr eaLnBrk="1" hangingPunct="1"/>
              <a:t>43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6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7472"/>
            <a:ext cx="79248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 “Deep Copy” Copy Constructor</a:t>
            </a:r>
          </a:p>
        </p:txBody>
      </p:sp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1066800" y="2286000"/>
            <a:ext cx="7010400" cy="163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Courier New" charset="0"/>
              </a:rPr>
              <a:t>String(const String&amp; s)</a:t>
            </a:r>
          </a:p>
          <a:p>
            <a:r>
              <a:rPr lang="en-US" sz="2000" b="1">
                <a:latin typeface="Courier New" charset="0"/>
              </a:rPr>
              <a:t>{</a:t>
            </a:r>
          </a:p>
          <a:p>
            <a:r>
              <a:rPr lang="en-US" sz="2000" b="1">
                <a:latin typeface="Courier New" charset="0"/>
              </a:rPr>
              <a:t>    data = new char[strlen(s.data)+1];</a:t>
            </a:r>
          </a:p>
          <a:p>
            <a:r>
              <a:rPr lang="en-US" sz="2000" b="1">
                <a:latin typeface="Courier New" charset="0"/>
              </a:rPr>
              <a:t>    strcpy(data, s.data);</a:t>
            </a:r>
          </a:p>
          <a:p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4AC993-513D-AF41-B3A3-82A51D60204A}" type="slidenum">
              <a:rPr lang="en-US" sz="1200">
                <a:solidFill>
                  <a:srgbClr val="3F3F3F"/>
                </a:solidFill>
              </a:rPr>
              <a:pPr eaLnBrk="1" hangingPunct="1"/>
              <a:t>44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Passing Objects by Value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Rarely done for non-built-in types</a:t>
            </a: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Objects </a:t>
            </a:r>
            <a:r>
              <a:rPr lang="en-US" dirty="0">
                <a:ea typeface="ＭＳ Ｐゴシック" charset="0"/>
                <a:cs typeface="ＭＳ Ｐゴシック" charset="0"/>
              </a:rPr>
              <a:t>are often </a:t>
            </a:r>
            <a:r>
              <a:rPr lang="en-US" i="1" dirty="0">
                <a:ea typeface="ＭＳ Ｐゴシック" charset="0"/>
                <a:cs typeface="ＭＳ Ｐゴシック" charset="0"/>
              </a:rPr>
              <a:t>returned</a:t>
            </a:r>
            <a:r>
              <a:rPr lang="en-US" dirty="0">
                <a:ea typeface="ＭＳ Ｐゴシック" charset="0"/>
                <a:cs typeface="ＭＳ Ｐゴシック" charset="0"/>
              </a:rPr>
              <a:t> by value, though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Because new </a:t>
            </a:r>
            <a:r>
              <a:rPr lang="en-US" dirty="0">
                <a:ea typeface="ＭＳ Ｐゴシック" charset="0"/>
              </a:rPr>
              <a:t>values are often created</a:t>
            </a: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copy</a:t>
            </a:r>
            <a:r>
              <a:rPr lang="en-US" dirty="0">
                <a:ea typeface="ＭＳ Ｐゴシック" charset="0"/>
                <a:cs typeface="ＭＳ Ｐゴシック" charset="0"/>
              </a:rPr>
              <a:t> is made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Therefore, a constructor executes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But which constructor?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7C548-D3BD-D444-8915-3A4CBF4858E1}" type="slidenum">
              <a:rPr lang="en-US" sz="1200">
                <a:solidFill>
                  <a:srgbClr val="3F3F3F"/>
                </a:solidFill>
              </a:rPr>
              <a:pPr eaLnBrk="1" hangingPunct="1"/>
              <a:t>45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0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Which Constructor?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Not always the copy constructor</a:t>
            </a: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Depends </a:t>
            </a:r>
            <a:r>
              <a:rPr lang="en-US" dirty="0">
                <a:ea typeface="ＭＳ Ｐゴシック" charset="0"/>
                <a:cs typeface="ＭＳ Ｐゴシック" charset="0"/>
              </a:rPr>
              <a:t>on the argument(s)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via </a:t>
            </a:r>
            <a:r>
              <a:rPr lang="en-US" dirty="0" smtClean="0">
                <a:ea typeface="ＭＳ Ｐゴシック" charset="0"/>
              </a:rPr>
              <a:t>overload </a:t>
            </a:r>
            <a:r>
              <a:rPr lang="en-US" dirty="0">
                <a:ea typeface="ＭＳ Ｐゴシック" charset="0"/>
              </a:rPr>
              <a:t>resolution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As simple as that!</a:t>
            </a: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Example</a:t>
            </a:r>
            <a:r>
              <a:rPr lang="en-US" i="1" dirty="0">
                <a:ea typeface="ＭＳ Ｐゴシック" charset="0"/>
                <a:cs typeface="ＭＳ Ｐゴシック" charset="0"/>
              </a:rPr>
              <a:t>: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trace.cpp</a:t>
            </a:r>
            <a:endParaRPr lang="en-US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3FB2F1-887D-E143-A065-FA14FC202B76}" type="slidenum">
              <a:rPr lang="en-US" sz="1200">
                <a:solidFill>
                  <a:srgbClr val="3F3F3F"/>
                </a:solidFill>
              </a:rPr>
              <a:pPr eaLnBrk="1" hangingPunct="1"/>
              <a:t>46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7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More Strange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Behavior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After coding the Copy Constructor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251424" y="1689396"/>
            <a:ext cx="8785225" cy="6524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Why does changing </a:t>
            </a:r>
            <a:r>
              <a:rPr lang="en-US" b="1" dirty="0"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ea typeface="ＭＳ Ｐゴシック" charset="0"/>
                <a:cs typeface="ＭＳ Ｐゴシック" charset="0"/>
              </a:rPr>
              <a:t> affect </a:t>
            </a:r>
            <a:r>
              <a:rPr lang="en-US" b="1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ea typeface="ＭＳ Ｐゴシック" charset="0"/>
                <a:cs typeface="ＭＳ Ｐゴシック" charset="0"/>
              </a:rPr>
              <a:t> below?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512418" y="2322888"/>
            <a:ext cx="8305800" cy="456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main()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charset="0"/>
              </a:rPr>
              <a:t>    String s = "hello"; </a:t>
            </a:r>
            <a:r>
              <a:rPr lang="en-US" sz="2000" b="1" i="1" dirty="0">
                <a:latin typeface="Courier New" charset="0"/>
              </a:rPr>
              <a:t>// same as String s("hello");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charset="0"/>
              </a:rPr>
              <a:t>    String t;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charset="0"/>
              </a:rPr>
              <a:t>    t = s</a:t>
            </a:r>
            <a:r>
              <a:rPr lang="en-US" sz="2000" b="1" dirty="0" smtClean="0">
                <a:latin typeface="Courier New" charset="0"/>
              </a:rPr>
              <a:t>;					</a:t>
            </a:r>
            <a:r>
              <a:rPr lang="en-US" sz="2000" b="1" i="1" dirty="0" smtClean="0">
                <a:latin typeface="Courier New" charset="0"/>
              </a:rPr>
              <a:t>// added statement</a:t>
            </a:r>
            <a:endParaRPr lang="en-US" sz="2000" b="1" i="1" dirty="0"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err="1">
                <a:latin typeface="Courier New" charset="0"/>
              </a:rPr>
              <a:t>t.setAt</a:t>
            </a:r>
            <a:r>
              <a:rPr lang="en-US" sz="2000" b="1" dirty="0">
                <a:latin typeface="Courier New" charset="0"/>
              </a:rPr>
              <a:t>(0, 'j');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err="1">
                <a:latin typeface="Courier New" charset="0"/>
              </a:rPr>
              <a:t>s.display</a:t>
            </a:r>
            <a:r>
              <a:rPr lang="en-US" sz="2000" b="1" dirty="0">
                <a:latin typeface="Courier New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b="1" i="1" dirty="0">
                <a:latin typeface="Courier New" charset="0"/>
              </a:rPr>
              <a:t>/* Output: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b="1" i="1" dirty="0" err="1">
                <a:latin typeface="Courier New" charset="0"/>
              </a:rPr>
              <a:t>badstring</a:t>
            </a:r>
            <a:r>
              <a:rPr lang="en-US" sz="2000" b="1" i="1" dirty="0">
                <a:latin typeface="Courier New" charset="0"/>
              </a:rPr>
              <a:t>(10678,0x7fff7a111310) </a:t>
            </a:r>
            <a:r>
              <a:rPr lang="en-US" sz="2000" b="1" i="1" dirty="0" err="1">
                <a:latin typeface="Courier New" charset="0"/>
              </a:rPr>
              <a:t>malloc</a:t>
            </a:r>
            <a:r>
              <a:rPr lang="en-US" sz="2000" b="1" i="1" dirty="0">
                <a:latin typeface="Courier New" charset="0"/>
              </a:rPr>
              <a:t>: *** error for object 0x7ff3d8d00000: pointer being freed was not allocated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b="1" i="1" dirty="0">
                <a:latin typeface="Courier New" charset="0"/>
              </a:rPr>
              <a:t>*** set a breakpoint in </a:t>
            </a:r>
            <a:r>
              <a:rPr lang="en-US" sz="2000" b="1" i="1" dirty="0" err="1">
                <a:latin typeface="Courier New" charset="0"/>
              </a:rPr>
              <a:t>malloc_error_break</a:t>
            </a:r>
            <a:r>
              <a:rPr lang="en-US" sz="2000" b="1" i="1" dirty="0">
                <a:latin typeface="Courier New" charset="0"/>
              </a:rPr>
              <a:t> to debug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b="1" i="1" dirty="0" err="1">
                <a:latin typeface="Courier New" charset="0"/>
              </a:rPr>
              <a:t>j</a:t>
            </a:r>
            <a:r>
              <a:rPr lang="en-US" sz="2000" b="1" i="1" dirty="0" err="1" smtClean="0">
                <a:latin typeface="Courier New" charset="0"/>
              </a:rPr>
              <a:t>ello</a:t>
            </a:r>
            <a:endParaRPr lang="en-US" sz="2000" b="1" i="1" dirty="0" smtClean="0">
              <a:latin typeface="Courier New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b="1" i="1" dirty="0" smtClean="0">
                <a:latin typeface="Courier New" charset="0"/>
              </a:rPr>
              <a:t>*</a:t>
            </a:r>
            <a:r>
              <a:rPr lang="en-US" sz="2000" b="1" i="1" dirty="0">
                <a:latin typeface="Courier New" charset="0"/>
              </a:rPr>
              <a:t>/</a:t>
            </a:r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60D250-429C-6749-8320-60F530C494FD}" type="slidenum">
              <a:rPr lang="en-US" sz="1200">
                <a:solidFill>
                  <a:srgbClr val="3F3F3F"/>
                </a:solidFill>
              </a:rPr>
              <a:pPr eaLnBrk="1" hangingPunct="1"/>
              <a:t>47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8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Object Assignment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Uses </a:t>
            </a:r>
            <a:r>
              <a:rPr lang="en-US" b="1" dirty="0">
                <a:ea typeface="ＭＳ Ｐゴシック" charset="0"/>
                <a:cs typeface="ＭＳ Ｐゴシック" charset="0"/>
              </a:rPr>
              <a:t>operator=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</a:rPr>
              <a:t>named the “copy assignment” operator (vs. </a:t>
            </a:r>
            <a:r>
              <a:rPr lang="en-US" dirty="0" smtClean="0">
                <a:latin typeface="Andale Mono"/>
                <a:ea typeface="ＭＳ Ｐゴシック" charset="0"/>
                <a:cs typeface="Andale Mono"/>
              </a:rPr>
              <a:t>+=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smtClean="0">
                <a:latin typeface="Andale Mono"/>
                <a:ea typeface="ＭＳ Ｐゴシック" charset="0"/>
                <a:cs typeface="Andale Mono"/>
              </a:rPr>
              <a:t>-=</a:t>
            </a:r>
            <a:r>
              <a:rPr lang="en-US" dirty="0" smtClean="0">
                <a:ea typeface="ＭＳ Ｐゴシック" charset="0"/>
              </a:rPr>
              <a:t>, …)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</a:rPr>
              <a:t>must </a:t>
            </a:r>
            <a:r>
              <a:rPr lang="en-US" dirty="0">
                <a:ea typeface="ＭＳ Ｐゴシック" charset="0"/>
              </a:rPr>
              <a:t>be a </a:t>
            </a:r>
            <a:r>
              <a:rPr lang="en-US" i="1" dirty="0">
                <a:ea typeface="ＭＳ Ｐゴシック" charset="0"/>
              </a:rPr>
              <a:t>member function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Generated </a:t>
            </a:r>
            <a:r>
              <a:rPr lang="en-US" dirty="0">
                <a:ea typeface="ＭＳ Ｐゴシック" charset="0"/>
                <a:cs typeface="ＭＳ Ｐゴシック" charset="0"/>
              </a:rPr>
              <a:t>by the compiler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assigns each data member individually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does a shallow copy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You </a:t>
            </a:r>
            <a:r>
              <a:rPr lang="en-US" dirty="0">
                <a:ea typeface="ＭＳ Ｐゴシック" charset="0"/>
                <a:cs typeface="ＭＳ Ｐゴシック" charset="0"/>
              </a:rPr>
              <a:t>can </a:t>
            </a:r>
            <a:r>
              <a:rPr lang="en-US" i="1" dirty="0">
                <a:ea typeface="ＭＳ Ｐゴシック" charset="0"/>
                <a:cs typeface="ＭＳ Ｐゴシック" charset="0"/>
              </a:rPr>
              <a:t>override</a:t>
            </a:r>
            <a:r>
              <a:rPr lang="en-US" dirty="0">
                <a:ea typeface="ＭＳ Ｐゴシック" charset="0"/>
                <a:cs typeface="ＭＳ Ｐゴシック" charset="0"/>
              </a:rPr>
              <a:t> it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and sometimes should, just like the copy constructor</a:t>
            </a:r>
            <a:endParaRPr lang="en-US" sz="1600" dirty="0">
              <a:ea typeface="ＭＳ Ｐゴシック" charset="0"/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D5F937-D07D-A341-A8A8-AF3541B9C6EF}" type="slidenum">
              <a:rPr lang="en-US" sz="1200">
                <a:solidFill>
                  <a:srgbClr val="3F3F3F"/>
                </a:solidFill>
              </a:rPr>
              <a:pPr eaLnBrk="1" hangingPunct="1"/>
              <a:t>48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7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2187"/>
            <a:ext cx="8229600" cy="1251062"/>
          </a:xfrm>
        </p:spPr>
        <p:txBody>
          <a:bodyPr/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Compiler-generated Assignment</a:t>
            </a:r>
          </a:p>
        </p:txBody>
      </p:sp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685800" y="1981200"/>
            <a:ext cx="79248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</a:pPr>
            <a:endParaRPr lang="en-US" sz="2000" b="1">
              <a:latin typeface="Courier New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String&amp; String::operator=(const String&amp; rhs)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    data = rhs.data;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    return *this;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638800" y="4648200"/>
            <a:ext cx="1524000" cy="4699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charset="0"/>
              </a:rPr>
              <a:t>hello\0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1752600" y="4114800"/>
            <a:ext cx="12192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2209800" y="4114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Courier New" charset="0"/>
              </a:rPr>
              <a:t>s</a:t>
            </a: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1752600" y="5181600"/>
            <a:ext cx="12192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2209800" y="5181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292934"/>
                </a:solidFill>
                <a:latin typeface="Courier New" charset="0"/>
              </a:rPr>
              <a:t>t</a:t>
            </a:r>
          </a:p>
        </p:txBody>
      </p:sp>
      <p:sp>
        <p:nvSpPr>
          <p:cNvPr id="36872" name="Line 9"/>
          <p:cNvSpPr>
            <a:spLocks noChangeShapeType="1"/>
          </p:cNvSpPr>
          <p:nvPr/>
        </p:nvSpPr>
        <p:spPr bwMode="auto">
          <a:xfrm flipV="1">
            <a:off x="2971800" y="4953000"/>
            <a:ext cx="2667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10"/>
          <p:cNvSpPr>
            <a:spLocks noChangeShapeType="1"/>
          </p:cNvSpPr>
          <p:nvPr/>
        </p:nvSpPr>
        <p:spPr bwMode="auto">
          <a:xfrm>
            <a:off x="2971800" y="4343400"/>
            <a:ext cx="2667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155D9-70E7-E245-8E15-59947859B6A7}" type="slidenum">
              <a:rPr lang="en-US" sz="1200">
                <a:solidFill>
                  <a:srgbClr val="3F3F3F"/>
                </a:solidFill>
              </a:rPr>
              <a:pPr eaLnBrk="1" hangingPunct="1"/>
              <a:t>49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8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 </a:t>
            </a:r>
            <a:r>
              <a:rPr lang="en-US" b="1" dirty="0">
                <a:solidFill>
                  <a:srgbClr val="D2533C"/>
                </a:solidFill>
                <a:latin typeface="Courier New" pitchFamily="-65" charset="0"/>
                <a:ea typeface="+mj-ea"/>
                <a:cs typeface="+mj-cs"/>
              </a:rPr>
              <a:t>complex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 Class</a:t>
            </a:r>
          </a:p>
        </p:txBody>
      </p:sp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720225" y="1525992"/>
            <a:ext cx="7696200" cy="526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#include &lt;</a:t>
            </a:r>
            <a:r>
              <a:rPr lang="en-US" sz="1600" dirty="0" err="1">
                <a:latin typeface="Andale Mono" charset="0"/>
                <a:cs typeface="Andale Mono" charset="0"/>
              </a:rPr>
              <a:t>iostream</a:t>
            </a:r>
            <a:r>
              <a:rPr lang="en-US" sz="1600" dirty="0">
                <a:latin typeface="Andale Mono" charset="0"/>
                <a:cs typeface="Andale Mono" charset="0"/>
              </a:rPr>
              <a:t>&gt;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1600" dirty="0">
              <a:latin typeface="Andale Mono" charset="0"/>
              <a:cs typeface="Andale Mono" charset="0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class </a:t>
            </a:r>
            <a:r>
              <a:rPr lang="en-US" sz="1600" dirty="0" smtClean="0">
                <a:latin typeface="Andale Mono" charset="0"/>
                <a:cs typeface="Andale Mono" charset="0"/>
              </a:rPr>
              <a:t>complex {</a:t>
            </a:r>
            <a:endParaRPr lang="en-US" sz="1600" dirty="0">
              <a:latin typeface="Andale Mono" charset="0"/>
              <a:cs typeface="Andale Mono" charset="0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    double real;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    double </a:t>
            </a:r>
            <a:r>
              <a:rPr lang="en-US" sz="1600" dirty="0" err="1">
                <a:latin typeface="Andale Mono" charset="0"/>
                <a:cs typeface="Andale Mono" charset="0"/>
              </a:rPr>
              <a:t>imag</a:t>
            </a:r>
            <a:r>
              <a:rPr lang="en-US" sz="1600" dirty="0">
                <a:latin typeface="Andale Mono" charset="0"/>
                <a:cs typeface="Andale Mono" charset="0"/>
              </a:rPr>
              <a:t>;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1600" dirty="0">
              <a:latin typeface="Andale Mono" charset="0"/>
              <a:cs typeface="Andale Mono" charset="0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public: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    complex(double real=0, double </a:t>
            </a:r>
            <a:r>
              <a:rPr lang="en-US" sz="1600" dirty="0" err="1">
                <a:latin typeface="Andale Mono" charset="0"/>
                <a:cs typeface="Andale Mono" charset="0"/>
              </a:rPr>
              <a:t>imag</a:t>
            </a:r>
            <a:r>
              <a:rPr lang="en-US" sz="1600" dirty="0">
                <a:latin typeface="Andale Mono" charset="0"/>
                <a:cs typeface="Andale Mono" charset="0"/>
              </a:rPr>
              <a:t>=0</a:t>
            </a:r>
            <a:r>
              <a:rPr lang="en-US" sz="1600" dirty="0" smtClean="0">
                <a:latin typeface="Andale Mono" charset="0"/>
                <a:cs typeface="Andale Mono" charset="0"/>
              </a:rPr>
              <a:t>) </a:t>
            </a:r>
            <a:r>
              <a:rPr lang="en-US" sz="1600" dirty="0">
                <a:latin typeface="Andale Mono" charset="0"/>
                <a:cs typeface="Andale Mono" charset="0"/>
              </a:rPr>
              <a:t>{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        this-&gt;real = real;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        this-&gt;</a:t>
            </a:r>
            <a:r>
              <a:rPr lang="en-US" sz="1600" dirty="0" err="1">
                <a:latin typeface="Andale Mono" charset="0"/>
                <a:cs typeface="Andale Mono" charset="0"/>
              </a:rPr>
              <a:t>imag</a:t>
            </a:r>
            <a:r>
              <a:rPr lang="en-US" sz="1600" dirty="0">
                <a:latin typeface="Andale Mono" charset="0"/>
                <a:cs typeface="Andale Mono" charset="0"/>
              </a:rPr>
              <a:t> = </a:t>
            </a:r>
            <a:r>
              <a:rPr lang="en-US" sz="1600" dirty="0" err="1">
                <a:latin typeface="Andale Mono" charset="0"/>
                <a:cs typeface="Andale Mono" charset="0"/>
              </a:rPr>
              <a:t>imag</a:t>
            </a:r>
            <a:r>
              <a:rPr lang="en-US" sz="1600" dirty="0">
                <a:latin typeface="Andale Mono" charset="0"/>
                <a:cs typeface="Andale Mono" charset="0"/>
              </a:rPr>
              <a:t>;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    }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    complex add(</a:t>
            </a:r>
            <a:r>
              <a:rPr lang="en-US" sz="1600" dirty="0" err="1">
                <a:latin typeface="Andale Mono" charset="0"/>
                <a:cs typeface="Andale Mono" charset="0"/>
              </a:rPr>
              <a:t>const</a:t>
            </a:r>
            <a:r>
              <a:rPr lang="en-US" sz="1600" dirty="0">
                <a:latin typeface="Andale Mono" charset="0"/>
                <a:cs typeface="Andale Mono" charset="0"/>
              </a:rPr>
              <a:t> complex&amp; c) </a:t>
            </a:r>
            <a:r>
              <a:rPr lang="en-US" sz="1600" dirty="0" err="1" smtClean="0">
                <a:latin typeface="Andale Mono" charset="0"/>
                <a:cs typeface="Andale Mono" charset="0"/>
              </a:rPr>
              <a:t>const</a:t>
            </a:r>
            <a:r>
              <a:rPr lang="en-US" sz="1600" dirty="0" smtClean="0">
                <a:latin typeface="Andale Mono" charset="0"/>
                <a:cs typeface="Andale Mono" charset="0"/>
              </a:rPr>
              <a:t> </a:t>
            </a:r>
            <a:r>
              <a:rPr lang="en-US" sz="1600" dirty="0">
                <a:latin typeface="Andale Mono" charset="0"/>
                <a:cs typeface="Andale Mono" charset="0"/>
              </a:rPr>
              <a:t>{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        complex result;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        </a:t>
            </a:r>
            <a:r>
              <a:rPr lang="en-US" sz="1600" dirty="0" err="1">
                <a:latin typeface="Andale Mono" charset="0"/>
                <a:cs typeface="Andale Mono" charset="0"/>
              </a:rPr>
              <a:t>result.real</a:t>
            </a:r>
            <a:r>
              <a:rPr lang="en-US" sz="1600" dirty="0">
                <a:latin typeface="Andale Mono" charset="0"/>
                <a:cs typeface="Andale Mono" charset="0"/>
              </a:rPr>
              <a:t> = this-&gt;real + </a:t>
            </a:r>
            <a:r>
              <a:rPr lang="en-US" sz="1600" dirty="0" err="1">
                <a:latin typeface="Andale Mono" charset="0"/>
                <a:cs typeface="Andale Mono" charset="0"/>
              </a:rPr>
              <a:t>c.real</a:t>
            </a:r>
            <a:r>
              <a:rPr lang="en-US" sz="1600" dirty="0">
                <a:latin typeface="Andale Mono" charset="0"/>
                <a:cs typeface="Andale Mono" charset="0"/>
              </a:rPr>
              <a:t>;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        </a:t>
            </a:r>
            <a:r>
              <a:rPr lang="en-US" sz="1600" dirty="0" err="1">
                <a:latin typeface="Andale Mono" charset="0"/>
                <a:cs typeface="Andale Mono" charset="0"/>
              </a:rPr>
              <a:t>result.imag</a:t>
            </a:r>
            <a:r>
              <a:rPr lang="en-US" sz="1600" dirty="0">
                <a:latin typeface="Andale Mono" charset="0"/>
                <a:cs typeface="Andale Mono" charset="0"/>
              </a:rPr>
              <a:t> = this-&gt;</a:t>
            </a:r>
            <a:r>
              <a:rPr lang="en-US" sz="1600" dirty="0" err="1">
                <a:latin typeface="Andale Mono" charset="0"/>
                <a:cs typeface="Andale Mono" charset="0"/>
              </a:rPr>
              <a:t>imag</a:t>
            </a:r>
            <a:r>
              <a:rPr lang="en-US" sz="1600" dirty="0">
                <a:latin typeface="Andale Mono" charset="0"/>
                <a:cs typeface="Andale Mono" charset="0"/>
              </a:rPr>
              <a:t> + </a:t>
            </a:r>
            <a:r>
              <a:rPr lang="en-US" sz="1600" dirty="0" err="1">
                <a:latin typeface="Andale Mono" charset="0"/>
                <a:cs typeface="Andale Mono" charset="0"/>
              </a:rPr>
              <a:t>c.imag</a:t>
            </a:r>
            <a:r>
              <a:rPr lang="en-US" sz="1600" dirty="0">
                <a:latin typeface="Andale Mono" charset="0"/>
                <a:cs typeface="Andale Mono" charset="0"/>
              </a:rPr>
              <a:t>;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        return result;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    }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    void display(</a:t>
            </a:r>
            <a:r>
              <a:rPr lang="en-US" sz="1600" dirty="0" err="1">
                <a:latin typeface="Andale Mono" charset="0"/>
                <a:cs typeface="Andale Mono" charset="0"/>
              </a:rPr>
              <a:t>std</a:t>
            </a:r>
            <a:r>
              <a:rPr lang="en-US" sz="1600" dirty="0">
                <a:latin typeface="Andale Mono" charset="0"/>
                <a:cs typeface="Andale Mono" charset="0"/>
              </a:rPr>
              <a:t>::</a:t>
            </a:r>
            <a:r>
              <a:rPr lang="en-US" sz="1600" dirty="0" err="1">
                <a:latin typeface="Andale Mono" charset="0"/>
                <a:cs typeface="Andale Mono" charset="0"/>
              </a:rPr>
              <a:t>ostream</a:t>
            </a:r>
            <a:r>
              <a:rPr lang="en-US" sz="1600" dirty="0">
                <a:latin typeface="Andale Mono" charset="0"/>
                <a:cs typeface="Andale Mono" charset="0"/>
              </a:rPr>
              <a:t>&amp; </a:t>
            </a:r>
            <a:r>
              <a:rPr lang="en-US" sz="1600" dirty="0" err="1">
                <a:latin typeface="Andale Mono" charset="0"/>
                <a:cs typeface="Andale Mono" charset="0"/>
              </a:rPr>
              <a:t>os</a:t>
            </a:r>
            <a:r>
              <a:rPr lang="en-US" sz="1600" dirty="0">
                <a:latin typeface="Andale Mono" charset="0"/>
                <a:cs typeface="Andale Mono" charset="0"/>
              </a:rPr>
              <a:t>) </a:t>
            </a:r>
            <a:r>
              <a:rPr lang="en-US" sz="1600" dirty="0" err="1" smtClean="0">
                <a:latin typeface="Andale Mono" charset="0"/>
                <a:cs typeface="Andale Mono" charset="0"/>
              </a:rPr>
              <a:t>const</a:t>
            </a:r>
            <a:r>
              <a:rPr lang="en-US" sz="1600" dirty="0" smtClean="0">
                <a:latin typeface="Andale Mono" charset="0"/>
                <a:cs typeface="Andale Mono" charset="0"/>
              </a:rPr>
              <a:t> {</a:t>
            </a:r>
            <a:endParaRPr lang="en-US" sz="1600" dirty="0">
              <a:latin typeface="Andale Mono" charset="0"/>
              <a:cs typeface="Andale Mono" charset="0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        </a:t>
            </a:r>
            <a:r>
              <a:rPr lang="en-US" sz="1600" dirty="0" err="1">
                <a:latin typeface="Andale Mono" charset="0"/>
                <a:cs typeface="Andale Mono" charset="0"/>
              </a:rPr>
              <a:t>os</a:t>
            </a:r>
            <a:r>
              <a:rPr lang="en-US" sz="1600" dirty="0">
                <a:latin typeface="Andale Mono" charset="0"/>
                <a:cs typeface="Andale Mono" charset="0"/>
              </a:rPr>
              <a:t> &lt;&lt; '(' &lt;&lt; real &lt;&lt; ',' &lt;&lt; </a:t>
            </a:r>
            <a:r>
              <a:rPr lang="en-US" sz="1600" dirty="0" err="1">
                <a:latin typeface="Andale Mono" charset="0"/>
                <a:cs typeface="Andale Mono" charset="0"/>
              </a:rPr>
              <a:t>imag</a:t>
            </a:r>
            <a:r>
              <a:rPr lang="en-US" sz="1600" dirty="0">
                <a:latin typeface="Andale Mono" charset="0"/>
                <a:cs typeface="Andale Mono" charset="0"/>
              </a:rPr>
              <a:t> &lt;&lt; ')';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    }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600" dirty="0">
                <a:latin typeface="Andale Mono" charset="0"/>
                <a:cs typeface="Andale Mon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2366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What should </a:t>
            </a:r>
            <a:r>
              <a:rPr lang="en-US" sz="3600" b="0" dirty="0">
                <a:solidFill>
                  <a:srgbClr val="D2533C"/>
                </a:solidFill>
                <a:latin typeface="Courier New" charset="0"/>
                <a:ea typeface="+mj-ea"/>
                <a:cs typeface="+mj-cs"/>
              </a:rPr>
              <a:t>String::operator=</a:t>
            </a:r>
            <a:r>
              <a:rPr lang="en-US" sz="3600" b="0" dirty="0">
                <a:solidFill>
                  <a:srgbClr val="D2533C"/>
                </a:solidFill>
                <a:ea typeface="+mj-ea"/>
                <a:cs typeface="+mj-cs"/>
              </a:rPr>
              <a:t> </a:t>
            </a:r>
            <a:r>
              <a:rPr lang="en-US" dirty="0" smtClean="0">
                <a:solidFill>
                  <a:srgbClr val="D2533C"/>
                </a:solidFill>
              </a:rPr>
              <a:t>d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o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?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Allocate new heap space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Copy characters to target</a:t>
            </a:r>
          </a:p>
          <a:p>
            <a:pPr lvl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  <a:sym typeface="Wingdings" charset="0"/>
              </a:rPr>
              <a:t></a:t>
            </a:r>
            <a:r>
              <a:rPr lang="en-US" dirty="0">
                <a:ea typeface="ＭＳ Ｐゴシック" charset="0"/>
                <a:cs typeface="ＭＳ Ｐゴシック" charset="0"/>
              </a:rPr>
              <a:t> Delete the old heap space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  <a:sym typeface="Wingdings" charset="0"/>
              </a:rPr>
              <a:t>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Return </a:t>
            </a:r>
            <a:r>
              <a:rPr lang="en-US" b="1" dirty="0">
                <a:ea typeface="ＭＳ Ｐゴシック" charset="0"/>
                <a:cs typeface="ＭＳ Ｐゴシック" charset="0"/>
              </a:rPr>
              <a:t>*this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Avoid unnecessary self-assignment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An optional but encouraged optimization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watch the order </a:t>
            </a:r>
            <a:r>
              <a:rPr lang="en-US" dirty="0">
                <a:ea typeface="ＭＳ Ｐゴシック" charset="0"/>
                <a:cs typeface="ＭＳ Ｐゴシック" charset="0"/>
              </a:rPr>
              <a:t>you do things in!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4688A5-FF94-0D49-85E5-B9CDF6707C2F}" type="slidenum">
              <a:rPr lang="en-US" sz="1200">
                <a:solidFill>
                  <a:srgbClr val="3F3F3F"/>
                </a:solidFill>
              </a:rPr>
              <a:pPr eaLnBrk="1" hangingPunct="1"/>
              <a:t>50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7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1390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Correct Assignment</a:t>
            </a: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609600" y="2055813"/>
            <a:ext cx="8153400" cy="34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>
                <a:latin typeface="Courier New" charset="0"/>
              </a:rPr>
              <a:t>String&amp; String::operator=(</a:t>
            </a:r>
            <a:r>
              <a:rPr lang="en-US" sz="2000" b="1" dirty="0" err="1">
                <a:latin typeface="Courier New" charset="0"/>
              </a:rPr>
              <a:t>const</a:t>
            </a:r>
            <a:r>
              <a:rPr lang="en-US" sz="2000" b="1" dirty="0">
                <a:latin typeface="Courier New" charset="0"/>
              </a:rPr>
              <a:t> String&amp; s)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charset="0"/>
              </a:rPr>
              <a:t>    if (&amp;s != this)	</a:t>
            </a:r>
            <a:r>
              <a:rPr lang="en-US" sz="2000" b="1" i="1" dirty="0">
                <a:latin typeface="Courier New" charset="0"/>
              </a:rPr>
              <a:t>// avoid self-copy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charset="0"/>
              </a:rPr>
              <a:t>        char* </a:t>
            </a:r>
            <a:r>
              <a:rPr lang="en-US" sz="2000" b="1" dirty="0" err="1">
                <a:latin typeface="Courier New" charset="0"/>
              </a:rPr>
              <a:t>new_data</a:t>
            </a:r>
            <a:r>
              <a:rPr lang="en-US" sz="2000" b="1" dirty="0">
                <a:latin typeface="Courier New" charset="0"/>
              </a:rPr>
              <a:t> = new char[</a:t>
            </a:r>
            <a:r>
              <a:rPr lang="en-US" sz="2000" b="1" dirty="0" err="1">
                <a:latin typeface="Courier New" charset="0"/>
              </a:rPr>
              <a:t>strlen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s.data</a:t>
            </a:r>
            <a:r>
              <a:rPr lang="en-US" sz="2000" b="1" dirty="0">
                <a:latin typeface="Courier New" charset="0"/>
              </a:rPr>
              <a:t>)+1];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charset="0"/>
              </a:rPr>
              <a:t>        </a:t>
            </a:r>
            <a:r>
              <a:rPr lang="en-US" sz="2000" b="1" dirty="0" err="1">
                <a:latin typeface="Courier New" charset="0"/>
              </a:rPr>
              <a:t>strcpy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new_data</a:t>
            </a:r>
            <a:r>
              <a:rPr lang="en-US" sz="2000" b="1" dirty="0">
                <a:latin typeface="Courier New" charset="0"/>
              </a:rPr>
              <a:t>, </a:t>
            </a:r>
            <a:r>
              <a:rPr lang="en-US" sz="2000" b="1" dirty="0" err="1">
                <a:latin typeface="Courier New" charset="0"/>
              </a:rPr>
              <a:t>s.data</a:t>
            </a:r>
            <a:r>
              <a:rPr lang="en-US" sz="2000" b="1" dirty="0">
                <a:latin typeface="Courier New" charset="0"/>
              </a:rPr>
              <a:t>); </a:t>
            </a:r>
            <a:r>
              <a:rPr lang="en-US" sz="2000" b="1" i="1" dirty="0">
                <a:latin typeface="Courier New" charset="0"/>
              </a:rPr>
              <a:t>// copy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charset="0"/>
              </a:rPr>
              <a:t>        delete [] data;           </a:t>
            </a:r>
            <a:r>
              <a:rPr lang="en-US" sz="2000" b="1" i="1" dirty="0">
                <a:latin typeface="Courier New" charset="0"/>
              </a:rPr>
              <a:t>// delete old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charset="0"/>
              </a:rPr>
              <a:t>        data = </a:t>
            </a:r>
            <a:r>
              <a:rPr lang="en-US" sz="2000" b="1" dirty="0" err="1">
                <a:latin typeface="Courier New" charset="0"/>
              </a:rPr>
              <a:t>new_data</a:t>
            </a:r>
            <a:r>
              <a:rPr lang="en-US" sz="2000" b="1" dirty="0">
                <a:latin typeface="Courier New" charset="0"/>
              </a:rPr>
              <a:t>;          </a:t>
            </a:r>
            <a:r>
              <a:rPr lang="en-US" sz="2000" b="1" i="1" dirty="0">
                <a:latin typeface="Courier New" charset="0"/>
              </a:rPr>
              <a:t>// store new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charset="0"/>
              </a:rPr>
              <a:t>    return *this;	</a:t>
            </a:r>
            <a:r>
              <a:rPr lang="en-US" sz="2000" b="1" i="1" dirty="0" smtClean="0">
                <a:latin typeface="Courier New" charset="0"/>
              </a:rPr>
              <a:t>/</a:t>
            </a:r>
            <a:r>
              <a:rPr lang="en-US" sz="2000" b="1" i="1" dirty="0">
                <a:latin typeface="Courier New" charset="0"/>
              </a:rPr>
              <a:t>/ for </a:t>
            </a:r>
            <a:r>
              <a:rPr lang="en-US" sz="2000" b="1" i="1" dirty="0" smtClean="0">
                <a:latin typeface="Courier New" charset="0"/>
              </a:rPr>
              <a:t>chaining of</a:t>
            </a:r>
            <a:r>
              <a:rPr lang="en-US" altLang="ja-JP" sz="2000" b="1" i="1" dirty="0" smtClean="0">
                <a:latin typeface="Courier New" charset="0"/>
              </a:rPr>
              <a:t> assignments:</a:t>
            </a:r>
          </a:p>
          <a:p>
            <a:pPr>
              <a:lnSpc>
                <a:spcPct val="90000"/>
              </a:lnSpc>
            </a:pPr>
            <a:r>
              <a:rPr lang="en-US" altLang="ja-JP" sz="2000" b="1" i="1" dirty="0">
                <a:latin typeface="Courier New" charset="0"/>
              </a:rPr>
              <a:t> </a:t>
            </a:r>
            <a:r>
              <a:rPr lang="en-US" altLang="ja-JP" sz="2000" b="1" i="1" dirty="0" smtClean="0">
                <a:latin typeface="Courier New" charset="0"/>
              </a:rPr>
              <a:t>                 // a = b = c;</a:t>
            </a:r>
            <a:endParaRPr lang="en-US" altLang="ja-JP" sz="2000" b="1" i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C63A85-8D66-234F-8523-66685CE3C006}" type="slidenum">
              <a:rPr lang="en-US" sz="1200">
                <a:solidFill>
                  <a:srgbClr val="3F3F3F"/>
                </a:solidFill>
              </a:rPr>
              <a:pPr eaLnBrk="1" hangingPunct="1"/>
              <a:t>51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4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that “do what the </a:t>
            </a:r>
            <a:r>
              <a:rPr lang="en-US" dirty="0" err="1" smtClean="0"/>
              <a:t>ints</a:t>
            </a:r>
            <a:r>
              <a:rPr lang="en-US" dirty="0" smtClean="0"/>
              <a:t> do”</a:t>
            </a:r>
          </a:p>
          <a:p>
            <a:pPr lvl="1"/>
            <a:r>
              <a:rPr lang="en-US" dirty="0" err="1" smtClean="0"/>
              <a:t>ints</a:t>
            </a:r>
            <a:r>
              <a:rPr lang="en-US" dirty="0" smtClean="0"/>
              <a:t> are copied freely as temporary parameters and return values</a:t>
            </a:r>
          </a:p>
          <a:p>
            <a:endParaRPr lang="en-US" dirty="0"/>
          </a:p>
          <a:p>
            <a:r>
              <a:rPr lang="en-US" dirty="0" smtClean="0"/>
              <a:t>Value types you define should behave the same way</a:t>
            </a:r>
          </a:p>
          <a:p>
            <a:pPr lvl="1"/>
            <a:r>
              <a:rPr lang="en-US" dirty="0" smtClean="0"/>
              <a:t>if you want them to</a:t>
            </a:r>
          </a:p>
          <a:p>
            <a:endParaRPr lang="en-US" dirty="0"/>
          </a:p>
          <a:p>
            <a:r>
              <a:rPr lang="en-US" dirty="0" smtClean="0"/>
              <a:t>They may need:</a:t>
            </a:r>
          </a:p>
          <a:p>
            <a:pPr lvl="1"/>
            <a:r>
              <a:rPr lang="en-US" dirty="0" smtClean="0"/>
              <a:t>a copy constructor</a:t>
            </a:r>
          </a:p>
          <a:p>
            <a:pPr lvl="1"/>
            <a:r>
              <a:rPr lang="en-US" dirty="0" smtClean="0"/>
              <a:t>an copy-assignment operator</a:t>
            </a:r>
          </a:p>
          <a:p>
            <a:pPr lvl="1"/>
            <a:r>
              <a:rPr lang="en-US" dirty="0" smtClean="0"/>
              <a:t>a destructor</a:t>
            </a:r>
          </a:p>
          <a:p>
            <a:pPr lvl="1"/>
            <a:endParaRPr lang="en-US" dirty="0"/>
          </a:p>
          <a:p>
            <a:r>
              <a:rPr lang="en-US" dirty="0" smtClean="0"/>
              <a:t>The compiler may generate these for you!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52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</a:p>
          <a:p>
            <a:pPr lvl="1"/>
            <a:r>
              <a:rPr lang="en-US" dirty="0" smtClean="0"/>
              <a:t>a constructor that can be called with </a:t>
            </a:r>
            <a:r>
              <a:rPr lang="en-US" i="1" dirty="0" smtClean="0"/>
              <a:t>no arguments</a:t>
            </a:r>
          </a:p>
          <a:p>
            <a:pPr lvl="1"/>
            <a:endParaRPr lang="en-US" dirty="0"/>
          </a:p>
          <a:p>
            <a:r>
              <a:rPr lang="en-US" dirty="0" smtClean="0"/>
              <a:t>Copy Constructor</a:t>
            </a:r>
          </a:p>
          <a:p>
            <a:pPr lvl="1"/>
            <a:r>
              <a:rPr lang="en-US" dirty="0" smtClean="0"/>
              <a:t>called when you create a new object </a:t>
            </a:r>
            <a:r>
              <a:rPr lang="en-US" i="1" dirty="0" smtClean="0"/>
              <a:t>initialized</a:t>
            </a:r>
            <a:r>
              <a:rPr lang="en-US" dirty="0" smtClean="0"/>
              <a:t> by an </a:t>
            </a:r>
            <a:r>
              <a:rPr lang="en-US" i="1" dirty="0" smtClean="0"/>
              <a:t>existing</a:t>
            </a:r>
            <a:r>
              <a:rPr lang="en-US" dirty="0" smtClean="0"/>
              <a:t> one</a:t>
            </a:r>
          </a:p>
          <a:p>
            <a:pPr lvl="1"/>
            <a:r>
              <a:rPr lang="en-US" dirty="0" smtClean="0"/>
              <a:t>e.g., passing objects or returning objects by value</a:t>
            </a:r>
          </a:p>
          <a:p>
            <a:endParaRPr lang="en-US" dirty="0"/>
          </a:p>
          <a:p>
            <a:r>
              <a:rPr lang="en-US" dirty="0" smtClean="0"/>
              <a:t>Move Constructor</a:t>
            </a:r>
          </a:p>
          <a:p>
            <a:pPr lvl="1"/>
            <a:r>
              <a:rPr lang="en-US" dirty="0" smtClean="0"/>
              <a:t>advanced </a:t>
            </a:r>
            <a:r>
              <a:rPr lang="en-US" smtClean="0"/>
              <a:t>topic – </a:t>
            </a:r>
            <a:r>
              <a:rPr lang="en-US" dirty="0" smtClean="0"/>
              <a:t>new in </a:t>
            </a:r>
            <a:r>
              <a:rPr lang="en-US" dirty="0" smtClean="0">
                <a:solidFill>
                  <a:srgbClr val="FF0000"/>
                </a:solidFill>
              </a:rPr>
              <a:t>C++11</a:t>
            </a:r>
          </a:p>
          <a:p>
            <a:endParaRPr lang="en-US" dirty="0"/>
          </a:p>
          <a:p>
            <a:r>
              <a:rPr lang="en-US" dirty="0" smtClean="0"/>
              <a:t>Others you may define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53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8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Compiler-Generated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“synthesized” constructors</a:t>
            </a:r>
          </a:p>
          <a:p>
            <a:endParaRPr lang="en-US" dirty="0"/>
          </a:p>
          <a:p>
            <a:r>
              <a:rPr lang="en-US" dirty="0" smtClean="0"/>
              <a:t>The compiler generates a </a:t>
            </a:r>
            <a:r>
              <a:rPr lang="en-US" i="1" dirty="0" smtClean="0"/>
              <a:t>default constructor </a:t>
            </a:r>
            <a:r>
              <a:rPr lang="en-US" dirty="0" smtClean="0"/>
              <a:t>only if you define </a:t>
            </a:r>
            <a:r>
              <a:rPr lang="en-US" i="1" dirty="0" smtClean="0"/>
              <a:t>no constructors at all</a:t>
            </a:r>
          </a:p>
          <a:p>
            <a:pPr lvl="1"/>
            <a:r>
              <a:rPr lang="en-US" dirty="0" smtClean="0"/>
              <a:t>it “default-initializes” all data members</a:t>
            </a:r>
          </a:p>
          <a:p>
            <a:pPr lvl="2"/>
            <a:r>
              <a:rPr lang="en-US" dirty="0" smtClean="0"/>
              <a:t>calls default constructors for embedded members</a:t>
            </a:r>
          </a:p>
          <a:p>
            <a:pPr lvl="2"/>
            <a:r>
              <a:rPr lang="en-US" dirty="0" smtClean="0"/>
              <a:t>built-ins with no in-class initializer remain </a:t>
            </a:r>
            <a:r>
              <a:rPr lang="en-US" i="1" dirty="0" smtClean="0"/>
              <a:t>undefined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compiler generates a </a:t>
            </a:r>
            <a:r>
              <a:rPr lang="en-US" i="1" dirty="0" smtClean="0"/>
              <a:t>copy</a:t>
            </a:r>
            <a:r>
              <a:rPr lang="en-US" dirty="0" smtClean="0"/>
              <a:t> </a:t>
            </a:r>
            <a:r>
              <a:rPr lang="en-US" i="1" dirty="0" smtClean="0"/>
              <a:t>constructor</a:t>
            </a:r>
            <a:r>
              <a:rPr lang="en-US" dirty="0" smtClean="0"/>
              <a:t> only if you don’t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54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4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Keeping the Synthesized Default </a:t>
            </a:r>
            <a:r>
              <a:rPr lang="en-US" dirty="0" err="1" smtClean="0"/>
              <a:t>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2678"/>
          </a:xfrm>
        </p:spPr>
        <p:txBody>
          <a:bodyPr/>
          <a:lstStyle/>
          <a:p>
            <a:r>
              <a:rPr lang="en-US" dirty="0" smtClean="0"/>
              <a:t>What if you want to define other constructors, but keep the synthesized default constructor?</a:t>
            </a:r>
          </a:p>
          <a:p>
            <a:endParaRPr lang="en-US" dirty="0"/>
          </a:p>
          <a:p>
            <a:r>
              <a:rPr lang="en-US" dirty="0" smtClean="0"/>
              <a:t>Possible in </a:t>
            </a:r>
            <a:r>
              <a:rPr lang="en-US" dirty="0" smtClean="0">
                <a:solidFill>
                  <a:srgbClr val="FF0000"/>
                </a:solidFill>
              </a:rPr>
              <a:t>C++11</a:t>
            </a:r>
            <a:r>
              <a:rPr lang="en-US" dirty="0" smtClean="0"/>
              <a:t> with </a:t>
            </a:r>
            <a:r>
              <a:rPr lang="en-US" b="1" dirty="0" smtClean="0"/>
              <a:t>=default</a:t>
            </a:r>
            <a:endParaRPr lang="en-US" b="1" dirty="0"/>
          </a:p>
        </p:txBody>
      </p:sp>
      <p:pic>
        <p:nvPicPr>
          <p:cNvPr id="4" name="Picture 3" descr="defa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68" y="3828319"/>
            <a:ext cx="7251700" cy="17653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55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0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Synthesized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=delete </a:t>
            </a:r>
            <a:r>
              <a:rPr lang="en-US" dirty="0" smtClean="0"/>
              <a:t>in the declaration</a:t>
            </a:r>
          </a:p>
          <a:p>
            <a:pPr lvl="1"/>
            <a:r>
              <a:rPr lang="en-US" dirty="0" smtClean="0"/>
              <a:t>and define no body, of course</a:t>
            </a:r>
          </a:p>
          <a:p>
            <a:pPr lvl="1"/>
            <a:r>
              <a:rPr lang="en-US" dirty="0" smtClean="0"/>
              <a:t>convenient for disabling copy or assignment</a:t>
            </a:r>
          </a:p>
          <a:p>
            <a:r>
              <a:rPr lang="en-US" dirty="0" smtClean="0"/>
              <a:t>Can apply to:</a:t>
            </a:r>
          </a:p>
          <a:p>
            <a:pPr lvl="1"/>
            <a:r>
              <a:rPr lang="en-US" i="1" dirty="0" smtClean="0"/>
              <a:t>default</a:t>
            </a:r>
            <a:r>
              <a:rPr lang="en-US" dirty="0" smtClean="0"/>
              <a:t> constructor (rare)</a:t>
            </a:r>
          </a:p>
          <a:p>
            <a:pPr lvl="1"/>
            <a:r>
              <a:rPr lang="en-US" i="1" dirty="0" smtClean="0"/>
              <a:t>copy</a:t>
            </a:r>
            <a:r>
              <a:rPr lang="en-US" dirty="0" smtClean="0"/>
              <a:t> constructor</a:t>
            </a:r>
          </a:p>
          <a:p>
            <a:pPr lvl="1"/>
            <a:r>
              <a:rPr lang="en-US" i="1" dirty="0" smtClean="0"/>
              <a:t>assignment</a:t>
            </a:r>
            <a:r>
              <a:rPr lang="en-US" dirty="0" smtClean="0"/>
              <a:t> operator</a:t>
            </a:r>
          </a:p>
        </p:txBody>
      </p:sp>
      <p:pic>
        <p:nvPicPr>
          <p:cNvPr id="4" name="Picture 3" descr="equal-de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6" y="4572375"/>
            <a:ext cx="7505700" cy="18034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56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Delegating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36642"/>
          </a:xfrm>
        </p:spPr>
        <p:txBody>
          <a:bodyPr/>
          <a:lstStyle/>
          <a:p>
            <a:r>
              <a:rPr lang="en-US" dirty="0" smtClean="0"/>
              <a:t>aka “forwarding constructors” (new in </a:t>
            </a:r>
            <a:r>
              <a:rPr lang="en-US" dirty="0" smtClean="0">
                <a:solidFill>
                  <a:srgbClr val="FF0000"/>
                </a:solidFill>
              </a:rPr>
              <a:t>C++11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other languages use direct calls to </a:t>
            </a:r>
            <a:r>
              <a:rPr lang="en-US" b="1" dirty="0" smtClean="0"/>
              <a:t>this(…)</a:t>
            </a:r>
          </a:p>
          <a:p>
            <a:pPr lvl="1"/>
            <a:r>
              <a:rPr lang="en-US" dirty="0" smtClean="0"/>
              <a:t>C++ uses the </a:t>
            </a:r>
            <a:r>
              <a:rPr lang="en-US" i="1" dirty="0" smtClean="0"/>
              <a:t>initializer list</a:t>
            </a:r>
          </a:p>
          <a:p>
            <a:r>
              <a:rPr lang="en-US" dirty="0" smtClean="0"/>
              <a:t>Allows factoring common code for multiple constructors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pic>
        <p:nvPicPr>
          <p:cNvPr id="7" name="Picture 6" descr="delegatingc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502611"/>
            <a:ext cx="75311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5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Overloading</a:t>
            </a:r>
            <a:r>
              <a:rPr lang="en-US" b="0" dirty="0" smtClean="0">
                <a:solidFill>
                  <a:srgbClr val="D2533C"/>
                </a:solidFill>
                <a:ea typeface="+mj-ea"/>
                <a:cs typeface="+mj-cs"/>
              </a:rPr>
              <a:t> </a:t>
            </a:r>
            <a:r>
              <a:rPr lang="en-US" b="1" dirty="0" smtClean="0">
                <a:solidFill>
                  <a:srgbClr val="D2533C"/>
                </a:solidFill>
                <a:ea typeface="+mj-ea"/>
                <a:cs typeface="+mj-cs"/>
              </a:rPr>
              <a:t>const</a:t>
            </a:r>
            <a:endParaRPr lang="en-US" b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Consider </a:t>
            </a:r>
            <a:r>
              <a:rPr lang="en-US" b="1" dirty="0">
                <a:ea typeface="ＭＳ Ｐゴシック" charset="0"/>
                <a:cs typeface="ＭＳ Ｐゴシック" charset="0"/>
              </a:rPr>
              <a:t>front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b="1" dirty="0">
                <a:ea typeface="ＭＳ Ｐゴシック" charset="0"/>
                <a:cs typeface="ＭＳ Ｐゴシック" charset="0"/>
              </a:rPr>
              <a:t>back</a:t>
            </a:r>
            <a:r>
              <a:rPr lang="en-US" dirty="0">
                <a:ea typeface="ＭＳ Ｐゴシック" charset="0"/>
                <a:cs typeface="ＭＳ Ｐゴシック" charset="0"/>
              </a:rPr>
              <a:t>, and </a:t>
            </a:r>
            <a:r>
              <a:rPr lang="en-US" b="1" dirty="0">
                <a:ea typeface="ＭＳ Ｐゴシック" charset="0"/>
                <a:cs typeface="ＭＳ Ｐゴシック" charset="0"/>
              </a:rPr>
              <a:t>at</a:t>
            </a:r>
            <a:r>
              <a:rPr lang="en-US" dirty="0">
                <a:ea typeface="ＭＳ Ｐゴシック" charset="0"/>
                <a:cs typeface="ＭＳ Ｐゴシック" charset="0"/>
              </a:rPr>
              <a:t> in class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Deque</a:t>
            </a:r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They </a:t>
            </a:r>
            <a:r>
              <a:rPr lang="en-US" dirty="0">
                <a:ea typeface="ＭＳ Ｐゴシック" charset="0"/>
                <a:cs typeface="ＭＳ Ｐゴシック" charset="0"/>
              </a:rPr>
              <a:t>are non-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const</a:t>
            </a:r>
            <a:r>
              <a:rPr lang="en-US" dirty="0">
                <a:ea typeface="ＭＳ Ｐゴシック" charset="0"/>
                <a:cs typeface="ＭＳ Ｐゴシック" charset="0"/>
              </a:rPr>
              <a:t> functions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They can’</a:t>
            </a:r>
            <a:r>
              <a:rPr lang="en-US" altLang="ja-JP" dirty="0">
                <a:ea typeface="ＭＳ Ｐゴシック" charset="0"/>
              </a:rPr>
              <a:t>t be applied to a </a:t>
            </a:r>
            <a:r>
              <a:rPr lang="en-US" altLang="ja-JP" b="1" dirty="0" err="1">
                <a:ea typeface="ＭＳ Ｐゴシック" charset="0"/>
              </a:rPr>
              <a:t>const</a:t>
            </a:r>
            <a:r>
              <a:rPr lang="en-US" altLang="ja-JP" b="1" dirty="0">
                <a:ea typeface="ＭＳ Ｐゴシック" charset="0"/>
              </a:rPr>
              <a:t> </a:t>
            </a:r>
            <a:r>
              <a:rPr lang="en-US" altLang="ja-JP" b="1" dirty="0" err="1">
                <a:ea typeface="ＭＳ Ｐゴシック" charset="0"/>
              </a:rPr>
              <a:t>Deque</a:t>
            </a:r>
            <a:r>
              <a:rPr lang="en-US" altLang="ja-JP" dirty="0">
                <a:ea typeface="ＭＳ Ｐゴシック" charset="0"/>
              </a:rPr>
              <a:t> object</a:t>
            </a: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You </a:t>
            </a:r>
            <a:r>
              <a:rPr lang="en-US" dirty="0">
                <a:ea typeface="ＭＳ Ｐゴシック" charset="0"/>
                <a:cs typeface="ＭＳ Ｐゴシック" charset="0"/>
              </a:rPr>
              <a:t>can </a:t>
            </a:r>
            <a:r>
              <a:rPr lang="en-US" i="1" dirty="0">
                <a:ea typeface="ＭＳ Ｐゴシック" charset="0"/>
                <a:cs typeface="ＭＳ Ｐゴシック" charset="0"/>
              </a:rPr>
              <a:t>overload</a:t>
            </a:r>
            <a:r>
              <a:rPr lang="en-US" dirty="0">
                <a:ea typeface="ＭＳ Ｐゴシック" charset="0"/>
                <a:cs typeface="ＭＳ Ｐゴシック" charset="0"/>
              </a:rPr>
              <a:t> on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const</a:t>
            </a:r>
            <a:endParaRPr lang="en-US" b="1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So you can define overloaded </a:t>
            </a:r>
            <a:r>
              <a:rPr lang="en-US" b="1" dirty="0" err="1">
                <a:ea typeface="ＭＳ Ｐゴシック" charset="0"/>
              </a:rPr>
              <a:t>const</a:t>
            </a:r>
            <a:r>
              <a:rPr lang="en-US" dirty="0">
                <a:ea typeface="ＭＳ Ｐゴシック" charset="0"/>
              </a:rPr>
              <a:t> versions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However</a:t>
            </a:r>
            <a:r>
              <a:rPr lang="en-US" dirty="0">
                <a:ea typeface="ＭＳ Ｐゴシック" charset="0"/>
              </a:rPr>
              <a:t>, there is a problem with the return by reference!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Look at the return types of the </a:t>
            </a:r>
            <a:r>
              <a:rPr lang="en-US" b="1" dirty="0" err="1">
                <a:ea typeface="ＭＳ Ｐゴシック" charset="0"/>
              </a:rPr>
              <a:t>const</a:t>
            </a:r>
            <a:r>
              <a:rPr lang="en-US" dirty="0">
                <a:ea typeface="ＭＳ Ｐゴシック" charset="0"/>
              </a:rPr>
              <a:t> versions</a:t>
            </a:r>
            <a:endParaRPr lang="en-US" i="1" dirty="0"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8B7718-49D9-BA45-ABEF-695982D08762}" type="slidenum">
              <a:rPr lang="en-US" sz="1200">
                <a:solidFill>
                  <a:srgbClr val="3F3F3F"/>
                </a:solidFill>
              </a:rPr>
              <a:pPr eaLnBrk="1" hangingPunct="1"/>
              <a:t>58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D2533C"/>
                </a:solidFill>
                <a:ea typeface="+mj-ea"/>
                <a:cs typeface="+mj-cs"/>
              </a:rPr>
              <a:t>const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and Reference Returns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const</a:t>
            </a:r>
            <a:r>
              <a:rPr lang="en-US" dirty="0">
                <a:ea typeface="ＭＳ Ｐゴシック" charset="0"/>
                <a:cs typeface="ＭＳ Ｐゴシック" charset="0"/>
              </a:rPr>
              <a:t> member function should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never</a:t>
            </a:r>
            <a:r>
              <a:rPr lang="en-US" dirty="0">
                <a:ea typeface="ＭＳ Ｐゴシック" charset="0"/>
                <a:cs typeface="ＭＳ Ｐゴシック" charset="0"/>
              </a:rPr>
              <a:t> return a non-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const</a:t>
            </a:r>
            <a:r>
              <a:rPr lang="en-US" dirty="0">
                <a:ea typeface="ＭＳ Ｐゴシック" charset="0"/>
                <a:cs typeface="ＭＳ Ｐゴシック" charset="0"/>
              </a:rPr>
              <a:t> reference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Remember, it’</a:t>
            </a:r>
            <a:r>
              <a:rPr lang="en-US" altLang="ja-JP" dirty="0">
                <a:ea typeface="ＭＳ Ｐゴシック" charset="0"/>
              </a:rPr>
              <a:t>s a </a:t>
            </a:r>
            <a:r>
              <a:rPr lang="en-US" altLang="ja-JP" i="1" dirty="0">
                <a:ea typeface="ＭＳ Ｐゴシック" charset="0"/>
              </a:rPr>
              <a:t>user-view </a:t>
            </a:r>
            <a:r>
              <a:rPr lang="en-US" altLang="ja-JP" dirty="0">
                <a:ea typeface="ＭＳ Ｐゴシック" charset="0"/>
              </a:rPr>
              <a:t>thing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You are responsible to enforce this!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Always provide </a:t>
            </a:r>
            <a:r>
              <a:rPr lang="en-US" i="1" dirty="0">
                <a:ea typeface="ＭＳ Ｐゴシック" charset="0"/>
                <a:cs typeface="ＭＳ Ｐゴシック" charset="0"/>
              </a:rPr>
              <a:t>two</a:t>
            </a:r>
            <a:r>
              <a:rPr lang="en-US" dirty="0">
                <a:ea typeface="ＭＳ Ｐゴシック" charset="0"/>
                <a:cs typeface="ＭＳ Ｐゴシック" charset="0"/>
              </a:rPr>
              <a:t> overloads: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b="1" dirty="0">
                <a:ea typeface="ＭＳ Ｐゴシック" charset="0"/>
              </a:rPr>
              <a:t>T&amp; f( );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b="1" dirty="0" err="1">
                <a:ea typeface="ＭＳ Ｐゴシック" charset="0"/>
              </a:rPr>
              <a:t>const</a:t>
            </a:r>
            <a:r>
              <a:rPr lang="en-US" b="1" dirty="0">
                <a:ea typeface="ＭＳ Ｐゴシック" charset="0"/>
              </a:rPr>
              <a:t> T&amp; f() </a:t>
            </a:r>
            <a:r>
              <a:rPr lang="en-US" b="1" dirty="0" err="1">
                <a:ea typeface="ＭＳ Ｐゴシック" charset="0"/>
              </a:rPr>
              <a:t>const</a:t>
            </a:r>
            <a:r>
              <a:rPr lang="en-US" b="1" dirty="0">
                <a:ea typeface="ＭＳ Ｐゴシック" charset="0"/>
              </a:rPr>
              <a:t>;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Classical example: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indexing operator</a:t>
            </a:r>
            <a:r>
              <a:rPr lang="en-US" dirty="0">
                <a:ea typeface="ＭＳ Ｐゴシック" charset="0"/>
                <a:cs typeface="ＭＳ Ｐゴシック" charset="0"/>
              </a:rPr>
              <a:t> (same as </a:t>
            </a:r>
            <a:r>
              <a:rPr lang="en-US" b="1" dirty="0">
                <a:ea typeface="ＭＳ Ｐゴシック" charset="0"/>
                <a:cs typeface="ＭＳ Ｐゴシック" charset="0"/>
              </a:rPr>
              <a:t>at( )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b="1" dirty="0">
                <a:ea typeface="ＭＳ Ｐゴシック" charset="0"/>
              </a:rPr>
              <a:t>T&amp; operator</a:t>
            </a:r>
            <a:r>
              <a:rPr lang="en-US" b="1" dirty="0" smtClean="0">
                <a:ea typeface="ＭＳ Ｐゴシック" charset="0"/>
              </a:rPr>
              <a:t>[ ]</a:t>
            </a:r>
            <a:r>
              <a:rPr lang="en-US" b="1" dirty="0">
                <a:ea typeface="ＭＳ Ｐゴシック" charset="0"/>
              </a:rPr>
              <a:t>(</a:t>
            </a:r>
            <a:r>
              <a:rPr lang="en-US" b="1" dirty="0" err="1">
                <a:ea typeface="ＭＳ Ｐゴシック" charset="0"/>
              </a:rPr>
              <a:t>int</a:t>
            </a:r>
            <a:r>
              <a:rPr lang="en-US" b="1" dirty="0">
                <a:ea typeface="ＭＳ Ｐゴシック" charset="0"/>
              </a:rPr>
              <a:t> </a:t>
            </a:r>
            <a:r>
              <a:rPr lang="en-US" b="1" dirty="0" err="1">
                <a:ea typeface="ＭＳ Ｐゴシック" charset="0"/>
              </a:rPr>
              <a:t>pos</a:t>
            </a:r>
            <a:r>
              <a:rPr lang="en-US" b="1" dirty="0">
                <a:ea typeface="ＭＳ Ｐゴシック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b="1" dirty="0" err="1">
                <a:ea typeface="ＭＳ Ｐゴシック" charset="0"/>
              </a:rPr>
              <a:t>const</a:t>
            </a:r>
            <a:r>
              <a:rPr lang="en-US" b="1" dirty="0">
                <a:ea typeface="ＭＳ Ｐゴシック" charset="0"/>
              </a:rPr>
              <a:t> T&amp; operator</a:t>
            </a:r>
            <a:r>
              <a:rPr lang="en-US" b="1" dirty="0" smtClean="0">
                <a:ea typeface="ＭＳ Ｐゴシック" charset="0"/>
              </a:rPr>
              <a:t>[ ]</a:t>
            </a:r>
            <a:r>
              <a:rPr lang="en-US" b="1" dirty="0">
                <a:ea typeface="ＭＳ Ｐゴシック" charset="0"/>
              </a:rPr>
              <a:t>(</a:t>
            </a:r>
            <a:r>
              <a:rPr lang="en-US" b="1" dirty="0" err="1">
                <a:ea typeface="ＭＳ Ｐゴシック" charset="0"/>
              </a:rPr>
              <a:t>int</a:t>
            </a:r>
            <a:r>
              <a:rPr lang="en-US" b="1" dirty="0">
                <a:ea typeface="ＭＳ Ｐゴシック" charset="0"/>
              </a:rPr>
              <a:t> </a:t>
            </a:r>
            <a:r>
              <a:rPr lang="en-US" b="1" dirty="0" err="1">
                <a:ea typeface="ＭＳ Ｐゴシック" charset="0"/>
              </a:rPr>
              <a:t>pos</a:t>
            </a:r>
            <a:r>
              <a:rPr lang="en-US" b="1" dirty="0">
                <a:ea typeface="ＭＳ Ｐゴシック" charset="0"/>
              </a:rPr>
              <a:t>) </a:t>
            </a:r>
            <a:r>
              <a:rPr lang="en-US" b="1" dirty="0" err="1">
                <a:ea typeface="ＭＳ Ｐゴシック" charset="0"/>
              </a:rPr>
              <a:t>const</a:t>
            </a:r>
            <a:r>
              <a:rPr lang="en-US" b="1" dirty="0">
                <a:ea typeface="ＭＳ Ｐゴシック" charset="0"/>
              </a:rPr>
              <a:t>;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charset="0"/>
              <a:buChar char=""/>
            </a:pPr>
            <a:r>
              <a:rPr lang="en-US" dirty="0"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>
                <a:ea typeface="ＭＳ Ｐゴシック" charset="0"/>
                <a:cs typeface="ＭＳ Ｐゴシック" charset="0"/>
              </a:rPr>
              <a:t>deque4.cpp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232803-8EF8-F042-86EA-7FE271884683}" type="slidenum">
              <a:rPr lang="en-US" sz="1200">
                <a:solidFill>
                  <a:srgbClr val="3F3F3F"/>
                </a:solidFill>
              </a:rPr>
              <a:pPr eaLnBrk="1" hangingPunct="1"/>
              <a:t>59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8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Using the </a:t>
            </a:r>
            <a:r>
              <a:rPr lang="en-US" dirty="0">
                <a:solidFill>
                  <a:srgbClr val="D2533C"/>
                </a:solidFill>
                <a:latin typeface="Courier New" pitchFamily="-65" charset="0"/>
                <a:ea typeface="+mj-ea"/>
                <a:cs typeface="+mj-cs"/>
              </a:rPr>
              <a:t>complex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 Class</a:t>
            </a:r>
          </a:p>
        </p:txBody>
      </p:sp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838200" y="2025650"/>
            <a:ext cx="7467600" cy="286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using namespace std;</a:t>
            </a:r>
          </a:p>
          <a:p>
            <a:pPr>
              <a:lnSpc>
                <a:spcPct val="90000"/>
              </a:lnSpc>
            </a:pPr>
            <a:endParaRPr lang="en-US" sz="200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    complex z(1,2), w(3,4);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    complex a = z.add(w);	</a:t>
            </a:r>
            <a:r>
              <a:rPr lang="en-US" sz="2000" i="1">
                <a:latin typeface="Andale Mono" charset="0"/>
                <a:cs typeface="Andale Mono" charset="0"/>
              </a:rPr>
              <a:t>// want a = z+w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    a.display(cout);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00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2000" i="1">
                <a:latin typeface="Andale Mono" charset="0"/>
                <a:cs typeface="Andale Mono" charset="0"/>
              </a:rPr>
              <a:t>(4,6)</a:t>
            </a:r>
            <a:endParaRPr lang="en-US" sz="2000">
              <a:latin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8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may declared and not defined!</a:t>
            </a:r>
          </a:p>
          <a:p>
            <a:pPr lvl="1"/>
            <a:r>
              <a:rPr lang="en-US" dirty="0" smtClean="0"/>
              <a:t>you must define them </a:t>
            </a:r>
            <a:r>
              <a:rPr lang="en-US" i="1" dirty="0" smtClean="0"/>
              <a:t>eventually</a:t>
            </a:r>
            <a:r>
              <a:rPr lang="en-US" dirty="0" smtClean="0"/>
              <a:t>, of course</a:t>
            </a:r>
          </a:p>
          <a:p>
            <a:pPr lvl="1"/>
            <a:endParaRPr lang="en-US" dirty="0"/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mutually recursive types</a:t>
            </a:r>
          </a:p>
          <a:p>
            <a:pPr lvl="1"/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suppose classes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each have a pointer to the other</a:t>
            </a:r>
          </a:p>
          <a:p>
            <a:pPr lvl="1"/>
            <a:r>
              <a:rPr lang="en-US" dirty="0" smtClean="0"/>
              <a:t>you have a </a:t>
            </a:r>
            <a:r>
              <a:rPr lang="en-US" i="1" dirty="0" smtClean="0"/>
              <a:t>circular definition</a:t>
            </a:r>
          </a:p>
          <a:p>
            <a:endParaRPr lang="en-US" dirty="0"/>
          </a:p>
          <a:p>
            <a:r>
              <a:rPr lang="en-US" dirty="0" smtClean="0"/>
              <a:t>No problem if all you have is a </a:t>
            </a:r>
            <a:r>
              <a:rPr lang="en-US" i="1" dirty="0" smtClean="0"/>
              <a:t>pointer</a:t>
            </a:r>
            <a:r>
              <a:rPr lang="en-US" dirty="0" smtClean="0"/>
              <a:t> or </a:t>
            </a:r>
            <a:r>
              <a:rPr lang="en-US" i="1" dirty="0" smtClean="0"/>
              <a:t>reference</a:t>
            </a:r>
            <a:r>
              <a:rPr lang="en-US" dirty="0" smtClean="0"/>
              <a:t>…</a:t>
            </a:r>
          </a:p>
          <a:p>
            <a:pPr lvl="1"/>
            <a:r>
              <a:rPr lang="en-US" i="1" dirty="0" smtClean="0"/>
              <a:t>declare</a:t>
            </a:r>
            <a:r>
              <a:rPr lang="en-US" dirty="0" smtClean="0"/>
              <a:t> one first (</a:t>
            </a:r>
            <a:r>
              <a:rPr lang="en-US" i="1" dirty="0" smtClean="0"/>
              <a:t>without</a:t>
            </a:r>
            <a:r>
              <a:rPr lang="en-US" dirty="0" smtClean="0"/>
              <a:t> a definition!)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60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Referring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61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343" y="1549984"/>
            <a:ext cx="7635019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ndale Mono"/>
                <a:cs typeface="Andale Mono"/>
              </a:rPr>
              <a:t>// Shows classes that hold a pointer to each </a:t>
            </a:r>
            <a:r>
              <a:rPr lang="en-US" i="1" dirty="0" smtClean="0">
                <a:latin typeface="Andale Mono"/>
                <a:cs typeface="Andale Mono"/>
              </a:rPr>
              <a:t>other</a:t>
            </a:r>
          </a:p>
          <a:p>
            <a:endParaRPr lang="en-US" i="1" dirty="0">
              <a:latin typeface="Andale Mono"/>
              <a:cs typeface="Andale Mono"/>
            </a:endParaRPr>
          </a:p>
          <a:p>
            <a:r>
              <a:rPr lang="en-US" dirty="0">
                <a:latin typeface="Andale Mono"/>
                <a:cs typeface="Andale Mono"/>
              </a:rPr>
              <a:t>class A</a:t>
            </a:r>
            <a:r>
              <a:rPr lang="en-US" dirty="0" smtClean="0">
                <a:latin typeface="Andale Mono"/>
                <a:cs typeface="Andale Mono"/>
              </a:rPr>
              <a:t>;	</a:t>
            </a:r>
            <a:r>
              <a:rPr lang="en-US" i="1" dirty="0" smtClean="0">
                <a:latin typeface="Andale Mono"/>
                <a:cs typeface="Andale Mono"/>
              </a:rPr>
              <a:t>// A class *</a:t>
            </a:r>
            <a:r>
              <a:rPr lang="en-US" b="1" i="1" u="sng" dirty="0" smtClean="0">
                <a:latin typeface="Andale Mono"/>
                <a:cs typeface="Andale Mono"/>
              </a:rPr>
              <a:t>declaration</a:t>
            </a:r>
            <a:r>
              <a:rPr lang="en-US" i="1" dirty="0" smtClean="0">
                <a:latin typeface="Andale Mono"/>
                <a:cs typeface="Andale Mono"/>
              </a:rPr>
              <a:t>*</a:t>
            </a:r>
            <a:endParaRPr lang="en-US" i="1" dirty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>
                <a:latin typeface="Andale Mono"/>
                <a:cs typeface="Andale Mono"/>
              </a:rPr>
              <a:t>class B {</a:t>
            </a:r>
          </a:p>
          <a:p>
            <a:r>
              <a:rPr lang="en-US" dirty="0">
                <a:latin typeface="Andale Mono"/>
                <a:cs typeface="Andale Mono"/>
              </a:rPr>
              <a:t>    A* </a:t>
            </a:r>
            <a:r>
              <a:rPr lang="en-US" dirty="0" err="1">
                <a:latin typeface="Andale Mono"/>
                <a:cs typeface="Andale Mono"/>
              </a:rPr>
              <a:t>ptrA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public: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void </a:t>
            </a:r>
            <a:r>
              <a:rPr lang="en-US" dirty="0" err="1" smtClean="0">
                <a:latin typeface="Andale Mono"/>
                <a:cs typeface="Andale Mono"/>
              </a:rPr>
              <a:t>setA</a:t>
            </a:r>
            <a:r>
              <a:rPr lang="en-US" dirty="0" smtClean="0">
                <a:latin typeface="Andale Mono"/>
                <a:cs typeface="Andale Mono"/>
              </a:rPr>
              <a:t>(A* p) : </a:t>
            </a:r>
            <a:r>
              <a:rPr lang="en-US" dirty="0" err="1" smtClean="0">
                <a:latin typeface="Andale Mono"/>
                <a:cs typeface="Andale Mono"/>
              </a:rPr>
              <a:t>ptrA</a:t>
            </a:r>
            <a:r>
              <a:rPr lang="en-US" dirty="0" smtClean="0">
                <a:latin typeface="Andale Mono"/>
                <a:cs typeface="Andale Mono"/>
              </a:rPr>
              <a:t>(p){}</a:t>
            </a:r>
            <a:endParaRPr lang="en-US" dirty="0">
              <a:latin typeface="Andale Mono"/>
              <a:cs typeface="Andale Mono"/>
            </a:endParaRPr>
          </a:p>
          <a:p>
            <a:r>
              <a:rPr lang="en-US" dirty="0">
                <a:latin typeface="Andale Mono"/>
                <a:cs typeface="Andale Mono"/>
              </a:rPr>
              <a:t>    // ...</a:t>
            </a:r>
          </a:p>
          <a:p>
            <a:r>
              <a:rPr lang="en-US" dirty="0">
                <a:latin typeface="Andale Mono"/>
                <a:cs typeface="Andale Mono"/>
              </a:rPr>
              <a:t>};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>
                <a:latin typeface="Andale Mono"/>
                <a:cs typeface="Andale Mono"/>
              </a:rPr>
              <a:t>class A {</a:t>
            </a:r>
          </a:p>
          <a:p>
            <a:r>
              <a:rPr lang="en-US" dirty="0">
                <a:latin typeface="Andale Mono"/>
                <a:cs typeface="Andale Mono"/>
              </a:rPr>
              <a:t>    B* </a:t>
            </a:r>
            <a:r>
              <a:rPr lang="en-US" dirty="0" err="1">
                <a:latin typeface="Andale Mono"/>
                <a:cs typeface="Andale Mono"/>
              </a:rPr>
              <a:t>ptrB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latin typeface="Andale Mono"/>
                <a:cs typeface="Andale Mono"/>
              </a:rPr>
              <a:t>public:</a:t>
            </a:r>
          </a:p>
          <a:p>
            <a:r>
              <a:rPr lang="en-US" dirty="0">
                <a:latin typeface="Andale Mono"/>
                <a:cs typeface="Andale Mono"/>
              </a:rPr>
              <a:t>    void </a:t>
            </a:r>
            <a:r>
              <a:rPr lang="en-US" dirty="0" err="1" smtClean="0">
                <a:latin typeface="Andale Mono"/>
                <a:cs typeface="Andale Mono"/>
              </a:rPr>
              <a:t>setB</a:t>
            </a:r>
            <a:r>
              <a:rPr lang="en-US" dirty="0" smtClean="0">
                <a:latin typeface="Andale Mono"/>
                <a:cs typeface="Andale Mono"/>
              </a:rPr>
              <a:t>(B* </a:t>
            </a:r>
            <a:r>
              <a:rPr lang="en-US" dirty="0">
                <a:latin typeface="Andale Mono"/>
                <a:cs typeface="Andale Mono"/>
              </a:rPr>
              <a:t>p) : </a:t>
            </a:r>
            <a:r>
              <a:rPr lang="en-US" dirty="0" err="1" smtClean="0">
                <a:latin typeface="Andale Mono"/>
                <a:cs typeface="Andale Mono"/>
              </a:rPr>
              <a:t>ptrB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>
                <a:latin typeface="Andale Mono"/>
                <a:cs typeface="Andale Mono"/>
              </a:rPr>
              <a:t>p){}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>
                <a:latin typeface="Andale Mono"/>
                <a:cs typeface="Andale Mono"/>
              </a:rPr>
              <a:t>// ...</a:t>
            </a:r>
          </a:p>
          <a:p>
            <a:r>
              <a:rPr lang="en-US" dirty="0">
                <a:latin typeface="Andale Mono"/>
                <a:cs typeface="Andale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4269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90438"/>
          </a:xfrm>
        </p:spPr>
        <p:txBody>
          <a:bodyPr/>
          <a:lstStyle/>
          <a:p>
            <a:r>
              <a:rPr lang="en-US" dirty="0" smtClean="0"/>
              <a:t>You can define </a:t>
            </a:r>
            <a:r>
              <a:rPr lang="en-US" i="1" dirty="0" smtClean="0"/>
              <a:t>types</a:t>
            </a:r>
            <a:r>
              <a:rPr lang="en-US" dirty="0" smtClean="0"/>
              <a:t> inside of classes</a:t>
            </a:r>
          </a:p>
          <a:p>
            <a:endParaRPr lang="en-US" dirty="0"/>
          </a:p>
          <a:p>
            <a:r>
              <a:rPr lang="en-US" dirty="0" smtClean="0"/>
              <a:t>Two ways:</a:t>
            </a:r>
          </a:p>
          <a:p>
            <a:pPr lvl="1"/>
            <a:r>
              <a:rPr lang="en-US" dirty="0" smtClean="0"/>
              <a:t>with </a:t>
            </a:r>
            <a:r>
              <a:rPr lang="en-US" b="1" dirty="0" smtClean="0"/>
              <a:t>using</a:t>
            </a:r>
            <a:r>
              <a:rPr lang="en-US" dirty="0" smtClean="0"/>
              <a:t> (or </a:t>
            </a:r>
            <a:r>
              <a:rPr lang="en-US" b="1" dirty="0" err="1" smtClean="0"/>
              <a:t>typedef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by defining a </a:t>
            </a:r>
            <a:r>
              <a:rPr lang="en-US" i="1" dirty="0" smtClean="0"/>
              <a:t>nested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62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pic>
        <p:nvPicPr>
          <p:cNvPr id="7" name="Picture 6" descr="nestedty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70" y="4035637"/>
            <a:ext cx="5854700" cy="1562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1148" y="5910341"/>
            <a:ext cx="3848095" cy="38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full type name is </a:t>
            </a:r>
            <a:r>
              <a:rPr lang="en-US" b="1" dirty="0" smtClean="0"/>
              <a:t>Screen::</a:t>
            </a:r>
            <a:r>
              <a:rPr lang="en-US" b="1" dirty="0" err="1" smtClean="0"/>
              <a:t>pos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376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54202"/>
          </a:xfrm>
        </p:spPr>
        <p:txBody>
          <a:bodyPr/>
          <a:lstStyle/>
          <a:p>
            <a:r>
              <a:rPr lang="en-US" dirty="0" smtClean="0"/>
              <a:t>Can define totally inside the class or…</a:t>
            </a:r>
          </a:p>
          <a:p>
            <a:r>
              <a:rPr lang="en-US" dirty="0" smtClean="0"/>
              <a:t>Can just </a:t>
            </a:r>
            <a:r>
              <a:rPr lang="en-US" i="1" dirty="0" smtClean="0"/>
              <a:t>declare</a:t>
            </a:r>
            <a:r>
              <a:rPr lang="en-US" dirty="0" smtClean="0"/>
              <a:t> </a:t>
            </a:r>
            <a:r>
              <a:rPr lang="en-US" i="1" dirty="0" smtClean="0"/>
              <a:t>inside</a:t>
            </a:r>
            <a:r>
              <a:rPr lang="en-US" dirty="0" smtClean="0"/>
              <a:t> and </a:t>
            </a:r>
            <a:r>
              <a:rPr lang="en-US" i="1" dirty="0" smtClean="0"/>
              <a:t>define</a:t>
            </a:r>
            <a:r>
              <a:rPr lang="en-US" dirty="0" smtClean="0"/>
              <a:t> </a:t>
            </a:r>
            <a:r>
              <a:rPr lang="en-US" i="1" dirty="0" smtClean="0"/>
              <a:t>outside</a:t>
            </a:r>
            <a:r>
              <a:rPr lang="en-US" dirty="0" smtClean="0"/>
              <a:t> the </a:t>
            </a:r>
            <a:r>
              <a:rPr lang="en-US" dirty="0"/>
              <a:t>c</a:t>
            </a:r>
            <a:r>
              <a:rPr lang="en-US" dirty="0" smtClean="0"/>
              <a:t>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63</a:t>
            </a:fld>
            <a:endParaRPr lang="en-US"/>
          </a:p>
        </p:txBody>
      </p:sp>
      <p:pic>
        <p:nvPicPr>
          <p:cNvPr id="7" name="Picture 6" descr="nested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08" y="2587566"/>
            <a:ext cx="5315539" cy="1129984"/>
          </a:xfrm>
          <a:prstGeom prst="rect">
            <a:avLst/>
          </a:prstGeom>
        </p:spPr>
      </p:pic>
      <p:pic>
        <p:nvPicPr>
          <p:cNvPr id="8" name="Picture 7" descr="nestedclas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7" y="3748440"/>
            <a:ext cx="6906740" cy="294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604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Lookup Inside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Look for a local definition in the method itself</a:t>
            </a:r>
          </a:p>
          <a:p>
            <a:endParaRPr lang="en-US" dirty="0" smtClean="0"/>
          </a:p>
          <a:p>
            <a:r>
              <a:rPr lang="en-US" dirty="0" smtClean="0"/>
              <a:t>2) Failing that, look in the class definition</a:t>
            </a:r>
          </a:p>
          <a:p>
            <a:pPr lvl="1"/>
            <a:r>
              <a:rPr lang="en-US" dirty="0" smtClean="0"/>
              <a:t>find </a:t>
            </a:r>
            <a:r>
              <a:rPr lang="en-US" i="1" dirty="0" smtClean="0"/>
              <a:t>non-static</a:t>
            </a:r>
            <a:r>
              <a:rPr lang="en-US" dirty="0" smtClean="0"/>
              <a:t> members via </a:t>
            </a:r>
            <a:r>
              <a:rPr lang="en-US" b="1" dirty="0" smtClean="0"/>
              <a:t>this</a:t>
            </a:r>
          </a:p>
          <a:p>
            <a:pPr lvl="1"/>
            <a:r>
              <a:rPr lang="en-US" dirty="0" smtClean="0"/>
              <a:t>find </a:t>
            </a:r>
            <a:r>
              <a:rPr lang="en-US" i="1" dirty="0" smtClean="0"/>
              <a:t>static</a:t>
            </a:r>
            <a:r>
              <a:rPr lang="en-US" dirty="0" smtClean="0"/>
              <a:t> members in the class</a:t>
            </a:r>
          </a:p>
          <a:p>
            <a:endParaRPr lang="en-US" dirty="0" smtClean="0"/>
          </a:p>
          <a:p>
            <a:r>
              <a:rPr lang="en-US" dirty="0" smtClean="0"/>
              <a:t>3) Otherwise follow normal scope rules (enclosing scopes…)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64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50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Standard Conversions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ea typeface="ＭＳ Ｐゴシック" charset="0"/>
                <a:cs typeface="ＭＳ Ｐゴシック" charset="0"/>
              </a:rPr>
              <a:t>Implicit</a:t>
            </a:r>
            <a:r>
              <a:rPr lang="en-US" dirty="0">
                <a:ea typeface="ＭＳ Ｐゴシック" charset="0"/>
                <a:cs typeface="ＭＳ Ｐゴシック" charset="0"/>
              </a:rPr>
              <a:t> promotion of numeric types</a:t>
            </a: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Widening </a:t>
            </a:r>
            <a:r>
              <a:rPr lang="en-US" dirty="0">
                <a:ea typeface="ＭＳ Ｐゴシック" charset="0"/>
                <a:cs typeface="ＭＳ Ｐゴシック" charset="0"/>
              </a:rPr>
              <a:t>of: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char -&gt; short -&gt; </a:t>
            </a:r>
            <a:r>
              <a:rPr lang="en-US" dirty="0" err="1">
                <a:ea typeface="ＭＳ Ｐゴシック" charset="0"/>
              </a:rPr>
              <a:t>int</a:t>
            </a:r>
            <a:r>
              <a:rPr lang="en-US" dirty="0">
                <a:ea typeface="ＭＳ Ｐゴシック" charset="0"/>
              </a:rPr>
              <a:t> -&gt; long -&gt; long long</a:t>
            </a: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Conversion </a:t>
            </a:r>
            <a:r>
              <a:rPr lang="en-US" dirty="0">
                <a:ea typeface="ＭＳ Ｐゴシック" charset="0"/>
                <a:cs typeface="ＭＳ Ｐゴシック" charset="0"/>
              </a:rPr>
              <a:t>from integer to floating-point</a:t>
            </a: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Needed </a:t>
            </a:r>
            <a:r>
              <a:rPr lang="en-US" dirty="0">
                <a:ea typeface="ＭＳ Ｐゴシック" charset="0"/>
                <a:cs typeface="ＭＳ Ｐゴシック" charset="0"/>
              </a:rPr>
              <a:t>in </a:t>
            </a:r>
            <a:r>
              <a:rPr lang="en-US" i="1" dirty="0">
                <a:ea typeface="ＭＳ Ｐゴシック" charset="0"/>
                <a:cs typeface="ＭＳ Ｐゴシック" charset="0"/>
              </a:rPr>
              <a:t>mixed-mode expressions </a:t>
            </a:r>
            <a:r>
              <a:rPr lang="en-US" dirty="0">
                <a:ea typeface="ＭＳ Ｐゴシック" charset="0"/>
                <a:cs typeface="ＭＳ Ｐゴシック" charset="0"/>
              </a:rPr>
              <a:t>(</a:t>
            </a:r>
            <a:r>
              <a:rPr lang="en-US" b="1" dirty="0">
                <a:ea typeface="ＭＳ Ｐゴシック" charset="0"/>
                <a:cs typeface="ＭＳ Ｐゴシック" charset="0"/>
              </a:rPr>
              <a:t>x +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ea typeface="ＭＳ Ｐゴシック" charset="0"/>
                <a:cs typeface="ＭＳ Ｐゴシック" charset="0"/>
              </a:rPr>
              <a:t>) and in </a:t>
            </a:r>
            <a:r>
              <a:rPr lang="en-US" i="1" dirty="0">
                <a:ea typeface="ＭＳ Ｐゴシック" charset="0"/>
                <a:cs typeface="ＭＳ Ｐゴシック" charset="0"/>
              </a:rPr>
              <a:t>passing parameters</a:t>
            </a:r>
          </a:p>
          <a:p>
            <a:pPr lvl="1" eaLnBrk="1" hangingPunct="1"/>
            <a:r>
              <a:rPr lang="en-US" i="1" dirty="0">
                <a:ea typeface="ＭＳ Ｐゴシック" charset="0"/>
              </a:rPr>
              <a:t>Function prototypes </a:t>
            </a:r>
            <a:r>
              <a:rPr lang="en-US" dirty="0" smtClean="0">
                <a:ea typeface="ＭＳ Ｐゴシック" charset="0"/>
              </a:rPr>
              <a:t>enable the </a:t>
            </a:r>
            <a:r>
              <a:rPr lang="en-US" dirty="0">
                <a:ea typeface="ＭＳ Ｐゴシック" charset="0"/>
              </a:rPr>
              <a:t>conversion for </a:t>
            </a:r>
            <a:r>
              <a:rPr lang="en-US" dirty="0" err="1">
                <a:ea typeface="ＭＳ Ｐゴシック" charset="0"/>
              </a:rPr>
              <a:t>parms</a:t>
            </a:r>
            <a:r>
              <a:rPr lang="en-US" dirty="0">
                <a:ea typeface="ＭＳ Ｐゴシック" charset="0"/>
              </a:rPr>
              <a:t>: 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b="1" dirty="0" smtClean="0">
                <a:ea typeface="ＭＳ Ｐゴシック" charset="0"/>
              </a:rPr>
              <a:t>void </a:t>
            </a:r>
            <a:r>
              <a:rPr lang="en-US" b="1" dirty="0">
                <a:ea typeface="ＭＳ Ｐゴシック" charset="0"/>
              </a:rPr>
              <a:t>f(</a:t>
            </a:r>
            <a:r>
              <a:rPr lang="en-US" b="1" u="sng" dirty="0">
                <a:ea typeface="ＭＳ Ｐゴシック" charset="0"/>
              </a:rPr>
              <a:t>double</a:t>
            </a:r>
            <a:r>
              <a:rPr lang="en-US" b="1" dirty="0">
                <a:ea typeface="ＭＳ Ｐゴシック" charset="0"/>
              </a:rPr>
              <a:t> x);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DAA416-5486-9A44-B267-B3A9455B5E74}" type="slidenum">
              <a:rPr lang="en-US" sz="1200">
                <a:solidFill>
                  <a:srgbClr val="3F3F3F"/>
                </a:solidFill>
              </a:rPr>
              <a:pPr eaLnBrk="1" hangingPunct="1"/>
              <a:t>65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Implicit Conversions </a:t>
            </a:r>
            <a:r>
              <a:rPr lang="en-US" dirty="0" smtClean="0">
                <a:solidFill>
                  <a:srgbClr val="D2533C"/>
                </a:solidFill>
              </a:rPr>
              <a:t>for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Objects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F3B55F-61C3-5D42-9D45-C75958BFA414}" type="slidenum">
              <a:rPr lang="en-US" sz="1200">
                <a:solidFill>
                  <a:srgbClr val="3F3F3F"/>
                </a:solidFill>
              </a:rPr>
              <a:pPr eaLnBrk="1" hangingPunct="1"/>
              <a:t>66</a:t>
            </a:fld>
            <a:endParaRPr lang="en-US" sz="1200">
              <a:solidFill>
                <a:srgbClr val="3F3F3F"/>
              </a:solidFill>
            </a:endParaRPr>
          </a:p>
        </p:txBody>
      </p:sp>
      <p:pic>
        <p:nvPicPr>
          <p:cNvPr id="41988" name="Picture 2" descr="Conversion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057400"/>
            <a:ext cx="5876925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Box 3"/>
          <p:cNvSpPr txBox="1">
            <a:spLocks noChangeArrowheads="1"/>
          </p:cNvSpPr>
          <p:nvPr/>
        </p:nvSpPr>
        <p:spPr bwMode="auto">
          <a:xfrm>
            <a:off x="1524000" y="4495800"/>
            <a:ext cx="6477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 dirty="0"/>
              <a:t>Note</a:t>
            </a:r>
            <a:r>
              <a:rPr lang="en-US" sz="1800" dirty="0"/>
              <a:t>: don’t provide </a:t>
            </a:r>
            <a:r>
              <a:rPr lang="en-US" sz="1800" i="1" dirty="0"/>
              <a:t>both</a:t>
            </a:r>
            <a:r>
              <a:rPr lang="en-US" sz="1800" dirty="0"/>
              <a:t> for the same type!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Can disable the implicit conversion with the </a:t>
            </a:r>
            <a:r>
              <a:rPr lang="en-US" sz="1800" b="1" dirty="0"/>
              <a:t>explicit</a:t>
            </a:r>
            <a:r>
              <a:rPr lang="en-US" sz="1800" dirty="0"/>
              <a:t> keyword. </a:t>
            </a:r>
            <a:endParaRPr lang="en-US" sz="1800" dirty="0" smtClean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See </a:t>
            </a:r>
            <a:r>
              <a:rPr lang="en-US" sz="1800" i="1" dirty="0" err="1"/>
              <a:t>convert.cpp</a:t>
            </a:r>
            <a:r>
              <a:rPr lang="en-US" sz="1800" dirty="0"/>
              <a:t>, </a:t>
            </a:r>
            <a:r>
              <a:rPr lang="en-US" sz="1800" i="1" dirty="0"/>
              <a:t>convert2.cpp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Limitations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Sometimes </a:t>
            </a:r>
            <a:r>
              <a:rPr lang="en-US" i="1" dirty="0">
                <a:ea typeface="ＭＳ Ｐゴシック" charset="0"/>
                <a:cs typeface="ＭＳ Ｐゴシック" charset="0"/>
              </a:rPr>
              <a:t>multiple conversions </a:t>
            </a:r>
            <a:r>
              <a:rPr lang="en-US" dirty="0">
                <a:ea typeface="ＭＳ Ｐゴシック" charset="0"/>
                <a:cs typeface="ＭＳ Ｐゴシック" charset="0"/>
              </a:rPr>
              <a:t>occur invisibly in sequence in a single expression</a:t>
            </a:r>
          </a:p>
          <a:p>
            <a:pPr eaLnBrk="1" hangingPunct="1">
              <a:spcAft>
                <a:spcPts val="600"/>
              </a:spcAft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Only </a:t>
            </a:r>
            <a:r>
              <a:rPr lang="en-US" dirty="0">
                <a:ea typeface="ＭＳ Ｐゴシック" charset="0"/>
                <a:cs typeface="ＭＳ Ｐゴシック" charset="0"/>
              </a:rPr>
              <a:t>one </a:t>
            </a:r>
            <a:r>
              <a:rPr lang="en-US" i="1" dirty="0">
                <a:ea typeface="ＭＳ Ｐゴシック" charset="0"/>
                <a:cs typeface="ＭＳ Ｐゴシック" charset="0"/>
              </a:rPr>
              <a:t>class type</a:t>
            </a:r>
            <a:r>
              <a:rPr lang="en-US" dirty="0">
                <a:ea typeface="ＭＳ Ｐゴシック" charset="0"/>
                <a:cs typeface="ＭＳ Ｐゴシック" charset="0"/>
              </a:rPr>
              <a:t> (i.e., non-primitive) is allowed </a:t>
            </a:r>
            <a:r>
              <a:rPr lang="en-US" i="1" dirty="0">
                <a:ea typeface="ＭＳ Ｐゴシック" charset="0"/>
                <a:cs typeface="ＭＳ Ｐゴシック" charset="0"/>
              </a:rPr>
              <a:t>inside</a:t>
            </a:r>
            <a:r>
              <a:rPr lang="en-US" dirty="0">
                <a:ea typeface="ＭＳ Ｐゴシック" charset="0"/>
                <a:cs typeface="ＭＳ Ｐゴシック" charset="0"/>
              </a:rPr>
              <a:t> a sequence of conversions</a:t>
            </a:r>
          </a:p>
          <a:p>
            <a:pPr eaLnBrk="1" hangingPunct="1">
              <a:spcAft>
                <a:spcPts val="600"/>
              </a:spcAft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Example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i="1" dirty="0">
                <a:ea typeface="ＭＳ Ｐゴシック" charset="0"/>
              </a:rPr>
              <a:t>convert3.cpp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7AC32E-69C4-BC47-9F21-F4D62BD0888D}" type="slidenum">
              <a:rPr lang="en-US" sz="1200">
                <a:solidFill>
                  <a:srgbClr val="3F3F3F"/>
                </a:solidFill>
              </a:rPr>
              <a:pPr eaLnBrk="1" hangingPunct="1"/>
              <a:t>67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9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 </a:t>
            </a:r>
            <a:r>
              <a:rPr lang="en-US" dirty="0" smtClean="0">
                <a:solidFill>
                  <a:srgbClr val="FF0000"/>
                </a:solidFill>
              </a:rPr>
              <a:t>C++11</a:t>
            </a:r>
          </a:p>
          <a:p>
            <a:endParaRPr lang="en-US" dirty="0" smtClean="0"/>
          </a:p>
          <a:p>
            <a:r>
              <a:rPr lang="en-US" dirty="0" smtClean="0"/>
              <a:t>An efficiency technique</a:t>
            </a:r>
          </a:p>
          <a:p>
            <a:pPr lvl="1"/>
            <a:r>
              <a:rPr lang="en-US" dirty="0" smtClean="0"/>
              <a:t>related to value semantics</a:t>
            </a:r>
          </a:p>
          <a:p>
            <a:endParaRPr lang="en-US" dirty="0" smtClean="0"/>
          </a:p>
          <a:p>
            <a:r>
              <a:rPr lang="en-US" dirty="0" smtClean="0"/>
              <a:t>New Features:</a:t>
            </a:r>
          </a:p>
          <a:p>
            <a:pPr lvl="1"/>
            <a:r>
              <a:rPr lang="en-US" dirty="0" err="1" smtClean="0"/>
              <a:t>rvalue</a:t>
            </a:r>
            <a:r>
              <a:rPr lang="en-US" dirty="0" smtClean="0"/>
              <a:t> references</a:t>
            </a:r>
          </a:p>
          <a:p>
            <a:pPr lvl="1"/>
            <a:r>
              <a:rPr lang="en-US" dirty="0" smtClean="0"/>
              <a:t>move constructor</a:t>
            </a:r>
          </a:p>
          <a:p>
            <a:pPr lvl="1"/>
            <a:r>
              <a:rPr lang="en-US" dirty="0" smtClean="0"/>
              <a:t>move assignment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::move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::forward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vs. Moving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often, copies are </a:t>
            </a:r>
            <a:r>
              <a:rPr lang="en-US" i="1" dirty="0" smtClean="0"/>
              <a:t>temporaries</a:t>
            </a:r>
          </a:p>
          <a:p>
            <a:pPr lvl="1"/>
            <a:r>
              <a:rPr lang="en-US" dirty="0" smtClean="0"/>
              <a:t>they have no name</a:t>
            </a:r>
          </a:p>
          <a:p>
            <a:pPr lvl="1"/>
            <a:r>
              <a:rPr lang="en-US" dirty="0" smtClean="0"/>
              <a:t>they exist a very short time</a:t>
            </a:r>
          </a:p>
          <a:p>
            <a:endParaRPr lang="en-US" dirty="0"/>
          </a:p>
          <a:p>
            <a:r>
              <a:rPr lang="en-US" dirty="0" smtClean="0"/>
              <a:t>There are times when we can avoid a full copy of a temporary by “stealing” its resources </a:t>
            </a:r>
          </a:p>
          <a:p>
            <a:pPr lvl="1"/>
            <a:r>
              <a:rPr lang="en-US" dirty="0" smtClean="0"/>
              <a:t>it won’t need them anyway, since it’s about to die</a:t>
            </a:r>
          </a:p>
          <a:p>
            <a:pPr lvl="1"/>
            <a:endParaRPr lang="en-US" dirty="0"/>
          </a:p>
          <a:p>
            <a:r>
              <a:rPr lang="en-US" dirty="0" smtClean="0"/>
              <a:t>We need to discern between a </a:t>
            </a:r>
            <a:r>
              <a:rPr lang="en-US" i="1" dirty="0" smtClean="0"/>
              <a:t>temporary</a:t>
            </a:r>
            <a:r>
              <a:rPr lang="en-US" dirty="0" smtClean="0"/>
              <a:t> (always an </a:t>
            </a:r>
            <a:r>
              <a:rPr lang="en-US" b="1" dirty="0" err="1" smtClean="0"/>
              <a:t>rvalue</a:t>
            </a:r>
            <a:r>
              <a:rPr lang="en-US" dirty="0" smtClean="0"/>
              <a:t>) and an object that </a:t>
            </a:r>
            <a:r>
              <a:rPr lang="en-US" i="1" dirty="0" smtClean="0"/>
              <a:t>persists</a:t>
            </a:r>
            <a:r>
              <a:rPr lang="en-US" dirty="0" smtClean="0"/>
              <a:t> beyond the current expression (usually an </a:t>
            </a:r>
            <a:r>
              <a:rPr lang="en-US" b="1" dirty="0" err="1" smtClean="0"/>
              <a:t>lvalue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5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D2533C"/>
                </a:solidFill>
                <a:ea typeface="+mj-ea"/>
                <a:cs typeface="+mj-cs"/>
              </a:rPr>
              <a:t>Operator Functions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charset="0"/>
              </a:rPr>
              <a:t>operator</a:t>
            </a:r>
            <a:r>
              <a:rPr lang="en-US">
                <a:latin typeface="Corbel" charset="0"/>
              </a:rPr>
              <a:t> keyword together with an operator token</a:t>
            </a:r>
          </a:p>
          <a:p>
            <a:pPr lvl="1"/>
            <a:r>
              <a:rPr lang="en-US" sz="2200" b="1">
                <a:latin typeface="Courier New" charset="0"/>
              </a:rPr>
              <a:t>operator+</a:t>
            </a:r>
          </a:p>
          <a:p>
            <a:pPr lvl="1"/>
            <a:r>
              <a:rPr lang="en-US" sz="2200" b="1">
                <a:latin typeface="Courier New" charset="0"/>
              </a:rPr>
              <a:t>operator-</a:t>
            </a:r>
            <a:endParaRPr lang="en-US" sz="2200">
              <a:latin typeface="Corbel" charset="0"/>
            </a:endParaRPr>
          </a:p>
          <a:p>
            <a:pPr lvl="1"/>
            <a:r>
              <a:rPr lang="en-US" sz="2200">
                <a:latin typeface="Corbel" charset="0"/>
              </a:rPr>
              <a:t>etc.</a:t>
            </a:r>
          </a:p>
          <a:p>
            <a:r>
              <a:rPr lang="en-US">
                <a:latin typeface="Corbel" charset="0"/>
              </a:rPr>
              <a:t>Can overload all operators except:</a:t>
            </a:r>
          </a:p>
          <a:p>
            <a:pPr lvl="1"/>
            <a:r>
              <a:rPr lang="en-US" sz="2200" b="1">
                <a:latin typeface="Courier New" charset="0"/>
              </a:rPr>
              <a:t>::</a:t>
            </a:r>
          </a:p>
          <a:p>
            <a:pPr lvl="1"/>
            <a:r>
              <a:rPr lang="en-US" sz="2200" b="1">
                <a:latin typeface="Courier New" charset="0"/>
              </a:rPr>
              <a:t>.</a:t>
            </a:r>
          </a:p>
          <a:p>
            <a:pPr lvl="1"/>
            <a:r>
              <a:rPr lang="en-US" sz="2200" b="1">
                <a:latin typeface="Courier New" charset="0"/>
              </a:rPr>
              <a:t>.*</a:t>
            </a:r>
          </a:p>
          <a:p>
            <a:pPr lvl="1"/>
            <a:r>
              <a:rPr lang="en-US" sz="2200" b="1">
                <a:latin typeface="Courier New" charset="0"/>
              </a:rPr>
              <a:t>?:</a:t>
            </a:r>
            <a:endParaRPr lang="en-US" sz="220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1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rvalue</a:t>
            </a:r>
            <a:r>
              <a:rPr lang="en-US" dirty="0" smtClean="0"/>
              <a:t>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vs. traditional </a:t>
            </a:r>
            <a:r>
              <a:rPr lang="en-US" b="1" dirty="0" err="1" smtClean="0"/>
              <a:t>lvalue</a:t>
            </a:r>
            <a:r>
              <a:rPr lang="en-US" dirty="0" smtClean="0"/>
              <a:t> references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T&amp;&amp;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only bind to </a:t>
            </a:r>
            <a:r>
              <a:rPr lang="en-US" i="1" dirty="0" smtClean="0"/>
              <a:t>temporaries</a:t>
            </a:r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move semantics (efficiency via “stealing resources”)</a:t>
            </a:r>
          </a:p>
          <a:p>
            <a:pPr lvl="1"/>
            <a:r>
              <a:rPr lang="en-US" dirty="0" smtClean="0"/>
              <a:t>perfect forwarding (type preservation/collapsing)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i="1" dirty="0"/>
              <a:t>trace2.cpp</a:t>
            </a:r>
            <a:r>
              <a:rPr lang="en-US" dirty="0"/>
              <a:t>, </a:t>
            </a:r>
            <a:r>
              <a:rPr lang="en-US" i="1" dirty="0" err="1"/>
              <a:t>move.cpp</a:t>
            </a:r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9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Constructor and Assignment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9098" y="2015360"/>
            <a:ext cx="75282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/>
                <a:cs typeface="Andale Mono"/>
              </a:rPr>
              <a:t>class C {</a:t>
            </a:r>
          </a:p>
          <a:p>
            <a:r>
              <a:rPr lang="en-US" sz="1600" dirty="0">
                <a:latin typeface="Andale Mono"/>
                <a:cs typeface="Andale Mono"/>
              </a:rPr>
              <a:t>public:</a:t>
            </a:r>
          </a:p>
          <a:p>
            <a:r>
              <a:rPr lang="en-US" sz="1600" dirty="0">
                <a:latin typeface="Andale Mono"/>
                <a:cs typeface="Andale Mono"/>
              </a:rPr>
              <a:t>    C() = default;</a:t>
            </a:r>
          </a:p>
          <a:p>
            <a:r>
              <a:rPr lang="en-US" sz="1600" dirty="0">
                <a:latin typeface="Andale Mono"/>
                <a:cs typeface="Andale Mono"/>
              </a:rPr>
              <a:t>    C(</a:t>
            </a:r>
            <a:r>
              <a:rPr lang="en-US" sz="1600" dirty="0" err="1">
                <a:latin typeface="Andale Mono"/>
                <a:cs typeface="Andale Mono"/>
              </a:rPr>
              <a:t>const</a:t>
            </a:r>
            <a:r>
              <a:rPr lang="en-US" sz="1600" dirty="0">
                <a:latin typeface="Andale Mono"/>
                <a:cs typeface="Andale Mono"/>
              </a:rPr>
              <a:t> C&amp;) {</a:t>
            </a:r>
            <a:r>
              <a:rPr lang="en-US" sz="1600" dirty="0" err="1">
                <a:latin typeface="Andale Mono"/>
                <a:cs typeface="Andale Mono"/>
              </a:rPr>
              <a:t>cout</a:t>
            </a:r>
            <a:r>
              <a:rPr lang="en-US" sz="1600" dirty="0">
                <a:latin typeface="Andale Mono"/>
                <a:cs typeface="Andale Mono"/>
              </a:rPr>
              <a:t> &lt;&lt; "copy constructor\n";}</a:t>
            </a:r>
          </a:p>
          <a:p>
            <a:r>
              <a:rPr lang="en-US" sz="1600" dirty="0">
                <a:latin typeface="Andale Mono"/>
                <a:cs typeface="Andale Mono"/>
              </a:rPr>
              <a:t>    C(C&amp;&amp;) {</a:t>
            </a:r>
            <a:r>
              <a:rPr lang="en-US" sz="1600" dirty="0" err="1">
                <a:latin typeface="Andale Mono"/>
                <a:cs typeface="Andale Mono"/>
              </a:rPr>
              <a:t>cout</a:t>
            </a:r>
            <a:r>
              <a:rPr lang="en-US" sz="1600" dirty="0">
                <a:latin typeface="Andale Mono"/>
                <a:cs typeface="Andale Mono"/>
              </a:rPr>
              <a:t> &lt;&lt; "move constructor\n";}</a:t>
            </a:r>
          </a:p>
          <a:p>
            <a:r>
              <a:rPr lang="en-US" sz="1600" dirty="0">
                <a:latin typeface="Andale Mono"/>
                <a:cs typeface="Andale Mono"/>
              </a:rPr>
              <a:t>    C&amp; operator=(</a:t>
            </a:r>
            <a:r>
              <a:rPr lang="en-US" sz="1600" dirty="0" err="1">
                <a:latin typeface="Andale Mono"/>
                <a:cs typeface="Andale Mono"/>
              </a:rPr>
              <a:t>const</a:t>
            </a:r>
            <a:r>
              <a:rPr lang="en-US" sz="1600" dirty="0">
                <a:latin typeface="Andale Mono"/>
                <a:cs typeface="Andale Mono"/>
              </a:rPr>
              <a:t> C&amp;) {</a:t>
            </a:r>
            <a:r>
              <a:rPr lang="en-US" sz="1600" dirty="0" err="1">
                <a:latin typeface="Andale Mono"/>
                <a:cs typeface="Andale Mono"/>
              </a:rPr>
              <a:t>cout</a:t>
            </a:r>
            <a:r>
              <a:rPr lang="en-US" sz="1600" dirty="0">
                <a:latin typeface="Andale Mono"/>
                <a:cs typeface="Andale Mono"/>
              </a:rPr>
              <a:t> &lt;&lt; "copy assignment\n";}</a:t>
            </a:r>
          </a:p>
          <a:p>
            <a:r>
              <a:rPr lang="en-US" sz="1600" dirty="0">
                <a:latin typeface="Andale Mono"/>
                <a:cs typeface="Andale Mono"/>
              </a:rPr>
              <a:t>    C&amp; operator=(C&amp;&amp;) {</a:t>
            </a:r>
            <a:r>
              <a:rPr lang="en-US" sz="1600" dirty="0" err="1">
                <a:latin typeface="Andale Mono"/>
                <a:cs typeface="Andale Mono"/>
              </a:rPr>
              <a:t>cout</a:t>
            </a:r>
            <a:r>
              <a:rPr lang="en-US" sz="1600" dirty="0">
                <a:latin typeface="Andale Mono"/>
                <a:cs typeface="Andale Mono"/>
              </a:rPr>
              <a:t> &lt;&lt; "move assignment\n";}</a:t>
            </a:r>
          </a:p>
          <a:p>
            <a:r>
              <a:rPr lang="en-US" sz="1600" dirty="0">
                <a:latin typeface="Andale Mono"/>
                <a:cs typeface="Andale Mono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9500" y="4421040"/>
            <a:ext cx="2231625" cy="5847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 </a:t>
            </a:r>
            <a:r>
              <a:rPr lang="en-US" sz="1600" b="1" dirty="0" smtClean="0"/>
              <a:t>=default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There is also </a:t>
            </a:r>
            <a:r>
              <a:rPr lang="en-US" sz="1600" b="1" dirty="0" smtClean="0"/>
              <a:t>=delete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00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0975" y="1944984"/>
            <a:ext cx="365728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/>
                <a:cs typeface="Andale Mono"/>
              </a:rPr>
              <a:t>C g() {return C();}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>
                <a:latin typeface="Andale Mono"/>
                <a:cs typeface="Andale Mono"/>
              </a:rPr>
              <a:t>void f(C) {}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 main() {</a:t>
            </a:r>
          </a:p>
          <a:p>
            <a:r>
              <a:rPr lang="en-US" sz="1600" dirty="0">
                <a:latin typeface="Andale Mono"/>
                <a:cs typeface="Andale Mono"/>
              </a:rPr>
              <a:t>    C c;</a:t>
            </a:r>
          </a:p>
          <a:p>
            <a:r>
              <a:rPr lang="en-US" sz="1600" dirty="0">
                <a:latin typeface="Andale Mono"/>
                <a:cs typeface="Andale Mono"/>
              </a:rPr>
              <a:t>    C c2(c);</a:t>
            </a:r>
          </a:p>
          <a:p>
            <a:r>
              <a:rPr lang="en-US" sz="1600" dirty="0">
                <a:latin typeface="Andale Mono"/>
                <a:cs typeface="Andale Mono"/>
              </a:rPr>
              <a:t>    c = c2;</a:t>
            </a:r>
          </a:p>
          <a:p>
            <a:r>
              <a:rPr lang="en-US" sz="1600" dirty="0">
                <a:latin typeface="Andale Mono"/>
                <a:cs typeface="Andale Mono"/>
              </a:rPr>
              <a:t>    c = g();</a:t>
            </a:r>
          </a:p>
          <a:p>
            <a:r>
              <a:rPr lang="en-US" sz="1600" dirty="0">
                <a:latin typeface="Andale Mono"/>
                <a:cs typeface="Andale Mono"/>
              </a:rPr>
              <a:t>    f(c);</a:t>
            </a:r>
          </a:p>
          <a:p>
            <a:r>
              <a:rPr lang="en-US" sz="1600" dirty="0">
                <a:latin typeface="Andale Mono"/>
                <a:cs typeface="Andale Mono"/>
              </a:rPr>
              <a:t>    f(g()); </a:t>
            </a:r>
            <a:r>
              <a:rPr lang="en-US" sz="1600" i="1" dirty="0" smtClean="0">
                <a:latin typeface="Andale Mono"/>
                <a:cs typeface="Andale Mono"/>
              </a:rPr>
              <a:t>/</a:t>
            </a:r>
            <a:r>
              <a:rPr lang="en-US" sz="1600" i="1" dirty="0">
                <a:latin typeface="Andale Mono"/>
                <a:cs typeface="Andale Mono"/>
              </a:rPr>
              <a:t>/ </a:t>
            </a:r>
            <a:r>
              <a:rPr lang="en-US" sz="1600" i="1" dirty="0" smtClean="0">
                <a:latin typeface="Andale Mono"/>
                <a:cs typeface="Andale Mono"/>
              </a:rPr>
              <a:t>Optimized out</a:t>
            </a:r>
            <a:endParaRPr lang="en-US" sz="1600" i="1" dirty="0">
              <a:latin typeface="Andale Mono"/>
              <a:cs typeface="Andale Mono"/>
            </a:endParaRPr>
          </a:p>
          <a:p>
            <a:r>
              <a:rPr lang="en-US" sz="1600" dirty="0">
                <a:latin typeface="Andale Mono"/>
                <a:cs typeface="Andale Mono"/>
              </a:rPr>
              <a:t>    f(</a:t>
            </a:r>
            <a:r>
              <a:rPr lang="en-US" sz="1600" dirty="0" err="1">
                <a:latin typeface="Andale Mono"/>
                <a:cs typeface="Andale Mono"/>
              </a:rPr>
              <a:t>std</a:t>
            </a:r>
            <a:r>
              <a:rPr lang="en-US" sz="1600" dirty="0">
                <a:latin typeface="Andale Mono"/>
                <a:cs typeface="Andale Mono"/>
              </a:rPr>
              <a:t>::move(g()));</a:t>
            </a:r>
          </a:p>
          <a:p>
            <a:r>
              <a:rPr lang="en-US" sz="1600" dirty="0" smtClean="0">
                <a:latin typeface="Andale Mono"/>
                <a:cs typeface="Andale Mono"/>
              </a:rPr>
              <a:t>}</a:t>
            </a:r>
            <a:endParaRPr lang="en-US" sz="1600" dirty="0">
              <a:latin typeface="Andale Mono"/>
              <a:cs typeface="Andale Mo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27387" y="2270827"/>
            <a:ext cx="26854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/>
          </a:p>
          <a:p>
            <a:r>
              <a:rPr lang="en-US" i="1" dirty="0"/>
              <a:t>/* Output:</a:t>
            </a:r>
          </a:p>
          <a:p>
            <a:r>
              <a:rPr lang="en-US" i="1" dirty="0"/>
              <a:t>copy constructor</a:t>
            </a:r>
          </a:p>
          <a:p>
            <a:r>
              <a:rPr lang="en-US" i="1" dirty="0"/>
              <a:t>copy assignment</a:t>
            </a:r>
          </a:p>
          <a:p>
            <a:r>
              <a:rPr lang="en-US" i="1" dirty="0"/>
              <a:t>move assignment</a:t>
            </a:r>
          </a:p>
          <a:p>
            <a:r>
              <a:rPr lang="en-US" i="1" dirty="0"/>
              <a:t>copy constructor</a:t>
            </a:r>
          </a:p>
          <a:p>
            <a:r>
              <a:rPr lang="en-US" i="1" dirty="0"/>
              <a:t>move constructor</a:t>
            </a:r>
          </a:p>
          <a:p>
            <a:r>
              <a:rPr lang="en-US" i="1" dirty="0"/>
              <a:t>*/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31172" y="3049847"/>
            <a:ext cx="2996215" cy="524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331172" y="3327583"/>
            <a:ext cx="2996215" cy="499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31172" y="3574079"/>
            <a:ext cx="2996215" cy="453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26002" y="4119385"/>
            <a:ext cx="1863266" cy="660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05574" y="3826751"/>
            <a:ext cx="3248888" cy="467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05574" y="5172223"/>
            <a:ext cx="4854520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move returns an </a:t>
            </a:r>
            <a:r>
              <a:rPr lang="en-US" sz="1600" i="1" dirty="0" err="1" smtClean="0"/>
              <a:t>rvalue</a:t>
            </a:r>
            <a:r>
              <a:rPr lang="en-US" sz="1600" dirty="0" smtClean="0"/>
              <a:t> reference to its argument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98812" y="5798906"/>
            <a:ext cx="3684755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See </a:t>
            </a:r>
            <a:r>
              <a:rPr lang="en-US" sz="1600" i="1" dirty="0" err="1" smtClean="0"/>
              <a:t>mstring.cpp</a:t>
            </a:r>
            <a:r>
              <a:rPr lang="en-US" sz="1600" dirty="0" smtClean="0"/>
              <a:t> for a larger example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74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810"/>
          </a:xfrm>
        </p:spPr>
        <p:txBody>
          <a:bodyPr/>
          <a:lstStyle/>
          <a:p>
            <a:r>
              <a:rPr lang="en-US" dirty="0"/>
              <a:t>We now call “regular” references “</a:t>
            </a:r>
            <a:r>
              <a:rPr lang="en-US" dirty="0" err="1"/>
              <a:t>lvalue</a:t>
            </a:r>
            <a:r>
              <a:rPr lang="en-US" dirty="0"/>
              <a:t> references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 smtClean="0"/>
              <a:t>rvalue</a:t>
            </a:r>
            <a:r>
              <a:rPr lang="en-US" dirty="0" smtClean="0"/>
              <a:t> references only represent objects about to be destroyed</a:t>
            </a:r>
          </a:p>
          <a:p>
            <a:pPr lvl="1"/>
            <a:r>
              <a:rPr lang="en-US" dirty="0" smtClean="0"/>
              <a:t>i.e., temporary, nameless values</a:t>
            </a:r>
          </a:p>
          <a:p>
            <a:pPr lvl="1"/>
            <a:r>
              <a:rPr lang="en-US" dirty="0" smtClean="0"/>
              <a:t>these references are unique (no other access exists)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Variables are </a:t>
            </a:r>
            <a:r>
              <a:rPr lang="en-US" dirty="0" err="1" smtClean="0"/>
              <a:t>lvalues</a:t>
            </a:r>
            <a:r>
              <a:rPr lang="en-US" dirty="0" smtClean="0"/>
              <a:t> in their scope</a:t>
            </a:r>
          </a:p>
          <a:p>
            <a:pPr lvl="1"/>
            <a:r>
              <a:rPr lang="en-US" dirty="0" smtClean="0"/>
              <a:t>even if they were declared with &amp;&amp;!!!</a:t>
            </a:r>
          </a:p>
          <a:p>
            <a:pPr lvl="1"/>
            <a:r>
              <a:rPr lang="en-US" dirty="0" smtClean="0"/>
              <a:t>see next slide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are </a:t>
            </a:r>
            <a:r>
              <a:rPr lang="en-US" dirty="0" err="1" smtClean="0"/>
              <a:t>Lvalues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Because they persist to the end of their scope</a:t>
            </a:r>
          </a:p>
          <a:p>
            <a:endParaRPr lang="en-US" dirty="0"/>
          </a:p>
          <a:p>
            <a:r>
              <a:rPr lang="en-US" dirty="0" smtClean="0"/>
              <a:t>Temporaries have no such lifetime – they are </a:t>
            </a:r>
            <a:r>
              <a:rPr lang="en-US" i="1" dirty="0" smtClean="0"/>
              <a:t>ephemeral</a:t>
            </a:r>
          </a:p>
          <a:p>
            <a:endParaRPr lang="en-US" dirty="0" smtClean="0"/>
          </a:p>
          <a:p>
            <a:r>
              <a:rPr lang="en-US" dirty="0" smtClean="0"/>
              <a:t>From the </a:t>
            </a:r>
            <a:r>
              <a:rPr lang="en-US" dirty="0" err="1" smtClean="0"/>
              <a:t>Lippman</a:t>
            </a:r>
            <a:r>
              <a:rPr lang="en-US" dirty="0" smtClean="0"/>
              <a:t> book: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&amp;&amp;rr1 = 42;		// Okay; literals are </a:t>
            </a:r>
            <a:r>
              <a:rPr lang="en-US" dirty="0" err="1" smtClean="0"/>
              <a:t>rvalues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&amp;&amp;rr2 = rr1;		// </a:t>
            </a:r>
            <a:r>
              <a:rPr lang="en-US" b="1" dirty="0" smtClean="0"/>
              <a:t>Error</a:t>
            </a:r>
            <a:r>
              <a:rPr lang="en-US" dirty="0" smtClean="0"/>
              <a:t>! Variables are </a:t>
            </a:r>
            <a:r>
              <a:rPr lang="en-US" dirty="0" err="1" smtClean="0"/>
              <a:t>lvalues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&amp;&amp;rr3 = </a:t>
            </a:r>
            <a:r>
              <a:rPr lang="en-US" dirty="0" err="1" smtClean="0"/>
              <a:t>std</a:t>
            </a:r>
            <a:r>
              <a:rPr lang="en-US" dirty="0" smtClean="0"/>
              <a:t>::move(rr1);	// Okay: move converts </a:t>
            </a:r>
            <a:r>
              <a:rPr lang="en-US" dirty="0" err="1" smtClean="0"/>
              <a:t>lvalue</a:t>
            </a:r>
            <a:r>
              <a:rPr lang="en-US" dirty="0" err="1"/>
              <a:t>→</a:t>
            </a:r>
            <a:r>
              <a:rPr lang="en-US" dirty="0" err="1" smtClean="0"/>
              <a:t>rvalue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Only use </a:t>
            </a:r>
            <a:r>
              <a:rPr lang="en-US" b="1" dirty="0" err="1" smtClean="0"/>
              <a:t>std</a:t>
            </a:r>
            <a:r>
              <a:rPr lang="en-US" b="1" dirty="0" smtClean="0"/>
              <a:t>::move</a:t>
            </a:r>
            <a:r>
              <a:rPr lang="en-US" dirty="0" smtClean="0"/>
              <a:t> if the value can be immediately discarded after use!</a:t>
            </a:r>
          </a:p>
          <a:p>
            <a:pPr lvl="1"/>
            <a:r>
              <a:rPr lang="en-US" dirty="0" smtClean="0"/>
              <a:t>Because it is about to be pillaged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1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erfect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Named variables</a:t>
            </a:r>
            <a:r>
              <a:rPr lang="en-US" dirty="0" smtClean="0"/>
              <a:t> are always </a:t>
            </a:r>
            <a:r>
              <a:rPr lang="en-US" b="1" dirty="0" err="1" smtClean="0"/>
              <a:t>lvalues</a:t>
            </a:r>
            <a:r>
              <a:rPr lang="en-US" dirty="0" smtClean="0"/>
              <a:t> in their scope</a:t>
            </a:r>
          </a:p>
          <a:p>
            <a:pPr lvl="1"/>
            <a:r>
              <a:rPr lang="en-US" dirty="0" smtClean="0"/>
              <a:t>Even if their passed arguments were </a:t>
            </a:r>
            <a:r>
              <a:rPr lang="en-US" dirty="0" err="1" smtClean="0"/>
              <a:t>rvalue</a:t>
            </a:r>
            <a:r>
              <a:rPr lang="en-US" dirty="0" smtClean="0"/>
              <a:t> references</a:t>
            </a:r>
          </a:p>
          <a:p>
            <a:pPr lvl="1"/>
            <a:r>
              <a:rPr lang="en-US" i="1" dirty="0" smtClean="0"/>
              <a:t>Any</a:t>
            </a:r>
            <a:r>
              <a:rPr lang="en-US" dirty="0" smtClean="0"/>
              <a:t> runtime value with a name is an </a:t>
            </a:r>
            <a:r>
              <a:rPr lang="en-US" dirty="0" err="1" smtClean="0"/>
              <a:t>lvalue</a:t>
            </a:r>
            <a:endParaRPr lang="en-US" dirty="0" smtClean="0"/>
          </a:p>
          <a:p>
            <a:pPr lvl="2"/>
            <a:r>
              <a:rPr lang="en-US" dirty="0" smtClean="0"/>
              <a:t>Because it has an address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err="1" smtClean="0"/>
              <a:t>rvalue</a:t>
            </a:r>
            <a:r>
              <a:rPr lang="en-US" dirty="0" smtClean="0"/>
              <a:t> references should be forwarded </a:t>
            </a:r>
            <a:r>
              <a:rPr lang="en-US" dirty="0"/>
              <a:t>u</a:t>
            </a:r>
            <a:r>
              <a:rPr lang="en-US" dirty="0" smtClean="0"/>
              <a:t>nchanged!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g(</a:t>
            </a:r>
            <a:r>
              <a:rPr lang="en-US" b="1" dirty="0" err="1" smtClean="0"/>
              <a:t>std</a:t>
            </a:r>
            <a:r>
              <a:rPr lang="en-US" b="1" dirty="0" smtClean="0"/>
              <a:t>::forward&lt;T&gt;(x))</a:t>
            </a:r>
          </a:p>
          <a:p>
            <a:endParaRPr lang="en-US" b="1" dirty="0" smtClean="0"/>
          </a:p>
          <a:p>
            <a:r>
              <a:rPr lang="en-US" b="1" dirty="0" err="1" smtClean="0"/>
              <a:t>std</a:t>
            </a:r>
            <a:r>
              <a:rPr lang="en-US" b="1" dirty="0" smtClean="0"/>
              <a:t>::forward&lt;T&gt;(x) == </a:t>
            </a:r>
            <a:r>
              <a:rPr lang="en-US" b="1" dirty="0" err="1" smtClean="0"/>
              <a:t>static_cast</a:t>
            </a:r>
            <a:r>
              <a:rPr lang="en-US" b="1" dirty="0" smtClean="0"/>
              <a:t>&lt;T&amp;&amp;&gt;(x)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Collapsing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 to references are </a:t>
            </a:r>
            <a:r>
              <a:rPr lang="en-US" i="1" dirty="0" smtClean="0"/>
              <a:t>collapsed</a:t>
            </a:r>
            <a:endParaRPr lang="en-US" dirty="0" smtClean="0"/>
          </a:p>
          <a:p>
            <a:pPr lvl="1"/>
            <a:r>
              <a:rPr lang="en-US" dirty="0" smtClean="0"/>
              <a:t>A local parameter resolves to the 3</a:t>
            </a:r>
            <a:r>
              <a:rPr lang="en-US" baseline="30000" dirty="0" smtClean="0"/>
              <a:t>rd</a:t>
            </a:r>
            <a:r>
              <a:rPr lang="en-US" dirty="0" smtClean="0"/>
              <a:t> column below…</a:t>
            </a:r>
          </a:p>
          <a:p>
            <a:r>
              <a:rPr lang="en-US" dirty="0" smtClean="0"/>
              <a:t>Rules (argument-type | parameter-type | collapsed-type):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&amp; </a:t>
            </a:r>
            <a:r>
              <a:rPr lang="en-US" dirty="0" smtClean="0"/>
              <a:t>	&amp; 	-</a:t>
            </a:r>
            <a:r>
              <a:rPr lang="en-US" dirty="0"/>
              <a:t>&gt; A&amp;</a:t>
            </a:r>
          </a:p>
          <a:p>
            <a:pPr lvl="1"/>
            <a:r>
              <a:rPr lang="en-US" dirty="0"/>
              <a:t>A&amp; </a:t>
            </a:r>
            <a:r>
              <a:rPr lang="en-US" dirty="0" smtClean="0"/>
              <a:t>	&amp;</a:t>
            </a:r>
            <a:r>
              <a:rPr lang="en-US" dirty="0"/>
              <a:t>&amp; </a:t>
            </a:r>
            <a:r>
              <a:rPr lang="en-US" dirty="0" smtClean="0"/>
              <a:t>	-</a:t>
            </a:r>
            <a:r>
              <a:rPr lang="en-US" dirty="0"/>
              <a:t>&gt; A&amp;</a:t>
            </a:r>
          </a:p>
          <a:p>
            <a:pPr lvl="1"/>
            <a:r>
              <a:rPr lang="en-US" dirty="0"/>
              <a:t>A&amp;</a:t>
            </a:r>
            <a:r>
              <a:rPr lang="en-US" dirty="0" smtClean="0"/>
              <a:t>&amp;	&amp;	-</a:t>
            </a:r>
            <a:r>
              <a:rPr lang="en-US" dirty="0"/>
              <a:t>&gt; A&amp;</a:t>
            </a:r>
          </a:p>
          <a:p>
            <a:pPr lvl="1"/>
            <a:r>
              <a:rPr lang="en-US" dirty="0"/>
              <a:t>A&amp;&amp; </a:t>
            </a:r>
            <a:r>
              <a:rPr lang="en-US" dirty="0" smtClean="0"/>
              <a:t>	&amp;</a:t>
            </a:r>
            <a:r>
              <a:rPr lang="en-US" dirty="0"/>
              <a:t>&amp; </a:t>
            </a:r>
            <a:r>
              <a:rPr lang="en-US" dirty="0" smtClean="0"/>
              <a:t>	-</a:t>
            </a:r>
            <a:r>
              <a:rPr lang="en-US" dirty="0"/>
              <a:t>&gt; A&amp;</a:t>
            </a:r>
            <a:r>
              <a:rPr lang="en-US" dirty="0" smtClean="0"/>
              <a:t>&amp;</a:t>
            </a:r>
          </a:p>
          <a:p>
            <a:pPr lvl="1"/>
            <a:r>
              <a:rPr lang="en-US" dirty="0" smtClean="0"/>
              <a:t>(i.e., an </a:t>
            </a:r>
            <a:r>
              <a:rPr lang="en-US" dirty="0" err="1" smtClean="0"/>
              <a:t>lvalue</a:t>
            </a:r>
            <a:r>
              <a:rPr lang="en-US" dirty="0" smtClean="0"/>
              <a:t> usage anywhere trumps the result)</a:t>
            </a:r>
          </a:p>
          <a:p>
            <a:r>
              <a:rPr lang="en-US" dirty="0" smtClean="0"/>
              <a:t>These rules </a:t>
            </a:r>
            <a:r>
              <a:rPr lang="en-US" smtClean="0"/>
              <a:t>are mainly for </a:t>
            </a:r>
            <a:r>
              <a:rPr lang="en-US" dirty="0" smtClean="0"/>
              <a:t>templates…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Template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&amp;&amp; is a universal receiving reference qualifier</a:t>
            </a:r>
          </a:p>
          <a:p>
            <a:r>
              <a:rPr lang="en-US" sz="2000" dirty="0">
                <a:latin typeface="Andale Mono"/>
                <a:cs typeface="Andale Mono"/>
              </a:rPr>
              <a:t>t</a:t>
            </a:r>
            <a:r>
              <a:rPr lang="en-US" sz="2000" dirty="0" smtClean="0">
                <a:latin typeface="Andale Mono"/>
                <a:cs typeface="Andale Mono"/>
              </a:rPr>
              <a:t>emplate&lt;class T&gt; void function foo(T&amp;&amp; t);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foo</a:t>
            </a:r>
            <a:r>
              <a:rPr lang="en-US" dirty="0" smtClean="0"/>
              <a:t> is passed an </a:t>
            </a:r>
            <a:r>
              <a:rPr lang="en-US" dirty="0" err="1" smtClean="0"/>
              <a:t>lvalue</a:t>
            </a:r>
            <a:r>
              <a:rPr lang="en-US" dirty="0" smtClean="0"/>
              <a:t>, then </a:t>
            </a:r>
            <a:r>
              <a:rPr lang="en-US" b="1" dirty="0" smtClean="0"/>
              <a:t>t</a:t>
            </a:r>
            <a:r>
              <a:rPr lang="en-US" dirty="0" smtClean="0"/>
              <a:t> is a </a:t>
            </a:r>
            <a:r>
              <a:rPr lang="en-US" b="1" dirty="0" smtClean="0"/>
              <a:t>T&amp;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foo</a:t>
            </a:r>
            <a:r>
              <a:rPr lang="en-US" dirty="0" smtClean="0"/>
              <a:t> is passed an </a:t>
            </a:r>
            <a:r>
              <a:rPr lang="en-US" dirty="0" err="1" smtClean="0"/>
              <a:t>rvalue</a:t>
            </a:r>
            <a:r>
              <a:rPr lang="en-US" dirty="0" smtClean="0"/>
              <a:t>, then </a:t>
            </a:r>
            <a:r>
              <a:rPr lang="en-US" b="1" dirty="0" smtClean="0"/>
              <a:t>t</a:t>
            </a:r>
            <a:r>
              <a:rPr lang="en-US" dirty="0" smtClean="0"/>
              <a:t> is a </a:t>
            </a:r>
            <a:r>
              <a:rPr lang="en-US" b="1" dirty="0" smtClean="0"/>
              <a:t>T&amp;&amp;</a:t>
            </a:r>
          </a:p>
          <a:p>
            <a:pPr lvl="1"/>
            <a:r>
              <a:rPr lang="en-US" dirty="0" smtClean="0"/>
              <a:t>(again, an </a:t>
            </a:r>
            <a:r>
              <a:rPr lang="en-US" dirty="0" err="1" smtClean="0"/>
              <a:t>lvalue</a:t>
            </a:r>
            <a:r>
              <a:rPr lang="en-US" dirty="0" smtClean="0"/>
              <a:t> reference wins)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3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Move semantics provide a tremendous efficiency with containers</a:t>
            </a:r>
          </a:p>
          <a:p>
            <a:endParaRPr lang="en-US" dirty="0"/>
          </a:p>
          <a:p>
            <a:r>
              <a:rPr lang="en-US" dirty="0" smtClean="0"/>
              <a:t>When a container has to grow/reallocate its storage, it is often much faster to move objects than to copy them</a:t>
            </a:r>
          </a:p>
          <a:p>
            <a:endParaRPr lang="en-US" dirty="0"/>
          </a:p>
          <a:p>
            <a:r>
              <a:rPr lang="en-US" dirty="0" smtClean="0"/>
              <a:t>But the object type itself must provide move semantics:</a:t>
            </a:r>
          </a:p>
          <a:p>
            <a:pPr lvl="1"/>
            <a:r>
              <a:rPr lang="en-US" dirty="0" smtClean="0"/>
              <a:t>a move constructor and assignment operator</a:t>
            </a:r>
          </a:p>
          <a:p>
            <a:pPr lvl="1"/>
            <a:r>
              <a:rPr lang="en-US" dirty="0" smtClean="0"/>
              <a:t>otherwise copy </a:t>
            </a:r>
            <a:r>
              <a:rPr lang="en-US" dirty="0"/>
              <a:t>s</a:t>
            </a:r>
            <a:r>
              <a:rPr lang="en-US" dirty="0" smtClean="0"/>
              <a:t>emantics will be used (as usual)</a:t>
            </a:r>
          </a:p>
          <a:p>
            <a:endParaRPr lang="en-US" dirty="0"/>
          </a:p>
          <a:p>
            <a:r>
              <a:rPr lang="en-US" dirty="0" smtClean="0"/>
              <a:t>Containers provide top-level move semantics as well</a:t>
            </a:r>
          </a:p>
          <a:p>
            <a:pPr lvl="1"/>
            <a:r>
              <a:rPr lang="en-US" dirty="0" smtClean="0"/>
              <a:t>moving the entire container at once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01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Base Class</a:t>
            </a:r>
            <a:endParaRPr lang="en-US" dirty="0"/>
          </a:p>
        </p:txBody>
      </p:sp>
      <p:pic>
        <p:nvPicPr>
          <p:cNvPr id="5" name="Picture 4" descr="Base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01800"/>
            <a:ext cx="6388100" cy="3454400"/>
          </a:xfrm>
          <a:prstGeom prst="rect">
            <a:avLst/>
          </a:prstGeom>
        </p:spPr>
      </p:pic>
      <p:pic>
        <p:nvPicPr>
          <p:cNvPr id="6" name="Picture 5" descr="virtfu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353067"/>
            <a:ext cx="6235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60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latin typeface="Courier New" pitchFamily="-65" charset="0"/>
                <a:ea typeface="+mj-ea"/>
                <a:cs typeface="+mj-cs"/>
              </a:rPr>
              <a:t>complex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 with </a:t>
            </a:r>
            <a:r>
              <a:rPr lang="en-US" dirty="0">
                <a:solidFill>
                  <a:srgbClr val="D2533C"/>
                </a:solidFill>
                <a:latin typeface="Courier New" pitchFamily="-65" charset="0"/>
                <a:ea typeface="+mj-ea"/>
                <a:cs typeface="+mj-cs"/>
              </a:rPr>
              <a:t>operator</a:t>
            </a:r>
            <a:r>
              <a:rPr lang="en-US" dirty="0" smtClean="0">
                <a:solidFill>
                  <a:srgbClr val="D2533C"/>
                </a:solidFill>
                <a:latin typeface="Courier New" pitchFamily="-65" charset="0"/>
                <a:ea typeface="+mj-ea"/>
                <a:cs typeface="+mj-cs"/>
              </a:rPr>
              <a:t>+</a:t>
            </a:r>
            <a:br>
              <a:rPr lang="en-US" dirty="0" smtClean="0">
                <a:solidFill>
                  <a:srgbClr val="D2533C"/>
                </a:solidFill>
                <a:latin typeface="Courier New" pitchFamily="-65" charset="0"/>
                <a:ea typeface="+mj-ea"/>
                <a:cs typeface="+mj-cs"/>
              </a:rPr>
            </a:br>
            <a:r>
              <a:rPr lang="en-US" sz="2667" i="1" dirty="0" smtClean="0">
                <a:solidFill>
                  <a:srgbClr val="D2533C"/>
                </a:solidFill>
                <a:ea typeface="+mj-ea"/>
                <a:cs typeface="+mj-cs"/>
              </a:rPr>
              <a:t>A member-function implementation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924800" cy="4584332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class </a:t>
            </a:r>
            <a:r>
              <a:rPr lang="en-US" sz="1800" dirty="0" smtClean="0">
                <a:latin typeface="Andale Mono" charset="0"/>
                <a:cs typeface="Andale Mono" charset="0"/>
              </a:rPr>
              <a:t>complex {</a:t>
            </a:r>
            <a:endParaRPr lang="en-US" sz="18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 i="1" dirty="0">
                <a:latin typeface="Andale Mono" charset="0"/>
                <a:cs typeface="Andale Mono" charset="0"/>
              </a:rPr>
              <a:t>    // ...</a:t>
            </a:r>
            <a:endParaRPr lang="en-US" sz="18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sz="1800" i="1" dirty="0">
                <a:latin typeface="Andale Mono" charset="0"/>
                <a:cs typeface="Andale Mono" charset="0"/>
              </a:rPr>
              <a:t>    // ...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complex operator+(</a:t>
            </a:r>
            <a:r>
              <a:rPr lang="en-US" sz="1800" dirty="0" err="1">
                <a:latin typeface="Andale Mono" charset="0"/>
                <a:cs typeface="Andale Mono" charset="0"/>
              </a:rPr>
              <a:t>const</a:t>
            </a:r>
            <a:r>
              <a:rPr lang="en-US" sz="1800" dirty="0">
                <a:latin typeface="Andale Mono" charset="0"/>
                <a:cs typeface="Andale Mono" charset="0"/>
              </a:rPr>
              <a:t> complex&amp; c) </a:t>
            </a:r>
            <a:r>
              <a:rPr lang="en-US" sz="1800" dirty="0" err="1" smtClean="0">
                <a:latin typeface="Andale Mono" charset="0"/>
                <a:cs typeface="Andale Mono" charset="0"/>
              </a:rPr>
              <a:t>const</a:t>
            </a:r>
            <a:r>
              <a:rPr lang="en-US" sz="1800" dirty="0" smtClean="0">
                <a:latin typeface="Andale Mono" charset="0"/>
                <a:cs typeface="Andale Mono" charset="0"/>
              </a:rPr>
              <a:t> </a:t>
            </a:r>
            <a:r>
              <a:rPr lang="en-US" sz="1800" dirty="0">
                <a:latin typeface="Andale Mono" charset="0"/>
                <a:cs typeface="Andale Mono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    complex result;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    </a:t>
            </a:r>
            <a:r>
              <a:rPr lang="en-US" sz="1800" dirty="0" err="1">
                <a:latin typeface="Andale Mono" charset="0"/>
                <a:cs typeface="Andale Mono" charset="0"/>
              </a:rPr>
              <a:t>result.real</a:t>
            </a:r>
            <a:r>
              <a:rPr lang="en-US" sz="1800" dirty="0">
                <a:latin typeface="Andale Mono" charset="0"/>
                <a:cs typeface="Andale Mono" charset="0"/>
              </a:rPr>
              <a:t> = this-&gt;real + </a:t>
            </a:r>
            <a:r>
              <a:rPr lang="en-US" sz="1800" dirty="0" err="1">
                <a:latin typeface="Andale Mono" charset="0"/>
                <a:cs typeface="Andale Mono" charset="0"/>
              </a:rPr>
              <a:t>c.real</a:t>
            </a:r>
            <a:r>
              <a:rPr lang="en-US" sz="1800" dirty="0">
                <a:latin typeface="Andale Mono" charset="0"/>
                <a:cs typeface="Andale Mono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    </a:t>
            </a:r>
            <a:r>
              <a:rPr lang="en-US" sz="1800" dirty="0" err="1">
                <a:latin typeface="Andale Mono" charset="0"/>
                <a:cs typeface="Andale Mono" charset="0"/>
              </a:rPr>
              <a:t>result.imag</a:t>
            </a:r>
            <a:r>
              <a:rPr lang="en-US" sz="1800" dirty="0">
                <a:latin typeface="Andale Mono" charset="0"/>
                <a:cs typeface="Andale Mono" charset="0"/>
              </a:rPr>
              <a:t> = this-&gt;</a:t>
            </a:r>
            <a:r>
              <a:rPr lang="en-US" sz="1800" dirty="0" err="1">
                <a:latin typeface="Andale Mono" charset="0"/>
                <a:cs typeface="Andale Mono" charset="0"/>
              </a:rPr>
              <a:t>imag</a:t>
            </a:r>
            <a:r>
              <a:rPr lang="en-US" sz="1800" dirty="0">
                <a:latin typeface="Andale Mono" charset="0"/>
                <a:cs typeface="Andale Mono" charset="0"/>
              </a:rPr>
              <a:t> + </a:t>
            </a:r>
            <a:r>
              <a:rPr lang="en-US" sz="1800" dirty="0" err="1">
                <a:latin typeface="Andale Mono" charset="0"/>
                <a:cs typeface="Andale Mono" charset="0"/>
              </a:rPr>
              <a:t>c.imag</a:t>
            </a:r>
            <a:r>
              <a:rPr lang="en-US" sz="1800" dirty="0">
                <a:latin typeface="Andale Mono" charset="0"/>
                <a:cs typeface="Andale Mono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    return result;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800" i="1" dirty="0">
                <a:latin typeface="Andale Mono" charset="0"/>
                <a:cs typeface="Andale Mono" charset="0"/>
              </a:rPr>
              <a:t>    // ...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 dirty="0" err="1">
                <a:latin typeface="Andale Mono" charset="0"/>
                <a:cs typeface="Andale Mono" charset="0"/>
              </a:rPr>
              <a:t>int</a:t>
            </a:r>
            <a:r>
              <a:rPr lang="en-US" sz="1800" dirty="0">
                <a:latin typeface="Andale Mono" charset="0"/>
                <a:cs typeface="Andale Mono" charset="0"/>
              </a:rPr>
              <a:t> main(</a:t>
            </a:r>
            <a:r>
              <a:rPr lang="en-US" sz="1800" dirty="0" smtClean="0">
                <a:latin typeface="Andale Mono" charset="0"/>
                <a:cs typeface="Andale Mono" charset="0"/>
              </a:rPr>
              <a:t>) {</a:t>
            </a:r>
            <a:endParaRPr lang="en-US" sz="18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complex z(1,2), w(3,4);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complex a = z + w;		</a:t>
            </a:r>
            <a:r>
              <a:rPr lang="en-US" sz="1800" i="1" dirty="0">
                <a:latin typeface="Andale Mono" charset="0"/>
                <a:cs typeface="Andale Mono" charset="0"/>
              </a:rPr>
              <a:t>// </a:t>
            </a:r>
            <a:r>
              <a:rPr lang="en-US" sz="1800" i="1" dirty="0" err="1">
                <a:latin typeface="Andale Mono" charset="0"/>
                <a:cs typeface="Andale Mono" charset="0"/>
              </a:rPr>
              <a:t>z.operator</a:t>
            </a:r>
            <a:r>
              <a:rPr lang="en-US" sz="1800" i="1" dirty="0">
                <a:latin typeface="Andale Mono" charset="0"/>
                <a:cs typeface="Andale Mono" charset="0"/>
              </a:rPr>
              <a:t>+(w)</a:t>
            </a:r>
            <a:endParaRPr lang="en-US" sz="1800" dirty="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    </a:t>
            </a:r>
            <a:r>
              <a:rPr lang="en-US" sz="1800" dirty="0" err="1">
                <a:latin typeface="Andale Mono" charset="0"/>
                <a:cs typeface="Andale Mono" charset="0"/>
              </a:rPr>
              <a:t>a.display</a:t>
            </a:r>
            <a:r>
              <a:rPr lang="en-US" sz="1800" dirty="0">
                <a:latin typeface="Andale Mono" charset="0"/>
                <a:cs typeface="Andale Mono" charset="0"/>
              </a:rPr>
              <a:t>(</a:t>
            </a:r>
            <a:r>
              <a:rPr lang="en-US" sz="1800" dirty="0" err="1">
                <a:latin typeface="Andale Mono" charset="0"/>
                <a:cs typeface="Andale Mono" charset="0"/>
              </a:rPr>
              <a:t>cout</a:t>
            </a:r>
            <a:r>
              <a:rPr lang="en-US" sz="1800" dirty="0">
                <a:latin typeface="Andale Mono" charset="0"/>
                <a:cs typeface="Andale Mono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ndale Mono" charset="0"/>
                <a:cs typeface="Andale Mon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90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Derived Class</a:t>
            </a:r>
            <a:endParaRPr lang="en-US" dirty="0"/>
          </a:p>
        </p:txBody>
      </p:sp>
      <p:pic>
        <p:nvPicPr>
          <p:cNvPr id="3" name="Picture 2" descr="Derived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25700"/>
            <a:ext cx="67056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7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Objects</a:t>
            </a:r>
            <a:endParaRPr lang="en-US" dirty="0"/>
          </a:p>
        </p:txBody>
      </p:sp>
      <p:pic>
        <p:nvPicPr>
          <p:cNvPr id="3" name="Picture 2" descr="Fig15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15" y="1524000"/>
            <a:ext cx="5372100" cy="2425700"/>
          </a:xfrm>
          <a:prstGeom prst="rect">
            <a:avLst/>
          </a:prstGeom>
        </p:spPr>
      </p:pic>
      <p:pic>
        <p:nvPicPr>
          <p:cNvPr id="4" name="Picture 3" descr="DerviedObjec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14" y="4702945"/>
            <a:ext cx="48641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0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ChangeArrowheads="1"/>
          </p:cNvSpPr>
          <p:nvPr/>
        </p:nvSpPr>
        <p:spPr bwMode="auto">
          <a:xfrm>
            <a:off x="228599" y="766236"/>
            <a:ext cx="5231477" cy="523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 err="1" smtClean="0">
                <a:latin typeface="Andale Mono"/>
                <a:cs typeface="Andale Mono"/>
              </a:rPr>
              <a:t>struct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A 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A()  {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"A::A()\n";}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~A() {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"A::~A()\n";}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 err="1">
                <a:latin typeface="Andale Mono"/>
                <a:cs typeface="Andale Mono"/>
              </a:rPr>
              <a:t>struct</a:t>
            </a:r>
            <a:r>
              <a:rPr lang="en-US" dirty="0">
                <a:latin typeface="Andale Mono"/>
                <a:cs typeface="Andale Mono"/>
              </a:rPr>
              <a:t> B 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B()  {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"B::B()\n";}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~B() {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"B::~B()\n";}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 err="1">
                <a:latin typeface="Andale Mono"/>
                <a:cs typeface="Andale Mono"/>
              </a:rPr>
              <a:t>struct</a:t>
            </a:r>
            <a:r>
              <a:rPr lang="en-US" dirty="0">
                <a:latin typeface="Andale Mono"/>
                <a:cs typeface="Andale Mono"/>
              </a:rPr>
              <a:t> C : A 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C()  {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"C::C()\n";}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~C() {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"C::~C()\n";}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B b;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main() 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C c;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7957" y="2401058"/>
            <a:ext cx="124832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i="1" dirty="0" smtClean="0">
                <a:cs typeface="Andale Mono"/>
              </a:rPr>
              <a:t>A::A()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i="1" dirty="0" smtClean="0">
                <a:cs typeface="Andale Mono"/>
              </a:rPr>
              <a:t>B::B()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i="1" dirty="0" smtClean="0">
                <a:cs typeface="Andale Mono"/>
              </a:rPr>
              <a:t>C::C()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i="1" dirty="0" smtClean="0">
                <a:cs typeface="Andale Mono"/>
              </a:rPr>
              <a:t>C::~C()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i="1" dirty="0" smtClean="0">
                <a:cs typeface="Andale Mono"/>
              </a:rPr>
              <a:t>B::~B()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i="1" dirty="0" smtClean="0">
                <a:cs typeface="Andale Mono"/>
              </a:rPr>
              <a:t>A::~A()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3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152400" y="554904"/>
            <a:ext cx="8839200" cy="614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i="1" dirty="0">
                <a:latin typeface="Andale Mono"/>
                <a:cs typeface="Andale Mono"/>
              </a:rPr>
              <a:t>// Using Initializers</a:t>
            </a: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 err="1" smtClean="0">
                <a:latin typeface="Andale Mono"/>
                <a:cs typeface="Andale Mono"/>
              </a:rPr>
              <a:t>struct</a:t>
            </a:r>
            <a:r>
              <a:rPr lang="en-US" b="1" dirty="0" smtClean="0">
                <a:latin typeface="Andale Mono"/>
                <a:cs typeface="Andale Mono"/>
              </a:rPr>
              <a:t> A {</a:t>
            </a: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A(</a:t>
            </a:r>
            <a:r>
              <a:rPr lang="en-US" b="1" dirty="0" err="1">
                <a:latin typeface="Andale Mono"/>
                <a:cs typeface="Andale Mono"/>
              </a:rPr>
              <a:t>int</a:t>
            </a:r>
            <a:r>
              <a:rPr lang="en-US" b="1" dirty="0">
                <a:latin typeface="Andale Mono"/>
                <a:cs typeface="Andale Mono"/>
              </a:rPr>
              <a:t> </a:t>
            </a:r>
            <a:r>
              <a:rPr lang="en-US" b="1" dirty="0" err="1">
                <a:latin typeface="Andale Mono"/>
                <a:cs typeface="Andale Mono"/>
              </a:rPr>
              <a:t>i</a:t>
            </a:r>
            <a:r>
              <a:rPr lang="en-US" b="1" dirty="0">
                <a:latin typeface="Andale Mono"/>
                <a:cs typeface="Andale Mono"/>
              </a:rPr>
              <a:t>)  {</a:t>
            </a:r>
            <a:r>
              <a:rPr lang="en-US" b="1" dirty="0" err="1">
                <a:latin typeface="Andale Mono"/>
                <a:cs typeface="Andale Mono"/>
              </a:rPr>
              <a:t>cout</a:t>
            </a:r>
            <a:r>
              <a:rPr lang="en-US" b="1" dirty="0">
                <a:latin typeface="Andale Mono"/>
                <a:cs typeface="Andale Mono"/>
              </a:rPr>
              <a:t> &lt;&lt; "A::A(" &lt;&lt; </a:t>
            </a:r>
            <a:r>
              <a:rPr lang="en-US" b="1" dirty="0" err="1">
                <a:latin typeface="Andale Mono"/>
                <a:cs typeface="Andale Mono"/>
              </a:rPr>
              <a:t>i</a:t>
            </a:r>
            <a:r>
              <a:rPr lang="en-US" b="1" dirty="0">
                <a:latin typeface="Andale Mono"/>
                <a:cs typeface="Andale Mono"/>
              </a:rPr>
              <a:t> &lt;&lt; ")\n";}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~A() {</a:t>
            </a:r>
            <a:r>
              <a:rPr lang="en-US" b="1" dirty="0" err="1">
                <a:latin typeface="Andale Mono"/>
                <a:cs typeface="Andale Mono"/>
              </a:rPr>
              <a:t>cout</a:t>
            </a:r>
            <a:r>
              <a:rPr lang="en-US" b="1" dirty="0">
                <a:latin typeface="Andale Mono"/>
                <a:cs typeface="Andale Mono"/>
              </a:rPr>
              <a:t> &lt;&lt; "A::~A()\n";}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 err="1">
                <a:latin typeface="Andale Mono"/>
                <a:cs typeface="Andale Mono"/>
              </a:rPr>
              <a:t>struct</a:t>
            </a:r>
            <a:r>
              <a:rPr lang="en-US" b="1" dirty="0">
                <a:latin typeface="Andale Mono"/>
                <a:cs typeface="Andale Mono"/>
              </a:rPr>
              <a:t> </a:t>
            </a:r>
            <a:r>
              <a:rPr lang="en-US" b="1" dirty="0" smtClean="0">
                <a:latin typeface="Andale Mono"/>
                <a:cs typeface="Andale Mono"/>
              </a:rPr>
              <a:t>B {</a:t>
            </a: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B(</a:t>
            </a:r>
            <a:r>
              <a:rPr lang="en-US" b="1" dirty="0" err="1">
                <a:latin typeface="Andale Mono"/>
                <a:cs typeface="Andale Mono"/>
              </a:rPr>
              <a:t>int</a:t>
            </a:r>
            <a:r>
              <a:rPr lang="en-US" b="1" dirty="0">
                <a:latin typeface="Andale Mono"/>
                <a:cs typeface="Andale Mono"/>
              </a:rPr>
              <a:t> j)  {</a:t>
            </a:r>
            <a:r>
              <a:rPr lang="en-US" b="1" dirty="0" err="1">
                <a:latin typeface="Andale Mono"/>
                <a:cs typeface="Andale Mono"/>
              </a:rPr>
              <a:t>cout</a:t>
            </a:r>
            <a:r>
              <a:rPr lang="en-US" b="1" dirty="0">
                <a:latin typeface="Andale Mono"/>
                <a:cs typeface="Andale Mono"/>
              </a:rPr>
              <a:t> &lt;&lt; "B::B(" &lt;&lt; j &lt;&lt; ")\n";}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~B() {</a:t>
            </a:r>
            <a:r>
              <a:rPr lang="en-US" b="1" dirty="0" err="1">
                <a:latin typeface="Andale Mono"/>
                <a:cs typeface="Andale Mono"/>
              </a:rPr>
              <a:t>cout</a:t>
            </a:r>
            <a:r>
              <a:rPr lang="en-US" b="1" dirty="0">
                <a:latin typeface="Andale Mono"/>
                <a:cs typeface="Andale Mono"/>
              </a:rPr>
              <a:t> &lt;&lt; "B::~B()\n";}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 err="1">
                <a:latin typeface="Andale Mono"/>
                <a:cs typeface="Andale Mono"/>
              </a:rPr>
              <a:t>struct</a:t>
            </a:r>
            <a:r>
              <a:rPr lang="en-US" b="1" dirty="0">
                <a:latin typeface="Andale Mono"/>
                <a:cs typeface="Andale Mono"/>
              </a:rPr>
              <a:t> </a:t>
            </a:r>
            <a:r>
              <a:rPr lang="en-US" b="1" dirty="0" smtClean="0">
                <a:latin typeface="Andale Mono"/>
                <a:cs typeface="Andale Mono"/>
              </a:rPr>
              <a:t>C : A {</a:t>
            </a: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C(</a:t>
            </a:r>
            <a:r>
              <a:rPr lang="en-US" b="1" dirty="0" err="1">
                <a:latin typeface="Andale Mono"/>
                <a:cs typeface="Andale Mono"/>
              </a:rPr>
              <a:t>int</a:t>
            </a:r>
            <a:r>
              <a:rPr lang="en-US" b="1" dirty="0">
                <a:latin typeface="Andale Mono"/>
                <a:cs typeface="Andale Mono"/>
              </a:rPr>
              <a:t> </a:t>
            </a:r>
            <a:r>
              <a:rPr lang="en-US" b="1" dirty="0" err="1">
                <a:latin typeface="Andale Mono"/>
                <a:cs typeface="Andale Mono"/>
              </a:rPr>
              <a:t>i</a:t>
            </a:r>
            <a:r>
              <a:rPr lang="en-US" b="1" dirty="0">
                <a:latin typeface="Andale Mono"/>
                <a:cs typeface="Andale Mono"/>
              </a:rPr>
              <a:t>, </a:t>
            </a:r>
            <a:r>
              <a:rPr lang="en-US" b="1" dirty="0" err="1">
                <a:latin typeface="Andale Mono"/>
                <a:cs typeface="Andale Mono"/>
              </a:rPr>
              <a:t>int</a:t>
            </a:r>
            <a:r>
              <a:rPr lang="en-US" b="1" dirty="0">
                <a:latin typeface="Andale Mono"/>
                <a:cs typeface="Andale Mono"/>
              </a:rPr>
              <a:t> j) : A(</a:t>
            </a:r>
            <a:r>
              <a:rPr lang="en-US" b="1" dirty="0" err="1">
                <a:latin typeface="Andale Mono"/>
                <a:cs typeface="Andale Mono"/>
              </a:rPr>
              <a:t>i</a:t>
            </a:r>
            <a:r>
              <a:rPr lang="en-US" b="1" dirty="0">
                <a:latin typeface="Andale Mono"/>
                <a:cs typeface="Andale Mono"/>
              </a:rPr>
              <a:t>), b(j) </a:t>
            </a:r>
            <a:r>
              <a:rPr lang="en-US" b="1" dirty="0" smtClean="0">
                <a:latin typeface="Andale Mono"/>
                <a:cs typeface="Andale Mono"/>
              </a:rPr>
              <a:t>{</a:t>
            </a: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    </a:t>
            </a:r>
            <a:r>
              <a:rPr lang="en-US" b="1" dirty="0" err="1">
                <a:latin typeface="Andale Mono"/>
                <a:cs typeface="Andale Mono"/>
              </a:rPr>
              <a:t>cout</a:t>
            </a:r>
            <a:r>
              <a:rPr lang="en-US" b="1" dirty="0">
                <a:latin typeface="Andale Mono"/>
                <a:cs typeface="Andale Mono"/>
              </a:rPr>
              <a:t> &lt;&lt; "C::C(" &lt;&lt; </a:t>
            </a:r>
            <a:r>
              <a:rPr lang="en-US" b="1" dirty="0" err="1">
                <a:latin typeface="Andale Mono"/>
                <a:cs typeface="Andale Mono"/>
              </a:rPr>
              <a:t>i</a:t>
            </a:r>
            <a:r>
              <a:rPr lang="en-US" b="1" dirty="0">
                <a:latin typeface="Andale Mono"/>
                <a:cs typeface="Andale Mono"/>
              </a:rPr>
              <a:t> &lt;&lt; ',' &lt;&lt; j &lt;&lt; ")\n";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}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~C() </a:t>
            </a:r>
            <a:r>
              <a:rPr lang="en-US" b="1" dirty="0" smtClean="0">
                <a:latin typeface="Andale Mono"/>
                <a:cs typeface="Andale Mono"/>
              </a:rPr>
              <a:t>{ </a:t>
            </a:r>
            <a:r>
              <a:rPr lang="en-US" b="1" dirty="0" err="1" smtClean="0">
                <a:latin typeface="Andale Mono"/>
                <a:cs typeface="Andale Mono"/>
              </a:rPr>
              <a:t>cout</a:t>
            </a:r>
            <a:r>
              <a:rPr lang="en-US" b="1" dirty="0" smtClean="0">
                <a:latin typeface="Andale Mono"/>
                <a:cs typeface="Andale Mono"/>
              </a:rPr>
              <a:t> </a:t>
            </a:r>
            <a:r>
              <a:rPr lang="en-US" b="1" dirty="0">
                <a:latin typeface="Andale Mono"/>
                <a:cs typeface="Andale Mono"/>
              </a:rPr>
              <a:t>&lt;&lt; "C::~C()\n"</a:t>
            </a:r>
            <a:r>
              <a:rPr lang="en-US" b="1" dirty="0" smtClean="0">
                <a:latin typeface="Andale Mono"/>
                <a:cs typeface="Andale Mono"/>
              </a:rPr>
              <a:t>; }</a:t>
            </a: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B b;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 err="1">
                <a:latin typeface="Andale Mono"/>
                <a:cs typeface="Andale Mono"/>
              </a:rPr>
              <a:t>int</a:t>
            </a:r>
            <a:r>
              <a:rPr lang="en-US" b="1" dirty="0">
                <a:latin typeface="Andale Mono"/>
                <a:cs typeface="Andale Mono"/>
              </a:rPr>
              <a:t> main()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C c(1,2);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05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>
            <a:off x="609600" y="1143000"/>
            <a:ext cx="5486400" cy="199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i="1" dirty="0">
                <a:cs typeface="Corbel"/>
              </a:rPr>
              <a:t>A::A(1)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i="1" dirty="0">
                <a:cs typeface="Corbel"/>
              </a:rPr>
              <a:t>B::B(2)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i="1" dirty="0">
                <a:cs typeface="Corbel"/>
              </a:rPr>
              <a:t>C::C(1,2)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i="1" dirty="0">
                <a:cs typeface="Corbel"/>
              </a:rPr>
              <a:t>C::~C()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i="1" dirty="0">
                <a:cs typeface="Corbel"/>
              </a:rPr>
              <a:t>B::~B()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i="1" dirty="0">
                <a:cs typeface="Corbel"/>
              </a:rPr>
              <a:t>A::~A()</a:t>
            </a:r>
          </a:p>
        </p:txBody>
      </p:sp>
    </p:spTree>
    <p:extLst>
      <p:ext uri="{BB962C8B-B14F-4D97-AF65-F5344CB8AC3E}">
        <p14:creationId xmlns:p14="http://schemas.microsoft.com/office/powerpoint/2010/main" val="191700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80584"/>
            <a:ext cx="7793037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Object Initialization</a:t>
            </a:r>
            <a:br>
              <a:rPr lang="en-US" dirty="0">
                <a:ea typeface="+mj-ea"/>
                <a:cs typeface="+mj-cs"/>
              </a:rPr>
            </a:br>
            <a:r>
              <a:rPr lang="en-US" sz="2800" i="1" dirty="0">
                <a:ea typeface="+mj-ea"/>
                <a:cs typeface="+mj-cs"/>
              </a:rPr>
              <a:t>The Real Story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7772400" cy="3620902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(1)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base class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constructor(s) run(s)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first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in </a:t>
            </a:r>
            <a:r>
              <a:rPr lang="en-US" i="1" dirty="0">
                <a:latin typeface="Corbel" charset="0"/>
                <a:ea typeface="ＭＳ Ｐゴシック" charset="0"/>
              </a:rPr>
              <a:t>declaration order</a:t>
            </a:r>
            <a:r>
              <a:rPr lang="en-US" dirty="0">
                <a:latin typeface="Corbel" charset="0"/>
                <a:ea typeface="ＭＳ Ｐゴシック" charset="0"/>
              </a:rPr>
              <a:t> with multiple inheritance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use the </a:t>
            </a:r>
            <a:r>
              <a:rPr lang="en-US" i="1" dirty="0">
                <a:latin typeface="Corbel" charset="0"/>
                <a:ea typeface="ＭＳ Ｐゴシック" charset="0"/>
              </a:rPr>
              <a:t>initializer list</a:t>
            </a:r>
            <a:r>
              <a:rPr lang="en-US" dirty="0">
                <a:latin typeface="Corbel" charset="0"/>
                <a:ea typeface="ＭＳ Ｐゴシック" charset="0"/>
              </a:rPr>
              <a:t> to pass data</a:t>
            </a: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otherwise </a:t>
            </a:r>
            <a:r>
              <a:rPr lang="en-US" i="1" dirty="0">
                <a:latin typeface="Corbel" charset="0"/>
                <a:ea typeface="ＭＳ Ｐゴシック" charset="0"/>
              </a:rPr>
              <a:t>default initialization</a:t>
            </a:r>
            <a:r>
              <a:rPr lang="en-US" dirty="0">
                <a:latin typeface="Corbel" charset="0"/>
                <a:ea typeface="ＭＳ Ｐゴシック" charset="0"/>
              </a:rPr>
              <a:t> occurs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(2) Then any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member objects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are initialized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in </a:t>
            </a:r>
            <a:r>
              <a:rPr lang="en-US" i="1" dirty="0">
                <a:latin typeface="Corbel" charset="0"/>
                <a:ea typeface="ＭＳ Ｐゴシック" charset="0"/>
              </a:rPr>
              <a:t>declaration order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(3) Then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derived class constructor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runs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Destruction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is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reverse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of this process</a:t>
            </a:r>
          </a:p>
        </p:txBody>
      </p:sp>
      <p:pic>
        <p:nvPicPr>
          <p:cNvPr id="2" name="Picture 1" descr="ctorvi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5362873"/>
            <a:ext cx="6413500" cy="59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8068" y="6083002"/>
            <a:ext cx="5781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Avoid calling </a:t>
            </a:r>
            <a:r>
              <a:rPr lang="en-US" sz="1600" dirty="0" smtClean="0"/>
              <a:t>virtual </a:t>
            </a:r>
            <a:r>
              <a:rPr lang="en-US" sz="1600" dirty="0" smtClean="0"/>
              <a:t>functions in constructors and destructors.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0765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46344"/>
            <a:ext cx="77930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The Goal of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OOP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222" i="1" dirty="0" smtClean="0">
                <a:solidFill>
                  <a:srgbClr val="D2533C"/>
                </a:solidFill>
                <a:ea typeface="+mj-ea"/>
                <a:cs typeface="+mj-cs"/>
              </a:rPr>
              <a:t>Subtype Polymorphism (= “Dynamic Dispatch”)</a:t>
            </a:r>
            <a:endParaRPr lang="en-US" sz="2222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01000" cy="2057400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ea typeface="+mn-ea"/>
                <a:cs typeface="+mn-cs"/>
              </a:rPr>
              <a:t>To treat all objects as </a:t>
            </a:r>
            <a:r>
              <a:rPr lang="en-US" i="1" dirty="0">
                <a:ea typeface="+mn-ea"/>
                <a:cs typeface="+mn-cs"/>
              </a:rPr>
              <a:t>base objects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>
                <a:ea typeface="+mn-ea"/>
              </a:rPr>
              <a:t>via a </a:t>
            </a:r>
            <a:r>
              <a:rPr lang="en-US" i="1" dirty="0">
                <a:ea typeface="+mn-ea"/>
              </a:rPr>
              <a:t>pointer-to-base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ea typeface="+mn-ea"/>
                <a:cs typeface="+mn-cs"/>
              </a:rPr>
              <a:t>But to have their behavior </a:t>
            </a:r>
            <a:r>
              <a:rPr lang="en-US" i="1" dirty="0">
                <a:ea typeface="+mn-ea"/>
                <a:cs typeface="+mn-cs"/>
              </a:rPr>
              <a:t>vary</a:t>
            </a:r>
            <a:r>
              <a:rPr lang="en-US" dirty="0">
                <a:ea typeface="+mn-ea"/>
                <a:cs typeface="+mn-cs"/>
              </a:rPr>
              <a:t> automatically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>
                <a:ea typeface="+mn-ea"/>
              </a:rPr>
              <a:t>depending on the </a:t>
            </a:r>
            <a:r>
              <a:rPr lang="en-US" i="1" dirty="0">
                <a:ea typeface="+mn-ea"/>
              </a:rPr>
              <a:t>dynamic type</a:t>
            </a:r>
            <a:r>
              <a:rPr lang="en-US" dirty="0">
                <a:ea typeface="+mn-ea"/>
              </a:rPr>
              <a:t> of the object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2328863" y="4114800"/>
            <a:ext cx="4267200" cy="6096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2870200" y="4114800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3413125" y="4114800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>
            <a:off x="3954463" y="4114800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8"/>
          <p:cNvSpPr>
            <a:spLocks noChangeShapeType="1"/>
          </p:cNvSpPr>
          <p:nvPr/>
        </p:nvSpPr>
        <p:spPr bwMode="auto">
          <a:xfrm>
            <a:off x="4495800" y="4114800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9"/>
          <p:cNvSpPr>
            <a:spLocks noChangeShapeType="1"/>
          </p:cNvSpPr>
          <p:nvPr/>
        </p:nvSpPr>
        <p:spPr bwMode="auto">
          <a:xfrm>
            <a:off x="5038725" y="4114800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10"/>
          <p:cNvSpPr>
            <a:spLocks noChangeShapeType="1"/>
          </p:cNvSpPr>
          <p:nvPr/>
        </p:nvSpPr>
        <p:spPr bwMode="auto">
          <a:xfrm>
            <a:off x="5580063" y="4114800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1"/>
          <p:cNvSpPr>
            <a:spLocks noChangeShapeType="1"/>
          </p:cNvSpPr>
          <p:nvPr/>
        </p:nvSpPr>
        <p:spPr bwMode="auto">
          <a:xfrm>
            <a:off x="6121400" y="4114800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Text Box 12"/>
          <p:cNvSpPr txBox="1">
            <a:spLocks noChangeArrowheads="1"/>
          </p:cNvSpPr>
          <p:nvPr/>
        </p:nvSpPr>
        <p:spPr bwMode="auto">
          <a:xfrm>
            <a:off x="838200" y="5241925"/>
            <a:ext cx="1287463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Employee</a:t>
            </a:r>
          </a:p>
        </p:txBody>
      </p:sp>
      <p:sp>
        <p:nvSpPr>
          <p:cNvPr id="40972" name="Text Box 13"/>
          <p:cNvSpPr txBox="1">
            <a:spLocks noChangeArrowheads="1"/>
          </p:cNvSpPr>
          <p:nvPr/>
        </p:nvSpPr>
        <p:spPr bwMode="auto">
          <a:xfrm>
            <a:off x="2532063" y="5546725"/>
            <a:ext cx="2260600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SalariedEmployee</a:t>
            </a:r>
          </a:p>
        </p:txBody>
      </p:sp>
      <p:sp>
        <p:nvSpPr>
          <p:cNvPr id="40973" name="Line 14"/>
          <p:cNvSpPr>
            <a:spLocks noChangeShapeType="1"/>
          </p:cNvSpPr>
          <p:nvPr/>
        </p:nvSpPr>
        <p:spPr bwMode="auto">
          <a:xfrm flipH="1">
            <a:off x="1516063" y="4495800"/>
            <a:ext cx="1084262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5"/>
          <p:cNvSpPr>
            <a:spLocks noChangeShapeType="1"/>
          </p:cNvSpPr>
          <p:nvPr/>
        </p:nvSpPr>
        <p:spPr bwMode="auto">
          <a:xfrm>
            <a:off x="3141663" y="4495800"/>
            <a:ext cx="20320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16"/>
          <p:cNvSpPr>
            <a:spLocks noChangeShapeType="1"/>
          </p:cNvSpPr>
          <p:nvPr/>
        </p:nvSpPr>
        <p:spPr bwMode="auto">
          <a:xfrm>
            <a:off x="3683000" y="4495800"/>
            <a:ext cx="14224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7"/>
          <p:cNvSpPr>
            <a:spLocks noChangeShapeType="1"/>
          </p:cNvSpPr>
          <p:nvPr/>
        </p:nvSpPr>
        <p:spPr bwMode="auto">
          <a:xfrm>
            <a:off x="4225925" y="4495800"/>
            <a:ext cx="2928938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7307263" y="4495800"/>
            <a:ext cx="8810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etc.</a:t>
            </a:r>
          </a:p>
        </p:txBody>
      </p:sp>
      <p:sp>
        <p:nvSpPr>
          <p:cNvPr id="40978" name="Text Box 19"/>
          <p:cNvSpPr txBox="1">
            <a:spLocks noChangeArrowheads="1"/>
          </p:cNvSpPr>
          <p:nvPr/>
        </p:nvSpPr>
        <p:spPr bwMode="auto">
          <a:xfrm>
            <a:off x="4945063" y="5305425"/>
            <a:ext cx="1287462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Employee</a:t>
            </a:r>
          </a:p>
        </p:txBody>
      </p:sp>
      <p:sp>
        <p:nvSpPr>
          <p:cNvPr id="40979" name="Text Box 20"/>
          <p:cNvSpPr txBox="1">
            <a:spLocks noChangeArrowheads="1"/>
          </p:cNvSpPr>
          <p:nvPr/>
        </p:nvSpPr>
        <p:spPr bwMode="auto">
          <a:xfrm>
            <a:off x="6418263" y="5457825"/>
            <a:ext cx="2260600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SalariedEmployee</a:t>
            </a:r>
          </a:p>
        </p:txBody>
      </p:sp>
    </p:spTree>
    <p:extLst>
      <p:ext uri="{BB962C8B-B14F-4D97-AF65-F5344CB8AC3E}">
        <p14:creationId xmlns:p14="http://schemas.microsoft.com/office/powerpoint/2010/main" val="168567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6089"/>
            <a:ext cx="77930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Heterogeneous Collections</a:t>
            </a:r>
          </a:p>
        </p:txBody>
      </p:sp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304800" y="1752600"/>
            <a:ext cx="8346653" cy="421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main()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using namespace </a:t>
            </a:r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Employee e("John Hourly",16.50);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e.recordTime</a:t>
            </a:r>
            <a:r>
              <a:rPr lang="en-US" dirty="0">
                <a:latin typeface="Andale Mono"/>
                <a:cs typeface="Andale Mono"/>
              </a:rPr>
              <a:t>(52.0);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SalariedEmployee</a:t>
            </a:r>
            <a:r>
              <a:rPr lang="en-US" dirty="0">
                <a:latin typeface="Andale Mono"/>
                <a:cs typeface="Andale Mono"/>
              </a:rPr>
              <a:t> e2("Jane Salaried",1125.00);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e2.recordTime(1.0);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Employee* </a:t>
            </a:r>
            <a:r>
              <a:rPr lang="en-US" dirty="0" err="1">
                <a:latin typeface="Andale Mono"/>
                <a:cs typeface="Andale Mono"/>
              </a:rPr>
              <a:t>elist</a:t>
            </a:r>
            <a:r>
              <a:rPr lang="en-US" dirty="0">
                <a:latin typeface="Andale Mono"/>
                <a:cs typeface="Andale Mono"/>
              </a:rPr>
              <a:t>[] = {&amp;e, &amp;e2};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nemp</a:t>
            </a:r>
            <a:r>
              <a:rPr lang="en-US" dirty="0">
                <a:latin typeface="Andale Mono"/>
                <a:cs typeface="Andale Mono"/>
              </a:rPr>
              <a:t> = </a:t>
            </a:r>
            <a:r>
              <a:rPr lang="en-US" dirty="0" err="1">
                <a:latin typeface="Andale Mono"/>
                <a:cs typeface="Andale Mono"/>
              </a:rPr>
              <a:t>sizeof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elist</a:t>
            </a:r>
            <a:r>
              <a:rPr lang="en-US" dirty="0">
                <a:latin typeface="Andale Mono"/>
                <a:cs typeface="Andale Mono"/>
              </a:rPr>
              <a:t> / </a:t>
            </a:r>
            <a:r>
              <a:rPr lang="en-US" dirty="0" err="1">
                <a:latin typeface="Andale Mono"/>
                <a:cs typeface="Andale Mono"/>
              </a:rPr>
              <a:t>sizeof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elist</a:t>
            </a:r>
            <a:r>
              <a:rPr lang="en-US" dirty="0">
                <a:latin typeface="Andale Mono"/>
                <a:cs typeface="Andale Mono"/>
              </a:rPr>
              <a:t>[0];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for (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 = 0;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 &lt; </a:t>
            </a:r>
            <a:r>
              <a:rPr lang="en-US" dirty="0" err="1">
                <a:latin typeface="Andale Mono"/>
                <a:cs typeface="Andale Mono"/>
              </a:rPr>
              <a:t>nemp</a:t>
            </a:r>
            <a:r>
              <a:rPr lang="en-US" dirty="0">
                <a:latin typeface="Andale Mono"/>
                <a:cs typeface="Andale Mono"/>
              </a:rPr>
              <a:t>; ++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   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>
                <a:latin typeface="Andale Mono"/>
                <a:cs typeface="Andale Mono"/>
              </a:rPr>
              <a:t>elist</a:t>
            </a:r>
            <a:r>
              <a:rPr lang="en-US" dirty="0">
                <a:latin typeface="Andale Mono"/>
                <a:cs typeface="Andale Mono"/>
              </a:rPr>
              <a:t>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]-&gt;</a:t>
            </a:r>
            <a:r>
              <a:rPr lang="en-US" dirty="0" err="1">
                <a:latin typeface="Andale Mono"/>
                <a:cs typeface="Andale Mono"/>
              </a:rPr>
              <a:t>getName</a:t>
            </a:r>
            <a:r>
              <a:rPr lang="en-US" dirty="0">
                <a:latin typeface="Andale Mono"/>
                <a:cs typeface="Andale Mono"/>
              </a:rPr>
              <a:t>() &lt;&lt; " gets "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         &lt;&lt; </a:t>
            </a:r>
            <a:r>
              <a:rPr lang="en-US" dirty="0" err="1">
                <a:latin typeface="Andale Mono"/>
                <a:cs typeface="Andale Mono"/>
              </a:rPr>
              <a:t>elist</a:t>
            </a:r>
            <a:r>
              <a:rPr lang="en-US" dirty="0">
                <a:latin typeface="Andale Mono"/>
                <a:cs typeface="Andale Mono"/>
              </a:rPr>
              <a:t>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]-&gt;</a:t>
            </a:r>
            <a:r>
              <a:rPr lang="en-US" dirty="0" err="1">
                <a:latin typeface="Andale Mono"/>
                <a:cs typeface="Andale Mono"/>
              </a:rPr>
              <a:t>computePay</a:t>
            </a:r>
            <a:r>
              <a:rPr lang="en-US" dirty="0">
                <a:latin typeface="Andale Mono"/>
                <a:cs typeface="Andale Mono"/>
              </a:rPr>
              <a:t>()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}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i="1" dirty="0">
                <a:latin typeface="Andale Mono"/>
                <a:cs typeface="Andale Mono"/>
              </a:rPr>
              <a:t>John Hourly gets 957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i="1" dirty="0">
                <a:latin typeface="Andale Mono"/>
                <a:cs typeface="Andale Mono"/>
              </a:rPr>
              <a:t>Jane Salaried gets 1125</a:t>
            </a:r>
          </a:p>
        </p:txBody>
      </p:sp>
    </p:spTree>
    <p:extLst>
      <p:ext uri="{BB962C8B-B14F-4D97-AF65-F5344CB8AC3E}">
        <p14:creationId xmlns:p14="http://schemas.microsoft.com/office/powerpoint/2010/main" val="267321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6870" y="343013"/>
            <a:ext cx="77930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Function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Binding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222" i="1" dirty="0" smtClean="0">
                <a:solidFill>
                  <a:srgbClr val="D2533C"/>
                </a:solidFill>
                <a:ea typeface="+mj-ea"/>
                <a:cs typeface="+mj-cs"/>
              </a:rPr>
              <a:t>Static vs. Dynamic Dispatch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Function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binding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dispatches (determines) the code to execute for a particular function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call</a:t>
            </a:r>
          </a:p>
          <a:p>
            <a:pPr eaLnBrk="1" hangingPunct="1"/>
            <a:endParaRPr lang="en-US" i="1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Static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binding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occurs at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compile time</a:t>
            </a:r>
          </a:p>
          <a:p>
            <a:pPr lvl="1" eaLnBrk="1" hangingPunct="1"/>
            <a:r>
              <a:rPr lang="en-US" i="1" dirty="0">
                <a:latin typeface="Corbel" charset="0"/>
                <a:ea typeface="ＭＳ Ｐゴシック" charset="0"/>
              </a:rPr>
              <a:t>Non-virtual </a:t>
            </a:r>
            <a:r>
              <a:rPr lang="en-US" dirty="0">
                <a:latin typeface="Corbel" charset="0"/>
                <a:ea typeface="ＭＳ Ｐゴシック" charset="0"/>
              </a:rPr>
              <a:t>functions are bound at </a:t>
            </a:r>
            <a:r>
              <a:rPr lang="en-US" i="1" dirty="0">
                <a:latin typeface="Corbel" charset="0"/>
                <a:ea typeface="ＭＳ Ｐゴシック" charset="0"/>
              </a:rPr>
              <a:t>compile-time</a:t>
            </a:r>
          </a:p>
          <a:p>
            <a:pPr eaLnBrk="1" hangingPunct="1"/>
            <a:endParaRPr lang="en-US" i="1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Dynamic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binding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occurs at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run time</a:t>
            </a:r>
          </a:p>
          <a:p>
            <a:pPr lvl="1" eaLnBrk="1" hangingPunct="1"/>
            <a:r>
              <a:rPr lang="en-US" i="1" dirty="0">
                <a:latin typeface="Corbel" charset="0"/>
                <a:ea typeface="ＭＳ Ｐゴシック" charset="0"/>
              </a:rPr>
              <a:t>virtual functions</a:t>
            </a:r>
            <a:r>
              <a:rPr lang="en-US" dirty="0">
                <a:latin typeface="Corbel" charset="0"/>
                <a:ea typeface="ＭＳ Ｐゴシック" charset="0"/>
              </a:rPr>
              <a:t> are bound at </a:t>
            </a:r>
            <a:r>
              <a:rPr lang="en-US" i="1" dirty="0">
                <a:latin typeface="Corbel" charset="0"/>
                <a:ea typeface="ＭＳ Ｐゴシック" charset="0"/>
              </a:rPr>
              <a:t>runtime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must be called through a </a:t>
            </a:r>
            <a:r>
              <a:rPr lang="en-US" i="1" dirty="0">
                <a:latin typeface="Corbel" charset="0"/>
                <a:ea typeface="ＭＳ Ｐゴシック" charset="0"/>
              </a:rPr>
              <a:t>pointer</a:t>
            </a:r>
            <a:r>
              <a:rPr lang="en-US" dirty="0">
                <a:latin typeface="Corbel" charset="0"/>
                <a:ea typeface="ＭＳ Ｐゴシック" charset="0"/>
              </a:rPr>
              <a:t> or </a:t>
            </a:r>
            <a:r>
              <a:rPr lang="en-US" i="1" dirty="0">
                <a:latin typeface="Corbel" charset="0"/>
                <a:ea typeface="ＭＳ Ｐゴシック" charset="0"/>
              </a:rPr>
              <a:t>reference</a:t>
            </a:r>
          </a:p>
          <a:p>
            <a:pPr lvl="1" eaLnBrk="1" hangingPunct="1"/>
            <a:r>
              <a:rPr lang="en-US" dirty="0" smtClean="0">
                <a:latin typeface="Corbel" charset="0"/>
                <a:ea typeface="ＭＳ Ｐゴシック" charset="0"/>
              </a:rPr>
              <a:t>determined by the </a:t>
            </a:r>
            <a:r>
              <a:rPr lang="en-US" i="1" dirty="0" smtClean="0">
                <a:latin typeface="Corbel" charset="0"/>
                <a:ea typeface="ＭＳ Ｐゴシック" charset="0"/>
              </a:rPr>
              <a:t>dynamic type </a:t>
            </a:r>
            <a:r>
              <a:rPr lang="en-US" dirty="0" smtClean="0">
                <a:latin typeface="Corbel" charset="0"/>
                <a:ea typeface="ＭＳ Ｐゴシック" charset="0"/>
              </a:rPr>
              <a:t>of the object pointed to</a:t>
            </a:r>
            <a:endParaRPr lang="en-US" dirty="0">
              <a:latin typeface="Corbe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5943" y="6008639"/>
            <a:ext cx="708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A* p = new B;  </a:t>
            </a:r>
            <a:r>
              <a:rPr lang="en-US" i="1" dirty="0" smtClean="0"/>
              <a:t>// A is the </a:t>
            </a:r>
            <a:r>
              <a:rPr lang="en-US" b="1" i="1" dirty="0" smtClean="0"/>
              <a:t>static</a:t>
            </a:r>
            <a:r>
              <a:rPr lang="en-US" i="1" dirty="0" smtClean="0"/>
              <a:t> type. B is the </a:t>
            </a:r>
            <a:r>
              <a:rPr lang="en-US" b="1" i="1" dirty="0" smtClean="0"/>
              <a:t>dynamic</a:t>
            </a:r>
            <a:r>
              <a:rPr lang="en-US" i="1" dirty="0" smtClean="0"/>
              <a:t> type.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4222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7997" y="282666"/>
            <a:ext cx="77930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How Virtual Functions Work</a:t>
            </a:r>
          </a:p>
        </p:txBody>
      </p:sp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412750" y="1992313"/>
            <a:ext cx="1368425" cy="1033462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468313" y="2047875"/>
            <a:ext cx="4159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68313" y="2047875"/>
            <a:ext cx="334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 i="1" dirty="0" err="1">
                <a:solidFill>
                  <a:srgbClr val="000000"/>
                </a:solidFill>
              </a:rPr>
              <a:t>vptr</a:t>
            </a:r>
            <a:endParaRPr lang="en-US" sz="2800" dirty="0">
              <a:latin typeface="Times New Roman" charset="0"/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468313" y="2246313"/>
            <a:ext cx="5318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468313" y="2246313"/>
            <a:ext cx="536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name</a:t>
            </a:r>
            <a:endParaRPr lang="en-US" sz="2800">
              <a:latin typeface="Times New Roman" charset="0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468313" y="2449513"/>
            <a:ext cx="393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468313" y="2449513"/>
            <a:ext cx="392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rate</a:t>
            </a:r>
            <a:endParaRPr lang="en-US" sz="2800">
              <a:latin typeface="Times New Roman" charset="0"/>
            </a:endParaRP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468313" y="2651125"/>
            <a:ext cx="1044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468313" y="2651125"/>
            <a:ext cx="9461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timeWorked</a:t>
            </a:r>
            <a:endParaRPr lang="en-US" sz="2800">
              <a:latin typeface="Times New Roman" charset="0"/>
            </a:endParaRPr>
          </a:p>
        </p:txBody>
      </p:sp>
      <p:sp>
        <p:nvSpPr>
          <p:cNvPr id="44043" name="Rectangle 12"/>
          <p:cNvSpPr>
            <a:spLocks noChangeArrowheads="1"/>
          </p:cNvSpPr>
          <p:nvPr/>
        </p:nvSpPr>
        <p:spPr bwMode="auto">
          <a:xfrm>
            <a:off x="412750" y="1674813"/>
            <a:ext cx="1368425" cy="322262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44" name="Rectangle 13"/>
          <p:cNvSpPr>
            <a:spLocks noChangeArrowheads="1"/>
          </p:cNvSpPr>
          <p:nvPr/>
        </p:nvSpPr>
        <p:spPr bwMode="auto">
          <a:xfrm>
            <a:off x="639763" y="1725613"/>
            <a:ext cx="998537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45" name="Rectangle 14"/>
          <p:cNvSpPr>
            <a:spLocks noChangeArrowheads="1"/>
          </p:cNvSpPr>
          <p:nvPr/>
        </p:nvSpPr>
        <p:spPr bwMode="auto">
          <a:xfrm>
            <a:off x="644525" y="1725613"/>
            <a:ext cx="10541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="1">
                <a:solidFill>
                  <a:srgbClr val="000000"/>
                </a:solidFill>
              </a:rPr>
              <a:t>Employee</a:t>
            </a:r>
            <a:endParaRPr lang="en-US" sz="2800">
              <a:latin typeface="Times New Roman" charset="0"/>
            </a:endParaRPr>
          </a:p>
        </p:txBody>
      </p:sp>
      <p:sp>
        <p:nvSpPr>
          <p:cNvPr id="44046" name="Rectangle 15"/>
          <p:cNvSpPr>
            <a:spLocks noChangeArrowheads="1"/>
          </p:cNvSpPr>
          <p:nvPr/>
        </p:nvSpPr>
        <p:spPr bwMode="auto">
          <a:xfrm>
            <a:off x="2801938" y="1970088"/>
            <a:ext cx="1368425" cy="341312"/>
          </a:xfrm>
          <a:prstGeom prst="rect">
            <a:avLst/>
          </a:prstGeom>
          <a:noFill/>
          <a:ln w="4826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47" name="Freeform 16"/>
          <p:cNvSpPr>
            <a:spLocks/>
          </p:cNvSpPr>
          <p:nvPr/>
        </p:nvSpPr>
        <p:spPr bwMode="auto">
          <a:xfrm>
            <a:off x="922338" y="2135188"/>
            <a:ext cx="1731962" cy="1587"/>
          </a:xfrm>
          <a:custGeom>
            <a:avLst/>
            <a:gdLst>
              <a:gd name="T0" fmla="*/ 2147483647 w 1091"/>
              <a:gd name="T1" fmla="*/ 0 h 1588"/>
              <a:gd name="T2" fmla="*/ 2147483647 w 1091"/>
              <a:gd name="T3" fmla="*/ 0 h 1588"/>
              <a:gd name="T4" fmla="*/ 0 w 1091"/>
              <a:gd name="T5" fmla="*/ 0 h 1588"/>
              <a:gd name="T6" fmla="*/ 0 60000 65536"/>
              <a:gd name="T7" fmla="*/ 0 60000 65536"/>
              <a:gd name="T8" fmla="*/ 0 60000 65536"/>
              <a:gd name="T9" fmla="*/ 0 w 1091"/>
              <a:gd name="T10" fmla="*/ 0 h 1588"/>
              <a:gd name="T11" fmla="*/ 1091 w 109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1" h="1588">
                <a:moveTo>
                  <a:pt x="1091" y="0"/>
                </a:moveTo>
                <a:lnTo>
                  <a:pt x="547" y="0"/>
                </a:lnTo>
                <a:lnTo>
                  <a:pt x="0" y="0"/>
                </a:lnTo>
              </a:path>
            </a:pathLst>
          </a:custGeom>
          <a:noFill/>
          <a:ln w="4826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Freeform 17"/>
          <p:cNvSpPr>
            <a:spLocks/>
          </p:cNvSpPr>
          <p:nvPr/>
        </p:nvSpPr>
        <p:spPr bwMode="auto">
          <a:xfrm>
            <a:off x="2640013" y="2084388"/>
            <a:ext cx="161925" cy="106362"/>
          </a:xfrm>
          <a:custGeom>
            <a:avLst/>
            <a:gdLst>
              <a:gd name="T0" fmla="*/ 0 w 102"/>
              <a:gd name="T1" fmla="*/ 0 h 67"/>
              <a:gd name="T2" fmla="*/ 2147483647 w 102"/>
              <a:gd name="T3" fmla="*/ 2147483647 h 67"/>
              <a:gd name="T4" fmla="*/ 0 w 102"/>
              <a:gd name="T5" fmla="*/ 2147483647 h 67"/>
              <a:gd name="T6" fmla="*/ 0 w 102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67"/>
              <a:gd name="T14" fmla="*/ 102 w 102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67">
                <a:moveTo>
                  <a:pt x="0" y="0"/>
                </a:moveTo>
                <a:lnTo>
                  <a:pt x="102" y="32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4826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9" name="Freeform 18"/>
          <p:cNvSpPr>
            <a:spLocks/>
          </p:cNvSpPr>
          <p:nvPr/>
        </p:nvSpPr>
        <p:spPr bwMode="auto">
          <a:xfrm>
            <a:off x="4165600" y="2135188"/>
            <a:ext cx="1731963" cy="1587"/>
          </a:xfrm>
          <a:custGeom>
            <a:avLst/>
            <a:gdLst>
              <a:gd name="T0" fmla="*/ 2147483647 w 1091"/>
              <a:gd name="T1" fmla="*/ 0 h 1588"/>
              <a:gd name="T2" fmla="*/ 2147483647 w 1091"/>
              <a:gd name="T3" fmla="*/ 0 h 1588"/>
              <a:gd name="T4" fmla="*/ 0 w 1091"/>
              <a:gd name="T5" fmla="*/ 0 h 1588"/>
              <a:gd name="T6" fmla="*/ 0 60000 65536"/>
              <a:gd name="T7" fmla="*/ 0 60000 65536"/>
              <a:gd name="T8" fmla="*/ 0 60000 65536"/>
              <a:gd name="T9" fmla="*/ 0 w 1091"/>
              <a:gd name="T10" fmla="*/ 0 h 1588"/>
              <a:gd name="T11" fmla="*/ 1091 w 109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1" h="1588">
                <a:moveTo>
                  <a:pt x="1091" y="0"/>
                </a:moveTo>
                <a:lnTo>
                  <a:pt x="544" y="0"/>
                </a:lnTo>
                <a:lnTo>
                  <a:pt x="0" y="0"/>
                </a:lnTo>
              </a:path>
            </a:pathLst>
          </a:custGeom>
          <a:noFill/>
          <a:ln w="4826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Freeform 19"/>
          <p:cNvSpPr>
            <a:spLocks/>
          </p:cNvSpPr>
          <p:nvPr/>
        </p:nvSpPr>
        <p:spPr bwMode="auto">
          <a:xfrm>
            <a:off x="5883275" y="2084388"/>
            <a:ext cx="152400" cy="106362"/>
          </a:xfrm>
          <a:custGeom>
            <a:avLst/>
            <a:gdLst>
              <a:gd name="T0" fmla="*/ 0 w 96"/>
              <a:gd name="T1" fmla="*/ 0 h 67"/>
              <a:gd name="T2" fmla="*/ 2147483647 w 96"/>
              <a:gd name="T3" fmla="*/ 2147483647 h 67"/>
              <a:gd name="T4" fmla="*/ 0 w 96"/>
              <a:gd name="T5" fmla="*/ 2147483647 h 67"/>
              <a:gd name="T6" fmla="*/ 0 w 96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67"/>
              <a:gd name="T14" fmla="*/ 96 w 96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67">
                <a:moveTo>
                  <a:pt x="0" y="0"/>
                </a:moveTo>
                <a:lnTo>
                  <a:pt x="96" y="32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4826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1" name="Rectangle 20"/>
          <p:cNvSpPr>
            <a:spLocks noChangeArrowheads="1"/>
          </p:cNvSpPr>
          <p:nvPr/>
        </p:nvSpPr>
        <p:spPr bwMode="auto">
          <a:xfrm>
            <a:off x="6197600" y="2025650"/>
            <a:ext cx="21621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52" name="Rectangle 21"/>
          <p:cNvSpPr>
            <a:spLocks noChangeArrowheads="1"/>
          </p:cNvSpPr>
          <p:nvPr/>
        </p:nvSpPr>
        <p:spPr bwMode="auto">
          <a:xfrm>
            <a:off x="6197600" y="2025650"/>
            <a:ext cx="21415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</a:rPr>
              <a:t>Employee::computePay()</a:t>
            </a:r>
            <a:endParaRPr lang="en-US" sz="2800">
              <a:latin typeface="Times New Roman" charset="0"/>
            </a:endParaRPr>
          </a:p>
        </p:txBody>
      </p:sp>
      <p:sp>
        <p:nvSpPr>
          <p:cNvPr id="44053" name="Rectangle 22"/>
          <p:cNvSpPr>
            <a:spLocks noChangeArrowheads="1"/>
          </p:cNvSpPr>
          <p:nvPr/>
        </p:nvSpPr>
        <p:spPr bwMode="auto">
          <a:xfrm>
            <a:off x="2593975" y="1647825"/>
            <a:ext cx="20843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54" name="Rectangle 23"/>
          <p:cNvSpPr>
            <a:spLocks noChangeArrowheads="1"/>
          </p:cNvSpPr>
          <p:nvPr/>
        </p:nvSpPr>
        <p:spPr bwMode="auto">
          <a:xfrm>
            <a:off x="2819400" y="1647825"/>
            <a:ext cx="1514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="1">
                <a:solidFill>
                  <a:srgbClr val="000000"/>
                </a:solidFill>
              </a:rPr>
              <a:t>vtbl</a:t>
            </a:r>
            <a:r>
              <a:rPr lang="en-US" sz="1500">
                <a:solidFill>
                  <a:srgbClr val="000000"/>
                </a:solidFill>
              </a:rPr>
              <a:t> for Employee</a:t>
            </a:r>
            <a:endParaRPr lang="en-US" sz="2800">
              <a:latin typeface="Times New Roman" charset="0"/>
            </a:endParaRPr>
          </a:p>
        </p:txBody>
      </p:sp>
      <p:sp>
        <p:nvSpPr>
          <p:cNvPr id="44055" name="Rectangle 24"/>
          <p:cNvSpPr>
            <a:spLocks noChangeArrowheads="1"/>
          </p:cNvSpPr>
          <p:nvPr/>
        </p:nvSpPr>
        <p:spPr bwMode="auto">
          <a:xfrm>
            <a:off x="412750" y="3668713"/>
            <a:ext cx="1368425" cy="77470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56" name="Rectangle 25"/>
          <p:cNvSpPr>
            <a:spLocks noChangeArrowheads="1"/>
          </p:cNvSpPr>
          <p:nvPr/>
        </p:nvSpPr>
        <p:spPr bwMode="auto">
          <a:xfrm>
            <a:off x="468313" y="3724275"/>
            <a:ext cx="4159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57" name="Rectangle 26"/>
          <p:cNvSpPr>
            <a:spLocks noChangeArrowheads="1"/>
          </p:cNvSpPr>
          <p:nvPr/>
        </p:nvSpPr>
        <p:spPr bwMode="auto">
          <a:xfrm>
            <a:off x="468313" y="3724275"/>
            <a:ext cx="334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 i="1" dirty="0" err="1">
                <a:solidFill>
                  <a:srgbClr val="000000"/>
                </a:solidFill>
              </a:rPr>
              <a:t>vptr</a:t>
            </a:r>
            <a:endParaRPr lang="en-US" sz="2800" dirty="0">
              <a:latin typeface="Times New Roman" charset="0"/>
            </a:endParaRPr>
          </a:p>
        </p:txBody>
      </p:sp>
      <p:sp>
        <p:nvSpPr>
          <p:cNvPr id="44058" name="Rectangle 27"/>
          <p:cNvSpPr>
            <a:spLocks noChangeArrowheads="1"/>
          </p:cNvSpPr>
          <p:nvPr/>
        </p:nvSpPr>
        <p:spPr bwMode="auto">
          <a:xfrm>
            <a:off x="468313" y="3922713"/>
            <a:ext cx="5318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59" name="Rectangle 28"/>
          <p:cNvSpPr>
            <a:spLocks noChangeArrowheads="1"/>
          </p:cNvSpPr>
          <p:nvPr/>
        </p:nvSpPr>
        <p:spPr bwMode="auto">
          <a:xfrm>
            <a:off x="468313" y="3922713"/>
            <a:ext cx="965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salaryGrade</a:t>
            </a:r>
            <a:endParaRPr lang="en-US" sz="2800">
              <a:latin typeface="Times New Roman" charset="0"/>
            </a:endParaRPr>
          </a:p>
        </p:txBody>
      </p:sp>
      <p:sp>
        <p:nvSpPr>
          <p:cNvPr id="44060" name="Rectangle 29"/>
          <p:cNvSpPr>
            <a:spLocks noChangeArrowheads="1"/>
          </p:cNvSpPr>
          <p:nvPr/>
        </p:nvSpPr>
        <p:spPr bwMode="auto">
          <a:xfrm>
            <a:off x="468313" y="4125913"/>
            <a:ext cx="393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61" name="Rectangle 30"/>
          <p:cNvSpPr>
            <a:spLocks noChangeArrowheads="1"/>
          </p:cNvSpPr>
          <p:nvPr/>
        </p:nvSpPr>
        <p:spPr bwMode="auto">
          <a:xfrm>
            <a:off x="468313" y="4327525"/>
            <a:ext cx="1044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62" name="Rectangle 31"/>
          <p:cNvSpPr>
            <a:spLocks noChangeArrowheads="1"/>
          </p:cNvSpPr>
          <p:nvPr/>
        </p:nvSpPr>
        <p:spPr bwMode="auto">
          <a:xfrm>
            <a:off x="412750" y="3351213"/>
            <a:ext cx="1368425" cy="322262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63" name="Rectangle 32"/>
          <p:cNvSpPr>
            <a:spLocks noChangeArrowheads="1"/>
          </p:cNvSpPr>
          <p:nvPr/>
        </p:nvSpPr>
        <p:spPr bwMode="auto">
          <a:xfrm>
            <a:off x="639763" y="3402013"/>
            <a:ext cx="998537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64" name="Rectangle 33"/>
          <p:cNvSpPr>
            <a:spLocks noChangeArrowheads="1"/>
          </p:cNvSpPr>
          <p:nvPr/>
        </p:nvSpPr>
        <p:spPr bwMode="auto">
          <a:xfrm>
            <a:off x="441325" y="3402013"/>
            <a:ext cx="1311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</a:rPr>
              <a:t>SalariedEmployee</a:t>
            </a:r>
            <a:endParaRPr lang="en-US" sz="1200">
              <a:latin typeface="Times New Roman" charset="0"/>
            </a:endParaRPr>
          </a:p>
        </p:txBody>
      </p:sp>
      <p:sp>
        <p:nvSpPr>
          <p:cNvPr id="44065" name="Rectangle 34"/>
          <p:cNvSpPr>
            <a:spLocks noChangeArrowheads="1"/>
          </p:cNvSpPr>
          <p:nvPr/>
        </p:nvSpPr>
        <p:spPr bwMode="auto">
          <a:xfrm>
            <a:off x="2801938" y="3646488"/>
            <a:ext cx="1368425" cy="341312"/>
          </a:xfrm>
          <a:prstGeom prst="rect">
            <a:avLst/>
          </a:prstGeom>
          <a:solidFill>
            <a:srgbClr val="FFCC99"/>
          </a:solidFill>
          <a:ln w="482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66" name="Freeform 35"/>
          <p:cNvSpPr>
            <a:spLocks/>
          </p:cNvSpPr>
          <p:nvPr/>
        </p:nvSpPr>
        <p:spPr bwMode="auto">
          <a:xfrm>
            <a:off x="922338" y="3811588"/>
            <a:ext cx="1731962" cy="1587"/>
          </a:xfrm>
          <a:custGeom>
            <a:avLst/>
            <a:gdLst>
              <a:gd name="T0" fmla="*/ 2147483647 w 1091"/>
              <a:gd name="T1" fmla="*/ 0 h 1588"/>
              <a:gd name="T2" fmla="*/ 2147483647 w 1091"/>
              <a:gd name="T3" fmla="*/ 0 h 1588"/>
              <a:gd name="T4" fmla="*/ 0 w 1091"/>
              <a:gd name="T5" fmla="*/ 0 h 1588"/>
              <a:gd name="T6" fmla="*/ 0 60000 65536"/>
              <a:gd name="T7" fmla="*/ 0 60000 65536"/>
              <a:gd name="T8" fmla="*/ 0 60000 65536"/>
              <a:gd name="T9" fmla="*/ 0 w 1091"/>
              <a:gd name="T10" fmla="*/ 0 h 1588"/>
              <a:gd name="T11" fmla="*/ 1091 w 109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1" h="1588">
                <a:moveTo>
                  <a:pt x="1091" y="0"/>
                </a:moveTo>
                <a:lnTo>
                  <a:pt x="547" y="0"/>
                </a:lnTo>
                <a:lnTo>
                  <a:pt x="0" y="0"/>
                </a:lnTo>
              </a:path>
            </a:pathLst>
          </a:custGeom>
          <a:noFill/>
          <a:ln w="4826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Freeform 36"/>
          <p:cNvSpPr>
            <a:spLocks/>
          </p:cNvSpPr>
          <p:nvPr/>
        </p:nvSpPr>
        <p:spPr bwMode="auto">
          <a:xfrm>
            <a:off x="2640013" y="3760788"/>
            <a:ext cx="161925" cy="106362"/>
          </a:xfrm>
          <a:custGeom>
            <a:avLst/>
            <a:gdLst>
              <a:gd name="T0" fmla="*/ 0 w 102"/>
              <a:gd name="T1" fmla="*/ 0 h 67"/>
              <a:gd name="T2" fmla="*/ 2147483647 w 102"/>
              <a:gd name="T3" fmla="*/ 2147483647 h 67"/>
              <a:gd name="T4" fmla="*/ 0 w 102"/>
              <a:gd name="T5" fmla="*/ 2147483647 h 67"/>
              <a:gd name="T6" fmla="*/ 0 w 102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67"/>
              <a:gd name="T14" fmla="*/ 102 w 102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67">
                <a:moveTo>
                  <a:pt x="0" y="0"/>
                </a:moveTo>
                <a:lnTo>
                  <a:pt x="102" y="32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4826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68" name="Freeform 37"/>
          <p:cNvSpPr>
            <a:spLocks/>
          </p:cNvSpPr>
          <p:nvPr/>
        </p:nvSpPr>
        <p:spPr bwMode="auto">
          <a:xfrm>
            <a:off x="4165600" y="3811588"/>
            <a:ext cx="1731963" cy="1587"/>
          </a:xfrm>
          <a:custGeom>
            <a:avLst/>
            <a:gdLst>
              <a:gd name="T0" fmla="*/ 2147483647 w 1091"/>
              <a:gd name="T1" fmla="*/ 0 h 1588"/>
              <a:gd name="T2" fmla="*/ 2147483647 w 1091"/>
              <a:gd name="T3" fmla="*/ 0 h 1588"/>
              <a:gd name="T4" fmla="*/ 0 w 1091"/>
              <a:gd name="T5" fmla="*/ 0 h 1588"/>
              <a:gd name="T6" fmla="*/ 0 60000 65536"/>
              <a:gd name="T7" fmla="*/ 0 60000 65536"/>
              <a:gd name="T8" fmla="*/ 0 60000 65536"/>
              <a:gd name="T9" fmla="*/ 0 w 1091"/>
              <a:gd name="T10" fmla="*/ 0 h 1588"/>
              <a:gd name="T11" fmla="*/ 1091 w 109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1" h="1588">
                <a:moveTo>
                  <a:pt x="1091" y="0"/>
                </a:moveTo>
                <a:lnTo>
                  <a:pt x="544" y="0"/>
                </a:lnTo>
                <a:lnTo>
                  <a:pt x="0" y="0"/>
                </a:lnTo>
              </a:path>
            </a:pathLst>
          </a:custGeom>
          <a:noFill/>
          <a:ln w="4826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Freeform 38"/>
          <p:cNvSpPr>
            <a:spLocks/>
          </p:cNvSpPr>
          <p:nvPr/>
        </p:nvSpPr>
        <p:spPr bwMode="auto">
          <a:xfrm>
            <a:off x="5883275" y="3760788"/>
            <a:ext cx="152400" cy="106362"/>
          </a:xfrm>
          <a:custGeom>
            <a:avLst/>
            <a:gdLst>
              <a:gd name="T0" fmla="*/ 0 w 96"/>
              <a:gd name="T1" fmla="*/ 0 h 67"/>
              <a:gd name="T2" fmla="*/ 2147483647 w 96"/>
              <a:gd name="T3" fmla="*/ 2147483647 h 67"/>
              <a:gd name="T4" fmla="*/ 0 w 96"/>
              <a:gd name="T5" fmla="*/ 2147483647 h 67"/>
              <a:gd name="T6" fmla="*/ 0 w 96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67"/>
              <a:gd name="T14" fmla="*/ 96 w 96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67">
                <a:moveTo>
                  <a:pt x="0" y="0"/>
                </a:moveTo>
                <a:lnTo>
                  <a:pt x="96" y="32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4826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70" name="Rectangle 39"/>
          <p:cNvSpPr>
            <a:spLocks noChangeArrowheads="1"/>
          </p:cNvSpPr>
          <p:nvPr/>
        </p:nvSpPr>
        <p:spPr bwMode="auto">
          <a:xfrm>
            <a:off x="6197600" y="3702050"/>
            <a:ext cx="21621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71" name="Rectangle 40"/>
          <p:cNvSpPr>
            <a:spLocks noChangeArrowheads="1"/>
          </p:cNvSpPr>
          <p:nvPr/>
        </p:nvSpPr>
        <p:spPr bwMode="auto">
          <a:xfrm>
            <a:off x="6197600" y="3702050"/>
            <a:ext cx="27162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</a:rPr>
              <a:t>SalariedEmployee::computePay</a:t>
            </a:r>
            <a:endParaRPr lang="en-US" sz="2800">
              <a:latin typeface="Times New Roman" charset="0"/>
            </a:endParaRPr>
          </a:p>
        </p:txBody>
      </p:sp>
      <p:sp>
        <p:nvSpPr>
          <p:cNvPr id="44073" name="Rectangle 42"/>
          <p:cNvSpPr>
            <a:spLocks noChangeArrowheads="1"/>
          </p:cNvSpPr>
          <p:nvPr/>
        </p:nvSpPr>
        <p:spPr bwMode="auto">
          <a:xfrm>
            <a:off x="2593975" y="3324225"/>
            <a:ext cx="20843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74" name="Rectangle 43"/>
          <p:cNvSpPr>
            <a:spLocks noChangeArrowheads="1"/>
          </p:cNvSpPr>
          <p:nvPr/>
        </p:nvSpPr>
        <p:spPr bwMode="auto">
          <a:xfrm>
            <a:off x="2819400" y="3324225"/>
            <a:ext cx="2216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="1">
                <a:solidFill>
                  <a:srgbClr val="000000"/>
                </a:solidFill>
              </a:rPr>
              <a:t>vtbl</a:t>
            </a:r>
            <a:r>
              <a:rPr lang="en-US" sz="1500">
                <a:solidFill>
                  <a:srgbClr val="000000"/>
                </a:solidFill>
              </a:rPr>
              <a:t> for SalariedEmployee</a:t>
            </a:r>
            <a:endParaRPr lang="en-US" sz="2800">
              <a:latin typeface="Times New Roman" charset="0"/>
            </a:endParaRPr>
          </a:p>
        </p:txBody>
      </p:sp>
      <p:sp>
        <p:nvSpPr>
          <p:cNvPr id="44075" name="Rectangle 44"/>
          <p:cNvSpPr>
            <a:spLocks noChangeArrowheads="1"/>
          </p:cNvSpPr>
          <p:nvPr/>
        </p:nvSpPr>
        <p:spPr bwMode="auto">
          <a:xfrm>
            <a:off x="729220" y="4920016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Corbel"/>
                <a:cs typeface="Corbel"/>
              </a:rPr>
              <a:t> Each </a:t>
            </a:r>
            <a:r>
              <a:rPr lang="en-US" sz="2400" i="1" dirty="0">
                <a:latin typeface="Corbel"/>
                <a:cs typeface="Corbel"/>
              </a:rPr>
              <a:t>class</a:t>
            </a:r>
            <a:r>
              <a:rPr lang="en-US" sz="2400" dirty="0">
                <a:latin typeface="Corbel"/>
                <a:cs typeface="Corbel"/>
              </a:rPr>
              <a:t> has a </a:t>
            </a:r>
            <a:r>
              <a:rPr lang="en-US" sz="2400" b="1" dirty="0" err="1">
                <a:latin typeface="Corbel"/>
                <a:cs typeface="Corbel"/>
              </a:rPr>
              <a:t>vtbl</a:t>
            </a:r>
            <a:r>
              <a:rPr lang="en-US" sz="2400" dirty="0">
                <a:latin typeface="Corbel"/>
                <a:cs typeface="Corbel"/>
              </a:rPr>
              <a:t> (pointers to its virtual functions)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Corbel"/>
                <a:cs typeface="Corbel"/>
              </a:rPr>
              <a:t> Each </a:t>
            </a:r>
            <a:r>
              <a:rPr lang="en-US" sz="2400" i="1" dirty="0">
                <a:latin typeface="Corbel"/>
                <a:cs typeface="Corbel"/>
              </a:rPr>
              <a:t>object</a:t>
            </a:r>
            <a:r>
              <a:rPr lang="en-US" sz="2400" dirty="0">
                <a:latin typeface="Corbel"/>
                <a:cs typeface="Corbel"/>
              </a:rPr>
              <a:t> has a </a:t>
            </a:r>
            <a:r>
              <a:rPr lang="en-US" sz="2400" b="1" dirty="0" err="1">
                <a:latin typeface="Corbel"/>
                <a:cs typeface="Corbel"/>
              </a:rPr>
              <a:t>vptr</a:t>
            </a:r>
            <a:r>
              <a:rPr lang="en-US" sz="2400" dirty="0">
                <a:latin typeface="Corbel"/>
                <a:cs typeface="Corbel"/>
              </a:rPr>
              <a:t> (points to its </a:t>
            </a:r>
            <a:r>
              <a:rPr lang="en-US" sz="2400" dirty="0" smtClean="0">
                <a:latin typeface="Corbel"/>
                <a:cs typeface="Corbel"/>
              </a:rPr>
              <a:t>class’</a:t>
            </a:r>
            <a:r>
              <a:rPr lang="en-US" altLang="ja-JP" sz="2400" dirty="0" smtClean="0">
                <a:latin typeface="Corbel"/>
                <a:cs typeface="Corbel"/>
              </a:rPr>
              <a:t>s </a:t>
            </a:r>
            <a:r>
              <a:rPr lang="en-US" altLang="ja-JP" sz="2400" b="1" dirty="0" err="1">
                <a:latin typeface="Corbel"/>
                <a:cs typeface="Corbel"/>
              </a:rPr>
              <a:t>vtbl</a:t>
            </a:r>
            <a:r>
              <a:rPr lang="en-US" altLang="ja-JP" sz="2400" dirty="0">
                <a:latin typeface="Corbel"/>
                <a:cs typeface="Corbel"/>
              </a:rPr>
              <a:t>)</a:t>
            </a:r>
            <a:endParaRPr lang="en-US" sz="2400" dirty="0">
              <a:latin typeface="Corbel"/>
              <a:cs typeface="Corbel"/>
            </a:endParaRPr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798598" y="2314200"/>
            <a:ext cx="1368425" cy="341312"/>
          </a:xfrm>
          <a:prstGeom prst="rect">
            <a:avLst/>
          </a:prstGeom>
          <a:noFill/>
          <a:ln w="4826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2797175" y="3988301"/>
            <a:ext cx="1368425" cy="341312"/>
          </a:xfrm>
          <a:prstGeom prst="rect">
            <a:avLst/>
          </a:prstGeom>
          <a:noFill/>
          <a:ln w="4826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2819400" y="2731144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820152" y="4324352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9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Rules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>
                <a:latin typeface="Courier New" charset="0"/>
              </a:rPr>
              <a:t>operator+</a:t>
            </a:r>
            <a:r>
              <a:rPr lang="en-US">
                <a:latin typeface="Corbel" charset="0"/>
              </a:rPr>
              <a:t> is the </a:t>
            </a:r>
            <a:r>
              <a:rPr lang="en-US" i="1">
                <a:latin typeface="Corbel" charset="0"/>
              </a:rPr>
              <a:t>function name</a:t>
            </a:r>
          </a:p>
          <a:p>
            <a:pPr lvl="1">
              <a:spcAft>
                <a:spcPts val="600"/>
              </a:spcAft>
            </a:pPr>
            <a:r>
              <a:rPr lang="en-US" sz="2200">
                <a:latin typeface="Corbel" charset="0"/>
              </a:rPr>
              <a:t>you can also invoke it directly as </a:t>
            </a:r>
            <a:r>
              <a:rPr lang="en-US" sz="2200" b="1">
                <a:latin typeface="Courier New" charset="0"/>
              </a:rPr>
              <a:t>z.operator+(w)</a:t>
            </a:r>
            <a:endParaRPr lang="en-US">
              <a:latin typeface="Corbel" charset="0"/>
            </a:endParaRPr>
          </a:p>
          <a:p>
            <a:pPr lvl="1">
              <a:spcAft>
                <a:spcPts val="600"/>
              </a:spcAft>
            </a:pPr>
            <a:r>
              <a:rPr lang="en-US" sz="2200">
                <a:latin typeface="Corbel" charset="0"/>
              </a:rPr>
              <a:t>a </a:t>
            </a:r>
            <a:r>
              <a:rPr lang="en-US" sz="2200" i="1">
                <a:latin typeface="Corbel" charset="0"/>
              </a:rPr>
              <a:t>binary</a:t>
            </a:r>
            <a:r>
              <a:rPr lang="en-US" sz="2200">
                <a:latin typeface="Corbel" charset="0"/>
              </a:rPr>
              <a:t> function, of course</a:t>
            </a:r>
          </a:p>
          <a:p>
            <a:pPr>
              <a:spcAft>
                <a:spcPts val="600"/>
              </a:spcAft>
            </a:pPr>
            <a:r>
              <a:rPr lang="en-US">
                <a:latin typeface="Corbel" charset="0"/>
              </a:rPr>
              <a:t>Normal precedence rules apply</a:t>
            </a:r>
          </a:p>
          <a:p>
            <a:pPr>
              <a:spcAft>
                <a:spcPts val="600"/>
              </a:spcAft>
            </a:pPr>
            <a:r>
              <a:rPr lang="en-US">
                <a:latin typeface="Corbel" charset="0"/>
              </a:rPr>
              <a:t>Can be either a </a:t>
            </a:r>
            <a:r>
              <a:rPr lang="en-US" i="1">
                <a:latin typeface="Corbel" charset="0"/>
              </a:rPr>
              <a:t>global</a:t>
            </a:r>
            <a:r>
              <a:rPr lang="en-US">
                <a:latin typeface="Corbel" charset="0"/>
              </a:rPr>
              <a:t> or </a:t>
            </a:r>
            <a:r>
              <a:rPr lang="en-US" i="1">
                <a:latin typeface="Corbel" charset="0"/>
              </a:rPr>
              <a:t>member</a:t>
            </a:r>
            <a:r>
              <a:rPr lang="en-US">
                <a:latin typeface="Corbel" charset="0"/>
              </a:rPr>
              <a:t> function</a:t>
            </a:r>
          </a:p>
          <a:p>
            <a:pPr>
              <a:spcAft>
                <a:spcPts val="600"/>
              </a:spcAft>
            </a:pPr>
            <a:r>
              <a:rPr lang="en-US">
                <a:latin typeface="Corbel" charset="0"/>
              </a:rPr>
              <a:t>If a member, </a:t>
            </a:r>
            <a:r>
              <a:rPr lang="en-US" b="1">
                <a:latin typeface="Courier New" charset="0"/>
              </a:rPr>
              <a:t>this</a:t>
            </a:r>
            <a:r>
              <a:rPr lang="en-US">
                <a:latin typeface="Corbel" charset="0"/>
              </a:rPr>
              <a:t> is the left operand</a:t>
            </a:r>
          </a:p>
          <a:p>
            <a:pPr>
              <a:spcAft>
                <a:spcPts val="600"/>
              </a:spcAft>
            </a:pPr>
            <a:r>
              <a:rPr lang="en-US">
                <a:latin typeface="Corbel" charset="0"/>
              </a:rPr>
              <a:t>If global, at least one argument must be </a:t>
            </a:r>
            <a:r>
              <a:rPr lang="en-US" i="1">
                <a:latin typeface="Corbel" charset="0"/>
              </a:rPr>
              <a:t>user-defined</a:t>
            </a:r>
          </a:p>
        </p:txBody>
      </p:sp>
    </p:spTree>
    <p:extLst>
      <p:ext uri="{BB962C8B-B14F-4D97-AF65-F5344CB8AC3E}">
        <p14:creationId xmlns:p14="http://schemas.microsoft.com/office/powerpoint/2010/main" val="122291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Advantages of Dynamic Binding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Client code can just deal with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base type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(e.g.,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Employee*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Behavior varies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transparently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according to an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object’</a:t>
            </a: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i="1" dirty="0">
                <a:latin typeface="Corbel" charset="0"/>
                <a:ea typeface="ＭＳ Ｐゴシック" charset="0"/>
                <a:cs typeface="ＭＳ Ｐゴシック" charset="0"/>
              </a:rPr>
              <a:t>dynamic type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Client code remains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unchanged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when new derived types are created!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No 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ripple effect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 for maintainers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0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Object Slicing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700" i="1" dirty="0" smtClean="0">
                <a:solidFill>
                  <a:srgbClr val="D2533C"/>
                </a:solidFill>
                <a:ea typeface="+mj-ea"/>
                <a:cs typeface="+mj-cs"/>
              </a:rPr>
              <a:t>Your last warning to pass objects by reference!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Suppose </a:t>
            </a:r>
            <a:r>
              <a:rPr lang="en-US" sz="2700" b="1" dirty="0">
                <a:latin typeface="Corbe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 derives from </a:t>
            </a:r>
            <a:r>
              <a:rPr lang="en-US" sz="2700" b="1" dirty="0">
                <a:latin typeface="Corbel" charset="0"/>
                <a:ea typeface="ＭＳ Ｐゴシック" charset="0"/>
                <a:cs typeface="ＭＳ Ｐゴシック" charset="0"/>
              </a:rPr>
              <a:t>A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Suppose </a:t>
            </a:r>
            <a:r>
              <a:rPr lang="en-US" sz="2700" b="1" dirty="0">
                <a:latin typeface="Corbe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 takes an </a:t>
            </a:r>
            <a:r>
              <a:rPr lang="en-US" sz="2700" b="1" dirty="0">
                <a:latin typeface="Corbe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 parameter by </a:t>
            </a:r>
            <a:r>
              <a:rPr lang="en-US" sz="2700" i="1" dirty="0">
                <a:latin typeface="Corbel" charset="0"/>
                <a:ea typeface="ＭＳ Ｐゴシック" charset="0"/>
                <a:cs typeface="ＭＳ Ｐゴシック" charset="0"/>
              </a:rPr>
              <a:t>value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:</a:t>
            </a:r>
            <a:b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400" b="1" dirty="0">
                <a:latin typeface="Corbel" charset="0"/>
                <a:ea typeface="ＭＳ Ｐゴシック" charset="0"/>
                <a:cs typeface="ＭＳ Ｐゴシック" charset="0"/>
              </a:rPr>
              <a:t>void f(A a) {…}</a:t>
            </a:r>
            <a:endParaRPr lang="en-US" sz="2700" b="1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You can send a </a:t>
            </a:r>
            <a:r>
              <a:rPr lang="en-US" sz="2700" b="1" dirty="0">
                <a:latin typeface="Corbe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 to </a:t>
            </a:r>
            <a:r>
              <a:rPr lang="en-US" sz="2700" b="1" dirty="0">
                <a:latin typeface="Corbe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:</a:t>
            </a:r>
            <a:b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400" b="1" dirty="0">
                <a:latin typeface="Corbel" charset="0"/>
                <a:ea typeface="ＭＳ Ｐゴシック" charset="0"/>
                <a:cs typeface="ＭＳ Ｐゴシック" charset="0"/>
              </a:rPr>
              <a:t>f(b);	</a:t>
            </a:r>
            <a:r>
              <a:rPr lang="en-US" sz="2400" b="1" i="1" dirty="0">
                <a:latin typeface="Corbel" charset="0"/>
                <a:ea typeface="ＭＳ Ｐゴシック" charset="0"/>
                <a:cs typeface="ＭＳ Ｐゴシック" charset="0"/>
              </a:rPr>
              <a:t>// B </a:t>
            </a:r>
            <a:r>
              <a:rPr lang="en-US" b="1" i="1" dirty="0" smtClean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b="1" i="1" dirty="0" smtClean="0">
                <a:latin typeface="Corbel" charset="0"/>
                <a:ea typeface="ＭＳ Ｐゴシック" charset="0"/>
                <a:cs typeface="ＭＳ Ｐゴシック" charset="0"/>
              </a:rPr>
              <a:t>is</a:t>
            </a:r>
            <a:r>
              <a:rPr lang="en-US" altLang="ja-JP" sz="2400" b="1" i="1" dirty="0">
                <a:latin typeface="Corbel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ja-JP" sz="2400" b="1" i="1" dirty="0" smtClean="0">
                <a:latin typeface="Corbel" charset="0"/>
                <a:ea typeface="ＭＳ Ｐゴシック" charset="0"/>
                <a:cs typeface="ＭＳ Ｐゴシック" charset="0"/>
              </a:rPr>
              <a:t>a” A</a:t>
            </a:r>
            <a:endParaRPr lang="en-US" altLang="ja-JP" sz="2700" b="1" i="1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But you have a </a:t>
            </a:r>
            <a:r>
              <a:rPr lang="en-US" sz="2700" i="1" dirty="0">
                <a:latin typeface="Corbel" charset="0"/>
                <a:ea typeface="ＭＳ Ｐゴシック" charset="0"/>
                <a:cs typeface="ＭＳ Ｐゴシック" charset="0"/>
              </a:rPr>
              <a:t>problem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orbel" charset="0"/>
                <a:ea typeface="ＭＳ Ｐゴシック" charset="0"/>
              </a:rPr>
              <a:t>an </a:t>
            </a:r>
            <a:r>
              <a:rPr lang="en-US" sz="2400" b="1" dirty="0">
                <a:latin typeface="Corbel" charset="0"/>
                <a:ea typeface="ＭＳ Ｐゴシック" charset="0"/>
              </a:rPr>
              <a:t>A</a:t>
            </a:r>
            <a:r>
              <a:rPr lang="en-US" sz="2400" dirty="0">
                <a:latin typeface="Corbel" charset="0"/>
                <a:ea typeface="ＭＳ Ｐゴシック" charset="0"/>
              </a:rPr>
              <a:t> object is </a:t>
            </a:r>
            <a:r>
              <a:rPr lang="en-US" sz="2400" i="1" dirty="0">
                <a:latin typeface="Corbel" charset="0"/>
                <a:ea typeface="ＭＳ Ｐゴシック" charset="0"/>
              </a:rPr>
              <a:t>created</a:t>
            </a:r>
            <a:r>
              <a:rPr lang="en-US" sz="2400" dirty="0">
                <a:latin typeface="Corbel" charset="0"/>
                <a:ea typeface="ＭＳ Ｐゴシック" charset="0"/>
              </a:rPr>
              <a:t> locally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latin typeface="Corbel" charset="0"/>
                <a:ea typeface="ＭＳ Ｐゴシック" charset="0"/>
              </a:rPr>
              <a:t>only</a:t>
            </a:r>
            <a:r>
              <a:rPr lang="en-US" sz="2400" dirty="0">
                <a:latin typeface="Corbel" charset="0"/>
                <a:ea typeface="ＭＳ Ｐゴシック" charset="0"/>
              </a:rPr>
              <a:t> the </a:t>
            </a:r>
            <a:r>
              <a:rPr lang="en-US" sz="2400" b="1" dirty="0">
                <a:latin typeface="Corbel" charset="0"/>
                <a:ea typeface="ＭＳ Ｐゴシック" charset="0"/>
              </a:rPr>
              <a:t>A</a:t>
            </a:r>
            <a:r>
              <a:rPr lang="en-US" sz="2400" dirty="0">
                <a:latin typeface="Corbel" charset="0"/>
                <a:ea typeface="ＭＳ Ｐゴシック" charset="0"/>
              </a:rPr>
              <a:t> part is copied (the </a:t>
            </a:r>
            <a:r>
              <a:rPr lang="en-US" sz="2400" b="1" dirty="0">
                <a:latin typeface="Corbel" charset="0"/>
                <a:ea typeface="ＭＳ Ｐゴシック" charset="0"/>
              </a:rPr>
              <a:t>B</a:t>
            </a:r>
            <a:r>
              <a:rPr lang="en-US" sz="2400" dirty="0">
                <a:latin typeface="Corbel" charset="0"/>
                <a:ea typeface="ＭＳ Ｐゴシック" charset="0"/>
              </a:rPr>
              <a:t> part is discarded/</a:t>
            </a:r>
            <a:r>
              <a:rPr lang="en-US" sz="2400" i="1" dirty="0">
                <a:latin typeface="Corbel" charset="0"/>
                <a:ea typeface="ＭＳ Ｐゴシック" charset="0"/>
              </a:rPr>
              <a:t>sliced</a:t>
            </a:r>
            <a:r>
              <a:rPr lang="en-US" sz="2400" dirty="0">
                <a:latin typeface="Corbel" charset="0"/>
                <a:ea typeface="ＭＳ Ｐゴシック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orbel" charset="0"/>
                <a:ea typeface="ＭＳ Ｐゴシック" charset="0"/>
              </a:rPr>
              <a:t>The object </a:t>
            </a:r>
            <a:r>
              <a:rPr lang="en-US" sz="2400" b="1" dirty="0">
                <a:latin typeface="Corbel" charset="0"/>
                <a:ea typeface="ＭＳ Ｐゴシック" charset="0"/>
              </a:rPr>
              <a:t>a</a:t>
            </a:r>
            <a:r>
              <a:rPr lang="en-US" sz="2400" dirty="0">
                <a:latin typeface="Corbel" charset="0"/>
                <a:ea typeface="ＭＳ Ｐゴシック" charset="0"/>
              </a:rPr>
              <a:t> has the </a:t>
            </a:r>
            <a:r>
              <a:rPr lang="en-US" sz="2400" b="1" dirty="0" err="1">
                <a:latin typeface="Corbel" charset="0"/>
                <a:ea typeface="ＭＳ Ｐゴシック" charset="0"/>
              </a:rPr>
              <a:t>vptr</a:t>
            </a:r>
            <a:r>
              <a:rPr lang="en-US" sz="2400" dirty="0">
                <a:latin typeface="Corbel" charset="0"/>
                <a:ea typeface="ＭＳ Ｐゴシック" charset="0"/>
              </a:rPr>
              <a:t> for class </a:t>
            </a:r>
            <a:r>
              <a:rPr lang="en-US" sz="2400" b="1" dirty="0">
                <a:latin typeface="Corbel" charset="0"/>
                <a:ea typeface="ＭＳ Ｐゴシック" charset="0"/>
              </a:rPr>
              <a:t>A</a:t>
            </a:r>
            <a:r>
              <a:rPr lang="en-US" sz="2400" dirty="0">
                <a:latin typeface="Corbel" charset="0"/>
                <a:ea typeface="ＭＳ Ｐゴシック" charset="0"/>
              </a:rPr>
              <a:t>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700" b="1" dirty="0">
                <a:latin typeface="Corbel" charset="0"/>
                <a:ea typeface="ＭＳ Ｐゴシック" charset="0"/>
                <a:cs typeface="ＭＳ Ｐゴシック" charset="0"/>
              </a:rPr>
              <a:t>Moral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: Pass </a:t>
            </a:r>
            <a:r>
              <a:rPr lang="en-US" sz="2700" dirty="0" err="1">
                <a:latin typeface="Corbel" charset="0"/>
                <a:ea typeface="ＭＳ Ｐゴシック" charset="0"/>
                <a:cs typeface="ＭＳ Ｐゴシック" charset="0"/>
              </a:rPr>
              <a:t>lvalue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 objects by </a:t>
            </a:r>
            <a:r>
              <a:rPr lang="en-US" sz="2700" i="1" dirty="0">
                <a:latin typeface="Corbel" charset="0"/>
                <a:ea typeface="ＭＳ Ｐゴシック" charset="0"/>
                <a:cs typeface="ＭＳ Ｐゴシック" charset="0"/>
              </a:rPr>
              <a:t>reference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! Sheesh!</a:t>
            </a:r>
          </a:p>
        </p:txBody>
      </p:sp>
    </p:spTree>
    <p:extLst>
      <p:ext uri="{BB962C8B-B14F-4D97-AF65-F5344CB8AC3E}">
        <p14:creationId xmlns:p14="http://schemas.microsoft.com/office/powerpoint/2010/main" val="150623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Caution</a:t>
            </a:r>
            <a:endParaRPr lang="en-US" dirty="0"/>
          </a:p>
        </p:txBody>
      </p:sp>
      <p:pic>
        <p:nvPicPr>
          <p:cNvPr id="4" name="Picture 3" descr="sl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2258966"/>
            <a:ext cx="6426200" cy="58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8900" y="3442578"/>
            <a:ext cx="642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i="1" dirty="0" smtClean="0"/>
              <a:t>pointers</a:t>
            </a:r>
            <a:r>
              <a:rPr lang="en-US" dirty="0" smtClean="0"/>
              <a:t> </a:t>
            </a:r>
            <a:r>
              <a:rPr lang="en-US" dirty="0" smtClean="0"/>
              <a:t>(usually </a:t>
            </a:r>
            <a:r>
              <a:rPr lang="en-US" b="1" dirty="0" err="1" smtClean="0"/>
              <a:t>unique_ptr</a:t>
            </a:r>
            <a:r>
              <a:rPr lang="en-US" dirty="0" err="1" smtClean="0"/>
              <a:t>s</a:t>
            </a:r>
            <a:r>
              <a:rPr lang="en-US" dirty="0" smtClean="0"/>
              <a:t>) </a:t>
            </a:r>
            <a:r>
              <a:rPr lang="en-US" dirty="0" smtClean="0"/>
              <a:t>in </a:t>
            </a:r>
            <a:r>
              <a:rPr lang="en-US" i="1" dirty="0" smtClean="0"/>
              <a:t>containers</a:t>
            </a:r>
            <a:r>
              <a:rPr lang="en-US" dirty="0" smtClean="0"/>
              <a:t> instead:</a:t>
            </a:r>
          </a:p>
          <a:p>
            <a:endParaRPr lang="en-US" dirty="0"/>
          </a:p>
          <a:p>
            <a:r>
              <a:rPr lang="en-US" dirty="0" smtClean="0">
                <a:latin typeface="Andale Mono"/>
                <a:cs typeface="Andale Mono"/>
              </a:rPr>
              <a:t>vector&lt;</a:t>
            </a:r>
            <a:r>
              <a:rPr lang="en-US" dirty="0" err="1" smtClean="0">
                <a:latin typeface="Andale Mono"/>
                <a:cs typeface="Andale Mono"/>
              </a:rPr>
              <a:t>unique_ptr</a:t>
            </a:r>
            <a:r>
              <a:rPr lang="en-US" dirty="0" smtClean="0">
                <a:latin typeface="Andale Mono"/>
                <a:cs typeface="Andale Mono"/>
              </a:rPr>
              <a:t>&lt;Employee&gt;&gt; v;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5065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5878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Derived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Destructors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Recall that </a:t>
            </a:r>
            <a:r>
              <a:rPr lang="en-US" sz="2700" i="1" dirty="0">
                <a:latin typeface="Corbel" charset="0"/>
                <a:ea typeface="ＭＳ Ｐゴシック" charset="0"/>
                <a:cs typeface="ＭＳ Ｐゴシック" charset="0"/>
              </a:rPr>
              <a:t>base class destructors 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are called </a:t>
            </a:r>
            <a:r>
              <a:rPr lang="en-US" sz="2700" i="1" dirty="0">
                <a:latin typeface="Corbel" charset="0"/>
                <a:ea typeface="ＭＳ Ｐゴシック" charset="0"/>
                <a:cs typeface="ＭＳ Ｐゴシック" charset="0"/>
              </a:rPr>
              <a:t>automatically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 when a derived object dies: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143000" y="2459940"/>
            <a:ext cx="6934200" cy="413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 err="1" smtClean="0">
                <a:latin typeface="Andale Mono"/>
                <a:cs typeface="Andale Mono"/>
              </a:rPr>
              <a:t>struct</a:t>
            </a:r>
            <a:r>
              <a:rPr lang="en-US" dirty="0" smtClean="0">
                <a:latin typeface="Andale Mono"/>
                <a:cs typeface="Andale Mono"/>
              </a:rPr>
              <a:t> B {</a:t>
            </a: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~B() {</a:t>
            </a:r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"~B\n";}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 err="1">
                <a:latin typeface="Andale Mono"/>
                <a:cs typeface="Andale Mono"/>
              </a:rPr>
              <a:t>struct</a:t>
            </a:r>
            <a:r>
              <a:rPr lang="en-US" dirty="0">
                <a:latin typeface="Andale Mono"/>
                <a:cs typeface="Andale Mono"/>
              </a:rPr>
              <a:t> D : B	</a:t>
            </a:r>
            <a:r>
              <a:rPr lang="en-US" i="1" dirty="0">
                <a:latin typeface="Andale Mono"/>
                <a:cs typeface="Andale Mono"/>
              </a:rPr>
              <a:t>// public by default</a:t>
            </a: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~D() {</a:t>
            </a:r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"~D\n";}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main(</a:t>
            </a:r>
            <a:r>
              <a:rPr lang="en-US" dirty="0" smtClean="0">
                <a:latin typeface="Andale Mono"/>
                <a:cs typeface="Andale Mono"/>
              </a:rPr>
              <a:t>) {</a:t>
            </a: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D d;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}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i="1" dirty="0">
                <a:latin typeface="Andale Mono"/>
                <a:cs typeface="Andale Mono"/>
              </a:rPr>
              <a:t>~D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i="1" dirty="0">
                <a:latin typeface="Andale Mono"/>
                <a:cs typeface="Andale Mono"/>
              </a:rPr>
              <a:t>~B</a:t>
            </a:r>
          </a:p>
        </p:txBody>
      </p:sp>
    </p:spTree>
    <p:extLst>
      <p:ext uri="{BB962C8B-B14F-4D97-AF65-F5344CB8AC3E}">
        <p14:creationId xmlns:p14="http://schemas.microsoft.com/office/powerpoint/2010/main" val="181798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31740" y="467000"/>
            <a:ext cx="7793038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Deleting via a Pointer-to-Base</a:t>
            </a: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914400" y="2405063"/>
            <a:ext cx="7620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900" dirty="0" err="1">
                <a:latin typeface="Andale Mono"/>
                <a:cs typeface="Andale Mono"/>
              </a:rPr>
              <a:t>int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main(</a:t>
            </a:r>
            <a:r>
              <a:rPr lang="en-US" sz="2000" dirty="0" smtClean="0">
                <a:latin typeface="Andale Mono"/>
                <a:cs typeface="Andale Mono"/>
              </a:rPr>
              <a:t>) {</a:t>
            </a: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    B* </a:t>
            </a:r>
            <a:r>
              <a:rPr lang="en-US" sz="2000" dirty="0" err="1">
                <a:latin typeface="Andale Mono"/>
                <a:cs typeface="Andale Mono"/>
              </a:rPr>
              <a:t>pb</a:t>
            </a:r>
            <a:r>
              <a:rPr lang="en-US" sz="2000" dirty="0">
                <a:latin typeface="Andale Mono"/>
                <a:cs typeface="Andale Mono"/>
              </a:rPr>
              <a:t> = new D;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    delete </a:t>
            </a:r>
            <a:r>
              <a:rPr lang="en-US" sz="2000" dirty="0" err="1">
                <a:latin typeface="Andale Mono"/>
                <a:cs typeface="Andale Mono"/>
              </a:rPr>
              <a:t>pb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}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i="1" dirty="0">
                <a:latin typeface="Andale Mono"/>
                <a:cs typeface="Andale Mono"/>
              </a:rPr>
              <a:t>~B	// Oops! Derived part not cleaned up! Why?</a:t>
            </a:r>
          </a:p>
        </p:txBody>
      </p:sp>
    </p:spTree>
    <p:extLst>
      <p:ext uri="{BB962C8B-B14F-4D97-AF65-F5344CB8AC3E}">
        <p14:creationId xmlns:p14="http://schemas.microsoft.com/office/powerpoint/2010/main" val="420239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45500"/>
            <a:ext cx="77930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Virtual Destructors</a:t>
            </a:r>
          </a:p>
        </p:txBody>
      </p:sp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685799" y="1828800"/>
            <a:ext cx="79640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orbel"/>
                <a:cs typeface="Corbel"/>
              </a:rPr>
              <a:t> Needed when deleting via a </a:t>
            </a:r>
            <a:r>
              <a:rPr lang="en-US" sz="2800" i="1" dirty="0">
                <a:latin typeface="Corbel"/>
                <a:cs typeface="Corbel"/>
              </a:rPr>
              <a:t>pointer-to-base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1143000" y="2809875"/>
            <a:ext cx="6477000" cy="292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dirty="0" err="1">
                <a:latin typeface="Andale Mono"/>
                <a:cs typeface="Andale Mono"/>
              </a:rPr>
              <a:t>struct</a:t>
            </a: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B {</a:t>
            </a: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i="1" dirty="0">
                <a:latin typeface="Andale Mono"/>
                <a:cs typeface="Andale Mono"/>
              </a:rPr>
              <a:t>virtual</a:t>
            </a:r>
            <a:r>
              <a:rPr lang="en-US" sz="2000" dirty="0">
                <a:latin typeface="Andale Mono"/>
                <a:cs typeface="Andale Mono"/>
              </a:rPr>
              <a:t> ~B() {</a:t>
            </a:r>
            <a:r>
              <a:rPr lang="en-US" sz="2000" dirty="0" err="1">
                <a:latin typeface="Andale Mono"/>
                <a:cs typeface="Andale Mono"/>
              </a:rPr>
              <a:t>std</a:t>
            </a:r>
            <a:r>
              <a:rPr lang="en-US" sz="2000" dirty="0">
                <a:latin typeface="Andale Mono"/>
                <a:cs typeface="Andale Mono"/>
              </a:rPr>
              <a:t>::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"~B\n";}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1900" dirty="0" err="1">
                <a:latin typeface="Andale Mono"/>
                <a:cs typeface="Andale Mono"/>
              </a:rPr>
              <a:t>int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main(</a:t>
            </a:r>
            <a:r>
              <a:rPr lang="en-US" sz="2000" dirty="0" smtClean="0">
                <a:latin typeface="Andale Mono"/>
                <a:cs typeface="Andale Mono"/>
              </a:rPr>
              <a:t>) {</a:t>
            </a: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    B* </a:t>
            </a:r>
            <a:r>
              <a:rPr lang="en-US" sz="2000" dirty="0" err="1">
                <a:latin typeface="Andale Mono"/>
                <a:cs typeface="Andale Mono"/>
              </a:rPr>
              <a:t>pb</a:t>
            </a:r>
            <a:r>
              <a:rPr lang="en-US" sz="2000" dirty="0">
                <a:latin typeface="Andale Mono"/>
                <a:cs typeface="Andale Mono"/>
              </a:rPr>
              <a:t> = new D;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    delete </a:t>
            </a:r>
            <a:r>
              <a:rPr lang="en-US" sz="2000" dirty="0" err="1">
                <a:latin typeface="Andale Mono"/>
                <a:cs typeface="Andale Mono"/>
              </a:rPr>
              <a:t>pb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}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i="1" dirty="0">
                <a:latin typeface="Andale Mono"/>
                <a:cs typeface="Andale Mono"/>
              </a:rPr>
              <a:t>~D			// Fixed!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i="1" dirty="0">
                <a:latin typeface="Andale Mono"/>
                <a:cs typeface="Andale Mono"/>
              </a:rPr>
              <a:t>~B</a:t>
            </a:r>
          </a:p>
        </p:txBody>
      </p:sp>
    </p:spTree>
    <p:extLst>
      <p:ext uri="{BB962C8B-B14F-4D97-AF65-F5344CB8AC3E}">
        <p14:creationId xmlns:p14="http://schemas.microsoft.com/office/powerpoint/2010/main" val="243986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93522"/>
            <a:ext cx="7793038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Virtual Destructors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4800600"/>
          </a:xfrm>
        </p:spPr>
        <p:txBody>
          <a:bodyPr lIns="90488" tIns="44450" rIns="90488" bIns="44450"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Destructors can be declared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virtual</a:t>
            </a:r>
          </a:p>
          <a:p>
            <a:pPr lvl="1" eaLnBrk="1" hangingPunct="1">
              <a:spcAft>
                <a:spcPts val="600"/>
              </a:spcAft>
            </a:pPr>
            <a:r>
              <a:rPr lang="en-US" i="1" dirty="0">
                <a:latin typeface="Corbel" charset="0"/>
                <a:ea typeface="ＭＳ Ｐゴシック" charset="0"/>
              </a:rPr>
              <a:t>necessary</a:t>
            </a:r>
            <a:r>
              <a:rPr lang="en-US" dirty="0">
                <a:latin typeface="Corbel" charset="0"/>
                <a:ea typeface="ＭＳ Ｐゴシック" charset="0"/>
              </a:rPr>
              <a:t> when a </a:t>
            </a:r>
            <a:r>
              <a:rPr lang="en-US" i="1" dirty="0">
                <a:latin typeface="Corbel" charset="0"/>
                <a:ea typeface="ＭＳ Ｐゴシック" charset="0"/>
              </a:rPr>
              <a:t>base class pointer </a:t>
            </a:r>
            <a:r>
              <a:rPr lang="en-US" dirty="0">
                <a:latin typeface="Corbel" charset="0"/>
                <a:ea typeface="ＭＳ Ｐゴシック" charset="0"/>
              </a:rPr>
              <a:t>refers to a </a:t>
            </a:r>
            <a:r>
              <a:rPr lang="en-US" i="1" dirty="0">
                <a:latin typeface="Corbel" charset="0"/>
                <a:ea typeface="ＭＳ Ｐゴシック" charset="0"/>
              </a:rPr>
              <a:t>derived class object</a:t>
            </a:r>
          </a:p>
          <a:p>
            <a:pPr eaLnBrk="1" hangingPunct="1">
              <a:spcAft>
                <a:spcPts val="600"/>
              </a:spcAft>
            </a:pPr>
            <a:endParaRPr lang="en-US" b="1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b="1" dirty="0" smtClean="0">
                <a:latin typeface="Corbel" charset="0"/>
                <a:ea typeface="ＭＳ Ｐゴシック" charset="0"/>
                <a:cs typeface="ＭＳ Ｐゴシック" charset="0"/>
              </a:rPr>
              <a:t>Rule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Base classes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should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always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have a virtual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destructor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 descr="virtd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06" y="4453790"/>
            <a:ext cx="65151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97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Access Control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3 levels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private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class members are only accessible in member functions of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class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protected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class members are also accessible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in methods of a derived, but only through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derived objects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however deeply </a:t>
            </a:r>
            <a:r>
              <a:rPr lang="en-US" dirty="0" smtClean="0">
                <a:latin typeface="Corbel" charset="0"/>
                <a:ea typeface="ＭＳ Ｐゴシック" charset="0"/>
              </a:rPr>
              <a:t>derived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</a:rPr>
              <a:t>See </a:t>
            </a:r>
            <a:r>
              <a:rPr lang="en-US" i="1" dirty="0" err="1" smtClean="0">
                <a:latin typeface="Corbel" charset="0"/>
                <a:ea typeface="ＭＳ Ｐゴシック" charset="0"/>
              </a:rPr>
              <a:t>derived_access.cpp</a:t>
            </a:r>
            <a:endParaRPr lang="en-US" i="1" dirty="0">
              <a:latin typeface="Corbe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Base classes provide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two interfaces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one for universal access (the </a:t>
            </a:r>
            <a:r>
              <a:rPr lang="en-US" b="1" dirty="0">
                <a:latin typeface="Corbel" charset="0"/>
                <a:ea typeface="ＭＳ Ｐゴシック" charset="0"/>
              </a:rPr>
              <a:t>public</a:t>
            </a:r>
            <a:r>
              <a:rPr lang="en-US" dirty="0">
                <a:latin typeface="Corbel" charset="0"/>
                <a:ea typeface="ＭＳ Ｐゴシック" charset="0"/>
              </a:rPr>
              <a:t> interface)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one for derived clients (the </a:t>
            </a:r>
            <a:r>
              <a:rPr lang="en-US" b="1" dirty="0">
                <a:latin typeface="Corbel" charset="0"/>
                <a:ea typeface="ＭＳ Ｐゴシック" charset="0"/>
              </a:rPr>
              <a:t>protected</a:t>
            </a:r>
            <a:r>
              <a:rPr lang="en-US" dirty="0">
                <a:latin typeface="Corbel" charset="0"/>
                <a:ea typeface="ＭＳ Ｐゴシック" charset="0"/>
              </a:rPr>
              <a:t> interface)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See </a:t>
            </a:r>
            <a:r>
              <a:rPr lang="en-US" i="1" dirty="0" err="1">
                <a:latin typeface="Corbel" charset="0"/>
                <a:ea typeface="ＭＳ Ｐゴシック" charset="0"/>
              </a:rPr>
              <a:t>protected.cpp</a:t>
            </a:r>
            <a:endParaRPr lang="en-US" i="1" dirty="0">
              <a:latin typeface="Corbe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3880" y="304384"/>
            <a:ext cx="77930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Pure Virtual Functions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0434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Abstract classes usually have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abstract methods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A </a:t>
            </a: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</a:rPr>
              <a:t>place holder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</a:rPr>
              <a:t> function declaration meant to be </a:t>
            </a:r>
            <a:r>
              <a:rPr lang="en-US" altLang="ja-JP" i="1" dirty="0">
                <a:latin typeface="Corbel" charset="0"/>
                <a:ea typeface="ＭＳ Ｐゴシック" charset="0"/>
              </a:rPr>
              <a:t>overridden</a:t>
            </a:r>
            <a:r>
              <a:rPr lang="en-US" altLang="ja-JP" dirty="0">
                <a:latin typeface="Corbel" charset="0"/>
                <a:ea typeface="ＭＳ Ｐゴシック" charset="0"/>
              </a:rPr>
              <a:t> in derived classes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 smtClean="0">
                <a:latin typeface="Corbel" charset="0"/>
                <a:ea typeface="ＭＳ Ｐゴシック" charset="0"/>
              </a:rPr>
              <a:t>Don’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t </a:t>
            </a:r>
            <a:r>
              <a:rPr lang="en-US" altLang="ja-JP" i="1" dirty="0">
                <a:latin typeface="Corbel" charset="0"/>
                <a:ea typeface="ＭＳ Ｐゴシック" charset="0"/>
              </a:rPr>
              <a:t>need</a:t>
            </a:r>
            <a:r>
              <a:rPr lang="en-US" altLang="ja-JP" dirty="0">
                <a:latin typeface="Corbel" charset="0"/>
                <a:ea typeface="ＭＳ Ｐゴシック" charset="0"/>
              </a:rPr>
              <a:t> an implementation in the base class (but </a:t>
            </a:r>
            <a:r>
              <a:rPr lang="en-US" altLang="ja-JP" i="1" dirty="0">
                <a:latin typeface="Corbel" charset="0"/>
                <a:ea typeface="ＭＳ Ｐゴシック" charset="0"/>
              </a:rPr>
              <a:t>can</a:t>
            </a:r>
            <a:r>
              <a:rPr lang="en-US" altLang="ja-JP" dirty="0">
                <a:latin typeface="Corbel" charset="0"/>
                <a:ea typeface="ＭＳ Ｐゴシック" charset="0"/>
              </a:rPr>
              <a:t> have in C++)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The presence of such a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pure virtual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function makes a class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abstract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Append 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= 0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 to the function's </a:t>
            </a:r>
            <a:r>
              <a:rPr lang="en-US" altLang="ja-JP" i="1" dirty="0">
                <a:latin typeface="Corbel" charset="0"/>
                <a:ea typeface="ＭＳ Ｐゴシック" charset="0"/>
                <a:cs typeface="ＭＳ Ｐゴシック" charset="0"/>
              </a:rPr>
              <a:t>declaration</a:t>
            </a:r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Example: </a:t>
            </a:r>
            <a:r>
              <a:rPr lang="en-US" i="1" dirty="0" err="1">
                <a:latin typeface="Corbel" charset="0"/>
                <a:ea typeface="ＭＳ Ｐゴシック" charset="0"/>
              </a:rPr>
              <a:t>vehicle.cpp</a:t>
            </a:r>
            <a:endParaRPr lang="en-US" i="1" dirty="0">
              <a:latin typeface="Corbe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Protected Constructors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Prevents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public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clients from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instantiating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an object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(But class/derived class member functions can)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So base objects exist only as a </a:t>
            </a:r>
            <a:r>
              <a:rPr lang="en-US" i="1" dirty="0" err="1">
                <a:latin typeface="Corbel" charset="0"/>
                <a:ea typeface="ＭＳ Ｐゴシック" charset="0"/>
              </a:rPr>
              <a:t>subobject</a:t>
            </a:r>
            <a:r>
              <a:rPr lang="en-US" dirty="0">
                <a:latin typeface="Corbel" charset="0"/>
                <a:ea typeface="ＭＳ Ｐゴシック" charset="0"/>
              </a:rPr>
              <a:t> in a </a:t>
            </a:r>
            <a:r>
              <a:rPr lang="en-US" i="1" dirty="0">
                <a:latin typeface="Corbel" charset="0"/>
                <a:ea typeface="ＭＳ Ｐゴシック" charset="0"/>
              </a:rPr>
              <a:t>derived </a:t>
            </a:r>
            <a:r>
              <a:rPr lang="en-US" i="1" dirty="0" smtClean="0">
                <a:latin typeface="Corbel" charset="0"/>
                <a:ea typeface="ＭＳ Ｐゴシック" charset="0"/>
              </a:rPr>
              <a:t>object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</a:rPr>
              <a:t>The class is, in effect, an </a:t>
            </a:r>
            <a:r>
              <a:rPr lang="en-US" i="1" dirty="0" smtClean="0">
                <a:latin typeface="Corbel" charset="0"/>
                <a:ea typeface="ＭＳ Ｐゴシック" charset="0"/>
              </a:rPr>
              <a:t>abstract class</a:t>
            </a:r>
          </a:p>
          <a:p>
            <a:pPr lvl="1" eaLnBrk="1" hangingPunct="1"/>
            <a:r>
              <a:rPr lang="en-US" dirty="0" smtClean="0">
                <a:latin typeface="Corbel" charset="0"/>
                <a:ea typeface="ＭＳ Ｐゴシック" charset="0"/>
              </a:rPr>
              <a:t>although it </a:t>
            </a:r>
            <a:r>
              <a:rPr lang="en-US" i="1" dirty="0" smtClean="0">
                <a:latin typeface="Corbel" charset="0"/>
                <a:ea typeface="ＭＳ Ｐゴシック" charset="0"/>
              </a:rPr>
              <a:t>can</a:t>
            </a:r>
            <a:r>
              <a:rPr lang="en-US" dirty="0" smtClean="0">
                <a:latin typeface="Corbel" charset="0"/>
                <a:ea typeface="ＭＳ Ｐゴシック" charset="0"/>
              </a:rPr>
              <a:t> be instantiated where non-public access is allowed</a:t>
            </a:r>
            <a:endParaRPr lang="en-US" dirty="0">
              <a:latin typeface="Corbe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2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9894</TotalTime>
  <Words>6671</Words>
  <Application>Microsoft Macintosh PowerPoint</Application>
  <PresentationFormat>On-screen Show (4:3)</PresentationFormat>
  <Paragraphs>1311</Paragraphs>
  <Slides>116</Slides>
  <Notes>21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17" baseType="lpstr">
      <vt:lpstr>Clarity</vt:lpstr>
      <vt:lpstr>Chapter 4</vt:lpstr>
      <vt:lpstr>operator overloading</vt:lpstr>
      <vt:lpstr>Operator Overloading More than just Syntactic Sugar</vt:lpstr>
      <vt:lpstr>Complex Numbers A Canonical Example of a Value Type</vt:lpstr>
      <vt:lpstr>A complex Class</vt:lpstr>
      <vt:lpstr>Using the complex Class</vt:lpstr>
      <vt:lpstr>Operator Functions</vt:lpstr>
      <vt:lpstr>complex with operator+ A member-function implementation</vt:lpstr>
      <vt:lpstr>Rules</vt:lpstr>
      <vt:lpstr>Conversion Constructors and Operator Overloading</vt:lpstr>
      <vt:lpstr>complex Conversion</vt:lpstr>
      <vt:lpstr>Member vs. Non-member Operators</vt:lpstr>
      <vt:lpstr>Non-member complex Operators</vt:lpstr>
      <vt:lpstr>A Unary complex Operator</vt:lpstr>
      <vt:lpstr>Stream Operators</vt:lpstr>
      <vt:lpstr>complex Stream Output</vt:lpstr>
      <vt:lpstr>A “Complete” complex</vt:lpstr>
      <vt:lpstr>Implementing op+ and op+= Typical implementation pattern</vt:lpstr>
      <vt:lpstr>operator[]</vt:lpstr>
      <vt:lpstr>A “Safe” Array class Also a Useless class :-)</vt:lpstr>
      <vt:lpstr>Using Index</vt:lpstr>
      <vt:lpstr>Using a const Index</vt:lpstr>
      <vt:lpstr>Supporting a const Index</vt:lpstr>
      <vt:lpstr>operator[][]</vt:lpstr>
      <vt:lpstr>Conversion Operators</vt:lpstr>
      <vt:lpstr>Index-to-double Conversion</vt:lpstr>
      <vt:lpstr>Warning!</vt:lpstr>
      <vt:lpstr>lvalue vs. rvalue Detection Idiom Used in Program 2 (see returnref.cpp)</vt:lpstr>
      <vt:lpstr>Review Program 2 Spec</vt:lpstr>
      <vt:lpstr>Other Operators</vt:lpstr>
      <vt:lpstr>Overloading ++ and --</vt:lpstr>
      <vt:lpstr>Overloading operator( )</vt:lpstr>
      <vt:lpstr>Operator Overloading Checkpoint </vt:lpstr>
      <vt:lpstr>Concrete Types</vt:lpstr>
      <vt:lpstr>A Simple String Class Manages a char buffer</vt:lpstr>
      <vt:lpstr>Using class String</vt:lpstr>
      <vt:lpstr>Strange Behavior</vt:lpstr>
      <vt:lpstr>Initialization vs. Assignment </vt:lpstr>
      <vt:lpstr>The Copy Constructor</vt:lpstr>
      <vt:lpstr>Compiler-generated Copy Ctor</vt:lpstr>
      <vt:lpstr>Shallow Copy</vt:lpstr>
      <vt:lpstr>Problems with Shallow Copy</vt:lpstr>
      <vt:lpstr>Deep Copy</vt:lpstr>
      <vt:lpstr>A “Deep Copy” Copy Constructor</vt:lpstr>
      <vt:lpstr>Passing Objects by Value</vt:lpstr>
      <vt:lpstr>Which Constructor?</vt:lpstr>
      <vt:lpstr>More Strange Behavior After coding the Copy Constructor</vt:lpstr>
      <vt:lpstr>Object Assignment</vt:lpstr>
      <vt:lpstr>Compiler-generated Assignment</vt:lpstr>
      <vt:lpstr>What should String::operator= do?</vt:lpstr>
      <vt:lpstr>Correct Assignment</vt:lpstr>
      <vt:lpstr>Value Types</vt:lpstr>
      <vt:lpstr>Types of Constructors</vt:lpstr>
      <vt:lpstr>Compiler-Generated Constructors</vt:lpstr>
      <vt:lpstr>Keeping the Synthesized Default Ctor</vt:lpstr>
      <vt:lpstr>Removing a Synthesized Operation</vt:lpstr>
      <vt:lpstr>Delegating Constructors</vt:lpstr>
      <vt:lpstr>Overloading const</vt:lpstr>
      <vt:lpstr>const and Reference Returns</vt:lpstr>
      <vt:lpstr>Incomplete Types</vt:lpstr>
      <vt:lpstr>Mutually Referring Classes</vt:lpstr>
      <vt:lpstr>Nested Types</vt:lpstr>
      <vt:lpstr>Nested Classes</vt:lpstr>
      <vt:lpstr>Name Lookup Inside Classes</vt:lpstr>
      <vt:lpstr>Standard Conversions</vt:lpstr>
      <vt:lpstr>Implicit Conversions for Objects</vt:lpstr>
      <vt:lpstr>Limitations</vt:lpstr>
      <vt:lpstr>Move Semantics</vt:lpstr>
      <vt:lpstr>Copying vs. Moving</vt:lpstr>
      <vt:lpstr>rvalue References</vt:lpstr>
      <vt:lpstr>Move Constructor and Assignment</vt:lpstr>
      <vt:lpstr>Example Continued…</vt:lpstr>
      <vt:lpstr>Items to Note</vt:lpstr>
      <vt:lpstr>Variables are Lvalues</vt:lpstr>
      <vt:lpstr>Perfect Forwarding</vt:lpstr>
      <vt:lpstr>Reference Collapsing</vt:lpstr>
      <vt:lpstr>Special Template Rule</vt:lpstr>
      <vt:lpstr>Why Do We Care?</vt:lpstr>
      <vt:lpstr>Defining A Base Class</vt:lpstr>
      <vt:lpstr>Defining A Derived Class</vt:lpstr>
      <vt:lpstr>Derived Objects</vt:lpstr>
      <vt:lpstr>PowerPoint Presentation</vt:lpstr>
      <vt:lpstr>PowerPoint Presentation</vt:lpstr>
      <vt:lpstr>PowerPoint Presentation</vt:lpstr>
      <vt:lpstr>Object Initialization The Real Story</vt:lpstr>
      <vt:lpstr>The Goal of OOP Subtype Polymorphism (= “Dynamic Dispatch”)</vt:lpstr>
      <vt:lpstr>Heterogeneous Collections</vt:lpstr>
      <vt:lpstr>Function Binding Static vs. Dynamic Dispatch</vt:lpstr>
      <vt:lpstr>How Virtual Functions Work</vt:lpstr>
      <vt:lpstr>Advantages of Dynamic Binding</vt:lpstr>
      <vt:lpstr>Object Slicing Your last warning to pass objects by reference!</vt:lpstr>
      <vt:lpstr>Another Caution</vt:lpstr>
      <vt:lpstr>Derived Destructors</vt:lpstr>
      <vt:lpstr>Deleting via a Pointer-to-Base</vt:lpstr>
      <vt:lpstr>Virtual Destructors</vt:lpstr>
      <vt:lpstr>Virtual Destructors</vt:lpstr>
      <vt:lpstr>Access Control 3 levels</vt:lpstr>
      <vt:lpstr>Pure Virtual Functions</vt:lpstr>
      <vt:lpstr>Protected Constructors</vt:lpstr>
      <vt:lpstr>Abstract Class Example Reference-counted Self-destruction</vt:lpstr>
      <vt:lpstr>Using the Counted Abstract Class</vt:lpstr>
      <vt:lpstr>Inheritance in C++ 3 Types</vt:lpstr>
      <vt:lpstr>Non-public Inheritance “Secretly” using another class</vt:lpstr>
      <vt:lpstr>public Inheritance</vt:lpstr>
      <vt:lpstr>protected Inheritance</vt:lpstr>
      <vt:lpstr>private Inheritance aka “Implementation Inheritance”</vt:lpstr>
      <vt:lpstr>Managing Accessibility</vt:lpstr>
      <vt:lpstr>Some Things to Remember Accessible Base Classes</vt:lpstr>
      <vt:lpstr>An Important Design Heuristic</vt:lpstr>
      <vt:lpstr>Implicit Interfaces</vt:lpstr>
      <vt:lpstr>RTTI</vt:lpstr>
      <vt:lpstr>dynamic_cast</vt:lpstr>
      <vt:lpstr>Name Hiding “Gotcha”</vt:lpstr>
      <vt:lpstr>Name Lookup Rules Compiler Actions</vt:lpstr>
      <vt:lpstr>A Lookup Oddity?</vt:lpstr>
      <vt:lpstr>Argument-dependent Lookup (ADL)</vt:lpstr>
    </vt:vector>
  </TitlesOfParts>
  <Company>Utah Valley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Charles Allison</dc:creator>
  <cp:lastModifiedBy>Chuck Allison</cp:lastModifiedBy>
  <cp:revision>219</cp:revision>
  <dcterms:created xsi:type="dcterms:W3CDTF">2012-12-20T18:45:58Z</dcterms:created>
  <dcterms:modified xsi:type="dcterms:W3CDTF">2014-03-15T20:30:34Z</dcterms:modified>
</cp:coreProperties>
</file>