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5" r:id="rId1"/>
  </p:sldMasterIdLst>
  <p:notesMasterIdLst>
    <p:notesMasterId r:id="rId41"/>
  </p:notesMasterIdLst>
  <p:handoutMasterIdLst>
    <p:handoutMasterId r:id="rId42"/>
  </p:handoutMasterIdLst>
  <p:sldIdLst>
    <p:sldId id="256" r:id="rId2"/>
    <p:sldId id="414" r:id="rId3"/>
    <p:sldId id="565" r:id="rId4"/>
    <p:sldId id="416" r:id="rId5"/>
    <p:sldId id="566" r:id="rId6"/>
    <p:sldId id="418" r:id="rId7"/>
    <p:sldId id="465" r:id="rId8"/>
    <p:sldId id="420" r:id="rId9"/>
    <p:sldId id="450" r:id="rId10"/>
    <p:sldId id="624" r:id="rId11"/>
    <p:sldId id="258" r:id="rId12"/>
    <p:sldId id="567" r:id="rId13"/>
    <p:sldId id="568" r:id="rId14"/>
    <p:sldId id="588" r:id="rId15"/>
    <p:sldId id="569" r:id="rId16"/>
    <p:sldId id="570" r:id="rId17"/>
    <p:sldId id="262" r:id="rId18"/>
    <p:sldId id="571" r:id="rId19"/>
    <p:sldId id="572" r:id="rId20"/>
    <p:sldId id="573" r:id="rId21"/>
    <p:sldId id="574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625" r:id="rId30"/>
    <p:sldId id="626" r:id="rId31"/>
    <p:sldId id="627" r:id="rId32"/>
    <p:sldId id="622" r:id="rId33"/>
    <p:sldId id="628" r:id="rId34"/>
    <p:sldId id="590" r:id="rId35"/>
    <p:sldId id="592" r:id="rId36"/>
    <p:sldId id="593" r:id="rId37"/>
    <p:sldId id="629" r:id="rId38"/>
    <p:sldId id="596" r:id="rId39"/>
    <p:sldId id="597" r:id="rId40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2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464" y="-12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>
                <a:latin typeface="Times New Roman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>
                <a:latin typeface="Times New Roman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17EADD8-0629-034F-B94C-1583FDA70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40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>
                <a:latin typeface="Times New Roman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>
                <a:latin typeface="Times New Roman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B24605F-75F5-8949-88E5-229A3AF5F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677306F-6B43-784C-982D-ED28AA21DB42}" type="slidenum">
              <a:rPr lang="en-US" sz="1200">
                <a:latin typeface="Times New Roman" charset="0"/>
              </a:rPr>
              <a:pPr eaLnBrk="1" hangingPunct="1"/>
              <a:t>1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is not on</a:t>
            </a:r>
            <a:r>
              <a:rPr lang="en-US" baseline="0" dirty="0" smtClean="0"/>
              <a:t> heap.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4605F-75F5-8949-88E5-229A3AF5F9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9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Order them so that the deducible ones (like default args) follow the required ones.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829976-CDFD-FD47-A50F-4F5CC2971442}" type="slidenum">
              <a:rPr lang="en-US" sz="1200">
                <a:latin typeface="Times New Roman" charset="0"/>
              </a:rPr>
              <a:pPr eaLnBrk="1" hangingPunct="1"/>
              <a:t>24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Partial ordering is a math term. Think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less-than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 operator.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C622363-6E67-9541-9904-D3229D1661C0}" type="slidenum">
              <a:rPr lang="en-US" sz="1200">
                <a:latin typeface="Times New Roman" charset="0"/>
              </a:rPr>
              <a:pPr eaLnBrk="1" hangingPunct="1"/>
              <a:t>27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tuple assignment with tie. get&lt;pos&gt;. make_tuple in &lt;utility&gt;. tuple_size, tuple_element. pair is a special case. all relational ops supported.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E54796D-1078-984D-8159-660485135E64}" type="slidenum">
              <a:rPr lang="en-US" sz="1200">
                <a:latin typeface="Times New Roman" charset="0"/>
              </a:rPr>
              <a:pPr eaLnBrk="1" hangingPunct="1"/>
              <a:t>32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Could just use 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auto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here though.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38EF94-C06B-CD45-AFA9-BD1E1AA59444}" type="slidenum">
              <a:rPr lang="en-US" sz="1200">
                <a:latin typeface="Times New Roman" charset="0"/>
              </a:rPr>
              <a:pPr eaLnBrk="1" hangingPunct="1"/>
              <a:t>36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812FBF4-CC33-AD4C-AAC6-DE4C84B5F6EB}" type="slidenum">
              <a:rPr lang="en-US" sz="1200">
                <a:latin typeface="Times New Roman" charset="0"/>
              </a:rPr>
              <a:pPr eaLnBrk="1" hangingPunct="1"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Began from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containers of T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, as a way of avoiding manual duplication of code.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C82C3E-FB4E-4644-A3B2-4C91D951E98D}" type="slidenum">
              <a:rPr lang="en-US" sz="1200">
                <a:latin typeface="Times New Roman" charset="0"/>
              </a:rPr>
              <a:pPr eaLnBrk="1" hangingPunct="1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bloat is vs. Java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s type erasure reducing instantiations to a single version.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Multiple instantiations for the same type from different compilation units (if any) are merged by the linker.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C0E7A48-EC68-7445-8122-06BCA583EEC4}" type="slidenum">
              <a:rPr lang="en-US" sz="1200">
                <a:latin typeface="Times New Roman" charset="0"/>
              </a:rPr>
              <a:pPr eaLnBrk="1" hangingPunct="1"/>
              <a:t>5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52E85EE-E6AB-384A-A5AC-972845FAE9E1}" type="slidenum">
              <a:rPr lang="en-US" sz="1200">
                <a:latin typeface="Times New Roman" charset="0"/>
              </a:rPr>
              <a:pPr eaLnBrk="1" hangingPunct="1"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 keeping with the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you don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t pay for what you don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t use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 philosophy of C++ (which is violated by locales, by the way).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ll talk more later about why not all names are resolved when a template is first seen by the compiler.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code is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included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 in the compilation stream as needed.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separation model is not practical.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BD0A67-F485-C24D-8C05-831756CC9304}" type="slidenum">
              <a:rPr lang="en-US" sz="1200">
                <a:latin typeface="Times New Roman" charset="0"/>
              </a:rPr>
              <a:pPr eaLnBrk="1" hangingPunct="1"/>
              <a:t>8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Later we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ll see specializations that aren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t instantiations.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3A94-F04D-5E42-B7FA-2F8E7FEA3216}" type="slidenum">
              <a:rPr lang="en-US" sz="1200">
                <a:latin typeface="Times New Roman" charset="0"/>
              </a:rPr>
              <a:pPr eaLnBrk="1" hangingPunct="1"/>
              <a:t>9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Duck typing is often called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compile-time polymorphism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F9E82E3-A77D-E547-88FD-2D9422FA5776}" type="slidenum">
              <a:rPr lang="en-US" sz="1200">
                <a:latin typeface="Times New Roman" charset="0"/>
              </a:rPr>
              <a:pPr eaLnBrk="1" hangingPunct="1"/>
              <a:t>10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5FEBAE-D48A-A54B-A016-46CDB98AE99F}" type="slidenum">
              <a:rPr lang="en-US" sz="1200">
                <a:latin typeface="Times New Roman" charset="0"/>
              </a:rPr>
              <a:pPr eaLnBrk="1" hangingPunct="1"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BAA29-E9FD-4E48-8102-E8A18224C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B6E5E-6828-BD40-971B-D7ECA10A5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9B608-AB89-124C-AAA6-D1F3B18CE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B4D5C-C76F-E040-8477-10E0EC86F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36612-C496-CB4E-9DD1-978244096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1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0D30A-D6D2-A04F-A99D-5C38EC5DF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4AE79-304A-3447-8B71-85FDB535E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08A1D-EF2D-2445-8238-8AAA82641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AB75F-BE60-7D4C-A7C7-DE7A2497A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FE86A-79DB-2848-8D6E-45A153625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475E-53AE-2440-9420-A754101C5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F319C8-A7CE-AD4D-A04A-F6CD3D07A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6" r:id="rId2"/>
    <p:sldLayoutId id="2147483984" r:id="rId3"/>
    <p:sldLayoutId id="2147483977" r:id="rId4"/>
    <p:sldLayoutId id="2147483985" r:id="rId5"/>
    <p:sldLayoutId id="2147483978" r:id="rId6"/>
    <p:sldLayoutId id="2147483979" r:id="rId7"/>
    <p:sldLayoutId id="2147483986" r:id="rId8"/>
    <p:sldLayoutId id="2147483980" r:id="rId9"/>
    <p:sldLayoutId id="2147483981" r:id="rId10"/>
    <p:sldLayoutId id="21474839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Corbel"/>
          <a:ea typeface="ＭＳ Ｐゴシック" charset="0"/>
          <a:cs typeface="Corbel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Corbel"/>
          <a:ea typeface="ＭＳ Ｐゴシック" charset="0"/>
          <a:cs typeface="Corbel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Corbel"/>
          <a:ea typeface="ＭＳ Ｐゴシック" charset="0"/>
          <a:cs typeface="Corbel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Corbel"/>
          <a:ea typeface="ＭＳ Ｐゴシック" charset="0"/>
          <a:cs typeface="Corbel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Corbel"/>
          <a:ea typeface="ＭＳ Ｐゴシック" charset="0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Chapter </a:t>
            </a:r>
            <a:r>
              <a:rPr lang="en-US">
                <a:ea typeface="+mj-ea"/>
                <a:cs typeface="+mj-cs"/>
              </a:rPr>
              <a:t>5</a:t>
            </a:r>
            <a:endParaRPr lang="en-US" i="1" dirty="0"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rbel" charset="0"/>
                <a:cs typeface="ＭＳ Ｐゴシック" charset="0"/>
              </a:rPr>
              <a:t>CS 3370 – C++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orbel" charset="0"/>
              <a:cs typeface="ＭＳ Ｐゴシック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rbel" charset="0"/>
                <a:cs typeface="ＭＳ Ｐゴシック" charset="0"/>
              </a:rPr>
              <a:t>Templates</a:t>
            </a:r>
            <a:endParaRPr lang="en-US" dirty="0">
              <a:latin typeface="Corbel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Template Executive Summary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689100"/>
            <a:ext cx="8509000" cy="4406900"/>
          </a:xfrm>
        </p:spPr>
        <p:txBody>
          <a:bodyPr/>
          <a:lstStyle/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Templates are </a:t>
            </a:r>
            <a:r>
              <a:rPr lang="en-US" i="1">
                <a:latin typeface="Corbel" charset="0"/>
                <a:cs typeface="ＭＳ Ｐゴシック" charset="0"/>
              </a:rPr>
              <a:t>instructions</a:t>
            </a:r>
            <a:r>
              <a:rPr lang="en-US">
                <a:latin typeface="Corbel" charset="0"/>
                <a:cs typeface="ＭＳ Ｐゴシック" charset="0"/>
              </a:rPr>
              <a:t> for </a:t>
            </a:r>
            <a:r>
              <a:rPr lang="en-US" i="1">
                <a:latin typeface="Corbel" charset="0"/>
                <a:cs typeface="ＭＳ Ｐゴシック" charset="0"/>
              </a:rPr>
              <a:t>compile-time</a:t>
            </a:r>
            <a:r>
              <a:rPr lang="en-US">
                <a:latin typeface="Corbel" charset="0"/>
                <a:cs typeface="ＭＳ Ｐゴシック" charset="0"/>
              </a:rPr>
              <a:t> code generation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They enable </a:t>
            </a:r>
            <a:r>
              <a:rPr lang="en-US" i="1">
                <a:latin typeface="Corbel" charset="0"/>
                <a:cs typeface="ＭＳ Ｐゴシック" charset="0"/>
              </a:rPr>
              <a:t>type-safe</a:t>
            </a:r>
            <a:r>
              <a:rPr lang="en-US">
                <a:latin typeface="Corbel" charset="0"/>
                <a:cs typeface="ＭＳ Ｐゴシック" charset="0"/>
              </a:rPr>
              <a:t>, </a:t>
            </a:r>
            <a:r>
              <a:rPr lang="en-US" i="1">
                <a:latin typeface="Corbel" charset="0"/>
                <a:cs typeface="ＭＳ Ｐゴシック" charset="0"/>
              </a:rPr>
              <a:t>type-transparent </a:t>
            </a:r>
            <a:r>
              <a:rPr lang="en-US">
                <a:latin typeface="Corbel" charset="0"/>
                <a:cs typeface="ＭＳ Ｐゴシック" charset="0"/>
              </a:rPr>
              <a:t>code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Template parameters constitute </a:t>
            </a:r>
            <a:r>
              <a:rPr lang="en-US" i="1">
                <a:latin typeface="Corbel" charset="0"/>
                <a:cs typeface="ＭＳ Ｐゴシック" charset="0"/>
              </a:rPr>
              <a:t>implicit interfaces</a:t>
            </a:r>
          </a:p>
          <a:p>
            <a:pPr lvl="1" eaLnBrk="1" hangingPunct="1"/>
            <a:r>
              <a:rPr lang="ja-JP" altLang="en-US">
                <a:latin typeface="Corbel" charset="0"/>
              </a:rPr>
              <a:t>“</a:t>
            </a:r>
            <a:r>
              <a:rPr lang="en-US" altLang="ja-JP">
                <a:latin typeface="Corbel" charset="0"/>
              </a:rPr>
              <a:t>Duck Typing</a:t>
            </a:r>
            <a:r>
              <a:rPr lang="ja-JP" altLang="en-US">
                <a:latin typeface="Corbel" charset="0"/>
              </a:rPr>
              <a:t>”</a:t>
            </a:r>
            <a:endParaRPr lang="en-US" altLang="ja-JP">
              <a:latin typeface="Corbel" charset="0"/>
            </a:endParaRP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Classic OOP uses </a:t>
            </a:r>
            <a:r>
              <a:rPr lang="en-US" i="1">
                <a:latin typeface="Corbel" charset="0"/>
                <a:cs typeface="ＭＳ Ｐゴシック" charset="0"/>
              </a:rPr>
              <a:t>explicit interfaces</a:t>
            </a:r>
            <a:r>
              <a:rPr lang="en-US">
                <a:latin typeface="Corbel" charset="0"/>
                <a:cs typeface="ＭＳ Ｐゴシック" charset="0"/>
              </a:rPr>
              <a:t> and </a:t>
            </a:r>
            <a:r>
              <a:rPr lang="en-US" i="1">
                <a:latin typeface="Corbel" charset="0"/>
                <a:cs typeface="ＭＳ Ｐゴシック" charset="0"/>
              </a:rPr>
              <a:t>runtime polymorphism</a:t>
            </a:r>
            <a:endParaRPr lang="en-US">
              <a:latin typeface="Corbel" charset="0"/>
              <a:cs typeface="ＭＳ Ｐゴシック" charset="0"/>
            </a:endParaRPr>
          </a:p>
          <a:p>
            <a:pPr lvl="1" eaLnBrk="1" hangingPunct="1"/>
            <a:r>
              <a:rPr lang="en-US">
                <a:latin typeface="Corbel" charset="0"/>
              </a:rPr>
              <a:t>Templates and OOP can complement each other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A3CAB1C-A952-D742-B63C-4D0279E1CBDB}" type="slidenum">
              <a:rPr 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Template Parameters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cs typeface="ＭＳ Ｐゴシック" charset="0"/>
              </a:rPr>
              <a:t>3 Kinds…</a:t>
            </a:r>
          </a:p>
          <a:p>
            <a:pPr eaLnBrk="1" hangingPunct="1"/>
            <a:endParaRPr lang="en-US" dirty="0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orbel" charset="0"/>
                <a:cs typeface="ＭＳ Ｐゴシック" charset="0"/>
              </a:rPr>
              <a:t>Type parameters</a:t>
            </a:r>
          </a:p>
          <a:p>
            <a:pPr lvl="1" eaLnBrk="1" hangingPunct="1"/>
            <a:r>
              <a:rPr lang="en-US" dirty="0">
                <a:latin typeface="Corbel" charset="0"/>
              </a:rPr>
              <a:t>the most common (vector&lt;</a:t>
            </a:r>
            <a:r>
              <a:rPr lang="en-US" b="1" dirty="0" err="1">
                <a:latin typeface="Corbel" charset="0"/>
              </a:rPr>
              <a:t>int</a:t>
            </a:r>
            <a:r>
              <a:rPr lang="en-US" dirty="0">
                <a:latin typeface="Corbel" charset="0"/>
              </a:rPr>
              <a:t>&gt;)</a:t>
            </a:r>
          </a:p>
          <a:p>
            <a:pPr eaLnBrk="1" hangingPunct="1"/>
            <a:r>
              <a:rPr lang="en-US" dirty="0" smtClean="0">
                <a:latin typeface="Corbel" charset="0"/>
                <a:cs typeface="ＭＳ Ｐゴシック" charset="0"/>
              </a:rPr>
              <a:t>Value parameters</a:t>
            </a:r>
            <a:endParaRPr lang="en-US" dirty="0">
              <a:latin typeface="Corbel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orbel" charset="0"/>
              </a:rPr>
              <a:t>compile-time </a:t>
            </a:r>
            <a:r>
              <a:rPr lang="en-US" i="1" dirty="0">
                <a:latin typeface="Corbel" charset="0"/>
              </a:rPr>
              <a:t>integral</a:t>
            </a:r>
            <a:r>
              <a:rPr lang="en-US" dirty="0">
                <a:latin typeface="Corbel" charset="0"/>
              </a:rPr>
              <a:t> values (</a:t>
            </a:r>
            <a:r>
              <a:rPr lang="en-US" b="1" dirty="0" err="1">
                <a:latin typeface="Corbel" charset="0"/>
              </a:rPr>
              <a:t>bitset</a:t>
            </a:r>
            <a:r>
              <a:rPr lang="en-US" b="1" dirty="0">
                <a:latin typeface="Corbel" charset="0"/>
              </a:rPr>
              <a:t>&lt;</a:t>
            </a:r>
            <a:r>
              <a:rPr lang="en-US" b="1" u="sng" dirty="0">
                <a:latin typeface="Corbel" charset="0"/>
              </a:rPr>
              <a:t>10</a:t>
            </a:r>
            <a:r>
              <a:rPr lang="en-US" b="1" dirty="0">
                <a:latin typeface="Corbel" charset="0"/>
              </a:rPr>
              <a:t>&gt;</a:t>
            </a:r>
            <a:r>
              <a:rPr lang="en-US" dirty="0">
                <a:latin typeface="Corbel" charset="0"/>
              </a:rPr>
              <a:t>, for example)</a:t>
            </a:r>
          </a:p>
          <a:p>
            <a:pPr eaLnBrk="1" hangingPunct="1"/>
            <a:r>
              <a:rPr lang="en-US" dirty="0">
                <a:latin typeface="Corbel" charset="0"/>
                <a:cs typeface="ＭＳ Ｐゴシック" charset="0"/>
              </a:rPr>
              <a:t>Templates</a:t>
            </a:r>
          </a:p>
          <a:p>
            <a:pPr lvl="1" eaLnBrk="1" hangingPunct="1"/>
            <a:r>
              <a:rPr lang="ja-JP" altLang="en-US" dirty="0">
                <a:latin typeface="Corbel" charset="0"/>
              </a:rPr>
              <a:t>“</a:t>
            </a:r>
            <a:r>
              <a:rPr lang="en-US" altLang="ja-JP" dirty="0">
                <a:latin typeface="Corbel" charset="0"/>
              </a:rPr>
              <a:t>template template parameters</a:t>
            </a:r>
            <a:r>
              <a:rPr lang="ja-JP" altLang="en-US" dirty="0">
                <a:latin typeface="Corbel" charset="0"/>
              </a:rPr>
              <a:t>”</a:t>
            </a:r>
            <a:endParaRPr lang="en-US" dirty="0">
              <a:latin typeface="Corbel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C64A6CD-668B-A649-8551-9B492C9A9A6A}" type="slidenum">
              <a:rPr 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Type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Parameters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Originated with Containers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4825"/>
            <a:ext cx="8610600" cy="4625975"/>
          </a:xfrm>
        </p:spPr>
        <p:txBody>
          <a:bodyPr/>
          <a:lstStyle/>
          <a:p>
            <a:pPr eaLnBrk="1" hangingPunct="1"/>
            <a:r>
              <a:rPr lang="en-US" sz="2800">
                <a:latin typeface="Corbel" charset="0"/>
                <a:cs typeface="ＭＳ Ｐゴシック" charset="0"/>
              </a:rPr>
              <a:t>Container logic is </a:t>
            </a:r>
            <a:r>
              <a:rPr lang="en-US" sz="2800" i="1">
                <a:latin typeface="Corbel" charset="0"/>
                <a:cs typeface="ＭＳ Ｐゴシック" charset="0"/>
              </a:rPr>
              <a:t>independent</a:t>
            </a:r>
            <a:r>
              <a:rPr lang="en-US" sz="2800">
                <a:latin typeface="Corbel" charset="0"/>
                <a:cs typeface="ＭＳ Ｐゴシック" charset="0"/>
              </a:rPr>
              <a:t> of the contained type</a:t>
            </a:r>
            <a:r>
              <a:rPr lang="en-US" sz="2500">
                <a:latin typeface="Corbel" charset="0"/>
                <a:cs typeface="ＭＳ Ｐゴシック" charset="0"/>
              </a:rPr>
              <a:t/>
            </a:r>
            <a:br>
              <a:rPr lang="en-US" sz="2500">
                <a:latin typeface="Corbel" charset="0"/>
                <a:cs typeface="ＭＳ Ｐゴシック" charset="0"/>
              </a:rPr>
            </a:br>
            <a:endParaRPr lang="en-US" sz="2500">
              <a:latin typeface="Corbel" charset="0"/>
              <a:cs typeface="ＭＳ Ｐゴシック" charset="0"/>
            </a:endParaRPr>
          </a:p>
          <a:p>
            <a:pPr lvl="1" eaLnBrk="1" hangingPunct="1"/>
            <a:r>
              <a:rPr lang="en-US">
                <a:latin typeface="Andale Mono" charset="0"/>
                <a:cs typeface="Andale Mono" charset="0"/>
              </a:rPr>
              <a:t>template&lt;class T&gt;	</a:t>
            </a:r>
            <a:r>
              <a:rPr lang="en-US" i="1">
                <a:latin typeface="Andale Mono" charset="0"/>
                <a:cs typeface="Andale Mono" charset="0"/>
              </a:rPr>
              <a:t>// </a:t>
            </a:r>
            <a:r>
              <a:rPr lang="en-US" b="1" i="1">
                <a:latin typeface="Andale Mono" charset="0"/>
                <a:cs typeface="Andale Mono" charset="0"/>
              </a:rPr>
              <a:t>T</a:t>
            </a:r>
            <a:r>
              <a:rPr lang="en-US" i="1">
                <a:latin typeface="Andale Mono" charset="0"/>
                <a:cs typeface="Andale Mono" charset="0"/>
              </a:rPr>
              <a:t> is a type </a:t>
            </a:r>
            <a:r>
              <a:rPr lang="en-US" b="1" i="1">
                <a:latin typeface="Andale Mono" charset="0"/>
                <a:cs typeface="Andale Mono" charset="0"/>
              </a:rPr>
              <a:t>parm</a:t>
            </a:r>
            <a:r>
              <a:rPr lang="en-US">
                <a:latin typeface="Andale Mono" charset="0"/>
                <a:cs typeface="Andale Mono" charset="0"/>
              </a:rPr>
              <a:t/>
            </a:r>
            <a:br>
              <a:rPr lang="en-US">
                <a:latin typeface="Andale Mono" charset="0"/>
                <a:cs typeface="Andale Mono" charset="0"/>
              </a:rPr>
            </a:br>
            <a:r>
              <a:rPr lang="en-US">
                <a:latin typeface="Andale Mono" charset="0"/>
                <a:cs typeface="Andale Mono" charset="0"/>
              </a:rPr>
              <a:t>class vector {</a:t>
            </a:r>
            <a:br>
              <a:rPr lang="en-US">
                <a:latin typeface="Andale Mono" charset="0"/>
                <a:cs typeface="Andale Mono" charset="0"/>
              </a:rPr>
            </a:br>
            <a:r>
              <a:rPr lang="en-US">
                <a:latin typeface="Andale Mono" charset="0"/>
                <a:cs typeface="Andale Mono" charset="0"/>
              </a:rPr>
              <a:t>    T* data;</a:t>
            </a:r>
            <a:br>
              <a:rPr lang="en-US">
                <a:latin typeface="Andale Mono" charset="0"/>
                <a:cs typeface="Andale Mono" charset="0"/>
              </a:rPr>
            </a:br>
            <a:r>
              <a:rPr lang="en-US">
                <a:latin typeface="Andale Mono" charset="0"/>
                <a:cs typeface="Andale Mono" charset="0"/>
              </a:rPr>
              <a:t>     …</a:t>
            </a:r>
            <a:br>
              <a:rPr lang="en-US">
                <a:latin typeface="Andale Mono" charset="0"/>
                <a:cs typeface="Andale Mono" charset="0"/>
              </a:rPr>
            </a:br>
            <a:r>
              <a:rPr lang="en-US">
                <a:latin typeface="Andale Mono" charset="0"/>
                <a:cs typeface="Andale Mono" charset="0"/>
              </a:rPr>
              <a:t>};</a:t>
            </a:r>
          </a:p>
          <a:p>
            <a:pPr lvl="1" eaLnBrk="1" hangingPunct="1"/>
            <a:r>
              <a:rPr lang="en-US">
                <a:latin typeface="Andale Mono" charset="0"/>
                <a:cs typeface="Andale Mono" charset="0"/>
              </a:rPr>
              <a:t>vector&lt;int&gt; v;	</a:t>
            </a:r>
            <a:r>
              <a:rPr lang="en-US" i="1">
                <a:latin typeface="Andale Mono" charset="0"/>
                <a:cs typeface="Andale Mono" charset="0"/>
              </a:rPr>
              <a:t>// </a:t>
            </a:r>
            <a:r>
              <a:rPr lang="en-US" b="1" i="1">
                <a:latin typeface="Andale Mono" charset="0"/>
                <a:cs typeface="Andale Mono" charset="0"/>
              </a:rPr>
              <a:t>int</a:t>
            </a:r>
            <a:r>
              <a:rPr lang="en-US" i="1">
                <a:latin typeface="Andale Mono" charset="0"/>
                <a:cs typeface="Andale Mono" charset="0"/>
              </a:rPr>
              <a:t> is a type </a:t>
            </a:r>
            <a:r>
              <a:rPr lang="en-US" b="1" i="1">
                <a:latin typeface="Andale Mono" charset="0"/>
                <a:cs typeface="Andale Mono" charset="0"/>
              </a:rPr>
              <a:t>argument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EC0E22-A696-F844-A3A7-551F1A91242D}" type="slidenum">
              <a:rPr 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Value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Template 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Parameters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Must be </a:t>
            </a:r>
            <a:r>
              <a:rPr lang="en-US" i="1">
                <a:latin typeface="Corbel" charset="0"/>
                <a:cs typeface="ＭＳ Ｐゴシック" charset="0"/>
              </a:rPr>
              <a:t>compile-time constant</a:t>
            </a:r>
            <a:r>
              <a:rPr lang="en-US">
                <a:latin typeface="Corbel" charset="0"/>
                <a:cs typeface="ＭＳ Ｐゴシック" charset="0"/>
              </a:rPr>
              <a:t> values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>
                <a:latin typeface="Corbel" charset="0"/>
              </a:rPr>
              <a:t>integral</a:t>
            </a:r>
            <a:r>
              <a:rPr lang="en-US">
                <a:latin typeface="Corbel" charset="0"/>
              </a:rPr>
              <a:t> expressions (including static addresses)</a:t>
            </a:r>
            <a:br>
              <a:rPr lang="en-US">
                <a:latin typeface="Corbel" charset="0"/>
              </a:rPr>
            </a:br>
            <a:endParaRPr lang="en-US">
              <a:latin typeface="Corbel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Often used to place member arrays on the </a:t>
            </a:r>
            <a:r>
              <a:rPr lang="en-US" i="1">
                <a:latin typeface="Corbel" charset="0"/>
                <a:cs typeface="ＭＳ Ｐゴシック" charset="0"/>
              </a:rPr>
              <a:t>runtime stack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Example: </a:t>
            </a:r>
            <a:r>
              <a:rPr lang="en-US" b="1">
                <a:solidFill>
                  <a:srgbClr val="FF0000"/>
                </a:solidFill>
                <a:latin typeface="Corbel" charset="0"/>
              </a:rPr>
              <a:t>std::array&lt;T,N&gt;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And </a:t>
            </a:r>
            <a:r>
              <a:rPr lang="en-US" b="1">
                <a:latin typeface="Corbel" charset="0"/>
              </a:rPr>
              <a:t>std::bitset</a:t>
            </a:r>
            <a:endParaRPr lang="en-US">
              <a:latin typeface="Corbel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21C961E-0B69-3045-9391-BD8489021EA8}" type="slidenum">
              <a:rPr 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std::array</a:t>
            </a:r>
            <a:endParaRPr lang="en-US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A </a:t>
            </a:r>
            <a:r>
              <a:rPr lang="ja-JP" altLang="en-US">
                <a:latin typeface="Corbel" charset="0"/>
                <a:cs typeface="ＭＳ Ｐゴシック" charset="0"/>
              </a:rPr>
              <a:t>“</a:t>
            </a:r>
            <a:r>
              <a:rPr lang="en-US" altLang="ja-JP">
                <a:latin typeface="Corbel" charset="0"/>
                <a:cs typeface="ＭＳ Ｐゴシック" charset="0"/>
              </a:rPr>
              <a:t>replacement</a:t>
            </a:r>
            <a:r>
              <a:rPr lang="ja-JP" altLang="en-US">
                <a:latin typeface="Corbel" charset="0"/>
                <a:cs typeface="ＭＳ Ｐゴシック" charset="0"/>
              </a:rPr>
              <a:t>”</a:t>
            </a:r>
            <a:r>
              <a:rPr lang="en-US" altLang="ja-JP">
                <a:latin typeface="Corbel" charset="0"/>
                <a:cs typeface="ＭＳ Ｐゴシック" charset="0"/>
              </a:rPr>
              <a:t> for built-in arrays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a template wrapper that holds a </a:t>
            </a:r>
            <a:r>
              <a:rPr lang="en-US" i="1">
                <a:latin typeface="Corbel" charset="0"/>
              </a:rPr>
              <a:t>static</a:t>
            </a:r>
            <a:r>
              <a:rPr lang="en-US">
                <a:latin typeface="Corbel" charset="0"/>
              </a:rPr>
              <a:t> array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stored on </a:t>
            </a:r>
            <a:r>
              <a:rPr lang="en-US" i="1">
                <a:latin typeface="Corbel" charset="0"/>
              </a:rPr>
              <a:t>stack</a:t>
            </a:r>
          </a:p>
          <a:p>
            <a:pPr eaLnBrk="1" hangingPunct="1">
              <a:spcAft>
                <a:spcPts val="600"/>
              </a:spcAft>
            </a:pPr>
            <a:endParaRPr lang="en-US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Provides STL-like features: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begin(), end(), size(), empty(), at(), front(), back()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and of course operator[]       (</a:t>
            </a:r>
            <a:r>
              <a:rPr lang="en-US" i="1">
                <a:latin typeface="Corbel" charset="0"/>
              </a:rPr>
              <a:t>not</a:t>
            </a:r>
            <a:r>
              <a:rPr lang="en-US">
                <a:latin typeface="Corbel" charset="0"/>
              </a:rPr>
              <a:t> range-checked)</a:t>
            </a:r>
          </a:p>
          <a:p>
            <a:pPr eaLnBrk="1" hangingPunct="1">
              <a:spcAft>
                <a:spcPts val="600"/>
              </a:spcAft>
            </a:pPr>
            <a:endParaRPr lang="en-US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See </a:t>
            </a:r>
            <a:r>
              <a:rPr lang="en-US" i="1">
                <a:latin typeface="Corbel" charset="0"/>
                <a:cs typeface="ＭＳ Ｐゴシック" charset="0"/>
              </a:rPr>
              <a:t>array.cpp</a:t>
            </a: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C5D7ECC-1DC1-0846-9374-23072E42C1AE}" type="slidenum">
              <a:rPr lang="en-US" sz="1400">
                <a:solidFill>
                  <a:srgbClr val="FFFFFF"/>
                </a:solidFill>
              </a:rPr>
              <a:pPr eaLnBrk="1" hangingPunct="1"/>
              <a:t>14</a:t>
            </a:fld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Using </a:t>
            </a:r>
            <a:r>
              <a:rPr lang="en-US" dirty="0" err="1">
                <a:solidFill>
                  <a:srgbClr val="D2533C"/>
                </a:solidFill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::</a:t>
            </a:r>
            <a:r>
              <a:rPr lang="en-US" dirty="0" err="1">
                <a:solidFill>
                  <a:srgbClr val="D2533C"/>
                </a:solidFill>
                <a:ea typeface="+mj-ea"/>
                <a:cs typeface="+mj-cs"/>
              </a:rPr>
              <a:t>bitset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Simulates a </a:t>
            </a:r>
            <a:r>
              <a:rPr lang="en-US" i="1">
                <a:latin typeface="Corbel" charset="0"/>
                <a:cs typeface="ＭＳ Ｐゴシック" charset="0"/>
              </a:rPr>
              <a:t>fixed-size</a:t>
            </a:r>
            <a:r>
              <a:rPr lang="en-US">
                <a:latin typeface="Corbel" charset="0"/>
                <a:cs typeface="ＭＳ Ｐゴシック" charset="0"/>
              </a:rPr>
              <a:t> collection of bits</a:t>
            </a:r>
          </a:p>
          <a:p>
            <a:pPr lvl="1" eaLnBrk="1" hangingPunct="1"/>
            <a:r>
              <a:rPr lang="en-US">
                <a:latin typeface="Corbel" charset="0"/>
              </a:rPr>
              <a:t>Like numbers, 0 (zero) is the </a:t>
            </a:r>
            <a:r>
              <a:rPr lang="en-US" i="1">
                <a:latin typeface="Corbel" charset="0"/>
              </a:rPr>
              <a:t>right-most</a:t>
            </a:r>
            <a:r>
              <a:rPr lang="en-US">
                <a:latin typeface="Corbel" charset="0"/>
              </a:rPr>
              <a:t> position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Number of bits determined at </a:t>
            </a:r>
            <a:r>
              <a:rPr lang="en-US" i="1">
                <a:latin typeface="Corbel" charset="0"/>
                <a:cs typeface="ＭＳ Ｐゴシック" charset="0"/>
              </a:rPr>
              <a:t>compile-time</a:t>
            </a:r>
          </a:p>
          <a:p>
            <a:pPr lvl="1" eaLnBrk="1" hangingPunct="1"/>
            <a:r>
              <a:rPr lang="en-US">
                <a:latin typeface="Corbel" charset="0"/>
              </a:rPr>
              <a:t>No need for the heap</a:t>
            </a:r>
          </a:p>
          <a:p>
            <a:pPr lvl="1" eaLnBrk="1" hangingPunct="1"/>
            <a:r>
              <a:rPr lang="en-US">
                <a:latin typeface="Corbel" charset="0"/>
              </a:rPr>
              <a:t>Array is </a:t>
            </a:r>
            <a:r>
              <a:rPr lang="en-US" i="1">
                <a:latin typeface="Corbel" charset="0"/>
              </a:rPr>
              <a:t>embedded</a:t>
            </a:r>
            <a:r>
              <a:rPr lang="en-US">
                <a:latin typeface="Corbel" charset="0"/>
              </a:rPr>
              <a:t> in the object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Example: </a:t>
            </a:r>
            <a:r>
              <a:rPr lang="en-US" i="1">
                <a:latin typeface="Corbel" charset="0"/>
                <a:cs typeface="ＭＳ Ｐゴシック" charset="0"/>
              </a:rPr>
              <a:t>bitset.cpp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AD7D9B1-9454-1644-8A32-BE3EB4EDE88B}" type="slidenum">
              <a:rPr 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Sample </a:t>
            </a:r>
            <a:r>
              <a:rPr lang="en-US" b="1" dirty="0" err="1">
                <a:solidFill>
                  <a:srgbClr val="D2533C"/>
                </a:solidFill>
                <a:ea typeface="+mj-ea"/>
                <a:cs typeface="+mj-cs"/>
              </a:rPr>
              <a:t>b</a:t>
            </a:r>
            <a:r>
              <a:rPr lang="en-US" b="1" dirty="0" err="1" smtClean="0">
                <a:solidFill>
                  <a:srgbClr val="D2533C"/>
                </a:solidFill>
                <a:ea typeface="+mj-ea"/>
                <a:cs typeface="+mj-cs"/>
              </a:rPr>
              <a:t>itset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Implementation</a:t>
            </a:r>
            <a:endParaRPr lang="en-US" sz="48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B21234-0D1D-9749-8804-DF7673BDA7B6}" type="slidenum">
              <a:rPr 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57200" y="1831975"/>
            <a:ext cx="82296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template&lt;unsigned int N&gt;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class bitset {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typedef unsigned int Block;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enum {BLKSIZ = CHAR_BIT * sizeof (Block)};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enum {nblks_ = (N+BLKSIZ-1) / BLKSIZ};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Block bits_[nblks_]; </a:t>
            </a:r>
            <a:r>
              <a:rPr lang="en-US" sz="2000" b="1" i="1">
                <a:latin typeface="Andale Mono" charset="0"/>
                <a:cs typeface="Andale Mono" charset="0"/>
              </a:rPr>
              <a:t>// Embedded array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…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};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Default Template Arguments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635000" y="1652588"/>
            <a:ext cx="7594600" cy="4748212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orbel" charset="0"/>
                <a:cs typeface="ＭＳ Ｐゴシック" charset="0"/>
              </a:rPr>
              <a:t>Like default function arguments</a:t>
            </a:r>
          </a:p>
          <a:p>
            <a:pPr lvl="1" eaLnBrk="1" hangingPunct="1"/>
            <a:r>
              <a:rPr lang="en-US" sz="2400" dirty="0">
                <a:latin typeface="Corbel" charset="0"/>
              </a:rPr>
              <a:t>if missing, the defaults are supplied</a:t>
            </a:r>
          </a:p>
          <a:p>
            <a:pPr lvl="1" eaLnBrk="1" hangingPunct="1"/>
            <a:r>
              <a:rPr lang="en-US" sz="2400" dirty="0">
                <a:latin typeface="Corbel" charset="0"/>
              </a:rPr>
              <a:t>only allowed in </a:t>
            </a:r>
            <a:r>
              <a:rPr lang="en-US" sz="2400" i="1" dirty="0">
                <a:latin typeface="Corbel" charset="0"/>
              </a:rPr>
              <a:t>class templates</a:t>
            </a:r>
            <a:r>
              <a:rPr lang="en-US" sz="2100" dirty="0">
                <a:latin typeface="Corbel" charset="0"/>
              </a:rPr>
              <a:t/>
            </a:r>
            <a:br>
              <a:rPr lang="en-US" sz="2100" dirty="0">
                <a:latin typeface="Corbel" charset="0"/>
              </a:rPr>
            </a:br>
            <a:endParaRPr lang="en-US" sz="2100" dirty="0">
              <a:latin typeface="Corbel" charset="0"/>
            </a:endParaRPr>
          </a:p>
          <a:p>
            <a:pPr eaLnBrk="1" hangingPunct="1"/>
            <a:r>
              <a:rPr lang="en-US" sz="2000" dirty="0">
                <a:latin typeface="Andale Mono" charset="0"/>
                <a:cs typeface="Andale Mono" charset="0"/>
              </a:rPr>
              <a:t>template&lt;class T </a:t>
            </a:r>
            <a:r>
              <a:rPr lang="en-US" sz="2000" b="1" dirty="0">
                <a:latin typeface="Andale Mono" charset="0"/>
                <a:cs typeface="Andale Mono" charset="0"/>
              </a:rPr>
              <a:t>= </a:t>
            </a:r>
            <a:r>
              <a:rPr lang="en-US" sz="2000" b="1" dirty="0" err="1">
                <a:latin typeface="Andale Mono" charset="0"/>
                <a:cs typeface="Andale Mono" charset="0"/>
              </a:rPr>
              <a:t>int</a:t>
            </a:r>
            <a:r>
              <a:rPr lang="en-US" sz="2000" dirty="0">
                <a:latin typeface="Andale Mono" charset="0"/>
                <a:cs typeface="Andale Mono" charset="0"/>
              </a:rPr>
              <a:t>, </a:t>
            </a:r>
            <a:r>
              <a:rPr lang="en-US" sz="2000" dirty="0" err="1">
                <a:latin typeface="Andale Mono" charset="0"/>
                <a:cs typeface="Andale Mono" charset="0"/>
              </a:rPr>
              <a:t>size_t</a:t>
            </a:r>
            <a:r>
              <a:rPr lang="en-US" sz="2000" dirty="0">
                <a:latin typeface="Andale Mono" charset="0"/>
                <a:cs typeface="Andale Mono" charset="0"/>
              </a:rPr>
              <a:t> N </a:t>
            </a:r>
            <a:r>
              <a:rPr lang="en-US" sz="2000" b="1" dirty="0">
                <a:latin typeface="Andale Mono" charset="0"/>
                <a:cs typeface="Andale Mono" charset="0"/>
              </a:rPr>
              <a:t>= 100</a:t>
            </a:r>
            <a:r>
              <a:rPr lang="en-US" sz="2000" dirty="0">
                <a:latin typeface="Andale Mono" charset="0"/>
                <a:cs typeface="Andale Mono" charset="0"/>
              </a:rPr>
              <a:t>&gt;</a:t>
            </a:r>
            <a:br>
              <a:rPr lang="en-US" sz="2000" dirty="0">
                <a:latin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cs typeface="Andale Mono" charset="0"/>
              </a:rPr>
              <a:t>class </a:t>
            </a:r>
            <a:r>
              <a:rPr lang="en-US" sz="2000" dirty="0" err="1">
                <a:latin typeface="Andale Mono" charset="0"/>
                <a:cs typeface="Andale Mono" charset="0"/>
              </a:rPr>
              <a:t>FixedStack</a:t>
            </a:r>
            <a:r>
              <a:rPr lang="en-US" sz="2000" dirty="0">
                <a:latin typeface="Andale Mono" charset="0"/>
                <a:cs typeface="Andale Mono" charset="0"/>
              </a:rPr>
              <a:t> {</a:t>
            </a:r>
            <a:br>
              <a:rPr lang="en-US" sz="2000" dirty="0">
                <a:latin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cs typeface="Andale Mono" charset="0"/>
              </a:rPr>
              <a:t>    T data[N];</a:t>
            </a:r>
            <a:br>
              <a:rPr lang="en-US" sz="2000" dirty="0">
                <a:latin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cs typeface="Andale Mono" charset="0"/>
              </a:rPr>
              <a:t>     …</a:t>
            </a:r>
            <a:br>
              <a:rPr lang="en-US" sz="2000" dirty="0">
                <a:latin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cs typeface="Andale Mono" charset="0"/>
              </a:rPr>
              <a:t>};</a:t>
            </a:r>
            <a:br>
              <a:rPr lang="en-US" sz="2000" dirty="0">
                <a:latin typeface="Andale Mono" charset="0"/>
                <a:cs typeface="Andale Mono" charset="0"/>
              </a:rPr>
            </a:br>
            <a:r>
              <a:rPr lang="en-US" sz="2000" dirty="0" err="1">
                <a:latin typeface="Andale Mono" charset="0"/>
                <a:cs typeface="Andale Mono" charset="0"/>
              </a:rPr>
              <a:t>FixedStack</a:t>
            </a:r>
            <a:r>
              <a:rPr lang="en-US" sz="2000" b="1" dirty="0">
                <a:latin typeface="Andale Mono" charset="0"/>
                <a:cs typeface="Andale Mono" charset="0"/>
              </a:rPr>
              <a:t>&lt;&gt;</a:t>
            </a:r>
            <a:r>
              <a:rPr lang="en-US" sz="2000" dirty="0">
                <a:latin typeface="Andale Mono" charset="0"/>
                <a:cs typeface="Andale Mono" charset="0"/>
              </a:rPr>
              <a:t> s1; 	</a:t>
            </a:r>
            <a:r>
              <a:rPr lang="en-US" sz="2000" i="1" dirty="0">
                <a:latin typeface="Andale Mono" charset="0"/>
                <a:cs typeface="Andale Mono" charset="0"/>
              </a:rPr>
              <a:t>// = &lt;</a:t>
            </a:r>
            <a:r>
              <a:rPr lang="en-US" sz="2000" i="1" dirty="0" err="1">
                <a:latin typeface="Andale Mono" charset="0"/>
                <a:cs typeface="Andale Mono" charset="0"/>
              </a:rPr>
              <a:t>int</a:t>
            </a:r>
            <a:r>
              <a:rPr lang="en-US" sz="2000" i="1" dirty="0">
                <a:latin typeface="Andale Mono" charset="0"/>
                <a:cs typeface="Andale Mono" charset="0"/>
              </a:rPr>
              <a:t>, 100&gt;</a:t>
            </a:r>
            <a:r>
              <a:rPr lang="en-US" sz="2000" dirty="0">
                <a:latin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cs typeface="Andale Mono" charset="0"/>
              </a:rPr>
            </a:br>
            <a:r>
              <a:rPr lang="en-US" sz="2000" dirty="0" err="1">
                <a:latin typeface="Andale Mono" charset="0"/>
                <a:cs typeface="Andale Mono" charset="0"/>
              </a:rPr>
              <a:t>FixedStack</a:t>
            </a:r>
            <a:r>
              <a:rPr lang="en-US" sz="2000" dirty="0">
                <a:latin typeface="Andale Mono" charset="0"/>
                <a:cs typeface="Andale Mono" charset="0"/>
              </a:rPr>
              <a:t>&lt;float&gt; s2; </a:t>
            </a:r>
            <a:r>
              <a:rPr lang="en-US" sz="2000" i="1" dirty="0">
                <a:latin typeface="Andale Mono" charset="0"/>
                <a:cs typeface="Andale Mono" charset="0"/>
              </a:rPr>
              <a:t>// = &lt;float,100&gt;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AEBAA4F-88A3-DA42-A9AE-F2D0E508219C}" type="slidenum">
              <a:rPr 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The vector Container Declaration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52588"/>
            <a:ext cx="8839200" cy="4406900"/>
          </a:xfrm>
        </p:spPr>
        <p:txBody>
          <a:bodyPr/>
          <a:lstStyle/>
          <a:p>
            <a:pPr eaLnBrk="1" hangingPunct="1"/>
            <a:r>
              <a:rPr lang="en-US" sz="2200" dirty="0">
                <a:latin typeface="Andale Mono" charset="0"/>
                <a:cs typeface="Andale Mono" charset="0"/>
              </a:rPr>
              <a:t>template&lt;class T, class Allocator = allocator&lt;T</a:t>
            </a:r>
            <a:r>
              <a:rPr lang="en-US" sz="2200" dirty="0">
                <a:solidFill>
                  <a:srgbClr val="FF0000"/>
                </a:solidFill>
                <a:latin typeface="Andale Mono" charset="0"/>
                <a:cs typeface="Andale Mono" charset="0"/>
              </a:rPr>
              <a:t>&gt;&gt;</a:t>
            </a:r>
            <a:r>
              <a:rPr lang="en-US" sz="2200" dirty="0">
                <a:latin typeface="Andale Mono" charset="0"/>
                <a:cs typeface="Andale Mono" charset="0"/>
              </a:rPr>
              <a:t/>
            </a:r>
            <a:br>
              <a:rPr lang="en-US" sz="2200" dirty="0">
                <a:latin typeface="Andale Mono" charset="0"/>
                <a:cs typeface="Andale Mono" charset="0"/>
              </a:rPr>
            </a:br>
            <a:r>
              <a:rPr lang="en-US" sz="2200" dirty="0">
                <a:latin typeface="Andale Mono" charset="0"/>
                <a:cs typeface="Andale Mono" charset="0"/>
              </a:rPr>
              <a:t>class vector;</a:t>
            </a:r>
            <a:br>
              <a:rPr lang="en-US" sz="2200" dirty="0">
                <a:latin typeface="Andale Mono" charset="0"/>
                <a:cs typeface="Andale Mono" charset="0"/>
              </a:rPr>
            </a:br>
            <a:endParaRPr lang="en-US" sz="2200" dirty="0">
              <a:latin typeface="Andale Mono" charset="0"/>
              <a:cs typeface="Andale Mono" charset="0"/>
            </a:endParaRPr>
          </a:p>
          <a:p>
            <a:pPr eaLnBrk="1" hangingPunct="1"/>
            <a:r>
              <a:rPr lang="en-US" dirty="0">
                <a:latin typeface="Corbel" charset="0"/>
                <a:cs typeface="ＭＳ Ｐゴシック" charset="0"/>
              </a:rPr>
              <a:t>Note how the second parameter </a:t>
            </a:r>
            <a:r>
              <a:rPr lang="en-US" i="1" dirty="0">
                <a:latin typeface="Corbel" charset="0"/>
                <a:cs typeface="ＭＳ Ｐゴシック" charset="0"/>
              </a:rPr>
              <a:t>uses</a:t>
            </a:r>
            <a:r>
              <a:rPr lang="en-US" dirty="0">
                <a:latin typeface="Corbel" charset="0"/>
                <a:cs typeface="ＭＳ Ｐゴシック" charset="0"/>
              </a:rPr>
              <a:t> the </a:t>
            </a:r>
            <a:r>
              <a:rPr lang="en-US" dirty="0" smtClean="0">
                <a:latin typeface="Corbel" charset="0"/>
                <a:cs typeface="ＭＳ Ｐゴシック" charset="0"/>
              </a:rPr>
              <a:t>first</a:t>
            </a:r>
          </a:p>
          <a:p>
            <a:pPr eaLnBrk="1" hangingPunct="1"/>
            <a:endParaRPr lang="en-US" dirty="0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cs typeface="ＭＳ Ｐゴシック" charset="0"/>
              </a:rPr>
              <a:t>See </a:t>
            </a:r>
            <a:r>
              <a:rPr lang="en-US" i="1" dirty="0" err="1" smtClean="0">
                <a:latin typeface="Corbel" charset="0"/>
                <a:cs typeface="ＭＳ Ｐゴシック" charset="0"/>
              </a:rPr>
              <a:t>alloc.cpp</a:t>
            </a:r>
            <a:endParaRPr lang="en-US" i="1" dirty="0">
              <a:latin typeface="Corbel" charset="0"/>
              <a:cs typeface="ＭＳ Ｐゴシック" charset="0"/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107D80-8132-C84C-B355-AE5E139F8160}" type="slidenum">
              <a:rPr 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Template Template Parameters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Template Parameters that are themselves </a:t>
            </a:r>
            <a:r>
              <a:rPr lang="en-US" i="1" dirty="0">
                <a:latin typeface="Corbel" charset="0"/>
                <a:cs typeface="ＭＳ Ｐゴシック" charset="0"/>
              </a:rPr>
              <a:t>templates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Templates are </a:t>
            </a:r>
            <a:r>
              <a:rPr lang="en-US" i="1" dirty="0">
                <a:latin typeface="Corbel" charset="0"/>
                <a:cs typeface="ＭＳ Ｐゴシック" charset="0"/>
              </a:rPr>
              <a:t>not</a:t>
            </a:r>
            <a:r>
              <a:rPr lang="en-US" dirty="0">
                <a:latin typeface="Corbel" charset="0"/>
                <a:cs typeface="ＭＳ Ｐゴシック" charset="0"/>
              </a:rPr>
              <a:t> types!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>
                <a:latin typeface="Corbel" charset="0"/>
              </a:rPr>
              <a:t>They are </a:t>
            </a:r>
            <a:r>
              <a:rPr lang="en-US" i="1" dirty="0">
                <a:latin typeface="Corbel" charset="0"/>
              </a:rPr>
              <a:t>instructions</a:t>
            </a:r>
            <a:r>
              <a:rPr lang="en-US" dirty="0">
                <a:latin typeface="Corbel" charset="0"/>
              </a:rPr>
              <a:t> for generating </a:t>
            </a:r>
            <a:r>
              <a:rPr lang="en-US" dirty="0" smtClean="0">
                <a:latin typeface="Corbel" charset="0"/>
              </a:rPr>
              <a:t>types or functions</a:t>
            </a:r>
            <a:endParaRPr lang="en-US" dirty="0">
              <a:latin typeface="Corbel" charset="0"/>
            </a:endParaRPr>
          </a:p>
          <a:p>
            <a:pPr eaLnBrk="1" hangingPunct="1">
              <a:spcAft>
                <a:spcPts val="1200"/>
              </a:spcAft>
            </a:pPr>
            <a:endParaRPr lang="en-US" dirty="0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If you plan on using a template </a:t>
            </a:r>
            <a:r>
              <a:rPr lang="en-US" i="1" dirty="0">
                <a:latin typeface="Corbel" charset="0"/>
                <a:cs typeface="ＭＳ Ｐゴシック" charset="0"/>
              </a:rPr>
              <a:t>parameter</a:t>
            </a:r>
            <a:r>
              <a:rPr lang="en-US" dirty="0">
                <a:latin typeface="Corbel" charset="0"/>
                <a:cs typeface="ＭＳ Ｐゴシック" charset="0"/>
              </a:rPr>
              <a:t> itself </a:t>
            </a:r>
            <a:r>
              <a:rPr lang="en-US" i="1" dirty="0">
                <a:latin typeface="Corbel" charset="0"/>
                <a:cs typeface="ＭＳ Ｐゴシック" charset="0"/>
              </a:rPr>
              <a:t>as a template</a:t>
            </a:r>
            <a:r>
              <a:rPr lang="en-US" dirty="0">
                <a:latin typeface="Corbel" charset="0"/>
                <a:cs typeface="ＭＳ Ｐゴシック" charset="0"/>
              </a:rPr>
              <a:t>, the compiler needs to know</a:t>
            </a:r>
          </a:p>
          <a:p>
            <a:pPr eaLnBrk="1" hangingPunct="1">
              <a:spcAft>
                <a:spcPts val="1200"/>
              </a:spcAft>
            </a:pPr>
            <a:endParaRPr lang="en-US" dirty="0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Examples follow…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C67E84D-183A-1A4B-B8BA-3E8AC6FDD83F}" type="slidenum">
              <a:rPr 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Executive Overview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Generic Programming</a:t>
            </a: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Compile-time Code Generation</a:t>
            </a: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Implicit Interfaces</a:t>
            </a: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Template Terminology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447037D-2198-DC45-8FC0-969107A180C8}" type="slidenum">
              <a:rPr lang="en-US" sz="1200">
                <a:solidFill>
                  <a:srgbClr val="3F3F3F"/>
                </a:solidFill>
              </a:rPr>
              <a:pPr eaLnBrk="1" hangingPunct="1"/>
              <a:t>2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ChangeArrowheads="1"/>
          </p:cNvSpPr>
          <p:nvPr/>
        </p:nvSpPr>
        <p:spPr bwMode="auto">
          <a:xfrm>
            <a:off x="304800" y="1593850"/>
            <a:ext cx="85344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>
                <a:latin typeface="Arial" charset="0"/>
              </a:rPr>
              <a:t>// A simple, expandable sequence (like vector) 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template&lt;typename T&gt;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class Array { 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enum { INIT = 10 };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T* data;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size_t capacity;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size_t count;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Array()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count = 0;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data = new T[capacity = INIT];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~Array() { delete [] data;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void push_back(const T&amp; t) {...}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void pop_back() {...}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T* begin() { return data;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T* end() { return data + count;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Simple Expandable Sequence</a:t>
            </a:r>
            <a:r>
              <a:rPr lang="en-US" sz="3200" dirty="0">
                <a:solidFill>
                  <a:srgbClr val="D2533C"/>
                </a:solidFill>
                <a:ea typeface="+mj-ea"/>
                <a:cs typeface="+mj-cs"/>
              </a:rPr>
              <a:t/>
            </a:r>
            <a:br>
              <a:rPr lang="en-US" sz="3200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000" dirty="0">
                <a:solidFill>
                  <a:srgbClr val="D2533C"/>
                </a:solidFill>
                <a:ea typeface="+mj-ea"/>
                <a:cs typeface="+mj-cs"/>
              </a:rPr>
              <a:t>(</a:t>
            </a:r>
            <a:r>
              <a:rPr lang="en-US" sz="2000" i="1" dirty="0">
                <a:solidFill>
                  <a:srgbClr val="D2533C"/>
                </a:solidFill>
                <a:ea typeface="+mj-ea"/>
                <a:cs typeface="+mj-cs"/>
              </a:rPr>
              <a:t>will be used as a template </a:t>
            </a:r>
            <a:r>
              <a:rPr lang="en-US" sz="2000" i="1" dirty="0" smtClean="0">
                <a:solidFill>
                  <a:srgbClr val="D2533C"/>
                </a:solidFill>
                <a:ea typeface="+mj-ea"/>
                <a:cs typeface="+mj-cs"/>
              </a:rPr>
              <a:t>argument on next slide)</a:t>
            </a:r>
            <a:endParaRPr lang="en-US" sz="32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66566CF-2BE0-0841-AA85-F07A14605B96}" type="slidenum">
              <a:rPr 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/>
          <p:cNvSpPr>
            <a:spLocks noChangeArrowheads="1"/>
          </p:cNvSpPr>
          <p:nvPr/>
        </p:nvSpPr>
        <p:spPr bwMode="auto">
          <a:xfrm>
            <a:off x="304800" y="14478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template&lt;</a:t>
            </a:r>
            <a:r>
              <a:rPr lang="en-US" sz="1800" dirty="0" err="1">
                <a:latin typeface="Andale Mono" charset="0"/>
                <a:cs typeface="Andale Mono" charset="0"/>
              </a:rPr>
              <a:t>typename</a:t>
            </a:r>
            <a:r>
              <a:rPr lang="en-US" sz="1800" dirty="0">
                <a:latin typeface="Andale Mono" charset="0"/>
                <a:cs typeface="Andale Mono" charset="0"/>
              </a:rPr>
              <a:t> T, </a:t>
            </a:r>
            <a:r>
              <a:rPr lang="en-US" sz="1800" u="sng" dirty="0">
                <a:latin typeface="Andale Mono" charset="0"/>
                <a:cs typeface="Andale Mono" charset="0"/>
              </a:rPr>
              <a:t>template&lt;</a:t>
            </a:r>
            <a:r>
              <a:rPr lang="en-US" sz="1800" u="sng" dirty="0" err="1">
                <a:latin typeface="Andale Mono" charset="0"/>
                <a:cs typeface="Andale Mono" charset="0"/>
              </a:rPr>
              <a:t>typename</a:t>
            </a:r>
            <a:r>
              <a:rPr lang="en-US" sz="1800" u="sng" dirty="0">
                <a:latin typeface="Andale Mono" charset="0"/>
                <a:cs typeface="Andale Mono" charset="0"/>
              </a:rPr>
              <a:t>&gt; class </a:t>
            </a:r>
            <a:r>
              <a:rPr lang="en-US" sz="1800" u="sng" dirty="0" err="1">
                <a:latin typeface="Andale Mono" charset="0"/>
                <a:cs typeface="Andale Mono" charset="0"/>
              </a:rPr>
              <a:t>Seq</a:t>
            </a:r>
            <a:r>
              <a:rPr lang="en-US" sz="1800" dirty="0">
                <a:latin typeface="Andale Mono" charset="0"/>
                <a:cs typeface="Andale Mono" charset="0"/>
              </a:rPr>
              <a:t>&gt;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class Container {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  </a:t>
            </a:r>
            <a:r>
              <a:rPr lang="en-US" sz="1800" u="sng" dirty="0" err="1">
                <a:latin typeface="Andale Mono" charset="0"/>
                <a:cs typeface="Andale Mono" charset="0"/>
              </a:rPr>
              <a:t>Seq</a:t>
            </a:r>
            <a:r>
              <a:rPr lang="en-US" sz="1800" u="sng" dirty="0">
                <a:latin typeface="Andale Mono" charset="0"/>
                <a:cs typeface="Andale Mono" charset="0"/>
              </a:rPr>
              <a:t>&lt;T&gt;</a:t>
            </a:r>
            <a:r>
              <a:rPr lang="en-US" sz="1800" dirty="0">
                <a:latin typeface="Andale Mono" charset="0"/>
                <a:cs typeface="Andale Mono" charset="0"/>
              </a:rPr>
              <a:t> </a:t>
            </a:r>
            <a:r>
              <a:rPr lang="en-US" sz="1800" dirty="0" err="1">
                <a:latin typeface="Andale Mono" charset="0"/>
                <a:cs typeface="Andale Mono" charset="0"/>
              </a:rPr>
              <a:t>seq</a:t>
            </a:r>
            <a:r>
              <a:rPr lang="en-US" sz="1800" dirty="0">
                <a:latin typeface="Andale Mono" charset="0"/>
                <a:cs typeface="Andale Mono" charset="0"/>
              </a:rPr>
              <a:t>;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  void append(</a:t>
            </a:r>
            <a:r>
              <a:rPr lang="en-US" sz="1800" dirty="0" err="1">
                <a:latin typeface="Andale Mono" charset="0"/>
                <a:cs typeface="Andale Mono" charset="0"/>
              </a:rPr>
              <a:t>const</a:t>
            </a:r>
            <a:r>
              <a:rPr lang="en-US" sz="1800" dirty="0">
                <a:latin typeface="Andale Mono" charset="0"/>
                <a:cs typeface="Andale Mono" charset="0"/>
              </a:rPr>
              <a:t> T&amp; t) { </a:t>
            </a:r>
            <a:r>
              <a:rPr lang="en-US" sz="1800" dirty="0" err="1">
                <a:latin typeface="Andale Mono" charset="0"/>
                <a:cs typeface="Andale Mono" charset="0"/>
              </a:rPr>
              <a:t>seq.push_back</a:t>
            </a:r>
            <a:r>
              <a:rPr lang="en-US" sz="1800" dirty="0">
                <a:latin typeface="Andale Mono" charset="0"/>
                <a:cs typeface="Andale Mono" charset="0"/>
              </a:rPr>
              <a:t>(t); }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  T* begin() { return </a:t>
            </a:r>
            <a:r>
              <a:rPr lang="en-US" sz="1800" dirty="0" smtClean="0">
                <a:latin typeface="Andale Mono" charset="0"/>
                <a:cs typeface="Andale Mono" charset="0"/>
              </a:rPr>
              <a:t>begin(</a:t>
            </a:r>
            <a:r>
              <a:rPr lang="en-US" sz="1800" dirty="0" err="1" smtClean="0">
                <a:latin typeface="Andale Mono" charset="0"/>
                <a:cs typeface="Andale Mono" charset="0"/>
              </a:rPr>
              <a:t>seq</a:t>
            </a:r>
            <a:r>
              <a:rPr lang="en-US" sz="1800" dirty="0" smtClean="0">
                <a:latin typeface="Andale Mono" charset="0"/>
                <a:cs typeface="Andale Mono" charset="0"/>
              </a:rPr>
              <a:t>)</a:t>
            </a:r>
            <a:r>
              <a:rPr lang="en-US" sz="1800" dirty="0">
                <a:latin typeface="Andale Mono" charset="0"/>
                <a:cs typeface="Andale Mono" charset="0"/>
              </a:rPr>
              <a:t>; }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  T* end() { return </a:t>
            </a:r>
            <a:r>
              <a:rPr lang="en-US" sz="1800" dirty="0" smtClean="0">
                <a:latin typeface="Andale Mono" charset="0"/>
                <a:cs typeface="Andale Mono" charset="0"/>
              </a:rPr>
              <a:t>end(</a:t>
            </a:r>
            <a:r>
              <a:rPr lang="en-US" sz="1800" dirty="0" err="1" smtClean="0">
                <a:latin typeface="Andale Mono" charset="0"/>
                <a:cs typeface="Andale Mono" charset="0"/>
              </a:rPr>
              <a:t>seq</a:t>
            </a:r>
            <a:r>
              <a:rPr lang="en-US" sz="1800" dirty="0" smtClean="0">
                <a:latin typeface="Andale Mono" charset="0"/>
                <a:cs typeface="Andale Mono" charset="0"/>
              </a:rPr>
              <a:t>)</a:t>
            </a:r>
            <a:r>
              <a:rPr lang="en-US" sz="1800" dirty="0">
                <a:latin typeface="Andale Mono" charset="0"/>
                <a:cs typeface="Andale Mono" charset="0"/>
              </a:rPr>
              <a:t>; }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};</a:t>
            </a:r>
          </a:p>
          <a:p>
            <a:pPr eaLnBrk="0" hangingPunct="0"/>
            <a:endParaRPr lang="en-US" sz="1800" dirty="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1800" dirty="0" err="1">
                <a:latin typeface="Andale Mono" charset="0"/>
                <a:cs typeface="Andale Mono" charset="0"/>
              </a:rPr>
              <a:t>int</a:t>
            </a:r>
            <a:r>
              <a:rPr lang="en-US" sz="1800" dirty="0">
                <a:latin typeface="Andale Mono" charset="0"/>
                <a:cs typeface="Andale Mono" charset="0"/>
              </a:rPr>
              <a:t> main() {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  Container&lt;</a:t>
            </a:r>
            <a:r>
              <a:rPr lang="en-US" sz="1800" dirty="0" err="1">
                <a:latin typeface="Andale Mono" charset="0"/>
                <a:cs typeface="Andale Mono" charset="0"/>
              </a:rPr>
              <a:t>int</a:t>
            </a:r>
            <a:r>
              <a:rPr lang="en-US" sz="1800" dirty="0">
                <a:latin typeface="Andale Mono" charset="0"/>
                <a:cs typeface="Andale Mono" charset="0"/>
              </a:rPr>
              <a:t>, </a:t>
            </a:r>
            <a:r>
              <a:rPr lang="en-US" sz="1800" u="sng" dirty="0">
                <a:latin typeface="Andale Mono" charset="0"/>
                <a:cs typeface="Andale Mono" charset="0"/>
              </a:rPr>
              <a:t>Array</a:t>
            </a:r>
            <a:r>
              <a:rPr lang="en-US" sz="1800" dirty="0">
                <a:latin typeface="Andale Mono" charset="0"/>
                <a:cs typeface="Andale Mono" charset="0"/>
              </a:rPr>
              <a:t>&gt; container; </a:t>
            </a:r>
            <a:r>
              <a:rPr lang="en-US" sz="1800" i="1" dirty="0">
                <a:latin typeface="Andale Mono" charset="0"/>
                <a:cs typeface="Andale Mono" charset="0"/>
              </a:rPr>
              <a:t>// Pass template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  </a:t>
            </a:r>
            <a:r>
              <a:rPr lang="en-US" sz="1800" dirty="0" err="1">
                <a:latin typeface="Andale Mono" charset="0"/>
                <a:cs typeface="Andale Mono" charset="0"/>
              </a:rPr>
              <a:t>container.append</a:t>
            </a:r>
            <a:r>
              <a:rPr lang="en-US" sz="1800" dirty="0">
                <a:latin typeface="Andale Mono" charset="0"/>
                <a:cs typeface="Andale Mono" charset="0"/>
              </a:rPr>
              <a:t>(1);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  </a:t>
            </a:r>
            <a:r>
              <a:rPr lang="en-US" sz="1800" dirty="0" err="1">
                <a:latin typeface="Andale Mono" charset="0"/>
                <a:cs typeface="Andale Mono" charset="0"/>
              </a:rPr>
              <a:t>container.append</a:t>
            </a:r>
            <a:r>
              <a:rPr lang="en-US" sz="1800" dirty="0">
                <a:latin typeface="Andale Mono" charset="0"/>
                <a:cs typeface="Andale Mono" charset="0"/>
              </a:rPr>
              <a:t>(2);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  </a:t>
            </a:r>
            <a:r>
              <a:rPr lang="en-US" sz="1800" dirty="0" err="1">
                <a:latin typeface="Andale Mono" charset="0"/>
                <a:cs typeface="Andale Mono" charset="0"/>
              </a:rPr>
              <a:t>int</a:t>
            </a:r>
            <a:r>
              <a:rPr lang="en-US" sz="1800" dirty="0">
                <a:latin typeface="Andale Mono" charset="0"/>
                <a:cs typeface="Andale Mono" charset="0"/>
              </a:rPr>
              <a:t>* p = </a:t>
            </a:r>
            <a:r>
              <a:rPr lang="en-US" sz="1800" dirty="0" err="1">
                <a:latin typeface="Andale Mono" charset="0"/>
                <a:cs typeface="Andale Mono" charset="0"/>
              </a:rPr>
              <a:t>container.begin</a:t>
            </a:r>
            <a:r>
              <a:rPr lang="en-US" sz="1800" dirty="0">
                <a:latin typeface="Andale Mono" charset="0"/>
                <a:cs typeface="Andale Mono" charset="0"/>
              </a:rPr>
              <a:t>();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  while(p != </a:t>
            </a:r>
            <a:r>
              <a:rPr lang="en-US" sz="1800" dirty="0" err="1">
                <a:latin typeface="Andale Mono" charset="0"/>
                <a:cs typeface="Andale Mono" charset="0"/>
              </a:rPr>
              <a:t>container.end</a:t>
            </a:r>
            <a:r>
              <a:rPr lang="en-US" sz="1800" dirty="0">
                <a:latin typeface="Andale Mono" charset="0"/>
                <a:cs typeface="Andale Mono" charset="0"/>
              </a:rPr>
              <a:t>())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    </a:t>
            </a:r>
            <a:r>
              <a:rPr lang="en-US" sz="1800" dirty="0" err="1">
                <a:latin typeface="Andale Mono" charset="0"/>
                <a:cs typeface="Andale Mono" charset="0"/>
              </a:rPr>
              <a:t>cout</a:t>
            </a:r>
            <a:r>
              <a:rPr lang="en-US" sz="1800" dirty="0">
                <a:latin typeface="Andale Mono" charset="0"/>
                <a:cs typeface="Andale Mono" charset="0"/>
              </a:rPr>
              <a:t> &lt;&lt; *p++ &lt;&lt; </a:t>
            </a:r>
            <a:r>
              <a:rPr lang="en-US" sz="1800" dirty="0" err="1">
                <a:latin typeface="Andale Mono" charset="0"/>
                <a:cs typeface="Andale Mono" charset="0"/>
              </a:rPr>
              <a:t>endl</a:t>
            </a:r>
            <a:r>
              <a:rPr lang="en-US" sz="1800" dirty="0">
                <a:latin typeface="Andale Mono" charset="0"/>
                <a:cs typeface="Andale Mono" charset="0"/>
              </a:rPr>
              <a:t>;</a:t>
            </a:r>
          </a:p>
          <a:p>
            <a:pPr eaLnBrk="0" hangingPunct="0"/>
            <a:r>
              <a:rPr lang="en-US" sz="1800" dirty="0">
                <a:latin typeface="Andale Mono" charset="0"/>
                <a:cs typeface="Andale Mono" charset="0"/>
              </a:rPr>
              <a:t>}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>
          <a:xfrm>
            <a:off x="206375" y="449263"/>
            <a:ext cx="8632825" cy="8461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Passing </a:t>
            </a:r>
            <a:r>
              <a:rPr lang="en-US" b="1" dirty="0">
                <a:ea typeface="+mj-ea"/>
                <a:cs typeface="+mj-cs"/>
              </a:rPr>
              <a:t>Array</a:t>
            </a:r>
            <a:r>
              <a:rPr lang="en-US" dirty="0">
                <a:ea typeface="+mj-ea"/>
                <a:cs typeface="+mj-cs"/>
              </a:rPr>
              <a:t> as a</a:t>
            </a:r>
            <a:r>
              <a:rPr lang="en-US" dirty="0" smtClean="0">
                <a:ea typeface="+mj-ea"/>
                <a:cs typeface="+mj-cs"/>
              </a:rPr>
              <a:t> Template Argument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24C7025-D430-9843-9CFB-881ACE5A761B}" type="slidenum">
              <a:rPr lang="en-US" sz="1200">
                <a:solidFill>
                  <a:srgbClr val="3F3F3F"/>
                </a:solidFill>
              </a:rPr>
              <a:pPr eaLnBrk="1" hangingPunct="1"/>
              <a:t>21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Type Deduction in Function Templates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2588"/>
            <a:ext cx="8505825" cy="4748212"/>
          </a:xfrm>
        </p:spPr>
        <p:txBody>
          <a:bodyPr/>
          <a:lstStyle/>
          <a:p>
            <a:pPr eaLnBrk="1" hangingPunct="1"/>
            <a:r>
              <a:rPr lang="en-US" dirty="0">
                <a:latin typeface="Corbel" charset="0"/>
                <a:cs typeface="ＭＳ Ｐゴシック" charset="0"/>
              </a:rPr>
              <a:t>The compiler usually </a:t>
            </a:r>
            <a:r>
              <a:rPr lang="en-US" i="1" dirty="0">
                <a:latin typeface="Corbel" charset="0"/>
                <a:cs typeface="ＭＳ Ｐゴシック" charset="0"/>
              </a:rPr>
              <a:t>deduces</a:t>
            </a:r>
            <a:r>
              <a:rPr lang="en-US" dirty="0">
                <a:latin typeface="Corbel" charset="0"/>
                <a:cs typeface="ＭＳ Ｐゴシック" charset="0"/>
              </a:rPr>
              <a:t> type parameters from the </a:t>
            </a:r>
            <a:r>
              <a:rPr lang="en-US" i="1" dirty="0">
                <a:latin typeface="Corbel" charset="0"/>
                <a:cs typeface="ＭＳ Ｐゴシック" charset="0"/>
              </a:rPr>
              <a:t>arguments</a:t>
            </a:r>
            <a:r>
              <a:rPr lang="en-US" dirty="0">
                <a:latin typeface="Corbel" charset="0"/>
                <a:cs typeface="ＭＳ Ｐゴシック" charset="0"/>
              </a:rPr>
              <a:t> in </a:t>
            </a:r>
            <a:r>
              <a:rPr lang="en-US" dirty="0" smtClean="0">
                <a:latin typeface="Corbel" charset="0"/>
                <a:cs typeface="ＭＳ Ｐゴシック" charset="0"/>
              </a:rPr>
              <a:t>a function </a:t>
            </a:r>
            <a:r>
              <a:rPr lang="en-US" dirty="0">
                <a:latin typeface="Corbel" charset="0"/>
                <a:cs typeface="ＭＳ Ｐゴシック" charset="0"/>
              </a:rPr>
              <a:t>call</a:t>
            </a:r>
          </a:p>
          <a:p>
            <a:pPr lvl="1" eaLnBrk="1" hangingPunct="1"/>
            <a:r>
              <a:rPr lang="en-US" dirty="0">
                <a:latin typeface="Corbel" charset="0"/>
              </a:rPr>
              <a:t>the corresponding </a:t>
            </a:r>
            <a:r>
              <a:rPr lang="en-US" i="1" dirty="0">
                <a:latin typeface="Corbel" charset="0"/>
              </a:rPr>
              <a:t>specialization</a:t>
            </a:r>
            <a:r>
              <a:rPr lang="en-US" dirty="0">
                <a:latin typeface="Corbel" charset="0"/>
              </a:rPr>
              <a:t> is instantiated automatically</a:t>
            </a:r>
          </a:p>
          <a:p>
            <a:pPr eaLnBrk="1" hangingPunct="1"/>
            <a:endParaRPr lang="en-US" dirty="0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orbel" charset="0"/>
                <a:cs typeface="ＭＳ Ｐゴシック" charset="0"/>
              </a:rPr>
              <a:t>Sometimes it can’</a:t>
            </a:r>
            <a:r>
              <a:rPr lang="en-US" altLang="ja-JP" dirty="0">
                <a:latin typeface="Corbel" charset="0"/>
                <a:cs typeface="ＭＳ Ｐゴシック" charset="0"/>
              </a:rPr>
              <a:t>t:</a:t>
            </a:r>
          </a:p>
          <a:p>
            <a:pPr lvl="1" eaLnBrk="1" hangingPunct="1"/>
            <a:r>
              <a:rPr lang="en-US" dirty="0">
                <a:latin typeface="Corbel" charset="0"/>
              </a:rPr>
              <a:t>when the arguments are </a:t>
            </a:r>
            <a:r>
              <a:rPr lang="en-US" i="1" dirty="0">
                <a:latin typeface="Corbel" charset="0"/>
              </a:rPr>
              <a:t>different types</a:t>
            </a:r>
            <a:r>
              <a:rPr lang="en-US" dirty="0">
                <a:latin typeface="Corbel" charset="0"/>
              </a:rPr>
              <a:t> ( </a:t>
            </a:r>
            <a:r>
              <a:rPr lang="en-US" b="1" dirty="0">
                <a:latin typeface="Corbel" charset="0"/>
              </a:rPr>
              <a:t>min(1.0, 2) </a:t>
            </a:r>
            <a:r>
              <a:rPr lang="en-US" dirty="0">
                <a:latin typeface="Corbel" charset="0"/>
              </a:rPr>
              <a:t>)</a:t>
            </a:r>
          </a:p>
          <a:p>
            <a:pPr lvl="1" eaLnBrk="1" hangingPunct="1"/>
            <a:r>
              <a:rPr lang="en-US" dirty="0">
                <a:latin typeface="Corbel" charset="0"/>
              </a:rPr>
              <a:t>when the template argument is a </a:t>
            </a:r>
            <a:r>
              <a:rPr lang="en-US" i="1" dirty="0">
                <a:latin typeface="Corbel" charset="0"/>
              </a:rPr>
              <a:t>return type</a:t>
            </a:r>
            <a:endParaRPr lang="en-US" dirty="0">
              <a:latin typeface="Corbel" charset="0"/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CD9181-181A-DE49-91DD-43CD7B8230A1}" type="slidenum">
              <a:rPr lang="en-US" sz="1200">
                <a:solidFill>
                  <a:srgbClr val="3F3F3F"/>
                </a:solidFill>
              </a:rPr>
              <a:pPr eaLnBrk="1" hangingPunct="1"/>
              <a:t>22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String Conversion Function Templates</a:t>
            </a: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E4EC2A-4972-9C4B-B353-1B99555F4BD6}" type="slidenum">
              <a:rPr lang="en-US" sz="1200">
                <a:solidFill>
                  <a:srgbClr val="3F3F3F"/>
                </a:solidFill>
              </a:rPr>
              <a:pPr eaLnBrk="1" hangingPunct="1"/>
              <a:t>23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457200" y="1863725"/>
            <a:ext cx="7848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2000" i="1">
                <a:latin typeface="Andale Mono" charset="0"/>
                <a:cs typeface="Andale Mono" charset="0"/>
              </a:rPr>
              <a:t>// StringConv.h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#include &lt;string&gt;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#include &lt;sstream&gt;</a:t>
            </a:r>
          </a:p>
          <a:p>
            <a:pPr eaLnBrk="0" hangingPunct="0">
              <a:lnSpc>
                <a:spcPct val="80000"/>
              </a:lnSpc>
            </a:pPr>
            <a:endParaRPr lang="en-US" sz="20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template&lt;class T&gt;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T fromString(const std::string&amp; s) {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std::istringstream is(s);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T t;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is &gt;&gt; t;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return t;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}</a:t>
            </a:r>
          </a:p>
          <a:p>
            <a:pPr eaLnBrk="0" hangingPunct="0">
              <a:lnSpc>
                <a:spcPct val="80000"/>
              </a:lnSpc>
            </a:pPr>
            <a:endParaRPr lang="en-US" sz="20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template&lt;class T&gt;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std::string toString(const T&amp; t) {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std::ostringstream s;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s &lt;&lt; t;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  return s.str();</a:t>
            </a:r>
          </a:p>
          <a:p>
            <a:pPr eaLnBrk="0" hangingPunct="0">
              <a:lnSpc>
                <a:spcPct val="80000"/>
              </a:lnSpc>
            </a:pPr>
            <a:r>
              <a:rPr lang="en-US" sz="2000">
                <a:latin typeface="Andale Mono" charset="0"/>
                <a:cs typeface="Andale Mono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533400" y="1739900"/>
            <a:ext cx="79248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int main()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</a:t>
            </a:r>
            <a:r>
              <a:rPr lang="en-US" sz="1800" i="1">
                <a:latin typeface="Andale Mono" charset="0"/>
                <a:cs typeface="Andale Mono" charset="0"/>
              </a:rPr>
              <a:t>// Implicit Type Deduction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int i = 1234;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"i == \"" &lt;&lt; toString(i) &lt;&lt; "\"" &lt;&lt; endl;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float x = 567.89;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"x == \"" &lt;&lt; toString(x) &lt;&lt; "\"" &lt;&lt; endl;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complex&lt;float&gt; c(1.0, 2.0);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"c == \"" &lt;&lt; toString(c) &lt;&lt; "\"" &lt;&lt; endl;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endl;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 i="1">
                <a:latin typeface="Andale Mono" charset="0"/>
                <a:cs typeface="Andale Mono" charset="0"/>
              </a:rPr>
              <a:t>  // Explicit Function Template Specialization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i = fromString&lt;int&gt;(string("1234"));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"i == " &lt;&lt; i &lt;&lt; endl;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x = fromString&lt;float&gt;(string("567.89"));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"x == " &lt;&lt; x &lt;&lt; endl;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 = fromString&lt;complex&lt;float</a:t>
            </a:r>
            <a:r>
              <a:rPr lang="en-US" sz="1800">
                <a:solidFill>
                  <a:srgbClr val="FF0000"/>
                </a:solidFill>
                <a:latin typeface="Andale Mono" charset="0"/>
                <a:cs typeface="Andale Mono" charset="0"/>
              </a:rPr>
              <a:t>&gt;&gt;</a:t>
            </a:r>
            <a:r>
              <a:rPr lang="en-US" sz="1800">
                <a:latin typeface="Andale Mono" charset="0"/>
                <a:cs typeface="Andale Mono" charset="0"/>
              </a:rPr>
              <a:t>(string("(1.0,2.0)"));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"c == " &lt;&lt; c &lt;&lt; endl;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Using </a:t>
            </a:r>
            <a:r>
              <a:rPr lang="en-US" dirty="0" err="1" smtClean="0">
                <a:solidFill>
                  <a:srgbClr val="D2533C"/>
                </a:solidFill>
                <a:ea typeface="+mj-ea"/>
                <a:cs typeface="+mj-cs"/>
              </a:rPr>
              <a:t>toString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and </a:t>
            </a:r>
            <a:r>
              <a:rPr lang="en-US" dirty="0" err="1" smtClean="0">
                <a:solidFill>
                  <a:srgbClr val="D2533C"/>
                </a:solidFill>
                <a:ea typeface="+mj-ea"/>
                <a:cs typeface="+mj-cs"/>
              </a:rPr>
              <a:t>fromString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8754B8-B36B-5E47-9617-B852A638E814}" type="slidenum">
              <a:rPr 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Function Template Overloading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You can define multiple functions </a:t>
            </a:r>
            <a:r>
              <a:rPr lang="en-US" i="1">
                <a:latin typeface="Corbel" charset="0"/>
                <a:cs typeface="ＭＳ Ｐゴシック" charset="0"/>
              </a:rPr>
              <a:t>and</a:t>
            </a:r>
            <a:r>
              <a:rPr lang="en-US">
                <a:latin typeface="Corbel" charset="0"/>
                <a:cs typeface="ＭＳ Ｐゴシック" charset="0"/>
              </a:rPr>
              <a:t> function templates with the same name</a:t>
            </a:r>
          </a:p>
          <a:p>
            <a:pPr eaLnBrk="1" hangingPunct="1">
              <a:spcAft>
                <a:spcPts val="600"/>
              </a:spcAft>
            </a:pPr>
            <a:endParaRPr lang="en-US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The </a:t>
            </a:r>
            <a:r>
              <a:rPr lang="ja-JP" altLang="en-US">
                <a:latin typeface="Corbel" charset="0"/>
                <a:cs typeface="ＭＳ Ｐゴシック" charset="0"/>
              </a:rPr>
              <a:t>“</a:t>
            </a:r>
            <a:r>
              <a:rPr lang="en-US" altLang="ja-JP">
                <a:latin typeface="Corbel" charset="0"/>
                <a:cs typeface="ＭＳ Ｐゴシック" charset="0"/>
              </a:rPr>
              <a:t>best match</a:t>
            </a:r>
            <a:r>
              <a:rPr lang="ja-JP" altLang="en-US">
                <a:latin typeface="Corbel" charset="0"/>
                <a:cs typeface="ＭＳ Ｐゴシック" charset="0"/>
              </a:rPr>
              <a:t>”</a:t>
            </a:r>
            <a:r>
              <a:rPr lang="en-US" altLang="ja-JP">
                <a:latin typeface="Corbel" charset="0"/>
                <a:cs typeface="ＭＳ Ｐゴシック" charset="0"/>
              </a:rPr>
              <a:t> will be used</a:t>
            </a:r>
          </a:p>
          <a:p>
            <a:pPr eaLnBrk="1" hangingPunct="1">
              <a:spcAft>
                <a:spcPts val="600"/>
              </a:spcAft>
            </a:pPr>
            <a:endParaRPr lang="en-US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You can also overload a function template by having a </a:t>
            </a:r>
            <a:r>
              <a:rPr lang="en-US" i="1">
                <a:latin typeface="Corbel" charset="0"/>
                <a:cs typeface="ＭＳ Ｐゴシック" charset="0"/>
              </a:rPr>
              <a:t>different number of template parameters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4BB352-D2D5-4D49-A409-BD9E079D2CA5}" type="slidenum">
              <a:rPr 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/>
          </p:cNvSpPr>
          <p:nvPr/>
        </p:nvSpPr>
        <p:spPr bwMode="auto">
          <a:xfrm>
            <a:off x="304800" y="763588"/>
            <a:ext cx="8763000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T&gt;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const T&amp; min(const T&amp; a, const T&amp; b)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return (a &lt; b) ? a : b;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const char* min(const char* a, const char* b)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return (strcmp(a, b) &lt; 0) ? a : b;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double min(double x, double y)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return (x &lt; y) ? x : y;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int main()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const char *s2 = "say \"Ni-!\"", *s1 = "knights who";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min(1, 2) &lt;&lt; endl;      </a:t>
            </a:r>
            <a:r>
              <a:rPr lang="en-US" sz="1800" i="1">
                <a:latin typeface="Andale Mono" charset="0"/>
                <a:cs typeface="Andale Mono" charset="0"/>
              </a:rPr>
              <a:t>// 1: 1 (template)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min(1.0, 2.0) &lt;&lt; endl;  </a:t>
            </a:r>
            <a:r>
              <a:rPr lang="en-US" sz="1800" i="1">
                <a:latin typeface="Andale Mono" charset="0"/>
                <a:cs typeface="Andale Mono" charset="0"/>
              </a:rPr>
              <a:t>// 2: 1 (double)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min(1, 2.0) &lt;&lt; endl;    </a:t>
            </a:r>
            <a:r>
              <a:rPr lang="en-US" sz="1800" i="1">
                <a:latin typeface="Andale Mono" charset="0"/>
                <a:cs typeface="Andale Mono" charset="0"/>
              </a:rPr>
              <a:t>// 3: 1 (double)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min(s1, s2) &lt;&lt; endl;    </a:t>
            </a:r>
            <a:r>
              <a:rPr lang="en-US" sz="1800" i="1">
                <a:latin typeface="Andale Mono" charset="0"/>
                <a:cs typeface="Andale Mono" charset="0"/>
              </a:rPr>
              <a:t>// 4: "knights who"</a:t>
            </a:r>
            <a:r>
              <a:rPr lang="en-US" sz="1800">
                <a:latin typeface="Andale Mono" charset="0"/>
                <a:cs typeface="Andale Mono" charset="0"/>
              </a:rPr>
              <a:t/>
            </a:r>
            <a:br>
              <a:rPr lang="en-US" sz="1800">
                <a:latin typeface="Andale Mono" charset="0"/>
                <a:cs typeface="Andale Mono" charset="0"/>
              </a:rPr>
            </a:br>
            <a:r>
              <a:rPr lang="en-US" sz="1800">
                <a:latin typeface="Andale Mono" charset="0"/>
                <a:cs typeface="Andale Mono" charset="0"/>
              </a:rPr>
              <a:t>                                  </a:t>
            </a:r>
            <a:r>
              <a:rPr lang="en-US" sz="1800" i="1">
                <a:latin typeface="Andale Mono" charset="0"/>
                <a:cs typeface="Andale Mono" charset="0"/>
              </a:rPr>
              <a:t>//    (const char*)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min&lt;&gt;(s1, s2) &lt;&lt; endl;  </a:t>
            </a:r>
            <a:r>
              <a:rPr lang="en-US" sz="1800" i="1">
                <a:latin typeface="Andale Mono" charset="0"/>
                <a:cs typeface="Andale Mono" charset="0"/>
              </a:rPr>
              <a:t>// 5: say "Ni-!"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                              </a:t>
            </a:r>
            <a:r>
              <a:rPr lang="en-US" sz="1800" i="1">
                <a:latin typeface="Andale Mono" charset="0"/>
                <a:cs typeface="Andale Mono" charset="0"/>
              </a:rPr>
              <a:t>//    (template)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823D475-3E49-3649-A2EC-51C3D82EB404}" type="slidenum">
              <a:rPr lang="en-US" sz="1200">
                <a:solidFill>
                  <a:srgbClr val="3F3F3F"/>
                </a:solidFill>
              </a:rPr>
              <a:pPr eaLnBrk="1" hangingPunct="1"/>
              <a:t>26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2525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D2533C"/>
                </a:solidFill>
                <a:ea typeface="+mj-ea"/>
                <a:cs typeface="+mj-cs"/>
              </a:rPr>
              <a:t>Priority Ordering </a:t>
            </a: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of Function Templates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6259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With overloaded function templates, there needs to be a way to choose the </a:t>
            </a:r>
            <a:r>
              <a:rPr lang="ja-JP" altLang="en-US" dirty="0">
                <a:latin typeface="Corbel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cs typeface="ＭＳ Ｐゴシック" charset="0"/>
              </a:rPr>
              <a:t>best fit</a:t>
            </a:r>
            <a:r>
              <a:rPr lang="ja-JP" altLang="en-US" dirty="0">
                <a:latin typeface="Corbel" charset="0"/>
                <a:cs typeface="ＭＳ Ｐゴシック" charset="0"/>
              </a:rPr>
              <a:t>”</a:t>
            </a:r>
            <a:endParaRPr lang="en-US" altLang="ja-JP" dirty="0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Plain functions are always considered better than templates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</a:rPr>
              <a:t>Everything else being equal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Some templates are better than others also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</a:rPr>
              <a:t>More </a:t>
            </a:r>
            <a:r>
              <a:rPr lang="ja-JP" altLang="en-US" dirty="0">
                <a:latin typeface="Corbel" charset="0"/>
              </a:rPr>
              <a:t>“</a:t>
            </a:r>
            <a:r>
              <a:rPr lang="en-US" altLang="ja-JP" dirty="0">
                <a:latin typeface="Corbel" charset="0"/>
              </a:rPr>
              <a:t>specialized</a:t>
            </a:r>
            <a:r>
              <a:rPr lang="ja-JP" altLang="en-US" dirty="0">
                <a:latin typeface="Corbel" charset="0"/>
              </a:rPr>
              <a:t>”</a:t>
            </a:r>
            <a:r>
              <a:rPr lang="en-US" altLang="ja-JP" dirty="0">
                <a:latin typeface="Corbel" charset="0"/>
              </a:rPr>
              <a:t> if matches more combinations of arguments types than another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</a:rPr>
              <a:t>Example follows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23EFB3E-B830-1F4A-AD72-5007DD3A5CFA}" type="slidenum">
              <a:rPr lang="en-US" sz="1200">
                <a:solidFill>
                  <a:srgbClr val="3F3F3F"/>
                </a:solidFill>
              </a:rPr>
              <a:pPr eaLnBrk="1" hangingPunct="1"/>
              <a:t>27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762000" y="1033463"/>
            <a:ext cx="6553200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T&gt; void f(T)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"T" &lt;&lt; endl;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T&gt; void f(T*)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"T*" &lt;&lt; endl;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T&gt; void f(const T*)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"const T*" &lt;&lt; endl;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int main()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f(0);            // T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int i = 0;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f(&amp;i);           // T*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const int j = 0;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f(&amp;j);           // const T*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542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66F9F7-2EAE-6243-9275-55ED024840D7}" type="slidenum">
              <a:rPr lang="en-US" sz="1200">
                <a:solidFill>
                  <a:srgbClr val="3F3F3F"/>
                </a:solidFill>
              </a:rPr>
              <a:pPr eaLnBrk="1" hangingPunct="1"/>
              <a:t>28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8229600" cy="12525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Things to Remember…</a:t>
            </a:r>
            <a:br>
              <a:rPr lang="en-US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800" i="1" dirty="0">
                <a:solidFill>
                  <a:srgbClr val="D2533C"/>
                </a:solidFill>
                <a:ea typeface="+mj-ea"/>
                <a:cs typeface="+mj-cs"/>
              </a:rPr>
              <a:t>About Function Templates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Arguments that can be </a:t>
            </a:r>
            <a:r>
              <a:rPr lang="en-US" i="1">
                <a:latin typeface="Corbel" charset="0"/>
                <a:cs typeface="ＭＳ Ｐゴシック" charset="0"/>
              </a:rPr>
              <a:t>deduced</a:t>
            </a:r>
            <a:r>
              <a:rPr lang="en-US">
                <a:latin typeface="Corbel" charset="0"/>
                <a:cs typeface="ＭＳ Ｐゴシック" charset="0"/>
              </a:rPr>
              <a:t> will be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The </a:t>
            </a:r>
            <a:r>
              <a:rPr lang="en-US" i="1">
                <a:latin typeface="Corbel" charset="0"/>
              </a:rPr>
              <a:t>rest</a:t>
            </a:r>
            <a:r>
              <a:rPr lang="en-US">
                <a:latin typeface="Corbel" charset="0"/>
              </a:rPr>
              <a:t> you must provide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Put those </a:t>
            </a:r>
            <a:r>
              <a:rPr lang="en-US" i="1">
                <a:latin typeface="Corbel" charset="0"/>
              </a:rPr>
              <a:t>first</a:t>
            </a:r>
            <a:r>
              <a:rPr lang="en-US">
                <a:latin typeface="Corbel" charset="0"/>
              </a:rPr>
              <a:t> in the argument list so the others can be </a:t>
            </a:r>
            <a:r>
              <a:rPr lang="en-US" i="1">
                <a:latin typeface="Corbel" charset="0"/>
              </a:rPr>
              <a:t>deduced</a:t>
            </a:r>
            <a:r>
              <a:rPr lang="en-US">
                <a:latin typeface="Corbel" charset="0"/>
              </a:rPr>
              <a:t> by the compiler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Standard Conversions do </a:t>
            </a:r>
            <a:r>
              <a:rPr lang="en-US" i="1">
                <a:latin typeface="Corbel" charset="0"/>
                <a:cs typeface="ＭＳ Ｐゴシック" charset="0"/>
              </a:rPr>
              <a:t>not</a:t>
            </a:r>
            <a:r>
              <a:rPr lang="en-US">
                <a:latin typeface="Corbel" charset="0"/>
                <a:cs typeface="ＭＳ Ｐゴシック" charset="0"/>
              </a:rPr>
              <a:t> apply when using </a:t>
            </a:r>
            <a:r>
              <a:rPr lang="en-US" i="1">
                <a:latin typeface="Corbel" charset="0"/>
                <a:cs typeface="ＭＳ Ｐゴシック" charset="0"/>
              </a:rPr>
              <a:t>unqualified calls </a:t>
            </a:r>
            <a:r>
              <a:rPr lang="en-US">
                <a:latin typeface="Corbel" charset="0"/>
                <a:cs typeface="ＭＳ Ｐゴシック" charset="0"/>
              </a:rPr>
              <a:t>to function templates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Arguments must match parameters exactly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Except </a:t>
            </a:r>
            <a:r>
              <a:rPr lang="en-US" b="1">
                <a:latin typeface="Corbel" charset="0"/>
              </a:rPr>
              <a:t>const</a:t>
            </a:r>
            <a:r>
              <a:rPr lang="en-US">
                <a:latin typeface="Corbel" charset="0"/>
              </a:rPr>
              <a:t> adornments are okay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4532D33-9E93-D043-97CC-D65641C74CEC}" type="slidenum">
              <a:rPr lang="en-US" sz="1200">
                <a:solidFill>
                  <a:srgbClr val="3F3F3F"/>
                </a:solidFill>
              </a:rPr>
              <a:pPr eaLnBrk="1" hangingPunct="1"/>
              <a:t>29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Implicit Interfaces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7800" y="1652588"/>
            <a:ext cx="4470400" cy="45958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500">
                <a:latin typeface="Corbel" charset="0"/>
                <a:cs typeface="ＭＳ Ｐゴシック" charset="0"/>
              </a:rPr>
              <a:t>aka </a:t>
            </a:r>
            <a:r>
              <a:rPr lang="ja-JP" altLang="en-US" sz="2500">
                <a:latin typeface="Corbel" charset="0"/>
                <a:cs typeface="ＭＳ Ｐゴシック" charset="0"/>
              </a:rPr>
              <a:t>“</a:t>
            </a:r>
            <a:r>
              <a:rPr lang="en-US" altLang="ja-JP" sz="2500">
                <a:latin typeface="Corbel" charset="0"/>
                <a:cs typeface="ＭＳ Ｐゴシック" charset="0"/>
              </a:rPr>
              <a:t>Duck Typing</a:t>
            </a:r>
            <a:r>
              <a:rPr lang="ja-JP" altLang="en-US" sz="2500">
                <a:latin typeface="Corbel" charset="0"/>
                <a:cs typeface="ＭＳ Ｐゴシック" charset="0"/>
              </a:rPr>
              <a:t>”</a:t>
            </a:r>
            <a:endParaRPr lang="en-US" altLang="ja-JP" sz="2500">
              <a:latin typeface="Corbel" charset="0"/>
              <a:cs typeface="ＭＳ Ｐゴシック" charset="0"/>
            </a:endParaRP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200">
                <a:latin typeface="Corbel" charset="0"/>
              </a:rPr>
              <a:t>If it quacks like a duck, …</a:t>
            </a:r>
            <a:br>
              <a:rPr lang="en-US" sz="2200">
                <a:latin typeface="Corbel" charset="0"/>
              </a:rPr>
            </a:br>
            <a:r>
              <a:rPr lang="en-US" sz="2200">
                <a:latin typeface="Corbel" charset="0"/>
              </a:rPr>
              <a:t>(i.e., it fits the bill :-)</a:t>
            </a: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500">
                <a:latin typeface="Corbel" charset="0"/>
                <a:cs typeface="ＭＳ Ｐゴシック" charset="0"/>
              </a:rPr>
              <a:t>The </a:t>
            </a:r>
            <a:r>
              <a:rPr lang="en-US" sz="2500" i="1">
                <a:latin typeface="Corbel" charset="0"/>
                <a:cs typeface="ＭＳ Ｐゴシック" charset="0"/>
              </a:rPr>
              <a:t>status quo</a:t>
            </a:r>
            <a:r>
              <a:rPr lang="en-US" sz="2500">
                <a:latin typeface="Corbel" charset="0"/>
                <a:cs typeface="ＭＳ Ｐゴシック" charset="0"/>
              </a:rPr>
              <a:t> for dynamically-typed languages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200">
                <a:latin typeface="Corbel" charset="0"/>
              </a:rPr>
              <a:t>Perl, Python, PHP, Ruby…</a:t>
            </a: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500">
                <a:latin typeface="Corbel" charset="0"/>
                <a:cs typeface="ＭＳ Ｐゴシック" charset="0"/>
              </a:rPr>
              <a:t>C++ </a:t>
            </a:r>
            <a:r>
              <a:rPr lang="en-US" sz="2500" i="1">
                <a:latin typeface="Corbel" charset="0"/>
                <a:cs typeface="ＭＳ Ｐゴシック" charset="0"/>
              </a:rPr>
              <a:t>statically</a:t>
            </a:r>
            <a:r>
              <a:rPr lang="en-US" sz="2500">
                <a:latin typeface="Corbel" charset="0"/>
                <a:cs typeface="ＭＳ Ｐゴシック" charset="0"/>
              </a:rPr>
              <a:t> verifies that generic types support required operations</a:t>
            </a:r>
          </a:p>
        </p:txBody>
      </p:sp>
      <p:sp>
        <p:nvSpPr>
          <p:cNvPr id="1945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8CDBD8A-59A1-8242-881B-F31784241D30}" type="slidenum">
              <a:rPr lang="en-US" sz="1200">
                <a:solidFill>
                  <a:srgbClr val="3F3F3F"/>
                </a:solidFill>
              </a:rPr>
              <a:pPr eaLnBrk="1" hangingPunct="1"/>
              <a:t>3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800600" y="2041525"/>
            <a:ext cx="4114800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fr-FR" sz="2000">
                <a:latin typeface="Andale Mono" charset="0"/>
                <a:cs typeface="Andale Mono" charset="0"/>
              </a:rPr>
              <a:t>template&lt;typename T&gt;</a:t>
            </a:r>
          </a:p>
          <a:p>
            <a:r>
              <a:rPr lang="fr-FR" sz="2000">
                <a:latin typeface="Andale Mono" charset="0"/>
                <a:cs typeface="Andale Mono" charset="0"/>
              </a:rPr>
              <a:t>const T&amp; min(const T&amp; a,</a:t>
            </a:r>
          </a:p>
          <a:p>
            <a:r>
              <a:rPr lang="fr-FR" sz="2000">
                <a:latin typeface="Andale Mono" charset="0"/>
                <a:cs typeface="Andale Mono" charset="0"/>
              </a:rPr>
              <a:t>             const T&amp; b)</a:t>
            </a:r>
          </a:p>
          <a:p>
            <a:r>
              <a:rPr lang="fr-FR" sz="2000">
                <a:latin typeface="Andale Mono" charset="0"/>
                <a:cs typeface="Andale Mono" charset="0"/>
              </a:rPr>
              <a:t>{</a:t>
            </a:r>
          </a:p>
          <a:p>
            <a:r>
              <a:rPr lang="fr-FR" sz="2000">
                <a:latin typeface="Andale Mono" charset="0"/>
                <a:cs typeface="Andale Mono" charset="0"/>
              </a:rPr>
              <a:t>  </a:t>
            </a:r>
            <a:r>
              <a:rPr lang="en-US" sz="2000">
                <a:latin typeface="Andale Mono" charset="0"/>
                <a:cs typeface="Andale Mono" charset="0"/>
              </a:rPr>
              <a:t>return (a </a:t>
            </a:r>
            <a:r>
              <a:rPr lang="en-US" sz="2000">
                <a:solidFill>
                  <a:srgbClr val="FF0000"/>
                </a:solidFill>
                <a:latin typeface="Andale Mono" charset="0"/>
                <a:cs typeface="Andale Mono" charset="0"/>
              </a:rPr>
              <a:t>&lt;</a:t>
            </a:r>
            <a:r>
              <a:rPr lang="en-US" sz="2000">
                <a:latin typeface="Andale Mono" charset="0"/>
                <a:cs typeface="Andale Mono" charset="0"/>
              </a:rPr>
              <a:t> b) ? a : b;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}</a:t>
            </a:r>
          </a:p>
          <a:p>
            <a:endParaRPr lang="en-US" sz="2000">
              <a:latin typeface="Andale Mono" charset="0"/>
              <a:cs typeface="Andale Mono" charset="0"/>
            </a:endParaRPr>
          </a:p>
          <a:p>
            <a:r>
              <a:rPr lang="en-US" sz="2000">
                <a:latin typeface="Andale Mono" charset="0"/>
                <a:cs typeface="Andale Mono" charset="0"/>
              </a:rPr>
              <a:t>…</a:t>
            </a:r>
          </a:p>
          <a:p>
            <a:endParaRPr lang="en-US" sz="2000">
              <a:latin typeface="Andale Mono" charset="0"/>
              <a:cs typeface="Andale Mono" charset="0"/>
            </a:endParaRPr>
          </a:p>
          <a:p>
            <a:r>
              <a:rPr lang="en-US" sz="2000">
                <a:latin typeface="Andale Mono" charset="0"/>
                <a:cs typeface="Andale Mono" charset="0"/>
              </a:rPr>
              <a:t>  min(i,j) </a:t>
            </a:r>
            <a:r>
              <a:rPr lang="en-US" sz="2000" i="1">
                <a:latin typeface="Andale Mono" charset="0"/>
                <a:cs typeface="Andale Mono" charset="0"/>
              </a:rPr>
              <a:t>// T deduced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Two Useful Templates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6322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std::pair, std::tuple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B97D12A-8E0E-EE4E-8D79-CCA56A6A4DF6}" type="slidenum">
              <a:rPr lang="en-US" sz="1200">
                <a:solidFill>
                  <a:srgbClr val="FFFFFF"/>
                </a:solidFill>
              </a:rPr>
              <a:pPr eaLnBrk="1" hangingPunct="1"/>
              <a:t>30</a:t>
            </a:fld>
            <a:endParaRPr 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j-ea"/>
                <a:cs typeface="+mj-cs"/>
              </a:rPr>
              <a:t>std::pair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sz="3111" i="1" dirty="0" smtClean="0">
                <a:ea typeface="+mj-ea"/>
                <a:cs typeface="+mj-cs"/>
              </a:rPr>
              <a:t>In &lt;utility&gt;</a:t>
            </a:r>
            <a:endParaRPr lang="en-US" i="1" dirty="0">
              <a:ea typeface="+mj-ea"/>
              <a:cs typeface="+mj-cs"/>
            </a:endParaRPr>
          </a:p>
        </p:txBody>
      </p:sp>
      <p:sp>
        <p:nvSpPr>
          <p:cNvPr id="57346" name="Content Placeholder 4"/>
          <p:cNvSpPr>
            <a:spLocks noGrp="1"/>
          </p:cNvSpPr>
          <p:nvPr>
            <p:ph idx="1"/>
          </p:nvPr>
        </p:nvSpPr>
        <p:spPr>
          <a:xfrm>
            <a:off x="304800" y="1774825"/>
            <a:ext cx="8534400" cy="46259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>
                <a:latin typeface="Corbel" charset="0"/>
                <a:cs typeface="ＭＳ Ｐゴシック" charset="0"/>
              </a:rPr>
              <a:t>Holds a pair of any two types:</a:t>
            </a:r>
          </a:p>
          <a:p>
            <a:pPr eaLnBrk="1" hangingPunct="1">
              <a:spcAft>
                <a:spcPts val="600"/>
              </a:spcAft>
            </a:pPr>
            <a:r>
              <a:rPr lang="en-US" sz="2000">
                <a:latin typeface="Andale Mono" charset="0"/>
                <a:cs typeface="Andale Mono" charset="0"/>
              </a:rPr>
              <a:t>pair&lt;int,string&gt; p1(10,</a:t>
            </a:r>
            <a:r>
              <a:rPr lang="ja-JP" altLang="en-US" sz="2000">
                <a:latin typeface="Andale Mono" charset="0"/>
                <a:cs typeface="Andale Mono" charset="0"/>
              </a:rPr>
              <a:t>”</a:t>
            </a:r>
            <a:r>
              <a:rPr lang="en-US" altLang="ja-JP" sz="2000">
                <a:latin typeface="Andale Mono" charset="0"/>
                <a:cs typeface="Andale Mono" charset="0"/>
              </a:rPr>
              <a:t>ten</a:t>
            </a:r>
            <a:r>
              <a:rPr lang="ja-JP" altLang="en-US" sz="2000">
                <a:latin typeface="Andale Mono" charset="0"/>
                <a:cs typeface="Andale Mono" charset="0"/>
              </a:rPr>
              <a:t>”</a:t>
            </a:r>
            <a:r>
              <a:rPr lang="en-US" altLang="ja-JP" sz="2000">
                <a:latin typeface="Andale Mono" charset="0"/>
                <a:cs typeface="Andale Mono" charset="0"/>
              </a:rPr>
              <a:t>);</a:t>
            </a:r>
          </a:p>
          <a:p>
            <a:pPr eaLnBrk="1" hangingPunct="1">
              <a:spcAft>
                <a:spcPts val="600"/>
              </a:spcAft>
            </a:pPr>
            <a:r>
              <a:rPr lang="en-US" sz="2000">
                <a:solidFill>
                  <a:srgbClr val="FF0000"/>
                </a:solidFill>
                <a:latin typeface="Andale Mono" charset="0"/>
                <a:cs typeface="Andale Mono" charset="0"/>
              </a:rPr>
              <a:t>auto </a:t>
            </a:r>
            <a:r>
              <a:rPr lang="en-US" sz="2000">
                <a:latin typeface="Andale Mono" charset="0"/>
                <a:cs typeface="Andale Mono" charset="0"/>
              </a:rPr>
              <a:t>p1 = make_pair(10,string(</a:t>
            </a:r>
            <a:r>
              <a:rPr lang="ja-JP" altLang="en-US" sz="2000">
                <a:latin typeface="Andale Mono" charset="0"/>
                <a:cs typeface="Andale Mono" charset="0"/>
              </a:rPr>
              <a:t>“</a:t>
            </a:r>
            <a:r>
              <a:rPr lang="en-US" altLang="ja-JP" sz="2000">
                <a:latin typeface="Andale Mono" charset="0"/>
                <a:cs typeface="Andale Mono" charset="0"/>
              </a:rPr>
              <a:t>ten</a:t>
            </a:r>
            <a:r>
              <a:rPr lang="ja-JP" altLang="en-US" sz="2000">
                <a:latin typeface="Andale Mono" charset="0"/>
                <a:cs typeface="Andale Mono" charset="0"/>
              </a:rPr>
              <a:t>”</a:t>
            </a:r>
            <a:r>
              <a:rPr lang="en-US" altLang="ja-JP" sz="2000">
                <a:latin typeface="Andale Mono" charset="0"/>
                <a:cs typeface="Andale Mono" charset="0"/>
              </a:rPr>
              <a:t>));</a:t>
            </a:r>
          </a:p>
          <a:p>
            <a:pPr eaLnBrk="1" hangingPunct="1">
              <a:spcAft>
                <a:spcPts val="600"/>
              </a:spcAft>
            </a:pPr>
            <a:r>
              <a:rPr lang="en-US" sz="2800">
                <a:latin typeface="Corbel" charset="0"/>
                <a:cs typeface="ＭＳ Ｐゴシック" charset="0"/>
              </a:rPr>
              <a:t>Used to hold the </a:t>
            </a:r>
            <a:r>
              <a:rPr lang="en-US" sz="2800" i="1">
                <a:latin typeface="Corbel" charset="0"/>
                <a:cs typeface="ＭＳ Ｐゴシック" charset="0"/>
              </a:rPr>
              <a:t>key</a:t>
            </a:r>
            <a:r>
              <a:rPr lang="en-US" sz="2800">
                <a:latin typeface="Corbel" charset="0"/>
                <a:cs typeface="ＭＳ Ｐゴシック" charset="0"/>
              </a:rPr>
              <a:t> and </a:t>
            </a:r>
            <a:r>
              <a:rPr lang="en-US" sz="2800" i="1">
                <a:latin typeface="Corbel" charset="0"/>
                <a:cs typeface="ＭＳ Ｐゴシック" charset="0"/>
              </a:rPr>
              <a:t>value</a:t>
            </a:r>
            <a:r>
              <a:rPr lang="en-US" sz="2800">
                <a:latin typeface="Corbel" charset="0"/>
                <a:cs typeface="ＭＳ Ｐゴシック" charset="0"/>
              </a:rPr>
              <a:t> in a </a:t>
            </a:r>
            <a:r>
              <a:rPr lang="en-US" sz="2800" b="1">
                <a:latin typeface="Corbel" charset="0"/>
                <a:cs typeface="ＭＳ Ｐゴシック" charset="0"/>
              </a:rPr>
              <a:t>map</a:t>
            </a:r>
            <a:endParaRPr lang="en-US" sz="2800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>
                <a:latin typeface="Corbel" charset="0"/>
                <a:cs typeface="ＭＳ Ｐゴシック" charset="0"/>
              </a:rPr>
              <a:t>Retrieve values with </a:t>
            </a:r>
            <a:r>
              <a:rPr lang="en-US" sz="2800" b="1">
                <a:latin typeface="Corbel" charset="0"/>
                <a:cs typeface="ＭＳ Ｐゴシック" charset="0"/>
              </a:rPr>
              <a:t>first</a:t>
            </a:r>
            <a:r>
              <a:rPr lang="en-US" sz="2800">
                <a:latin typeface="Corbel" charset="0"/>
                <a:cs typeface="ＭＳ Ｐゴシック" charset="0"/>
              </a:rPr>
              <a:t> and </a:t>
            </a:r>
            <a:r>
              <a:rPr lang="en-US" sz="2800" b="1">
                <a:latin typeface="Corbel" charset="0"/>
                <a:cs typeface="ＭＳ Ｐゴシック" charset="0"/>
              </a:rPr>
              <a:t>second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>
                <a:latin typeface="Corbel" charset="0"/>
              </a:rPr>
              <a:t>struct </a:t>
            </a:r>
            <a:r>
              <a:rPr lang="en-US" sz="2400" i="1">
                <a:latin typeface="Corbel" charset="0"/>
              </a:rPr>
              <a:t>data</a:t>
            </a:r>
            <a:r>
              <a:rPr lang="en-US" sz="2400">
                <a:latin typeface="Corbel" charset="0"/>
              </a:rPr>
              <a:t> members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>
                <a:latin typeface="Corbel" charset="0"/>
                <a:cs typeface="ＭＳ Ｐゴシック" charset="0"/>
              </a:rPr>
              <a:t>See </a:t>
            </a:r>
            <a:r>
              <a:rPr lang="en-US" sz="2800" i="1">
                <a:latin typeface="Corbel" charset="0"/>
                <a:cs typeface="ＭＳ Ｐゴシック" charset="0"/>
              </a:rPr>
              <a:t>pair.cpp</a:t>
            </a:r>
          </a:p>
        </p:txBody>
      </p:sp>
      <p:sp>
        <p:nvSpPr>
          <p:cNvPr id="5734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5734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2F936FC-3FE7-0B46-9753-A065DE399E8E}" type="slidenum">
              <a:rPr lang="en-US" sz="1400">
                <a:solidFill>
                  <a:srgbClr val="FFFFFF"/>
                </a:solidFill>
              </a:rPr>
              <a:pPr eaLnBrk="1" hangingPunct="1"/>
              <a:t>31</a:t>
            </a:fld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std::tuple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sz="3111" i="1" dirty="0" smtClean="0">
                <a:ea typeface="+mj-ea"/>
                <a:cs typeface="+mj-cs"/>
              </a:rPr>
              <a:t>An extension of </a:t>
            </a:r>
            <a:r>
              <a:rPr lang="en-US" sz="3111" i="1" dirty="0" err="1" smtClean="0">
                <a:ea typeface="+mj-ea"/>
                <a:cs typeface="+mj-cs"/>
              </a:rPr>
              <a:t>std::pair</a:t>
            </a:r>
            <a:endParaRPr lang="en-US" i="1" dirty="0">
              <a:ea typeface="+mj-ea"/>
              <a:cs typeface="+mj-cs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Holds an </a:t>
            </a:r>
            <a:r>
              <a:rPr lang="en-US" i="1">
                <a:latin typeface="Corbel" charset="0"/>
                <a:cs typeface="ＭＳ Ｐゴシック" charset="0"/>
              </a:rPr>
              <a:t>arbitrary number</a:t>
            </a:r>
            <a:r>
              <a:rPr lang="en-US">
                <a:latin typeface="Corbel" charset="0"/>
                <a:cs typeface="ＭＳ Ｐゴシック" charset="0"/>
              </a:rPr>
              <a:t> of items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Handy for </a:t>
            </a:r>
            <a:r>
              <a:rPr lang="en-US" i="1">
                <a:latin typeface="Corbel" charset="0"/>
                <a:cs typeface="ＭＳ Ｐゴシック" charset="0"/>
              </a:rPr>
              <a:t>returning multiple items </a:t>
            </a:r>
            <a:r>
              <a:rPr lang="en-US">
                <a:latin typeface="Corbel" charset="0"/>
                <a:cs typeface="ＭＳ Ｐゴシック" charset="0"/>
              </a:rPr>
              <a:t>from a function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Can retrieve by </a:t>
            </a:r>
            <a:r>
              <a:rPr lang="en-US" i="1">
                <a:latin typeface="Corbel" charset="0"/>
                <a:cs typeface="ＭＳ Ｐゴシック" charset="0"/>
              </a:rPr>
              <a:t>position</a:t>
            </a:r>
          </a:p>
          <a:p>
            <a:pPr lvl="1" eaLnBrk="1" hangingPunct="1"/>
            <a:r>
              <a:rPr lang="en-US">
                <a:latin typeface="Corbel" charset="0"/>
              </a:rPr>
              <a:t>with template args (</a:t>
            </a:r>
            <a:r>
              <a:rPr lang="en-US" b="1">
                <a:solidFill>
                  <a:srgbClr val="FF0000"/>
                </a:solidFill>
                <a:latin typeface="Corbel" charset="0"/>
              </a:rPr>
              <a:t>get&lt;1&gt;(tup)</a:t>
            </a:r>
            <a:r>
              <a:rPr lang="en-US">
                <a:latin typeface="Corbel" charset="0"/>
              </a:rPr>
              <a:t>, etc.)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Can do </a:t>
            </a:r>
            <a:r>
              <a:rPr lang="en-US" i="1">
                <a:latin typeface="Corbel" charset="0"/>
                <a:cs typeface="ＭＳ Ｐゴシック" charset="0"/>
              </a:rPr>
              <a:t>item-wise assignment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See </a:t>
            </a:r>
            <a:r>
              <a:rPr lang="en-US" i="1">
                <a:latin typeface="Corbel" charset="0"/>
                <a:cs typeface="ＭＳ Ｐゴシック" charset="0"/>
              </a:rPr>
              <a:t>tuple.cpp</a:t>
            </a:r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991F6A-F1FC-F046-8195-2EFF21FE92DC}" type="slidenum">
              <a:rPr lang="en-US" sz="1400">
                <a:solidFill>
                  <a:srgbClr val="FFFFFF"/>
                </a:solidFill>
              </a:rPr>
              <a:pPr eaLnBrk="1" hangingPunct="1"/>
              <a:t>32</a:t>
            </a:fld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Things You Can Define in a Class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229600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Corbel" charset="0"/>
                <a:cs typeface="ＭＳ Ｐゴシック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rbel" charset="0"/>
              </a:rPr>
              <a:t>Data members; either static or non-static</a:t>
            </a:r>
          </a:p>
          <a:p>
            <a:pPr eaLnBrk="1" hangingPunct="1">
              <a:lnSpc>
                <a:spcPct val="90000"/>
              </a:lnSpc>
            </a:pPr>
            <a:endParaRPr lang="en-US" b="1">
              <a:latin typeface="Corbe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Corbel" charset="0"/>
                <a:cs typeface="ＭＳ Ｐゴシック" charset="0"/>
              </a:rPr>
              <a:t>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rbel" charset="0"/>
              </a:rPr>
              <a:t>Member functions, either static and non-static</a:t>
            </a:r>
          </a:p>
          <a:p>
            <a:pPr eaLnBrk="1" hangingPunct="1">
              <a:lnSpc>
                <a:spcPct val="90000"/>
              </a:lnSpc>
            </a:pPr>
            <a:endParaRPr lang="en-US" b="1">
              <a:latin typeface="Corbe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Corbel" charset="0"/>
                <a:cs typeface="ＭＳ Ｐゴシック" charset="0"/>
              </a:rPr>
              <a:t>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rbel" charset="0"/>
              </a:rPr>
              <a:t>Either nested classes or </a:t>
            </a:r>
            <a:r>
              <a:rPr lang="en-US" b="1">
                <a:latin typeface="Corbel" charset="0"/>
              </a:rPr>
              <a:t>typedef</a:t>
            </a:r>
            <a:r>
              <a:rPr lang="en-US">
                <a:latin typeface="Corbel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endParaRPr lang="en-US" b="1">
              <a:latin typeface="Corbe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Corbel" charset="0"/>
                <a:cs typeface="ＭＳ Ｐゴシック" charset="0"/>
              </a:rPr>
              <a:t>Templates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>
                <a:latin typeface="Corbel" charset="0"/>
              </a:rPr>
              <a:t>“</a:t>
            </a:r>
            <a:r>
              <a:rPr lang="en-US" altLang="ja-JP">
                <a:latin typeface="Corbel" charset="0"/>
              </a:rPr>
              <a:t>Member Templates</a:t>
            </a:r>
            <a:r>
              <a:rPr lang="ja-JP" altLang="en-US">
                <a:latin typeface="Corbel" charset="0"/>
              </a:rPr>
              <a:t>”</a:t>
            </a:r>
            <a:endParaRPr lang="en-US" altLang="ja-JP">
              <a:latin typeface="Corbe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rbel" charset="0"/>
              </a:rPr>
              <a:t>Use independent template parameters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AF921C-DDC1-4147-B2E9-294E2CFA2EC3}" type="slidenum">
              <a:rPr lang="en-US" sz="1200">
                <a:solidFill>
                  <a:srgbClr val="3F3F3F"/>
                </a:solidFill>
              </a:rPr>
              <a:pPr eaLnBrk="1" hangingPunct="1"/>
              <a:t>33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8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86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86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86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6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Member Types</a:t>
            </a:r>
            <a:b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rgbClr val="D2533C"/>
                </a:solidFill>
                <a:ea typeface="+mj-ea"/>
                <a:cs typeface="+mj-cs"/>
              </a:rPr>
              <a:t>Nested </a:t>
            </a:r>
            <a:r>
              <a:rPr lang="en-US" sz="2400" dirty="0" err="1">
                <a:solidFill>
                  <a:srgbClr val="D2533C"/>
                </a:solidFill>
                <a:ea typeface="+mj-ea"/>
                <a:cs typeface="+mj-cs"/>
              </a:rPr>
              <a:t>typedefs</a:t>
            </a:r>
            <a:endParaRPr lang="en-US" sz="36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620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template&lt;class T,…&gt;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class vector {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 	class </a:t>
            </a:r>
            <a:r>
              <a:rPr lang="en-US" b="1" dirty="0" err="1">
                <a:latin typeface="Arial" charset="0"/>
              </a:rPr>
              <a:t>MyIteratorType</a:t>
            </a:r>
            <a:r>
              <a:rPr lang="en-US" b="1" dirty="0">
                <a:latin typeface="Arial" charset="0"/>
              </a:rPr>
              <a:t> {…};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public: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	</a:t>
            </a:r>
            <a:r>
              <a:rPr lang="en-US" b="1" dirty="0" smtClean="0">
                <a:latin typeface="Arial" charset="0"/>
              </a:rPr>
              <a:t>using iterator = </a:t>
            </a:r>
            <a:r>
              <a:rPr lang="en-US" b="1" dirty="0" err="1" smtClean="0">
                <a:latin typeface="Arial" charset="0"/>
              </a:rPr>
              <a:t>MyIteratorType</a:t>
            </a:r>
            <a:r>
              <a:rPr lang="en-US" b="1" dirty="0" smtClean="0">
                <a:latin typeface="Arial" charset="0"/>
              </a:rPr>
              <a:t>;</a:t>
            </a:r>
            <a:r>
              <a:rPr lang="en-US" b="1" dirty="0">
                <a:latin typeface="Arial" charset="0"/>
              </a:rPr>
              <a:t/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	…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};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Can say: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vector&lt;</a:t>
            </a:r>
            <a:r>
              <a:rPr lang="en-US" b="1" dirty="0" err="1">
                <a:latin typeface="Arial" charset="0"/>
              </a:rPr>
              <a:t>int</a:t>
            </a:r>
            <a:r>
              <a:rPr lang="en-US" b="1" dirty="0">
                <a:latin typeface="Arial" charset="0"/>
              </a:rPr>
              <a:t>&gt;::iterator p = </a:t>
            </a:r>
            <a:r>
              <a:rPr lang="en-US" b="1" dirty="0" err="1">
                <a:latin typeface="Arial" charset="0"/>
              </a:rPr>
              <a:t>v.begin</a:t>
            </a:r>
            <a:r>
              <a:rPr lang="en-US" b="1" dirty="0">
                <a:latin typeface="Arial" charset="0"/>
              </a:rPr>
              <a:t>();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8F9B62D-F406-AF45-8AE5-0D161B6DFFB3}" type="slidenum">
              <a:rPr lang="en-US" sz="1200">
                <a:solidFill>
                  <a:srgbClr val="3F3F3F"/>
                </a:solidFill>
              </a:rPr>
              <a:pPr eaLnBrk="1" hangingPunct="1"/>
              <a:t>34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rgbClr val="D2533C"/>
                </a:solidFill>
                <a:ea typeface="+mj-ea"/>
                <a:cs typeface="+mj-cs"/>
              </a:rPr>
              <a:t>The </a:t>
            </a:r>
            <a:r>
              <a:rPr lang="en-US" sz="4800" dirty="0" err="1">
                <a:solidFill>
                  <a:srgbClr val="D2533C"/>
                </a:solidFill>
                <a:ea typeface="+mj-ea"/>
                <a:cs typeface="+mj-cs"/>
              </a:rPr>
              <a:t>typename</a:t>
            </a:r>
            <a:r>
              <a:rPr lang="en-US" sz="4800" dirty="0">
                <a:solidFill>
                  <a:srgbClr val="D2533C"/>
                </a:solidFill>
                <a:ea typeface="+mj-ea"/>
                <a:cs typeface="+mj-cs"/>
              </a:rPr>
              <a:t> </a:t>
            </a:r>
            <a:r>
              <a:rPr lang="en-US" sz="4800" dirty="0" smtClean="0">
                <a:solidFill>
                  <a:srgbClr val="D2533C"/>
                </a:solidFill>
                <a:ea typeface="+mj-ea"/>
                <a:cs typeface="+mj-cs"/>
              </a:rPr>
              <a:t>keyword</a:t>
            </a:r>
            <a:br>
              <a:rPr lang="en-US" sz="4800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667" i="1" dirty="0" smtClean="0">
                <a:solidFill>
                  <a:srgbClr val="D2533C"/>
                </a:solidFill>
                <a:ea typeface="+mj-ea"/>
                <a:cs typeface="+mj-cs"/>
              </a:rPr>
              <a:t>For Types Nested inside Template Parameters</a:t>
            </a:r>
            <a:endParaRPr lang="en-US" sz="66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>
                <a:latin typeface="Corbel" charset="0"/>
                <a:cs typeface="ＭＳ Ｐゴシック" charset="0"/>
              </a:rPr>
              <a:t>Consider the expression </a:t>
            </a:r>
            <a:r>
              <a:rPr lang="en-US" b="1">
                <a:latin typeface="Corbel" charset="0"/>
                <a:cs typeface="ＭＳ Ｐゴシック" charset="0"/>
              </a:rPr>
              <a:t>T::X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>
                <a:latin typeface="Corbel" charset="0"/>
              </a:rPr>
              <a:t>When </a:t>
            </a:r>
            <a:r>
              <a:rPr lang="en-US" i="1">
                <a:latin typeface="Corbel" charset="0"/>
              </a:rPr>
              <a:t>inside</a:t>
            </a:r>
            <a:r>
              <a:rPr lang="en-US">
                <a:latin typeface="Corbel" charset="0"/>
              </a:rPr>
              <a:t> a template with type parameter </a:t>
            </a:r>
            <a:r>
              <a:rPr lang="en-US" b="1">
                <a:latin typeface="Corbel" charset="0"/>
              </a:rPr>
              <a:t>T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endParaRPr lang="en-US">
              <a:latin typeface="Corbe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>
                <a:latin typeface="Corbel" charset="0"/>
                <a:cs typeface="ＭＳ Ｐゴシック" charset="0"/>
              </a:rPr>
              <a:t>The compiler assumes </a:t>
            </a:r>
            <a:r>
              <a:rPr lang="en-US" b="1">
                <a:latin typeface="Corbel" charset="0"/>
                <a:cs typeface="ＭＳ Ｐゴシック" charset="0"/>
              </a:rPr>
              <a:t>X</a:t>
            </a:r>
            <a:r>
              <a:rPr lang="en-US">
                <a:latin typeface="Corbel" charset="0"/>
                <a:cs typeface="ＭＳ Ｐゴシック" charset="0"/>
              </a:rPr>
              <a:t> refers to a </a:t>
            </a:r>
            <a:r>
              <a:rPr lang="en-US" i="1">
                <a:latin typeface="Corbel" charset="0"/>
                <a:cs typeface="ＭＳ Ｐゴシック" charset="0"/>
              </a:rPr>
              <a:t>static member</a:t>
            </a:r>
            <a:r>
              <a:rPr lang="en-US">
                <a:latin typeface="Corbel" charset="0"/>
                <a:cs typeface="ＭＳ Ｐゴシック" charset="0"/>
              </a:rPr>
              <a:t> (the parser has to assume </a:t>
            </a:r>
            <a:r>
              <a:rPr lang="en-US" i="1">
                <a:latin typeface="Corbel" charset="0"/>
                <a:cs typeface="ＭＳ Ｐゴシック" charset="0"/>
              </a:rPr>
              <a:t>something</a:t>
            </a:r>
            <a:r>
              <a:rPr lang="en-US">
                <a:latin typeface="Corbel" charset="0"/>
                <a:cs typeface="ＭＳ Ｐゴシック" charset="0"/>
              </a:rPr>
              <a:t>, since </a:t>
            </a:r>
            <a:r>
              <a:rPr lang="en-US" b="1">
                <a:latin typeface="Corbel" charset="0"/>
                <a:cs typeface="ＭＳ Ｐゴシック" charset="0"/>
              </a:rPr>
              <a:t>T</a:t>
            </a:r>
            <a:r>
              <a:rPr lang="en-US">
                <a:latin typeface="Corbel" charset="0"/>
                <a:cs typeface="ＭＳ Ｐゴシック" charset="0"/>
              </a:rPr>
              <a:t> is unknown at first)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>
                <a:latin typeface="Corbel" charset="0"/>
              </a:rPr>
              <a:t>Note: </a:t>
            </a:r>
            <a:r>
              <a:rPr lang="en-US" b="1">
                <a:latin typeface="Corbel" charset="0"/>
              </a:rPr>
              <a:t>X</a:t>
            </a:r>
            <a:r>
              <a:rPr lang="en-US">
                <a:latin typeface="Corbel" charset="0"/>
              </a:rPr>
              <a:t> is a </a:t>
            </a:r>
            <a:r>
              <a:rPr lang="en-US" i="1">
                <a:latin typeface="Corbel" charset="0"/>
              </a:rPr>
              <a:t>dependent name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endParaRPr lang="en-US">
              <a:latin typeface="Corbe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>
                <a:latin typeface="Corbel" charset="0"/>
                <a:cs typeface="ＭＳ Ｐゴシック" charset="0"/>
              </a:rPr>
              <a:t>If </a:t>
            </a:r>
            <a:r>
              <a:rPr lang="en-US" b="1">
                <a:latin typeface="Corbel" charset="0"/>
                <a:cs typeface="ＭＳ Ｐゴシック" charset="0"/>
              </a:rPr>
              <a:t>X</a:t>
            </a:r>
            <a:r>
              <a:rPr lang="en-US">
                <a:latin typeface="Corbel" charset="0"/>
                <a:cs typeface="ＭＳ Ｐゴシック" charset="0"/>
              </a:rPr>
              <a:t> is a type, instead, use the </a:t>
            </a:r>
            <a:r>
              <a:rPr lang="en-US" b="1">
                <a:latin typeface="Corbel" charset="0"/>
                <a:cs typeface="ＭＳ Ｐゴシック" charset="0"/>
              </a:rPr>
              <a:t>typename</a:t>
            </a:r>
            <a:r>
              <a:rPr lang="en-US">
                <a:latin typeface="Corbel" charset="0"/>
                <a:cs typeface="ＭＳ Ｐゴシック" charset="0"/>
              </a:rPr>
              <a:t> keyword to inform the compiler…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B03203-4FEF-AC41-95CA-76410B6F0CF1}" type="slidenum">
              <a:rPr lang="en-US" sz="1200">
                <a:solidFill>
                  <a:srgbClr val="3F3F3F"/>
                </a:solidFill>
              </a:rPr>
              <a:pPr eaLnBrk="1" hangingPunct="1"/>
              <a:t>35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ChangeArrowheads="1"/>
          </p:cNvSpPr>
          <p:nvPr/>
        </p:nvSpPr>
        <p:spPr bwMode="auto">
          <a:xfrm>
            <a:off x="533400" y="522288"/>
            <a:ext cx="7543800" cy="610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>
                <a:latin typeface="Arial" charset="0"/>
              </a:rPr>
              <a:t>// A Print function for standard sequences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template&lt;typename T,</a:t>
            </a:r>
            <a:br>
              <a:rPr lang="en-US" sz="1800">
                <a:latin typeface="Andale Mono" charset="0"/>
                <a:cs typeface="Andale Mono" charset="0"/>
              </a:rPr>
            </a:br>
            <a:r>
              <a:rPr lang="en-US" sz="1800">
                <a:latin typeface="Andale Mono" charset="0"/>
                <a:cs typeface="Andale Mono" charset="0"/>
              </a:rPr>
              <a:t>         template&lt;typename U,</a:t>
            </a:r>
            <a:br>
              <a:rPr lang="en-US" sz="1800">
                <a:latin typeface="Andale Mono" charset="0"/>
                <a:cs typeface="Andale Mono" charset="0"/>
              </a:rPr>
            </a:br>
            <a:r>
              <a:rPr lang="en-US" sz="1800">
                <a:latin typeface="Andale Mono" charset="0"/>
                <a:cs typeface="Andale Mono" charset="0"/>
              </a:rPr>
              <a:t>                  typename = allocator&lt;U&gt; &gt;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     class Seq&gt;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void printSeq(Seq&lt;T&gt;&amp; seq)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for(</a:t>
            </a:r>
            <a:r>
              <a:rPr lang="en-US" sz="1800" u="sng">
                <a:latin typeface="Andale Mono" charset="0"/>
                <a:cs typeface="Andale Mono" charset="0"/>
              </a:rPr>
              <a:t>typename</a:t>
            </a:r>
            <a:r>
              <a:rPr lang="en-US" sz="1800">
                <a:latin typeface="Andale Mono" charset="0"/>
                <a:cs typeface="Andale Mono" charset="0"/>
              </a:rPr>
              <a:t> Seq&lt;T&gt;::iterator b = seq.begin();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  b != seq.end();)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cout &lt;&lt; *b++ &lt;&lt; endl;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int main()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</a:t>
            </a:r>
            <a:r>
              <a:rPr lang="en-US" sz="1800" i="1">
                <a:latin typeface="Andale Mono" charset="0"/>
                <a:cs typeface="Andale Mono" charset="0"/>
              </a:rPr>
              <a:t>// Process a vector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vector&lt;int&gt; v;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v.push_back(1);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v.push_back(2);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printSeq(v);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i="1">
                <a:latin typeface="Andale Mono" charset="0"/>
                <a:cs typeface="Andale Mono" charset="0"/>
              </a:rPr>
              <a:t>  // Process a list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list&lt;int&gt; lst;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lst.push_back(3);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lst.push_back(4);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printSeq(lst);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</p:txBody>
      </p:sp>
      <p:sp>
        <p:nvSpPr>
          <p:cNvPr id="634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6D29E76-E75E-7F46-AFBA-E1A208AF24A5}" type="slidenum">
              <a:rPr lang="en-US" sz="1200">
                <a:solidFill>
                  <a:srgbClr val="3F3F3F"/>
                </a:solidFill>
              </a:rPr>
              <a:pPr eaLnBrk="1" hangingPunct="1"/>
              <a:t>36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Member Templates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52588"/>
            <a:ext cx="835660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orbel" charset="0"/>
                <a:cs typeface="ＭＳ Ｐゴシック" charset="0"/>
              </a:rPr>
              <a:t>Can also nest </a:t>
            </a:r>
            <a:r>
              <a:rPr lang="en-US" i="1">
                <a:latin typeface="Corbel" charset="0"/>
                <a:cs typeface="ＭＳ Ｐゴシック" charset="0"/>
              </a:rPr>
              <a:t>template definitions</a:t>
            </a:r>
            <a:r>
              <a:rPr lang="en-US">
                <a:latin typeface="Corbel" charset="0"/>
                <a:cs typeface="ＭＳ Ｐゴシック" charset="0"/>
              </a:rPr>
              <a:t> inside a class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orbe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orbel" charset="0"/>
                <a:cs typeface="ＭＳ Ｐゴシック" charset="0"/>
              </a:rPr>
              <a:t>Very handy for </a:t>
            </a:r>
            <a:r>
              <a:rPr lang="en-US" i="1">
                <a:latin typeface="Corbel" charset="0"/>
                <a:cs typeface="ＭＳ Ｐゴシック" charset="0"/>
              </a:rPr>
              <a:t>conversion constructors</a:t>
            </a:r>
            <a:r>
              <a:rPr lang="en-US">
                <a:latin typeface="Corbel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ndale Mono" charset="0"/>
                <a:cs typeface="Andale Mono" charset="0"/>
              </a:rPr>
              <a:t>template&lt;typename T&gt; class complex {</a:t>
            </a:r>
            <a:br>
              <a:rPr lang="en-US">
                <a:latin typeface="Andale Mono" charset="0"/>
                <a:cs typeface="Andale Mono" charset="0"/>
              </a:rPr>
            </a:br>
            <a:r>
              <a:rPr lang="en-US">
                <a:latin typeface="Andale Mono" charset="0"/>
                <a:cs typeface="Andale Mono" charset="0"/>
              </a:rPr>
              <a:t>public:</a:t>
            </a:r>
            <a:br>
              <a:rPr lang="en-US">
                <a:latin typeface="Andale Mono" charset="0"/>
                <a:cs typeface="Andale Mono" charset="0"/>
              </a:rPr>
            </a:br>
            <a:r>
              <a:rPr lang="en-US">
                <a:latin typeface="Andale Mono" charset="0"/>
                <a:cs typeface="Andale Mono" charset="0"/>
              </a:rPr>
              <a:t>  template&lt;class X&gt; complex(const complex&lt;X&gt;&amp;);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rbel" charset="0"/>
              </a:rPr>
              <a:t>Inside of STL sequences:</a:t>
            </a:r>
            <a:br>
              <a:rPr lang="en-US">
                <a:latin typeface="Corbel" charset="0"/>
              </a:rPr>
            </a:br>
            <a:r>
              <a:rPr lang="en-US">
                <a:latin typeface="Andale Mono" charset="0"/>
                <a:cs typeface="Andale Mono" charset="0"/>
              </a:rPr>
              <a:t>template &lt;class InputIterator&gt;</a:t>
            </a:r>
            <a:br>
              <a:rPr lang="en-US">
                <a:latin typeface="Andale Mono" charset="0"/>
                <a:cs typeface="Andale Mono" charset="0"/>
              </a:rPr>
            </a:br>
            <a:r>
              <a:rPr lang="en-US">
                <a:latin typeface="Andale Mono" charset="0"/>
                <a:cs typeface="Andale Mono" charset="0"/>
              </a:rPr>
              <a:t>deque(InputIterator first, InputIterator last,</a:t>
            </a:r>
            <a:br>
              <a:rPr lang="en-US">
                <a:latin typeface="Andale Mono" charset="0"/>
                <a:cs typeface="Andale Mono" charset="0"/>
              </a:rPr>
            </a:br>
            <a:r>
              <a:rPr lang="en-US">
                <a:latin typeface="Andale Mono" charset="0"/>
                <a:cs typeface="Andale Mono" charset="0"/>
              </a:rPr>
              <a:t>           const Allocator&amp; = Allocator());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orbe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orbel" charset="0"/>
                <a:cs typeface="ＭＳ Ｐゴシック" charset="0"/>
              </a:rPr>
              <a:t>Example on next slide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Member Class Template</a:t>
            </a:r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533400" y="1600200"/>
            <a:ext cx="815340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T&gt; class Outer {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template&lt;class R&gt; class Inner {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public: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void f();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};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  <a:p>
            <a:pPr>
              <a:lnSpc>
                <a:spcPct val="6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T&gt; template&lt;class R&gt;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void Outer&lt;T&gt;::Inner&lt;R&gt;::f() {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"Outer == " &lt;&lt; typeid(T).name() &lt;&lt; endl;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"Inner == " &lt;&lt; typeid(R).name() &lt;&lt; endl;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cout &lt;&lt; "Full Inner == " &lt;&lt; typeid(*this).name() </a:t>
            </a:r>
            <a:br>
              <a:rPr lang="en-US" sz="1800">
                <a:latin typeface="Andale Mono" charset="0"/>
                <a:cs typeface="Andale Mono" charset="0"/>
              </a:rPr>
            </a:br>
            <a:r>
              <a:rPr lang="en-US" sz="1800">
                <a:latin typeface="Andale Mono" charset="0"/>
                <a:cs typeface="Andale Mono" charset="0"/>
              </a:rPr>
              <a:t>       &lt;&lt; endl;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  <a:p>
            <a:pPr>
              <a:lnSpc>
                <a:spcPct val="6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int main() {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Outer&lt;int&gt;::Inner&lt;bool&gt; inner;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inner.f();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Output from Previous Example</a:t>
            </a:r>
          </a:p>
        </p:txBody>
      </p:sp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457200" y="1752600"/>
            <a:ext cx="6248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</a:rPr>
              <a:t>Outer == int</a:t>
            </a:r>
          </a:p>
          <a:p>
            <a:r>
              <a:rPr lang="en-US" sz="2800">
                <a:latin typeface="Arial" charset="0"/>
              </a:rPr>
              <a:t>Inner == bool</a:t>
            </a:r>
          </a:p>
          <a:p>
            <a:r>
              <a:rPr lang="en-US" sz="2800">
                <a:latin typeface="Arial" charset="0"/>
              </a:rPr>
              <a:t>Full Inner == Outer&lt;int&gt;::Inner&lt;bool&gt;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Compile-time Code Generation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7800" y="1652588"/>
            <a:ext cx="4546600" cy="4748212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i="1">
                <a:latin typeface="Corbel" charset="0"/>
                <a:cs typeface="ＭＳ Ｐゴシック" charset="0"/>
              </a:rPr>
              <a:t>Separate</a:t>
            </a:r>
            <a:r>
              <a:rPr lang="en-US">
                <a:latin typeface="Corbel" charset="0"/>
                <a:cs typeface="ＭＳ Ｐゴシック" charset="0"/>
              </a:rPr>
              <a:t> code versions are </a:t>
            </a:r>
            <a:r>
              <a:rPr lang="en-US" i="1">
                <a:latin typeface="Corbel" charset="0"/>
                <a:cs typeface="ＭＳ Ｐゴシック" charset="0"/>
              </a:rPr>
              <a:t>automatically</a:t>
            </a:r>
            <a:r>
              <a:rPr lang="en-US">
                <a:latin typeface="Corbel" charset="0"/>
                <a:cs typeface="ＭＳ Ｐゴシック" charset="0"/>
              </a:rPr>
              <a:t> generated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rbel" charset="0"/>
                <a:cs typeface="ＭＳ Ｐゴシック" charset="0"/>
              </a:rPr>
              <a:t>On-demand code generation</a:t>
            </a:r>
          </a:p>
          <a:p>
            <a:pPr lvl="1" eaLnBrk="1" hangingPunct="1">
              <a:spcAft>
                <a:spcPts val="1200"/>
              </a:spcAft>
            </a:pPr>
            <a:r>
              <a:rPr lang="en-US">
                <a:latin typeface="Corbel" charset="0"/>
              </a:rPr>
              <a:t>Implicit and explicit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rbel" charset="0"/>
                <a:cs typeface="ＭＳ Ｐゴシック" charset="0"/>
              </a:rPr>
              <a:t>Potential for Code Bloat</a:t>
            </a: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C2DFD8-375A-9D4A-8C9B-698197C07963}" type="slidenum">
              <a:rPr lang="en-US" sz="1200">
                <a:solidFill>
                  <a:srgbClr val="3F3F3F"/>
                </a:solidFill>
              </a:rPr>
              <a:pPr eaLnBrk="1" hangingPunct="1"/>
              <a:t>4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876800" y="1828800"/>
            <a:ext cx="4038600" cy="345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2000">
                <a:latin typeface="Andale Mono" charset="0"/>
                <a:cs typeface="Andale Mono" charset="0"/>
              </a:rPr>
              <a:t>template&lt;typename T&gt; </a:t>
            </a:r>
            <a:br>
              <a:rPr lang="en-US" sz="2000">
                <a:latin typeface="Andale Mono" charset="0"/>
                <a:cs typeface="Andale Mono" charset="0"/>
              </a:rPr>
            </a:br>
            <a:r>
              <a:rPr lang="en-US" sz="2000">
                <a:latin typeface="Andale Mono" charset="0"/>
                <a:cs typeface="Andale Mono" charset="0"/>
              </a:rPr>
              <a:t>class Stack {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T* data;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size_t count;</a:t>
            </a:r>
            <a:endParaRPr lang="fr-FR" sz="2000">
              <a:latin typeface="Andale Mono" charset="0"/>
              <a:cs typeface="Andale Mono" charset="0"/>
            </a:endParaRPr>
          </a:p>
          <a:p>
            <a:r>
              <a:rPr lang="fr-FR" sz="2000">
                <a:latin typeface="Andale Mono" charset="0"/>
                <a:cs typeface="Andale Mono" charset="0"/>
              </a:rPr>
              <a:t>public:</a:t>
            </a:r>
          </a:p>
          <a:p>
            <a:r>
              <a:rPr lang="fr-FR" sz="2000">
                <a:latin typeface="Andale Mono" charset="0"/>
                <a:cs typeface="Andale Mono" charset="0"/>
              </a:rPr>
              <a:t>  void push(const T&amp; t);</a:t>
            </a:r>
          </a:p>
          <a:p>
            <a:r>
              <a:rPr lang="fr-FR" sz="2000">
                <a:latin typeface="Andale Mono" charset="0"/>
                <a:cs typeface="Andale Mono" charset="0"/>
              </a:rPr>
              <a:t>  </a:t>
            </a:r>
            <a:r>
              <a:rPr lang="en-US" sz="2000" i="1">
                <a:latin typeface="Andale Mono" charset="0"/>
                <a:cs typeface="Andale Mono" charset="0"/>
              </a:rPr>
              <a:t>// etc.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}; </a:t>
            </a:r>
          </a:p>
          <a:p>
            <a:endParaRPr lang="en-US" sz="2000">
              <a:latin typeface="Andale Mono" charset="0"/>
              <a:cs typeface="Andale Mono" charset="0"/>
            </a:endParaRPr>
          </a:p>
          <a:p>
            <a:r>
              <a:rPr lang="en-US" sz="2000" i="1">
                <a:latin typeface="Andale Mono" charset="0"/>
                <a:cs typeface="Andale Mono" charset="0"/>
              </a:rPr>
              <a:t>// Explicit instantiation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Stack&lt;int&gt; s;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Compile-time Code Generation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667" i="1" dirty="0" smtClean="0">
                <a:solidFill>
                  <a:srgbClr val="D2533C"/>
                </a:solidFill>
                <a:ea typeface="+mj-ea"/>
                <a:cs typeface="+mj-cs"/>
              </a:rPr>
              <a:t>Continued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9FEA110-0982-1E49-A2ED-447B9781A649}" type="slidenum">
              <a:rPr lang="en-US" sz="1200">
                <a:solidFill>
                  <a:srgbClr val="3F3F3F"/>
                </a:solidFill>
              </a:rPr>
              <a:pPr eaLnBrk="1" hangingPunct="1"/>
              <a:t>5</a:t>
            </a:fld>
            <a:endParaRPr lang="en-US" sz="1200">
              <a:solidFill>
                <a:srgbClr val="3F3F3F"/>
              </a:solidFill>
            </a:endParaRPr>
          </a:p>
        </p:txBody>
      </p:sp>
      <p:pic>
        <p:nvPicPr>
          <p:cNvPr id="22532" name="Picture 9" descr="code-genera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326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What Gets Generated?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If using a </a:t>
            </a:r>
            <a:r>
              <a:rPr lang="en-US" i="1" dirty="0">
                <a:latin typeface="Corbel" charset="0"/>
                <a:cs typeface="ＭＳ Ｐゴシック" charset="0"/>
              </a:rPr>
              <a:t>function</a:t>
            </a:r>
            <a:r>
              <a:rPr lang="en-US" dirty="0">
                <a:latin typeface="Corbel" charset="0"/>
                <a:cs typeface="ＭＳ Ｐゴシック" charset="0"/>
              </a:rPr>
              <a:t> template, the requested function </a:t>
            </a:r>
            <a:r>
              <a:rPr lang="en-US" i="1" dirty="0">
                <a:latin typeface="Corbel" charset="0"/>
                <a:cs typeface="ＭＳ Ｐゴシック" charset="0"/>
              </a:rPr>
              <a:t>definition</a:t>
            </a:r>
            <a:r>
              <a:rPr lang="en-US" dirty="0">
                <a:latin typeface="Corbel" charset="0"/>
                <a:cs typeface="ＭＳ Ｐゴシック" charset="0"/>
              </a:rPr>
              <a:t> is instantiated</a:t>
            </a:r>
          </a:p>
          <a:p>
            <a:pPr eaLnBrk="1" hangingPunct="1">
              <a:spcAft>
                <a:spcPts val="600"/>
              </a:spcAft>
            </a:pPr>
            <a:endParaRPr lang="en-US" dirty="0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If using a </a:t>
            </a:r>
            <a:r>
              <a:rPr lang="en-US" i="1" dirty="0">
                <a:latin typeface="Corbel" charset="0"/>
                <a:cs typeface="ＭＳ Ｐゴシック" charset="0"/>
              </a:rPr>
              <a:t>class</a:t>
            </a:r>
            <a:r>
              <a:rPr lang="en-US" dirty="0">
                <a:latin typeface="Corbel" charset="0"/>
                <a:cs typeface="ＭＳ Ｐゴシック" charset="0"/>
              </a:rPr>
              <a:t> template, the requested version of the </a:t>
            </a:r>
            <a:r>
              <a:rPr lang="en-US" i="1" dirty="0">
                <a:latin typeface="Corbel" charset="0"/>
                <a:cs typeface="ＭＳ Ｐゴシック" charset="0"/>
              </a:rPr>
              <a:t>class definition</a:t>
            </a:r>
            <a:r>
              <a:rPr lang="en-US" dirty="0">
                <a:latin typeface="Corbel" charset="0"/>
                <a:cs typeface="ＭＳ Ｐゴシック" charset="0"/>
              </a:rPr>
              <a:t> is instantiated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</a:rPr>
              <a:t>For the compiler’</a:t>
            </a:r>
            <a:r>
              <a:rPr lang="en-US" altLang="ja-JP" dirty="0">
                <a:latin typeface="Corbel" charset="0"/>
              </a:rPr>
              <a:t>s use (just like regular classes)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 smtClean="0">
                <a:latin typeface="Corbel" charset="0"/>
              </a:rPr>
              <a:t>But the bodies of </a:t>
            </a:r>
            <a:r>
              <a:rPr lang="en-US" dirty="0">
                <a:latin typeface="Corbel" charset="0"/>
              </a:rPr>
              <a:t>only the member functions </a:t>
            </a:r>
            <a:r>
              <a:rPr lang="en-US" i="1" dirty="0">
                <a:latin typeface="Corbel" charset="0"/>
              </a:rPr>
              <a:t>actually used</a:t>
            </a:r>
            <a:r>
              <a:rPr lang="en-US" dirty="0">
                <a:latin typeface="Corbel" charset="0"/>
              </a:rPr>
              <a:t> are generated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9E164F-DE77-E140-8D78-AB049973110C}" type="slidenum">
              <a:rPr lang="en-US" sz="1200">
                <a:solidFill>
                  <a:srgbClr val="3F3F3F"/>
                </a:solidFill>
              </a:rPr>
              <a:pPr eaLnBrk="1" hangingPunct="1"/>
              <a:t>6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Instantiation On Demand</a:t>
            </a:r>
          </a:p>
        </p:txBody>
      </p:sp>
      <p:sp>
        <p:nvSpPr>
          <p:cNvPr id="2560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2762F0-9D4D-7247-9FD7-2656D7F3D868}" type="slidenum">
              <a:rPr 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304800" y="1716088"/>
            <a:ext cx="312420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800" b="1"/>
              <a:t>class X {</a:t>
            </a:r>
          </a:p>
          <a:p>
            <a:r>
              <a:rPr lang="en-US" sz="1800" b="1"/>
              <a:t>public:</a:t>
            </a:r>
          </a:p>
          <a:p>
            <a:r>
              <a:rPr lang="en-US" sz="1800" b="1"/>
              <a:t>  void f() {}</a:t>
            </a:r>
          </a:p>
          <a:p>
            <a:r>
              <a:rPr lang="en-US" sz="1800" b="1"/>
              <a:t>};</a:t>
            </a:r>
          </a:p>
          <a:p>
            <a:endParaRPr lang="en-US" sz="1800" b="1"/>
          </a:p>
          <a:p>
            <a:r>
              <a:rPr lang="en-US" sz="1800" b="1"/>
              <a:t>class Y {</a:t>
            </a:r>
          </a:p>
          <a:p>
            <a:r>
              <a:rPr lang="en-US" sz="1800" b="1"/>
              <a:t>public:</a:t>
            </a:r>
          </a:p>
          <a:p>
            <a:r>
              <a:rPr lang="en-US" sz="1800" b="1"/>
              <a:t>  void g() {}</a:t>
            </a:r>
          </a:p>
          <a:p>
            <a:r>
              <a:rPr lang="en-US" sz="1800" b="1"/>
              <a:t>};</a:t>
            </a:r>
          </a:p>
          <a:p>
            <a:endParaRPr lang="en-US" sz="1800" b="1"/>
          </a:p>
          <a:p>
            <a:r>
              <a:rPr lang="en-US" sz="1800" b="1"/>
              <a:t>template&lt;typename T&gt; class Z {</a:t>
            </a:r>
          </a:p>
          <a:p>
            <a:r>
              <a:rPr lang="en-US" sz="1800" b="1"/>
              <a:t>  T t;</a:t>
            </a:r>
          </a:p>
          <a:p>
            <a:r>
              <a:rPr lang="en-US" sz="1800" b="1"/>
              <a:t>public:</a:t>
            </a:r>
          </a:p>
          <a:p>
            <a:r>
              <a:rPr lang="en-US" sz="1800" b="1"/>
              <a:t>  void a() { t.f(); }</a:t>
            </a:r>
          </a:p>
          <a:p>
            <a:r>
              <a:rPr lang="en-US" sz="1800" b="1"/>
              <a:t>  void b() { t.g(); }</a:t>
            </a:r>
          </a:p>
          <a:p>
            <a:r>
              <a:rPr lang="en-US" sz="1800" b="1"/>
              <a:t>};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3505200" y="2133600"/>
            <a:ext cx="54102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800">
                <a:latin typeface="Andale Mono" charset="0"/>
                <a:cs typeface="Andale Mono" charset="0"/>
              </a:rPr>
              <a:t>int main() {</a:t>
            </a:r>
          </a:p>
          <a:p>
            <a:r>
              <a:rPr lang="en-US" sz="1800">
                <a:latin typeface="Andale Mono" charset="0"/>
                <a:cs typeface="Andale Mono" charset="0"/>
              </a:rPr>
              <a:t>  Z&lt;X&gt; zx;</a:t>
            </a:r>
          </a:p>
          <a:p>
            <a:r>
              <a:rPr lang="en-US" sz="1800">
                <a:latin typeface="Andale Mono" charset="0"/>
                <a:cs typeface="Andale Mono" charset="0"/>
              </a:rPr>
              <a:t>  zx.a();  </a:t>
            </a:r>
            <a:r>
              <a:rPr lang="en-US" sz="1800" i="1">
                <a:latin typeface="Andale Mono" charset="0"/>
                <a:cs typeface="Andale Mono" charset="0"/>
              </a:rPr>
              <a:t>// Z&lt;X&gt;::b() not attempted</a:t>
            </a:r>
          </a:p>
          <a:p>
            <a:r>
              <a:rPr lang="en-US" sz="1800">
                <a:latin typeface="Andale Mono" charset="0"/>
                <a:cs typeface="Andale Mono" charset="0"/>
              </a:rPr>
              <a:t>  Z&lt;Y&gt; zy;</a:t>
            </a:r>
          </a:p>
          <a:p>
            <a:r>
              <a:rPr lang="en-US" sz="1800">
                <a:latin typeface="Andale Mono" charset="0"/>
                <a:cs typeface="Andale Mono" charset="0"/>
              </a:rPr>
              <a:t>  zy.b();  </a:t>
            </a:r>
            <a:r>
              <a:rPr lang="en-US" sz="1800" i="1">
                <a:latin typeface="Andale Mono" charset="0"/>
                <a:cs typeface="Andale Mono" charset="0"/>
              </a:rPr>
              <a:t>// Z&lt;Y&gt;::a() not attempted</a:t>
            </a:r>
          </a:p>
          <a:p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3733800" y="5257800"/>
            <a:ext cx="4876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/>
              <a:t>Question</a:t>
            </a:r>
            <a:r>
              <a:rPr lang="en-US" sz="1800"/>
              <a:t>: When are the names </a:t>
            </a:r>
            <a:r>
              <a:rPr lang="en-US" sz="1800" b="1"/>
              <a:t>f</a:t>
            </a:r>
            <a:r>
              <a:rPr lang="en-US" sz="1800"/>
              <a:t> and </a:t>
            </a:r>
            <a:r>
              <a:rPr lang="en-US" sz="1800" b="1"/>
              <a:t>g</a:t>
            </a:r>
            <a:r>
              <a:rPr lang="en-US" sz="1800"/>
              <a:t> looked up by the compiler?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Where Should Template Code Reside?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T</a:t>
            </a:r>
            <a:r>
              <a:rPr lang="en-US" dirty="0" smtClean="0">
                <a:latin typeface="Corbel" charset="0"/>
                <a:cs typeface="ＭＳ Ｐゴシック" charset="0"/>
              </a:rPr>
              <a:t>otally </a:t>
            </a:r>
            <a:r>
              <a:rPr lang="en-US" dirty="0">
                <a:latin typeface="Corbel" charset="0"/>
                <a:cs typeface="ＭＳ Ｐゴシック" charset="0"/>
              </a:rPr>
              <a:t>in </a:t>
            </a:r>
            <a:r>
              <a:rPr lang="en-US" i="1" dirty="0">
                <a:latin typeface="Corbel" charset="0"/>
                <a:cs typeface="ＭＳ Ｐゴシック" charset="0"/>
              </a:rPr>
              <a:t>header files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orbe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The template code must be available during </a:t>
            </a:r>
            <a:r>
              <a:rPr lang="en-US" dirty="0" smtClean="0">
                <a:latin typeface="Corbel" charset="0"/>
                <a:cs typeface="ＭＳ Ｐゴシック" charset="0"/>
              </a:rPr>
              <a:t>instantiation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991AE3-1F61-9746-BB48-1BA063C3AE46}" type="slidenum">
              <a:rPr 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Template Terminology</a:t>
            </a:r>
            <a:b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400" i="1" dirty="0">
                <a:solidFill>
                  <a:srgbClr val="D2533C"/>
                </a:solidFill>
                <a:ea typeface="+mj-ea"/>
                <a:cs typeface="+mj-cs"/>
              </a:rPr>
              <a:t>A First Look</a:t>
            </a:r>
            <a:endParaRPr lang="en-US" sz="36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Template </a:t>
            </a:r>
            <a:r>
              <a:rPr lang="en-US" i="1" dirty="0">
                <a:latin typeface="Corbel" charset="0"/>
                <a:cs typeface="ＭＳ Ｐゴシック" charset="0"/>
              </a:rPr>
              <a:t>Parameter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</a:rPr>
              <a:t>Names inside &lt;</a:t>
            </a:r>
            <a:r>
              <a:rPr lang="en-US" dirty="0" smtClean="0">
                <a:latin typeface="Corbel" charset="0"/>
              </a:rPr>
              <a:t>&gt;’</a:t>
            </a:r>
            <a:r>
              <a:rPr lang="en-US" altLang="ja-JP" dirty="0" smtClean="0">
                <a:latin typeface="Corbel" charset="0"/>
              </a:rPr>
              <a:t>s </a:t>
            </a:r>
            <a:r>
              <a:rPr lang="en-US" altLang="ja-JP" dirty="0">
                <a:latin typeface="Corbel" charset="0"/>
              </a:rPr>
              <a:t>after the </a:t>
            </a:r>
            <a:r>
              <a:rPr lang="en-US" altLang="ja-JP" b="1" dirty="0">
                <a:latin typeface="Corbel" charset="0"/>
              </a:rPr>
              <a:t>template</a:t>
            </a:r>
            <a:r>
              <a:rPr lang="en-US" altLang="ja-JP" dirty="0">
                <a:latin typeface="Corbel" charset="0"/>
              </a:rPr>
              <a:t> keyword (&lt;</a:t>
            </a:r>
            <a:r>
              <a:rPr lang="en-US" altLang="ja-JP" b="1" dirty="0" err="1">
                <a:latin typeface="Andale Mono" charset="0"/>
                <a:cs typeface="Andale Mono" charset="0"/>
              </a:rPr>
              <a:t>typename</a:t>
            </a:r>
            <a:r>
              <a:rPr lang="en-US" altLang="ja-JP" dirty="0">
                <a:latin typeface="Andale Mono" charset="0"/>
                <a:cs typeface="Andale Mono" charset="0"/>
              </a:rPr>
              <a:t> </a:t>
            </a:r>
            <a:r>
              <a:rPr lang="en-US" altLang="ja-JP" b="1" dirty="0">
                <a:latin typeface="Andale Mono" charset="0"/>
                <a:cs typeface="Andale Mono" charset="0"/>
              </a:rPr>
              <a:t>T</a:t>
            </a:r>
            <a:r>
              <a:rPr lang="en-US" altLang="ja-JP" dirty="0">
                <a:latin typeface="Corbel" charset="0"/>
              </a:rPr>
              <a:t>&gt;)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Template </a:t>
            </a:r>
            <a:r>
              <a:rPr lang="en-US" i="1" dirty="0">
                <a:latin typeface="Corbel" charset="0"/>
                <a:cs typeface="ＭＳ Ｐゴシック" charset="0"/>
              </a:rPr>
              <a:t>Argument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</a:rPr>
              <a:t>Names inside &lt;</a:t>
            </a:r>
            <a:r>
              <a:rPr lang="en-US" dirty="0" smtClean="0">
                <a:latin typeface="Corbel" charset="0"/>
              </a:rPr>
              <a:t>&gt;’</a:t>
            </a:r>
            <a:r>
              <a:rPr lang="en-US" altLang="ja-JP" dirty="0" smtClean="0">
                <a:latin typeface="Corbel" charset="0"/>
              </a:rPr>
              <a:t>s </a:t>
            </a:r>
            <a:r>
              <a:rPr lang="en-US" altLang="ja-JP" dirty="0">
                <a:latin typeface="Corbel" charset="0"/>
              </a:rPr>
              <a:t>in a </a:t>
            </a:r>
            <a:r>
              <a:rPr lang="en-US" altLang="ja-JP" i="1" dirty="0">
                <a:latin typeface="Corbel" charset="0"/>
              </a:rPr>
              <a:t>specialization</a:t>
            </a:r>
            <a:r>
              <a:rPr lang="en-US" altLang="ja-JP" dirty="0">
                <a:latin typeface="Corbel" charset="0"/>
              </a:rPr>
              <a:t> </a:t>
            </a:r>
            <a:r>
              <a:rPr lang="en-US" altLang="ja-JP" dirty="0" smtClean="0">
                <a:latin typeface="Corbel" charset="0"/>
              </a:rPr>
              <a:t>(&lt;</a:t>
            </a:r>
            <a:r>
              <a:rPr lang="en-US" altLang="ja-JP" b="1" dirty="0" err="1">
                <a:latin typeface="Corbel" charset="0"/>
              </a:rPr>
              <a:t>int</a:t>
            </a:r>
            <a:r>
              <a:rPr lang="en-US" altLang="ja-JP" dirty="0">
                <a:latin typeface="Corbel" charset="0"/>
              </a:rPr>
              <a:t>&gt;)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Template </a:t>
            </a:r>
            <a:r>
              <a:rPr lang="en-US" i="1" dirty="0">
                <a:latin typeface="Corbel" charset="0"/>
                <a:cs typeface="ＭＳ Ｐゴシック" charset="0"/>
              </a:rPr>
              <a:t>Specialization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</a:rPr>
              <a:t>What results when you provide arguments (</a:t>
            </a:r>
            <a:r>
              <a:rPr lang="en-US" b="1" dirty="0">
                <a:latin typeface="Corbel" charset="0"/>
              </a:rPr>
              <a:t>Stack&lt;</a:t>
            </a:r>
            <a:r>
              <a:rPr lang="en-US" b="1" dirty="0" err="1">
                <a:latin typeface="Corbel" charset="0"/>
              </a:rPr>
              <a:t>int</a:t>
            </a:r>
            <a:r>
              <a:rPr lang="en-US" b="1" dirty="0">
                <a:latin typeface="Corbel" charset="0"/>
              </a:rPr>
              <a:t>&gt;</a:t>
            </a:r>
            <a:r>
              <a:rPr lang="en-US" dirty="0">
                <a:latin typeface="Corbel" charset="0"/>
              </a:rPr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latin typeface="Corbel" charset="0"/>
                <a:cs typeface="ＭＳ Ｐゴシック" charset="0"/>
              </a:rPr>
              <a:t>Instantiation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</a:rPr>
              <a:t>The class or function generated for a </a:t>
            </a:r>
            <a:r>
              <a:rPr lang="en-US" i="1" dirty="0">
                <a:latin typeface="Corbel" charset="0"/>
              </a:rPr>
              <a:t>complete</a:t>
            </a:r>
            <a:r>
              <a:rPr lang="en-US" dirty="0">
                <a:latin typeface="Corbel" charset="0"/>
              </a:rPr>
              <a:t> set of template arguments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</a:rPr>
              <a:t>An instantiation is </a:t>
            </a:r>
            <a:r>
              <a:rPr lang="en-US" i="1" dirty="0">
                <a:latin typeface="Corbel" charset="0"/>
              </a:rPr>
              <a:t>always</a:t>
            </a:r>
            <a:r>
              <a:rPr lang="en-US" dirty="0">
                <a:latin typeface="Corbel" charset="0"/>
              </a:rPr>
              <a:t> a specialization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E4E8127-C249-B949-BCF3-55CD62B8D95C}" type="slidenum">
              <a:rPr 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8912</TotalTime>
  <Words>2746</Words>
  <Application>Microsoft Macintosh PowerPoint</Application>
  <PresentationFormat>On-screen Show (4:3)</PresentationFormat>
  <Paragraphs>504</Paragraphs>
  <Slides>39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Chapter 5</vt:lpstr>
      <vt:lpstr>Executive Overview</vt:lpstr>
      <vt:lpstr>Implicit Interfaces</vt:lpstr>
      <vt:lpstr>Compile-time Code Generation</vt:lpstr>
      <vt:lpstr>Compile-time Code Generation Continued</vt:lpstr>
      <vt:lpstr>What Gets Generated?</vt:lpstr>
      <vt:lpstr>Instantiation On Demand</vt:lpstr>
      <vt:lpstr>Where Should Template Code Reside?</vt:lpstr>
      <vt:lpstr>Template Terminology A First Look</vt:lpstr>
      <vt:lpstr>Template Executive Summary</vt:lpstr>
      <vt:lpstr>Template Parameters</vt:lpstr>
      <vt:lpstr>Type Parameters Originated with Containers</vt:lpstr>
      <vt:lpstr>Value Template Parameters</vt:lpstr>
      <vt:lpstr>std::array</vt:lpstr>
      <vt:lpstr>Using std::bitset</vt:lpstr>
      <vt:lpstr>Sample bitset Implementation</vt:lpstr>
      <vt:lpstr>Default Template Arguments</vt:lpstr>
      <vt:lpstr>The vector Container Declaration</vt:lpstr>
      <vt:lpstr>Template Template Parameters</vt:lpstr>
      <vt:lpstr>A Simple Expandable Sequence (will be used as a template argument on next slide)</vt:lpstr>
      <vt:lpstr>Passing Array as a Template Argument</vt:lpstr>
      <vt:lpstr>Type Deduction in Function Templates</vt:lpstr>
      <vt:lpstr>String Conversion Function Templates</vt:lpstr>
      <vt:lpstr>Using toString and fromString</vt:lpstr>
      <vt:lpstr>Function Template Overloading</vt:lpstr>
      <vt:lpstr>PowerPoint Presentation</vt:lpstr>
      <vt:lpstr>Priority Ordering of Function Templates</vt:lpstr>
      <vt:lpstr>PowerPoint Presentation</vt:lpstr>
      <vt:lpstr>Things to Remember… About Function Templates</vt:lpstr>
      <vt:lpstr>Two Useful Templates</vt:lpstr>
      <vt:lpstr>std::pair In &lt;utility&gt;</vt:lpstr>
      <vt:lpstr>std::tuple An extension of std::pair</vt:lpstr>
      <vt:lpstr>Things You Can Define in a Class</vt:lpstr>
      <vt:lpstr>Member Types Nested typedefs</vt:lpstr>
      <vt:lpstr>The typename keyword For Types Nested inside Template Parameters</vt:lpstr>
      <vt:lpstr>PowerPoint Presentation</vt:lpstr>
      <vt:lpstr>Member Templates</vt:lpstr>
      <vt:lpstr>A Member Class Template</vt:lpstr>
      <vt:lpstr>Output from Previous Example</vt:lpstr>
    </vt:vector>
  </TitlesOfParts>
  <Company>Utah Valley State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Pointers</dc:title>
  <dc:creator>Chuck Allison</dc:creator>
  <cp:lastModifiedBy>Charles Allison</cp:lastModifiedBy>
  <cp:revision>717</cp:revision>
  <dcterms:created xsi:type="dcterms:W3CDTF">2010-07-28T21:49:48Z</dcterms:created>
  <dcterms:modified xsi:type="dcterms:W3CDTF">2014-03-05T04:17:33Z</dcterms:modified>
</cp:coreProperties>
</file>