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5" r:id="rId1"/>
  </p:sldMasterIdLst>
  <p:notesMasterIdLst>
    <p:notesMasterId r:id="rId46"/>
  </p:notesMasterIdLst>
  <p:handoutMasterIdLst>
    <p:handoutMasterId r:id="rId47"/>
  </p:handoutMasterIdLst>
  <p:sldIdLst>
    <p:sldId id="256" r:id="rId2"/>
    <p:sldId id="632" r:id="rId3"/>
    <p:sldId id="602" r:id="rId4"/>
    <p:sldId id="604" r:id="rId5"/>
    <p:sldId id="605" r:id="rId6"/>
    <p:sldId id="606" r:id="rId7"/>
    <p:sldId id="603" r:id="rId8"/>
    <p:sldId id="607" r:id="rId9"/>
    <p:sldId id="608" r:id="rId10"/>
    <p:sldId id="609" r:id="rId11"/>
    <p:sldId id="610" r:id="rId12"/>
    <p:sldId id="611" r:id="rId13"/>
    <p:sldId id="623" r:id="rId14"/>
    <p:sldId id="612" r:id="rId15"/>
    <p:sldId id="613" r:id="rId16"/>
    <p:sldId id="614" r:id="rId17"/>
    <p:sldId id="615" r:id="rId18"/>
    <p:sldId id="616" r:id="rId19"/>
    <p:sldId id="617" r:id="rId20"/>
    <p:sldId id="618" r:id="rId21"/>
    <p:sldId id="619" r:id="rId22"/>
    <p:sldId id="656" r:id="rId23"/>
    <p:sldId id="633" r:id="rId24"/>
    <p:sldId id="634" r:id="rId25"/>
    <p:sldId id="635" r:id="rId26"/>
    <p:sldId id="636" r:id="rId27"/>
    <p:sldId id="637" r:id="rId28"/>
    <p:sldId id="638" r:id="rId29"/>
    <p:sldId id="639" r:id="rId30"/>
    <p:sldId id="640" r:id="rId31"/>
    <p:sldId id="641" r:id="rId32"/>
    <p:sldId id="642" r:id="rId33"/>
    <p:sldId id="643" r:id="rId34"/>
    <p:sldId id="644" r:id="rId35"/>
    <p:sldId id="645" r:id="rId36"/>
    <p:sldId id="646" r:id="rId37"/>
    <p:sldId id="647" r:id="rId38"/>
    <p:sldId id="648" r:id="rId39"/>
    <p:sldId id="649" r:id="rId40"/>
    <p:sldId id="650" r:id="rId41"/>
    <p:sldId id="651" r:id="rId42"/>
    <p:sldId id="652" r:id="rId43"/>
    <p:sldId id="653" r:id="rId44"/>
    <p:sldId id="657" r:id="rId45"/>
  </p:sldIdLst>
  <p:sldSz cx="9144000" cy="6858000" type="screen4x3"/>
  <p:notesSz cx="7004050" cy="9290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-2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464" y="-120"/>
      </p:cViewPr>
      <p:guideLst>
        <p:guide orient="horz" pos="2926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l" defTabSz="930275" eaLnBrk="1" hangingPunct="1">
              <a:defRPr sz="1200">
                <a:latin typeface="Times New Roman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l" defTabSz="930275" eaLnBrk="1" hangingPunct="1">
              <a:defRPr sz="1200">
                <a:latin typeface="Times New Roman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B17EADD8-0629-034F-B94C-1583FDA70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40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l" defTabSz="930275" eaLnBrk="1" hangingPunct="1">
              <a:defRPr sz="1200">
                <a:latin typeface="Times New Roman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5025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3250"/>
            <a:ext cx="5603875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6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l" defTabSz="930275" eaLnBrk="1" hangingPunct="1">
              <a:defRPr sz="1200">
                <a:latin typeface="Times New Roman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0B24605F-75F5-8949-88E5-229A3AF5F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51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677306F-6B43-784C-982D-ED28AA21DB42}" type="slidenum">
              <a:rPr lang="en-US" sz="1200">
                <a:latin typeface="Times New Roman" charset="0"/>
              </a:rPr>
              <a:pPr eaLnBrk="1" hangingPunct="1"/>
              <a:t>1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ellipsis identifies a pack in </a:t>
            </a:r>
            <a:r>
              <a:rPr lang="en-US" smtClean="0"/>
              <a:t>a declaration </a:t>
            </a:r>
            <a:r>
              <a:rPr lang="en-US" dirty="0" smtClean="0"/>
              <a:t>and unpacks it in a call.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4605F-75F5-8949-88E5-229A3AF5F9F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47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242BA5A-8675-7948-A8F7-060C35D4098D}" type="slidenum">
              <a:rPr lang="en-US" sz="1200">
                <a:latin typeface="Times New Roman" charset="0"/>
              </a:rPr>
              <a:pPr eaLnBrk="1" hangingPunct="1"/>
              <a:t>43</a:t>
            </a:fld>
            <a:endParaRPr lang="en-US" sz="1200">
              <a:latin typeface="Times New Roman" charset="0"/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>
                <a:latin typeface="Times New Roman" charset="0"/>
                <a:ea typeface="ＭＳ Ｐゴシック" charset="0"/>
                <a:cs typeface="ＭＳ Ｐゴシック" charset="0"/>
              </a:rPr>
              <a:t>The following test program shows that multiple versions of operator&lt;&lt; can be generated in the same scope. This is because operator&lt;&lt; depends on T in its signature, so each function is unique.</a:t>
            </a:r>
          </a:p>
          <a:p>
            <a:pPr>
              <a:lnSpc>
                <a:spcPct val="80000"/>
              </a:lnSpc>
            </a:pPr>
            <a:endParaRPr lang="en-US" sz="10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>
                <a:latin typeface="Courier New" charset="0"/>
                <a:ea typeface="ＭＳ Ｐゴシック" charset="0"/>
                <a:cs typeface="ＭＳ Ｐゴシック" charset="0"/>
              </a:rPr>
              <a:t>#include &lt;iostream&gt;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Courier New" charset="0"/>
                <a:ea typeface="ＭＳ Ｐゴシック" charset="0"/>
                <a:cs typeface="ＭＳ Ｐゴシック" charset="0"/>
              </a:rPr>
              <a:t>using namespace std;</a:t>
            </a:r>
          </a:p>
          <a:p>
            <a:pPr>
              <a:lnSpc>
                <a:spcPct val="80000"/>
              </a:lnSpc>
            </a:pPr>
            <a:endParaRPr lang="en-US" sz="100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>
                <a:latin typeface="Courier New" charset="0"/>
                <a:ea typeface="ＭＳ Ｐゴシック" charset="0"/>
                <a:cs typeface="ＭＳ Ｐゴシック" charset="0"/>
              </a:rPr>
              <a:t>template&lt;typename T&gt;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Courier New" charset="0"/>
                <a:ea typeface="ＭＳ Ｐゴシック" charset="0"/>
                <a:cs typeface="ＭＳ Ｐゴシック" charset="0"/>
              </a:rPr>
              <a:t>class Box {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Courier New" charset="0"/>
                <a:ea typeface="ＭＳ Ｐゴシック" charset="0"/>
                <a:cs typeface="ＭＳ Ｐゴシック" charset="0"/>
              </a:rPr>
              <a:t>   T value;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Courier New" charset="0"/>
                <a:ea typeface="ＭＳ Ｐゴシック" charset="0"/>
                <a:cs typeface="ＭＳ Ｐゴシック" charset="0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Courier New" charset="0"/>
                <a:ea typeface="ＭＳ Ｐゴシック" charset="0"/>
                <a:cs typeface="ＭＳ Ｐゴシック" charset="0"/>
              </a:rPr>
              <a:t>   Box(const T&amp; t) { value = t; }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Courier New" charset="0"/>
                <a:ea typeface="ＭＳ Ｐゴシック" charset="0"/>
                <a:cs typeface="ＭＳ Ｐゴシック" charset="0"/>
              </a:rPr>
              <a:t>   friend ostream&amp; operator&lt;&lt;(ostream&amp; os, const Box&lt;T&gt;&amp; b)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Courier New" charset="0"/>
                <a:ea typeface="ＭＳ Ｐゴシック" charset="0"/>
                <a:cs typeface="ＭＳ Ｐゴシック" charset="0"/>
              </a:rPr>
              <a:t>   {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Courier New" charset="0"/>
                <a:ea typeface="ＭＳ Ｐゴシック" charset="0"/>
                <a:cs typeface="ＭＳ Ｐゴシック" charset="0"/>
              </a:rPr>
              <a:t>      return os &lt;&lt; b.value;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Courier New" charset="0"/>
                <a:ea typeface="ＭＳ Ｐゴシック" charset="0"/>
                <a:cs typeface="ＭＳ Ｐゴシック" charset="0"/>
              </a:rPr>
              <a:t>   }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Courier New" charset="0"/>
                <a:ea typeface="ＭＳ Ｐゴシック" charset="0"/>
                <a:cs typeface="ＭＳ Ｐゴシック" charset="0"/>
              </a:rPr>
              <a:t>}; </a:t>
            </a:r>
          </a:p>
          <a:p>
            <a:pPr>
              <a:lnSpc>
                <a:spcPct val="80000"/>
              </a:lnSpc>
            </a:pPr>
            <a:endParaRPr lang="en-US" sz="100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>
                <a:latin typeface="Courier New" charset="0"/>
                <a:ea typeface="ＭＳ Ｐゴシック" charset="0"/>
                <a:cs typeface="ＭＳ Ｐゴシック" charset="0"/>
              </a:rPr>
              <a:t>int main() {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Courier New" charset="0"/>
                <a:ea typeface="ＭＳ Ｐゴシック" charset="0"/>
                <a:cs typeface="ＭＳ Ｐゴシック" charset="0"/>
              </a:rPr>
              <a:t>    Box&lt;int&gt; b(2);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Courier New" charset="0"/>
                <a:ea typeface="ＭＳ Ｐゴシック" charset="0"/>
                <a:cs typeface="ＭＳ Ｐゴシック" charset="0"/>
              </a:rPr>
              <a:t>    cout &lt;&lt; b &lt;&lt; endl;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Courier New" charset="0"/>
                <a:ea typeface="ＭＳ Ｐゴシック" charset="0"/>
                <a:cs typeface="ＭＳ Ｐゴシック" charset="0"/>
              </a:rPr>
              <a:t>    Box&lt;double&gt; d(1.5);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Courier New" charset="0"/>
                <a:ea typeface="ＭＳ Ｐゴシック" charset="0"/>
                <a:cs typeface="ＭＳ Ｐゴシック" charset="0"/>
              </a:rPr>
              <a:t>    cout &lt;&lt; d &lt;&lt; endl;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Courier New" charset="0"/>
                <a:ea typeface="ＭＳ Ｐゴシック" charset="0"/>
                <a:cs typeface="ＭＳ Ｐゴシック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sz="1000"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EC974F1-D86D-7D4B-8E31-2FF4F2668E64}" type="slidenum">
              <a:rPr lang="en-US" sz="1200">
                <a:latin typeface="Times New Roman" charset="0"/>
              </a:rPr>
              <a:pPr eaLnBrk="1" hangingPunct="1"/>
              <a:t>7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B5F492D-98D1-9D4E-809B-B64106E8E072}" type="slidenum">
              <a:rPr lang="en-US" sz="1200">
                <a:latin typeface="Times New Roman" charset="0"/>
              </a:rPr>
              <a:pPr eaLnBrk="1" hangingPunct="1"/>
              <a:t>8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ED30F5F-E017-B643-BB32-EC4221A9AC78}" type="slidenum">
              <a:rPr lang="en-US" sz="1200">
                <a:latin typeface="Times New Roman" charset="0"/>
              </a:rPr>
              <a:pPr eaLnBrk="1" hangingPunct="1"/>
              <a:t>9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This code is in metabinary.cpp. See also meta-accumulate.cpp, factorial.cpp, Fib.cpp, and Power.cpp.</a:t>
            </a: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7EF85BE-D3EA-7649-B2DA-6D094C679F76}" type="slidenum">
              <a:rPr lang="en-US" sz="1200">
                <a:latin typeface="Times New Roman" charset="0"/>
              </a:rPr>
              <a:pPr eaLnBrk="1" hangingPunct="1"/>
              <a:t>13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8757295-B88A-0048-ADCD-9CE4E4F98E9B}" type="slidenum">
              <a:rPr lang="en-US" sz="1200">
                <a:latin typeface="Times New Roman" charset="0"/>
              </a:rPr>
              <a:pPr eaLnBrk="1" hangingPunct="1"/>
              <a:t>17</a:t>
            </a:fld>
            <a:endParaRPr lang="en-US" sz="1200">
              <a:latin typeface="Times New Roman" charset="0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>
                <a:latin typeface="Times New Roman" charset="0"/>
                <a:ea typeface="ＭＳ Ｐゴシック" charset="0"/>
                <a:cs typeface="ＭＳ Ｐゴシック" charset="0"/>
              </a:rPr>
              <a:t>f( )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is a non-dependent name, so it is looked up when the template code is parsed.</a:t>
            </a:r>
          </a:p>
          <a:p>
            <a:r>
              <a:rPr lang="en-US" b="1">
                <a:latin typeface="Times New Roman" charset="0"/>
                <a:ea typeface="ＭＳ Ｐゴシック" charset="0"/>
                <a:cs typeface="ＭＳ Ｐゴシック" charset="0"/>
              </a:rPr>
              <a:t>f(double)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is in scope at the time, so the call resolves to that function, not </a:t>
            </a:r>
            <a:r>
              <a:rPr lang="en-US" b="1">
                <a:latin typeface="Times New Roman" charset="0"/>
                <a:ea typeface="ＭＳ Ｐゴシック" charset="0"/>
                <a:cs typeface="ＭＳ Ｐゴシック" charset="0"/>
              </a:rPr>
              <a:t>f(int)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Some compilers do the wrong thing here, for historical reasons (the rules were decided on late in the game).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You shouldn’t</a:t>
            </a:r>
            <a:r>
              <a:rPr lang="en-US" altLang="ja-JP">
                <a:latin typeface="Times New Roman" charset="0"/>
                <a:ea typeface="ＭＳ Ｐゴシック" charset="0"/>
                <a:cs typeface="ＭＳ Ｐゴシック" charset="0"/>
              </a:rPr>
              <a:t> derive publicly from concrete classes like vector anyway. If this compiles, your compiler is buggy.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E09BBCF-7641-734C-A1D3-B0F1EFBC7270}" type="slidenum">
              <a:rPr lang="en-US" sz="1200">
                <a:latin typeface="Times New Roman" charset="0"/>
              </a:rPr>
              <a:pPr eaLnBrk="1" hangingPunct="1"/>
              <a:t>19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Could also say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Times New Roman" charset="0"/>
                <a:ea typeface="ＭＳ Ｐゴシック" charset="0"/>
                <a:cs typeface="ＭＳ Ｐゴシック" charset="0"/>
              </a:rPr>
              <a:t>vector&lt;T&gt;::begin()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Times New Roman" charset="0"/>
                <a:ea typeface="ＭＳ Ｐゴシック" charset="0"/>
                <a:cs typeface="ＭＳ Ｐゴシック" charset="0"/>
              </a:rPr>
              <a:t>, etc.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B9B89C4-5987-E144-92C3-430B4FE00572}" type="slidenum">
              <a:rPr lang="en-US" sz="1200">
                <a:latin typeface="Times New Roman" charset="0"/>
              </a:rPr>
              <a:pPr eaLnBrk="1" hangingPunct="1"/>
              <a:t>20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83D942-4A6A-854F-B456-9082125AA243}" type="slidenum">
              <a:rPr lang="en-US" sz="1200">
                <a:latin typeface="Times New Roman" charset="0"/>
              </a:rPr>
              <a:pPr eaLnBrk="1" hangingPunct="1"/>
              <a:t>21</a:t>
            </a:fld>
            <a:endParaRPr lang="en-US" sz="1200">
              <a:latin typeface="Times New Roman" charset="0"/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However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: </a:t>
            </a:r>
            <a:r>
              <a:rPr lang="en-US" u="sng">
                <a:latin typeface="Times New Roman" charset="0"/>
                <a:ea typeface="ＭＳ Ｐゴシック" charset="0"/>
                <a:cs typeface="ＭＳ Ｐゴシック" charset="0"/>
              </a:rPr>
              <a:t>overload sets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for dependent, qualified names are determined in Phase 1, then the correct function is selected in Phase 2 (you probably won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Times New Roman" charset="0"/>
                <a:ea typeface="ＭＳ Ｐゴシック" charset="0"/>
                <a:cs typeface="ＭＳ Ｐゴシック" charset="0"/>
              </a:rPr>
              <a:t>t need to know this!)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3370 - Templates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BAA29-E9FD-4E48-8102-E8A18224C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1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3370 - Templates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B6E5E-6828-BD40-971B-D7ECA10A53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2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3370 - Templates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9B608-AB89-124C-AAA6-D1F3B18CE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5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3370 - Templates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B4D5C-C76F-E040-8477-10E0EC86F9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9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3370 - Templates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36612-C496-CB4E-9DD1-978244096D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1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3370 - Templates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0D30A-D6D2-A04F-A99D-5C38EC5DF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3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3370 - Templates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4AE79-304A-3447-8B71-85FDB535E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4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3370 - Templates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08A1D-EF2D-2445-8238-8AAA82641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3370 - Templates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AB75F-BE60-7D4C-A7C7-DE7A2497A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8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3370 - Templates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FE86A-79DB-2848-8D6E-45A1536258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3370 - Templates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8475E-53AE-2440-9420-A754101C5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6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 3370 - Templates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0F319C8-A7CE-AD4D-A04A-F6CD3D07A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76" r:id="rId2"/>
    <p:sldLayoutId id="2147483984" r:id="rId3"/>
    <p:sldLayoutId id="2147483977" r:id="rId4"/>
    <p:sldLayoutId id="2147483985" r:id="rId5"/>
    <p:sldLayoutId id="2147483978" r:id="rId6"/>
    <p:sldLayoutId id="2147483979" r:id="rId7"/>
    <p:sldLayoutId id="2147483986" r:id="rId8"/>
    <p:sldLayoutId id="2147483980" r:id="rId9"/>
    <p:sldLayoutId id="2147483981" r:id="rId10"/>
    <p:sldLayoutId id="214748398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Corbel"/>
          <a:ea typeface="ＭＳ Ｐゴシック" charset="0"/>
          <a:cs typeface="Corbel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Corbel"/>
          <a:ea typeface="ＭＳ Ｐゴシック" charset="0"/>
          <a:cs typeface="Corbel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Corbel"/>
          <a:ea typeface="ＭＳ Ｐゴシック" charset="0"/>
          <a:cs typeface="Corbel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Corbel"/>
          <a:ea typeface="ＭＳ Ｐゴシック" charset="0"/>
          <a:cs typeface="Corbel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Corbel"/>
          <a:ea typeface="ＭＳ Ｐゴシック" charset="0"/>
          <a:cs typeface="Corbel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+mj-ea"/>
                <a:cs typeface="+mj-cs"/>
              </a:rPr>
              <a:t>Chapter </a:t>
            </a:r>
            <a:r>
              <a:rPr lang="en-US">
                <a:ea typeface="+mj-ea"/>
                <a:cs typeface="+mj-cs"/>
              </a:rPr>
              <a:t>5</a:t>
            </a:r>
            <a:endParaRPr lang="en-US" i="1" dirty="0">
              <a:ea typeface="+mj-ea"/>
              <a:cs typeface="+mj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Corbel" charset="0"/>
                <a:cs typeface="ＭＳ Ｐゴシック" charset="0"/>
              </a:rPr>
              <a:t>CS 3370 – C++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latin typeface="Corbel" charset="0"/>
              <a:cs typeface="ＭＳ Ｐゴシック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Corbel" charset="0"/>
                <a:cs typeface="ＭＳ Ｐゴシック" charset="0"/>
              </a:rPr>
              <a:t>Templates, Part II</a:t>
            </a:r>
            <a:endParaRPr lang="en-US" dirty="0">
              <a:latin typeface="Corbel" charset="0"/>
              <a:cs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D2533C"/>
                </a:solidFill>
                <a:ea typeface="+mj-ea"/>
                <a:cs typeface="+mj-cs"/>
              </a:rPr>
              <a:t>Partial Specialization of Class Templates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idx="1"/>
          </p:nvPr>
        </p:nvSpPr>
        <p:spPr>
          <a:xfrm>
            <a:off x="330200" y="1652588"/>
            <a:ext cx="8128000" cy="49006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Corbel" charset="0"/>
                <a:cs typeface="ＭＳ Ｐゴシック" charset="0"/>
              </a:rPr>
              <a:t>Can specialize on a </a:t>
            </a:r>
            <a:r>
              <a:rPr lang="en-US" i="1">
                <a:latin typeface="Corbel" charset="0"/>
                <a:cs typeface="ＭＳ Ｐゴシック" charset="0"/>
              </a:rPr>
              <a:t>subset</a:t>
            </a:r>
            <a:r>
              <a:rPr lang="en-US">
                <a:latin typeface="Corbel" charset="0"/>
                <a:cs typeface="ＭＳ Ｐゴシック" charset="0"/>
              </a:rPr>
              <a:t> of template arguments</a:t>
            </a:r>
            <a:endParaRPr lang="en-US" sz="2800">
              <a:latin typeface="Corbel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Corbel" charset="0"/>
                <a:cs typeface="ＭＳ Ｐゴシック" charset="0"/>
              </a:rPr>
              <a:t> Can also specialize on </a:t>
            </a:r>
            <a:r>
              <a:rPr lang="ja-JP" altLang="en-US">
                <a:latin typeface="Corbel" charset="0"/>
                <a:cs typeface="ＭＳ Ｐゴシック" charset="0"/>
              </a:rPr>
              <a:t>“</a:t>
            </a:r>
            <a:r>
              <a:rPr lang="en-US" altLang="ja-JP">
                <a:latin typeface="Corbel" charset="0"/>
                <a:cs typeface="ＭＳ Ｐゴシック" charset="0"/>
              </a:rPr>
              <a:t>pointer-ness</a:t>
            </a:r>
            <a:r>
              <a:rPr lang="ja-JP" altLang="en-US">
                <a:latin typeface="Corbel" charset="0"/>
                <a:cs typeface="ＭＳ Ｐゴシック" charset="0"/>
              </a:rPr>
              <a:t>”</a:t>
            </a:r>
            <a:r>
              <a:rPr lang="en-US" altLang="ja-JP">
                <a:latin typeface="Corbel" charset="0"/>
                <a:cs typeface="ＭＳ Ｐゴシック" charset="0"/>
              </a:rPr>
              <a:t> or </a:t>
            </a:r>
            <a:r>
              <a:rPr lang="ja-JP" altLang="en-US">
                <a:latin typeface="Corbel" charset="0"/>
                <a:cs typeface="ＭＳ Ｐゴシック" charset="0"/>
              </a:rPr>
              <a:t>“</a:t>
            </a:r>
            <a:r>
              <a:rPr lang="en-US" altLang="ja-JP">
                <a:latin typeface="Corbel" charset="0"/>
                <a:cs typeface="ＭＳ Ｐゴシック" charset="0"/>
              </a:rPr>
              <a:t>const-ness</a:t>
            </a:r>
            <a:r>
              <a:rPr lang="ja-JP" altLang="en-US">
                <a:latin typeface="Corbel" charset="0"/>
                <a:cs typeface="ＭＳ Ｐゴシック" charset="0"/>
              </a:rPr>
              <a:t>”</a:t>
            </a:r>
            <a:r>
              <a:rPr lang="en-US" altLang="ja-JP">
                <a:latin typeface="Corbel" charset="0"/>
                <a:cs typeface="ＭＳ Ｐゴシック" charset="0"/>
              </a:rPr>
              <a:t> of arguments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>
                <a:latin typeface="Corbel" charset="0"/>
                <a:cs typeface="ＭＳ Ｐゴシック" charset="0"/>
              </a:rPr>
              <a:t>vector&lt;bool&gt;</a:t>
            </a:r>
            <a:r>
              <a:rPr lang="en-US">
                <a:latin typeface="Corbel" charset="0"/>
                <a:cs typeface="ＭＳ Ｐゴシック" charset="0"/>
              </a:rPr>
              <a:t> is actually a </a:t>
            </a:r>
            <a:r>
              <a:rPr lang="en-US" i="1">
                <a:latin typeface="Corbel" charset="0"/>
                <a:cs typeface="ＭＳ Ｐゴシック" charset="0"/>
              </a:rPr>
              <a:t>partial specialization: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latin typeface="Corbel" charset="0"/>
              </a:rPr>
              <a:t>It leaves the allocator type </a:t>
            </a:r>
            <a:r>
              <a:rPr lang="ja-JP" altLang="en-US" sz="2400">
                <a:latin typeface="Corbel" charset="0"/>
              </a:rPr>
              <a:t>“</a:t>
            </a:r>
            <a:r>
              <a:rPr lang="en-US" altLang="ja-JP" sz="2400">
                <a:latin typeface="Corbel" charset="0"/>
              </a:rPr>
              <a:t>open</a:t>
            </a:r>
            <a:r>
              <a:rPr lang="ja-JP" altLang="en-US" sz="2400">
                <a:latin typeface="Corbel" charset="0"/>
              </a:rPr>
              <a:t>”</a:t>
            </a:r>
            <a:r>
              <a:rPr lang="en-US" altLang="ja-JP" sz="2400">
                <a:latin typeface="Corbel" charset="0"/>
              </a:rPr>
              <a:t>:</a:t>
            </a:r>
            <a:br>
              <a:rPr lang="en-US" altLang="ja-JP" sz="2400">
                <a:latin typeface="Corbel" charset="0"/>
              </a:rPr>
            </a:br>
            <a:r>
              <a:rPr lang="en-US" altLang="ja-JP" sz="2400">
                <a:latin typeface="Corbel" charset="0"/>
              </a:rPr>
              <a:t/>
            </a:r>
            <a:br>
              <a:rPr lang="en-US" altLang="ja-JP" sz="2400">
                <a:latin typeface="Corbel" charset="0"/>
              </a:rPr>
            </a:br>
            <a:r>
              <a:rPr lang="en-US" altLang="ja-JP">
                <a:latin typeface="Andale Mono" charset="0"/>
                <a:cs typeface="Andale Mono" charset="0"/>
              </a:rPr>
              <a:t>template&lt;class Allocator&gt;</a:t>
            </a:r>
            <a:br>
              <a:rPr lang="en-US" altLang="ja-JP">
                <a:latin typeface="Andale Mono" charset="0"/>
                <a:cs typeface="Andale Mono" charset="0"/>
              </a:rPr>
            </a:br>
            <a:r>
              <a:rPr lang="en-US" altLang="ja-JP">
                <a:latin typeface="Andale Mono" charset="0"/>
                <a:cs typeface="Andale Mono" charset="0"/>
              </a:rPr>
              <a:t>class vector&lt;bool, Allocator&gt; {…};</a:t>
            </a:r>
            <a:endParaRPr lang="en-US">
              <a:latin typeface="Andale Mono" charset="0"/>
              <a:cs typeface="Andale Mono" charset="0"/>
            </a:endParaRP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CE4A318-CB45-2249-9BC1-D5E8146803B5}" type="slidenum">
              <a:rPr lang="en-US" sz="1200">
                <a:solidFill>
                  <a:srgbClr val="3F3F3F"/>
                </a:solidFill>
              </a:rPr>
              <a:pPr eaLnBrk="1" hangingPunct="1"/>
              <a:t>10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8294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ChangeArrowheads="1"/>
          </p:cNvSpPr>
          <p:nvPr/>
        </p:nvSpPr>
        <p:spPr bwMode="auto">
          <a:xfrm>
            <a:off x="381000" y="533400"/>
            <a:ext cx="7696200" cy="603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template&lt;class T, class U&gt; class C {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public: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void f() { cout &lt;&lt; "Primary Template\n"; }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};</a:t>
            </a:r>
          </a:p>
          <a:p>
            <a:pPr eaLnBrk="0" hangingPunct="0">
              <a:lnSpc>
                <a:spcPct val="90000"/>
              </a:lnSpc>
            </a:pPr>
            <a:endParaRPr lang="en-US" sz="1800">
              <a:latin typeface="Andale Mono" charset="0"/>
              <a:cs typeface="Andale Mon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template&lt;class U&gt; class C&lt;int, U&gt; {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public: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void f() { cout &lt;&lt; "T == int\n"; }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};</a:t>
            </a:r>
          </a:p>
          <a:p>
            <a:pPr eaLnBrk="0" hangingPunct="0">
              <a:lnSpc>
                <a:spcPct val="90000"/>
              </a:lnSpc>
            </a:pPr>
            <a:endParaRPr lang="en-US" sz="1800">
              <a:latin typeface="Andale Mono" charset="0"/>
              <a:cs typeface="Andale Mon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template&lt;class T&gt; class C&lt;T, double&gt; {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public: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void f() { cout &lt;&lt; "U == double\n"; }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};</a:t>
            </a:r>
          </a:p>
          <a:p>
            <a:pPr eaLnBrk="0" hangingPunct="0">
              <a:lnSpc>
                <a:spcPct val="90000"/>
              </a:lnSpc>
            </a:pPr>
            <a:endParaRPr lang="en-US" sz="1800">
              <a:latin typeface="Andale Mono" charset="0"/>
              <a:cs typeface="Andale Mon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template&lt;class T, class U&gt; class C&lt;T*, U&gt; {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public: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void f() { cout &lt;&lt; "T* used\n"; }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};</a:t>
            </a:r>
          </a:p>
          <a:p>
            <a:pPr eaLnBrk="0" hangingPunct="0">
              <a:lnSpc>
                <a:spcPct val="90000"/>
              </a:lnSpc>
            </a:pPr>
            <a:endParaRPr lang="en-US" sz="1800">
              <a:latin typeface="Andale Mono" charset="0"/>
              <a:cs typeface="Andale Mon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template&lt;class T, class U&gt; class C&lt;T, U*&gt; {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public: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void f() { cout &lt;&lt; "U* used\n"; }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};</a:t>
            </a:r>
          </a:p>
        </p:txBody>
      </p:sp>
      <p:sp>
        <p:nvSpPr>
          <p:cNvPr id="8397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B244CC6-0600-BB49-A28C-9C5BBD1DAE08}" type="slidenum">
              <a:rPr lang="en-US" sz="1200">
                <a:solidFill>
                  <a:srgbClr val="3F3F3F"/>
                </a:solidFill>
              </a:rPr>
              <a:pPr eaLnBrk="1" hangingPunct="1"/>
              <a:t>11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8397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ChangeArrowheads="1"/>
          </p:cNvSpPr>
          <p:nvPr/>
        </p:nvSpPr>
        <p:spPr bwMode="auto">
          <a:xfrm>
            <a:off x="381000" y="627063"/>
            <a:ext cx="8382000" cy="600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Andale Mono" charset="0"/>
                <a:cs typeface="Andale Mono" charset="0"/>
              </a:rPr>
              <a:t>template&lt;class T, class U&gt; class C&lt;T*, U*&gt; {</a:t>
            </a:r>
          </a:p>
          <a:p>
            <a:pPr eaLnBrk="0" hangingPunct="0"/>
            <a:r>
              <a:rPr lang="en-US" sz="1600">
                <a:latin typeface="Andale Mono" charset="0"/>
                <a:cs typeface="Andale Mono" charset="0"/>
              </a:rPr>
              <a:t>public:</a:t>
            </a:r>
          </a:p>
          <a:p>
            <a:pPr eaLnBrk="0" hangingPunct="0"/>
            <a:r>
              <a:rPr lang="en-US" sz="1600">
                <a:latin typeface="Andale Mono" charset="0"/>
                <a:cs typeface="Andale Mono" charset="0"/>
              </a:rPr>
              <a:t>  void f() { cout &lt;&lt; "T* and U* used\n"; }</a:t>
            </a:r>
          </a:p>
          <a:p>
            <a:pPr eaLnBrk="0" hangingPunct="0"/>
            <a:r>
              <a:rPr lang="en-US" sz="1600">
                <a:latin typeface="Andale Mono" charset="0"/>
                <a:cs typeface="Andale Mono" charset="0"/>
              </a:rPr>
              <a:t>};</a:t>
            </a:r>
          </a:p>
          <a:p>
            <a:pPr eaLnBrk="0" hangingPunct="0"/>
            <a:r>
              <a:rPr lang="en-US" sz="1600">
                <a:latin typeface="Andale Mono" charset="0"/>
                <a:cs typeface="Andale Mono" charset="0"/>
              </a:rPr>
              <a:t>template&lt;class T&gt; class C&lt;T, T&gt; {</a:t>
            </a:r>
          </a:p>
          <a:p>
            <a:pPr eaLnBrk="0" hangingPunct="0"/>
            <a:r>
              <a:rPr lang="en-US" sz="1600">
                <a:latin typeface="Andale Mono" charset="0"/>
                <a:cs typeface="Andale Mono" charset="0"/>
              </a:rPr>
              <a:t>public:</a:t>
            </a:r>
          </a:p>
          <a:p>
            <a:pPr eaLnBrk="0" hangingPunct="0"/>
            <a:r>
              <a:rPr lang="en-US" sz="1600">
                <a:latin typeface="Andale Mono" charset="0"/>
                <a:cs typeface="Andale Mono" charset="0"/>
              </a:rPr>
              <a:t>  void f() { cout &lt;&lt; "T == U\n"; }</a:t>
            </a:r>
          </a:p>
          <a:p>
            <a:pPr eaLnBrk="0" hangingPunct="0"/>
            <a:r>
              <a:rPr lang="en-US" sz="1600">
                <a:latin typeface="Andale Mono" charset="0"/>
                <a:cs typeface="Andale Mono" charset="0"/>
              </a:rPr>
              <a:t>};</a:t>
            </a:r>
          </a:p>
          <a:p>
            <a:pPr eaLnBrk="0" hangingPunct="0"/>
            <a:endParaRPr lang="en-US" sz="1600">
              <a:latin typeface="Andale Mono" charset="0"/>
              <a:cs typeface="Andale Mono" charset="0"/>
            </a:endParaRPr>
          </a:p>
          <a:p>
            <a:pPr eaLnBrk="0" hangingPunct="0"/>
            <a:r>
              <a:rPr lang="en-US" sz="1600">
                <a:latin typeface="Andale Mono" charset="0"/>
                <a:cs typeface="Andale Mono" charset="0"/>
              </a:rPr>
              <a:t>int main() {</a:t>
            </a:r>
          </a:p>
          <a:p>
            <a:pPr eaLnBrk="0" hangingPunct="0"/>
            <a:r>
              <a:rPr lang="en-US" sz="1600">
                <a:latin typeface="Andale Mono" charset="0"/>
                <a:cs typeface="Andale Mono" charset="0"/>
              </a:rPr>
              <a:t>  C&lt;float, int&gt;().f();    	// 1: Primary template</a:t>
            </a:r>
          </a:p>
          <a:p>
            <a:pPr eaLnBrk="0" hangingPunct="0"/>
            <a:r>
              <a:rPr lang="en-US" sz="1600">
                <a:latin typeface="Andale Mono" charset="0"/>
                <a:cs typeface="Andale Mono" charset="0"/>
              </a:rPr>
              <a:t>  C&lt;int, float&gt;().f();    	// 2: T == int</a:t>
            </a:r>
          </a:p>
          <a:p>
            <a:pPr eaLnBrk="0" hangingPunct="0"/>
            <a:r>
              <a:rPr lang="en-US" sz="1600">
                <a:latin typeface="Andale Mono" charset="0"/>
                <a:cs typeface="Andale Mono" charset="0"/>
              </a:rPr>
              <a:t>  C&lt;float, double&gt;().f(); 	// 3: U == double</a:t>
            </a:r>
          </a:p>
          <a:p>
            <a:pPr eaLnBrk="0" hangingPunct="0"/>
            <a:r>
              <a:rPr lang="en-US" sz="1600">
                <a:latin typeface="Andale Mono" charset="0"/>
                <a:cs typeface="Andale Mono" charset="0"/>
              </a:rPr>
              <a:t>  C&lt;float, float&gt;().f();  	// 4: T == U</a:t>
            </a:r>
          </a:p>
          <a:p>
            <a:pPr eaLnBrk="0" hangingPunct="0"/>
            <a:r>
              <a:rPr lang="en-US" sz="1600">
                <a:latin typeface="Andale Mono" charset="0"/>
                <a:cs typeface="Andale Mono" charset="0"/>
              </a:rPr>
              <a:t>  C&lt;float*, float&gt;().f(); 	// 5: T* used [T is float]</a:t>
            </a:r>
          </a:p>
          <a:p>
            <a:pPr eaLnBrk="0" hangingPunct="0"/>
            <a:r>
              <a:rPr lang="en-US" sz="1600">
                <a:latin typeface="Andale Mono" charset="0"/>
                <a:cs typeface="Andale Mono" charset="0"/>
              </a:rPr>
              <a:t>  C&lt;float, float*&gt;().f(); 	// 6: U* used [U is float]</a:t>
            </a:r>
          </a:p>
          <a:p>
            <a:pPr eaLnBrk="0" hangingPunct="0"/>
            <a:r>
              <a:rPr lang="en-US" sz="1600">
                <a:latin typeface="Andale Mono" charset="0"/>
                <a:cs typeface="Andale Mono" charset="0"/>
              </a:rPr>
              <a:t>  C&lt;float*, int*&gt;().f();  	// 7: T* and U* used [float, int]</a:t>
            </a:r>
          </a:p>
          <a:p>
            <a:pPr eaLnBrk="0" hangingPunct="0"/>
            <a:r>
              <a:rPr lang="en-US" sz="1600" i="1">
                <a:latin typeface="Andale Mono" charset="0"/>
                <a:cs typeface="Andale Mono" charset="0"/>
              </a:rPr>
              <a:t>  // The following are ambiguous:</a:t>
            </a:r>
          </a:p>
          <a:p>
            <a:pPr eaLnBrk="0" hangingPunct="0"/>
            <a:r>
              <a:rPr lang="en-US" sz="1600">
                <a:latin typeface="Andale Mono" charset="0"/>
                <a:cs typeface="Andale Mono" charset="0"/>
              </a:rPr>
              <a:t>//   8: C&lt;int, int&gt;().f();</a:t>
            </a:r>
          </a:p>
          <a:p>
            <a:pPr eaLnBrk="0" hangingPunct="0"/>
            <a:r>
              <a:rPr lang="en-US" sz="1600">
                <a:latin typeface="Andale Mono" charset="0"/>
                <a:cs typeface="Andale Mono" charset="0"/>
              </a:rPr>
              <a:t>//   9: C&lt;double, double&gt;().f();</a:t>
            </a:r>
          </a:p>
          <a:p>
            <a:pPr eaLnBrk="0" hangingPunct="0"/>
            <a:r>
              <a:rPr lang="en-US" sz="1600">
                <a:latin typeface="Andale Mono" charset="0"/>
                <a:cs typeface="Andale Mono" charset="0"/>
              </a:rPr>
              <a:t>//  10: C&lt;float*, float*&gt;().f();</a:t>
            </a:r>
          </a:p>
          <a:p>
            <a:pPr eaLnBrk="0" hangingPunct="0"/>
            <a:r>
              <a:rPr lang="en-US" sz="1600">
                <a:latin typeface="Andale Mono" charset="0"/>
                <a:cs typeface="Andale Mono" charset="0"/>
              </a:rPr>
              <a:t>//  11: C&lt;int, int*&gt;().f();</a:t>
            </a:r>
          </a:p>
          <a:p>
            <a:pPr eaLnBrk="0" hangingPunct="0"/>
            <a:r>
              <a:rPr lang="en-US" sz="1600">
                <a:latin typeface="Andale Mono" charset="0"/>
                <a:cs typeface="Andale Mono" charset="0"/>
              </a:rPr>
              <a:t>//  12: C&lt;int*, int*&gt;().f();</a:t>
            </a:r>
          </a:p>
          <a:p>
            <a:pPr eaLnBrk="0" hangingPunct="0"/>
            <a:r>
              <a:rPr lang="en-US" sz="1600">
                <a:latin typeface="Andale Mono" charset="0"/>
                <a:cs typeface="Andale Mono" charset="0"/>
              </a:rPr>
              <a:t>}</a:t>
            </a:r>
          </a:p>
        </p:txBody>
      </p:sp>
      <p:sp>
        <p:nvSpPr>
          <p:cNvPr id="849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5C81933-CACA-A94F-A5D0-96F36B1DA4FD}" type="slidenum">
              <a:rPr lang="en-US" sz="1200">
                <a:solidFill>
                  <a:srgbClr val="3F3F3F"/>
                </a:solidFill>
              </a:rPr>
              <a:pPr eaLnBrk="1" hangingPunct="1"/>
              <a:t>12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8499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9250"/>
            <a:ext cx="8229600" cy="125095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Template </a:t>
            </a:r>
            <a:r>
              <a:rPr lang="en-US" dirty="0" err="1" smtClean="0">
                <a:solidFill>
                  <a:srgbClr val="D2533C"/>
                </a:solidFill>
                <a:ea typeface="+mj-ea"/>
                <a:cs typeface="+mj-cs"/>
              </a:rPr>
              <a:t>Metaprogramming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 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400" i="1" dirty="0" smtClean="0">
                <a:solidFill>
                  <a:srgbClr val="D2533C"/>
                </a:solidFill>
                <a:ea typeface="+mj-ea"/>
                <a:cs typeface="+mj-cs"/>
              </a:rPr>
              <a:t>(</a:t>
            </a:r>
            <a:r>
              <a:rPr lang="en-US" sz="2400" i="1" dirty="0">
                <a:solidFill>
                  <a:srgbClr val="D2533C"/>
                </a:solidFill>
                <a:ea typeface="+mj-ea"/>
                <a:cs typeface="+mj-cs"/>
              </a:rPr>
              <a:t>from David Abrahams)</a:t>
            </a:r>
            <a:endParaRPr lang="en-US" sz="3600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86018" name="Rectangle 3"/>
          <p:cNvSpPr>
            <a:spLocks noChangeArrowheads="1"/>
          </p:cNvSpPr>
          <p:nvPr/>
        </p:nvSpPr>
        <p:spPr bwMode="auto">
          <a:xfrm>
            <a:off x="381000" y="1600200"/>
            <a:ext cx="84582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800" b="1" i="1">
                <a:latin typeface="Andale Mono" charset="0"/>
                <a:cs typeface="Andale Mono" charset="0"/>
              </a:rPr>
              <a:t>// The Primary Template</a:t>
            </a: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template&lt;unsigned long N&gt;</a:t>
            </a: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struct binary {</a:t>
            </a: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   enum {value = binary&lt;N/10&gt;::value &lt;&lt; 1 | N%10};</a:t>
            </a: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};</a:t>
            </a:r>
          </a:p>
          <a:p>
            <a:pPr eaLnBrk="0" hangingPunct="0"/>
            <a:endParaRPr lang="en-US" sz="1800">
              <a:latin typeface="Andale Mono" charset="0"/>
              <a:cs typeface="Andale Mono" charset="0"/>
            </a:endParaRPr>
          </a:p>
          <a:p>
            <a:pPr eaLnBrk="0" hangingPunct="0"/>
            <a:r>
              <a:rPr lang="en-US" sz="1800" i="1">
                <a:latin typeface="Andale Mono" charset="0"/>
                <a:cs typeface="Andale Mono" charset="0"/>
              </a:rPr>
              <a:t>// A specialization to stop the recursion.</a:t>
            </a: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template&lt;&gt;</a:t>
            </a: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struct binary&lt;0&gt; {</a:t>
            </a: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   enum {value = 0};</a:t>
            </a: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};</a:t>
            </a:r>
          </a:p>
          <a:p>
            <a:pPr eaLnBrk="0" hangingPunct="0"/>
            <a:endParaRPr lang="en-US" sz="1800">
              <a:latin typeface="Andale Mono" charset="0"/>
              <a:cs typeface="Andale Mono" charset="0"/>
            </a:endParaRP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int main() {</a:t>
            </a: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   </a:t>
            </a:r>
            <a:r>
              <a:rPr lang="en-US" sz="1800" b="1" i="1">
                <a:latin typeface="Andale Mono" charset="0"/>
                <a:cs typeface="Andale Mono" charset="0"/>
              </a:rPr>
              <a:t>// The following values are computed at compile time!</a:t>
            </a: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   cout &lt;&lt; binary&lt;101&gt;::value &lt;&lt; endl;          </a:t>
            </a:r>
            <a:r>
              <a:rPr lang="en-US" sz="1800" i="1">
                <a:latin typeface="Andale Mono" charset="0"/>
                <a:cs typeface="Andale Mono" charset="0"/>
              </a:rPr>
              <a:t>// 5</a:t>
            </a: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   cout &lt;&lt; binary&lt;1001101110&gt;::value &lt;&lt; endl;   </a:t>
            </a:r>
            <a:r>
              <a:rPr lang="en-US" sz="1800" i="1">
                <a:latin typeface="Andale Mono" charset="0"/>
                <a:cs typeface="Andale Mono" charset="0"/>
              </a:rPr>
              <a:t>// 622</a:t>
            </a: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   cout &lt;&lt; binary&lt;11100111&gt;::value &lt;&lt; endl;     </a:t>
            </a:r>
            <a:r>
              <a:rPr lang="en-US" sz="1800" i="1">
                <a:latin typeface="Andale Mono" charset="0"/>
                <a:cs typeface="Andale Mono" charset="0"/>
              </a:rPr>
              <a:t>// 231</a:t>
            </a: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}</a:t>
            </a: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31B3F95-75D8-EA42-B883-8F435C6E77C2}" type="slidenum">
              <a:rPr lang="en-US" sz="1200">
                <a:solidFill>
                  <a:srgbClr val="3F3F3F"/>
                </a:solidFill>
              </a:rPr>
              <a:pPr eaLnBrk="1" hangingPunct="1"/>
              <a:t>13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8602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Class Specialization Summary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229600" cy="4625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Corbel" charset="0"/>
                <a:cs typeface="ＭＳ Ｐゴシック" charset="0"/>
              </a:rPr>
              <a:t>You must provide </a:t>
            </a:r>
            <a:r>
              <a:rPr lang="en-US" i="1">
                <a:latin typeface="Corbel" charset="0"/>
                <a:cs typeface="ＭＳ Ｐゴシック" charset="0"/>
              </a:rPr>
              <a:t>all</a:t>
            </a:r>
            <a:r>
              <a:rPr lang="en-US">
                <a:latin typeface="Corbel" charset="0"/>
                <a:cs typeface="ＭＳ Ｐゴシック" charset="0"/>
              </a:rPr>
              <a:t> functions you want clients to have when specializing a </a:t>
            </a:r>
            <a:r>
              <a:rPr lang="en-US" i="1">
                <a:latin typeface="Corbel" charset="0"/>
                <a:cs typeface="ＭＳ Ｐゴシック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Corbel" charset="0"/>
              </a:rPr>
              <a:t>An alternative is to only specialize </a:t>
            </a:r>
            <a:r>
              <a:rPr lang="en-US" i="1">
                <a:latin typeface="Corbel" charset="0"/>
              </a:rPr>
              <a:t>selected</a:t>
            </a:r>
            <a:r>
              <a:rPr lang="en-US">
                <a:latin typeface="Corbel" charset="0"/>
              </a:rPr>
              <a:t> member </a:t>
            </a:r>
            <a:r>
              <a:rPr lang="en-US" i="1">
                <a:latin typeface="Corbel" charset="0"/>
              </a:rPr>
              <a:t>functions</a:t>
            </a:r>
            <a:r>
              <a:rPr lang="en-US">
                <a:latin typeface="Corbel" charset="0"/>
              </a:rPr>
              <a:t>, leaving the rest to the primary template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Corbel" charset="0"/>
                <a:cs typeface="ＭＳ Ｐゴシック" charset="0"/>
              </a:rPr>
              <a:t>You can do </a:t>
            </a:r>
            <a:r>
              <a:rPr lang="en-US" i="1">
                <a:latin typeface="Corbel" charset="0"/>
                <a:cs typeface="ＭＳ Ｐゴシック" charset="0"/>
              </a:rPr>
              <a:t>full</a:t>
            </a:r>
            <a:r>
              <a:rPr lang="en-US">
                <a:latin typeface="Corbel" charset="0"/>
                <a:cs typeface="ＭＳ Ｐゴシック" charset="0"/>
              </a:rPr>
              <a:t> or </a:t>
            </a:r>
            <a:r>
              <a:rPr lang="en-US" i="1">
                <a:latin typeface="Corbel" charset="0"/>
                <a:cs typeface="ＭＳ Ｐゴシック" charset="0"/>
              </a:rPr>
              <a:t>partial</a:t>
            </a:r>
            <a:r>
              <a:rPr lang="en-US">
                <a:latin typeface="Corbel" charset="0"/>
                <a:cs typeface="ＭＳ Ｐゴシック" charset="0"/>
              </a:rPr>
              <a:t> specializations of class templates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Corbel" charset="0"/>
              </a:rPr>
              <a:t>You can’</a:t>
            </a:r>
            <a:r>
              <a:rPr lang="en-US" altLang="ja-JP">
                <a:latin typeface="Corbel" charset="0"/>
              </a:rPr>
              <a:t>t partially specialize function templates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Corbel" charset="0"/>
              </a:rPr>
              <a:t>And you shouldn</a:t>
            </a:r>
            <a:r>
              <a:rPr lang="en-US" altLang="ja-JP">
                <a:latin typeface="Corbel" charset="0"/>
              </a:rPr>
              <a:t>t </a:t>
            </a:r>
            <a:r>
              <a:rPr lang="en-US" altLang="ja-JP" i="1">
                <a:latin typeface="Corbel" charset="0"/>
              </a:rPr>
              <a:t>fully</a:t>
            </a:r>
            <a:r>
              <a:rPr lang="en-US" altLang="ja-JP">
                <a:latin typeface="Corbel" charset="0"/>
              </a:rPr>
              <a:t> specialize function templates</a:t>
            </a:r>
          </a:p>
          <a:p>
            <a:pPr lvl="2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Corbel" charset="0"/>
              </a:rPr>
              <a:t>Except as described above for member functions</a:t>
            </a: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8E6938F-04C8-C045-91E8-90A649ED80DB}" type="slidenum">
              <a:rPr lang="en-US" sz="1200">
                <a:solidFill>
                  <a:srgbClr val="3F3F3F"/>
                </a:solidFill>
              </a:rPr>
              <a:pPr eaLnBrk="1" hangingPunct="1"/>
              <a:t>14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8806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  <p:sp>
        <p:nvSpPr>
          <p:cNvPr id="890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3BE0EB-C820-D444-9829-F54E44032955}" type="slidenum">
              <a:rPr lang="en-US" sz="1200">
                <a:solidFill>
                  <a:srgbClr val="3F3F3F"/>
                </a:solidFill>
              </a:rPr>
              <a:pPr eaLnBrk="1" hangingPunct="1"/>
              <a:t>15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Template Name Lookup Issues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>
                <a:latin typeface="Corbel" charset="0"/>
                <a:cs typeface="ＭＳ Ｐゴシック" charset="0"/>
              </a:rPr>
              <a:t>Some things </a:t>
            </a:r>
            <a:r>
              <a:rPr lang="en-US" i="1">
                <a:latin typeface="Corbel" charset="0"/>
                <a:cs typeface="ＭＳ Ｐゴシック" charset="0"/>
              </a:rPr>
              <a:t>cannot be resolved </a:t>
            </a:r>
            <a:r>
              <a:rPr lang="en-US">
                <a:latin typeface="Corbel" charset="0"/>
                <a:cs typeface="ＭＳ Ｐゴシック" charset="0"/>
              </a:rPr>
              <a:t>when the compiler </a:t>
            </a:r>
            <a:r>
              <a:rPr lang="en-US" i="1">
                <a:latin typeface="Corbel" charset="0"/>
                <a:cs typeface="ＭＳ Ｐゴシック" charset="0"/>
              </a:rPr>
              <a:t>first encounters </a:t>
            </a:r>
            <a:r>
              <a:rPr lang="en-US">
                <a:latin typeface="Corbel" charset="0"/>
                <a:cs typeface="ＭＳ Ｐゴシック" charset="0"/>
              </a:rPr>
              <a:t>a template definition</a:t>
            </a:r>
          </a:p>
          <a:p>
            <a:pPr lvl="1" eaLnBrk="1" hangingPunct="1">
              <a:spcAft>
                <a:spcPts val="600"/>
              </a:spcAft>
            </a:pPr>
            <a:r>
              <a:rPr lang="en-US">
                <a:latin typeface="Corbel" charset="0"/>
              </a:rPr>
              <a:t>Anything </a:t>
            </a:r>
            <a:r>
              <a:rPr lang="en-US" i="1">
                <a:latin typeface="Corbel" charset="0"/>
              </a:rPr>
              <a:t>dependent</a:t>
            </a:r>
            <a:r>
              <a:rPr lang="en-US">
                <a:latin typeface="Corbel" charset="0"/>
              </a:rPr>
              <a:t> on a template parameter</a:t>
            </a:r>
          </a:p>
          <a:p>
            <a:pPr eaLnBrk="1" hangingPunct="1">
              <a:spcAft>
                <a:spcPts val="600"/>
              </a:spcAft>
            </a:pPr>
            <a:r>
              <a:rPr lang="en-US">
                <a:latin typeface="Corbel" charset="0"/>
                <a:cs typeface="ＭＳ Ｐゴシック" charset="0"/>
              </a:rPr>
              <a:t>The compiler must wait until </a:t>
            </a:r>
            <a:r>
              <a:rPr lang="en-US" i="1">
                <a:latin typeface="Corbel" charset="0"/>
                <a:cs typeface="ＭＳ Ｐゴシック" charset="0"/>
              </a:rPr>
              <a:t>instantiation time</a:t>
            </a:r>
            <a:r>
              <a:rPr lang="en-US">
                <a:latin typeface="Corbel" charset="0"/>
                <a:cs typeface="ＭＳ Ｐゴシック" charset="0"/>
              </a:rPr>
              <a:t> to resolve those issues</a:t>
            </a:r>
          </a:p>
          <a:p>
            <a:pPr lvl="1" eaLnBrk="1" hangingPunct="1">
              <a:spcAft>
                <a:spcPts val="600"/>
              </a:spcAft>
            </a:pPr>
            <a:r>
              <a:rPr lang="en-US">
                <a:latin typeface="Corbel" charset="0"/>
              </a:rPr>
              <a:t>When the actual template arguments are known</a:t>
            </a:r>
          </a:p>
          <a:p>
            <a:pPr eaLnBrk="1" hangingPunct="1">
              <a:spcAft>
                <a:spcPts val="600"/>
              </a:spcAft>
            </a:pPr>
            <a:r>
              <a:rPr lang="en-US">
                <a:latin typeface="Corbel" charset="0"/>
                <a:cs typeface="ＭＳ Ｐゴシック" charset="0"/>
              </a:rPr>
              <a:t>Hence, a 2-step template compilation process:</a:t>
            </a:r>
          </a:p>
          <a:p>
            <a:pPr lvl="1" eaLnBrk="1" hangingPunct="1">
              <a:spcAft>
                <a:spcPts val="600"/>
              </a:spcAft>
            </a:pPr>
            <a:r>
              <a:rPr lang="en-US">
                <a:latin typeface="Corbel" charset="0"/>
              </a:rPr>
              <a:t>1) Template </a:t>
            </a:r>
            <a:r>
              <a:rPr lang="en-US" i="1">
                <a:latin typeface="Corbel" charset="0"/>
              </a:rPr>
              <a:t>Definition</a:t>
            </a:r>
          </a:p>
          <a:p>
            <a:pPr lvl="1" eaLnBrk="1" hangingPunct="1">
              <a:spcAft>
                <a:spcPts val="600"/>
              </a:spcAft>
            </a:pPr>
            <a:r>
              <a:rPr lang="en-US">
                <a:latin typeface="Corbel" charset="0"/>
              </a:rPr>
              <a:t>2) Template </a:t>
            </a:r>
            <a:r>
              <a:rPr lang="en-US" i="1">
                <a:latin typeface="Corbel" charset="0"/>
              </a:rPr>
              <a:t>Instantiation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5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5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5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5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  <p:sp>
        <p:nvSpPr>
          <p:cNvPr id="901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8A6E3C6-558B-D34C-9B80-9D1A2C8364B7}" type="slidenum">
              <a:rPr lang="en-US" sz="1200">
                <a:solidFill>
                  <a:srgbClr val="3F3F3F"/>
                </a:solidFill>
              </a:rPr>
              <a:pPr eaLnBrk="1" hangingPunct="1"/>
              <a:t>16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rgbClr val="D2533C"/>
                </a:solidFill>
                <a:ea typeface="+mj-ea"/>
                <a:cs typeface="+mj-cs"/>
              </a:rPr>
              <a:t>Two-phase Template Compilation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600200"/>
            <a:ext cx="8328025" cy="4748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Corbel" charset="0"/>
                <a:cs typeface="ＭＳ Ｐゴシック" charset="0"/>
              </a:rPr>
              <a:t>Template </a:t>
            </a:r>
            <a:r>
              <a:rPr lang="en-US" i="1">
                <a:latin typeface="Corbel" charset="0"/>
                <a:cs typeface="ＭＳ Ｐゴシック" charset="0"/>
              </a:rPr>
              <a:t>definition</a:t>
            </a:r>
            <a:r>
              <a:rPr lang="en-US">
                <a:latin typeface="Corbel" charset="0"/>
                <a:cs typeface="ＭＳ Ｐゴシック" charset="0"/>
              </a:rPr>
              <a:t> time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Corbel" charset="0"/>
              </a:rPr>
              <a:t>The template code is parsed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Corbel" charset="0"/>
              </a:rPr>
              <a:t>Obvious syntax errors are caught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i="1">
                <a:latin typeface="Corbel" charset="0"/>
              </a:rPr>
              <a:t>Non-dependent</a:t>
            </a:r>
            <a:r>
              <a:rPr lang="en-US">
                <a:latin typeface="Corbel" charset="0"/>
              </a:rPr>
              <a:t> names are looked up in the context of the template definition (no waiting needed)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Corbel" charset="0"/>
                <a:cs typeface="ＭＳ Ｐゴシック" charset="0"/>
              </a:rPr>
              <a:t>Template </a:t>
            </a:r>
            <a:r>
              <a:rPr lang="en-US" i="1">
                <a:latin typeface="Corbel" charset="0"/>
                <a:cs typeface="ＭＳ Ｐゴシック" charset="0"/>
              </a:rPr>
              <a:t>instantiation</a:t>
            </a:r>
            <a:r>
              <a:rPr lang="en-US">
                <a:latin typeface="Corbel" charset="0"/>
                <a:cs typeface="ＭＳ Ｐゴシック" charset="0"/>
              </a:rPr>
              <a:t> time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i="1">
                <a:latin typeface="Corbel" charset="0"/>
              </a:rPr>
              <a:t>Dependent</a:t>
            </a:r>
            <a:r>
              <a:rPr lang="en-US">
                <a:latin typeface="Corbel" charset="0"/>
              </a:rPr>
              <a:t> names are resolved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Corbel" charset="0"/>
              </a:rPr>
              <a:t>Which </a:t>
            </a:r>
            <a:r>
              <a:rPr lang="en-US" i="1">
                <a:latin typeface="Corbel" charset="0"/>
              </a:rPr>
              <a:t>specialization</a:t>
            </a:r>
            <a:r>
              <a:rPr lang="en-US">
                <a:latin typeface="Corbel" charset="0"/>
              </a:rPr>
              <a:t> to use is determined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Corbel" charset="0"/>
                <a:cs typeface="ＭＳ Ｐゴシック" charset="0"/>
              </a:rPr>
              <a:t>Examples follow…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7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7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7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  <p:sp>
        <p:nvSpPr>
          <p:cNvPr id="911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49686C6-0411-E447-84A7-07CA2B8D5BE0}" type="slidenum">
              <a:rPr lang="en-US" sz="1200">
                <a:solidFill>
                  <a:srgbClr val="3F3F3F"/>
                </a:solidFill>
              </a:rPr>
              <a:pPr eaLnBrk="1" hangingPunct="1"/>
              <a:t>17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What Output Should Display?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457200" y="1676400"/>
            <a:ext cx="81534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void f(double) { cout &lt;&lt; "f(double)" &lt;&lt; endl; }</a:t>
            </a:r>
          </a:p>
          <a:p>
            <a:pPr eaLnBrk="0" hangingPunct="0"/>
            <a:endParaRPr lang="en-US" sz="2000">
              <a:latin typeface="Andale Mono" charset="0"/>
              <a:cs typeface="Andale Mono" charset="0"/>
            </a:endParaRP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template&lt;class T&gt; class X {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public: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void g() { f(1); }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};</a:t>
            </a:r>
          </a:p>
          <a:p>
            <a:pPr eaLnBrk="0" hangingPunct="0"/>
            <a:endParaRPr lang="en-US" sz="2000">
              <a:latin typeface="Andale Mono" charset="0"/>
              <a:cs typeface="Andale Mono" charset="0"/>
            </a:endParaRP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void f(int) { cout &lt;&lt; "f(int)" &lt;&lt; endl; }</a:t>
            </a:r>
          </a:p>
          <a:p>
            <a:pPr eaLnBrk="0" hangingPunct="0"/>
            <a:endParaRPr lang="en-US" sz="2000">
              <a:latin typeface="Andale Mono" charset="0"/>
              <a:cs typeface="Andale Mono" charset="0"/>
            </a:endParaRP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int main() {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X&lt;int&gt;().g();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}</a:t>
            </a:r>
          </a:p>
          <a:p>
            <a:pPr eaLnBrk="0" hangingPunct="0"/>
            <a:endParaRPr lang="en-US" sz="2000">
              <a:latin typeface="Andale Mono" charset="0"/>
              <a:cs typeface="Andale Mon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Dependent Base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Classes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700" i="1" dirty="0" smtClean="0">
                <a:solidFill>
                  <a:srgbClr val="D2533C"/>
                </a:solidFill>
                <a:ea typeface="+mj-ea"/>
                <a:cs typeface="+mj-cs"/>
              </a:rPr>
              <a:t>A Special Case</a:t>
            </a:r>
            <a:endParaRPr lang="en-US" sz="3600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98638"/>
            <a:ext cx="8534400" cy="452596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i="1">
                <a:latin typeface="Corbel" charset="0"/>
                <a:cs typeface="ＭＳ Ｐゴシック" charset="0"/>
              </a:rPr>
              <a:t>Non-dependent </a:t>
            </a:r>
            <a:r>
              <a:rPr lang="en-US">
                <a:latin typeface="Corbel" charset="0"/>
                <a:cs typeface="ＭＳ Ｐゴシック" charset="0"/>
              </a:rPr>
              <a:t>names are </a:t>
            </a:r>
            <a:r>
              <a:rPr lang="en-US" i="1">
                <a:latin typeface="Corbel" charset="0"/>
                <a:cs typeface="ＭＳ Ｐゴシック" charset="0"/>
              </a:rPr>
              <a:t>not</a:t>
            </a:r>
            <a:r>
              <a:rPr lang="en-US">
                <a:latin typeface="Corbel" charset="0"/>
                <a:cs typeface="ＭＳ Ｐゴシック" charset="0"/>
              </a:rPr>
              <a:t> looked up in base classes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>
                <a:latin typeface="Corbel" charset="0"/>
              </a:rPr>
              <a:t>Because a </a:t>
            </a:r>
            <a:r>
              <a:rPr lang="en-US" i="1">
                <a:latin typeface="Corbel" charset="0"/>
              </a:rPr>
              <a:t>specialization</a:t>
            </a:r>
            <a:r>
              <a:rPr lang="en-US">
                <a:latin typeface="Corbel" charset="0"/>
              </a:rPr>
              <a:t> found later may apply</a:t>
            </a:r>
          </a:p>
          <a:p>
            <a:pPr eaLnBrk="1" hangingPunct="1">
              <a:lnSpc>
                <a:spcPct val="110000"/>
              </a:lnSpc>
            </a:pPr>
            <a:r>
              <a:rPr lang="en-US">
                <a:latin typeface="Corbel" charset="0"/>
                <a:cs typeface="ＭＳ Ｐゴシック" charset="0"/>
              </a:rPr>
              <a:t>If a class template has a </a:t>
            </a:r>
            <a:r>
              <a:rPr lang="en-US" i="1">
                <a:latin typeface="Corbel" charset="0"/>
                <a:cs typeface="ＭＳ Ｐゴシック" charset="0"/>
              </a:rPr>
              <a:t>dependent base class</a:t>
            </a:r>
            <a:r>
              <a:rPr lang="en-US">
                <a:latin typeface="Corbel" charset="0"/>
                <a:cs typeface="ＭＳ Ｐゴシック" charset="0"/>
              </a:rPr>
              <a:t>, you want calls looked up in Phase 2</a:t>
            </a:r>
          </a:p>
          <a:p>
            <a:pPr lvl="1" eaLnBrk="1" hangingPunct="1">
              <a:lnSpc>
                <a:spcPct val="110000"/>
              </a:lnSpc>
            </a:pPr>
            <a:r>
              <a:rPr lang="en-US">
                <a:latin typeface="Corbel" charset="0"/>
              </a:rPr>
              <a:t>When specializations are resolved</a:t>
            </a:r>
          </a:p>
          <a:p>
            <a:pPr eaLnBrk="1" hangingPunct="1">
              <a:lnSpc>
                <a:spcPct val="110000"/>
              </a:lnSpc>
            </a:pPr>
            <a:r>
              <a:rPr lang="en-US">
                <a:latin typeface="Corbel" charset="0"/>
                <a:cs typeface="ＭＳ Ｐゴシック" charset="0"/>
              </a:rPr>
              <a:t>Calls to such functions must be </a:t>
            </a:r>
            <a:r>
              <a:rPr lang="en-US" i="1">
                <a:latin typeface="Corbel" charset="0"/>
                <a:cs typeface="ＭＳ Ｐゴシック" charset="0"/>
              </a:rPr>
              <a:t>qualified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>
                <a:latin typeface="Corbel" charset="0"/>
              </a:rPr>
              <a:t>This makes the name </a:t>
            </a:r>
            <a:r>
              <a:rPr lang="en-US" i="1">
                <a:latin typeface="Corbel" charset="0"/>
              </a:rPr>
              <a:t>dependent</a:t>
            </a:r>
            <a:endParaRPr lang="en-US">
              <a:latin typeface="Corbel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>
                <a:latin typeface="Corbel" charset="0"/>
              </a:rPr>
              <a:t>Otherwise they</a:t>
            </a:r>
            <a:r>
              <a:rPr lang="ja-JP" altLang="en-US">
                <a:latin typeface="Corbel" charset="0"/>
              </a:rPr>
              <a:t>’</a:t>
            </a:r>
            <a:r>
              <a:rPr lang="en-US" altLang="ja-JP">
                <a:latin typeface="Corbel" charset="0"/>
              </a:rPr>
              <a:t>ll be looked up in Phase 1 and will fail</a:t>
            </a:r>
          </a:p>
          <a:p>
            <a:pPr eaLnBrk="1" hangingPunct="1">
              <a:lnSpc>
                <a:spcPct val="110000"/>
              </a:lnSpc>
            </a:pPr>
            <a:r>
              <a:rPr lang="en-US">
                <a:latin typeface="Corbel" charset="0"/>
                <a:cs typeface="ＭＳ Ｐゴシック" charset="0"/>
              </a:rPr>
              <a:t>See next slide…</a:t>
            </a: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5EE16DC-2E4B-2549-A6F9-BF06B42F302D}" type="slidenum">
              <a:rPr lang="en-US" sz="1200">
                <a:solidFill>
                  <a:srgbClr val="3F3F3F"/>
                </a:solidFill>
              </a:rPr>
              <a:pPr eaLnBrk="1" hangingPunct="1"/>
              <a:t>18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9318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  <p:sp>
        <p:nvSpPr>
          <p:cNvPr id="942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8000654-D535-AA40-990F-47707512656C}" type="slidenum">
              <a:rPr lang="en-US" sz="1200">
                <a:solidFill>
                  <a:srgbClr val="3F3F3F"/>
                </a:solidFill>
              </a:rPr>
              <a:pPr eaLnBrk="1" hangingPunct="1"/>
              <a:t>19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A Dependent Base Class</a:t>
            </a:r>
            <a:br>
              <a:rPr lang="en-US" dirty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400" i="1" dirty="0">
                <a:solidFill>
                  <a:srgbClr val="D2533C"/>
                </a:solidFill>
                <a:ea typeface="+mj-ea"/>
                <a:cs typeface="+mj-cs"/>
              </a:rPr>
              <a:t>Flawed Version </a:t>
            </a:r>
            <a:r>
              <a:rPr lang="en-US" sz="2400" i="1" dirty="0" smtClean="0">
                <a:solidFill>
                  <a:srgbClr val="D2533C"/>
                </a:solidFill>
                <a:ea typeface="+mj-ea"/>
                <a:cs typeface="+mj-cs"/>
              </a:rPr>
              <a:t>(shouldn’t compile</a:t>
            </a:r>
            <a:r>
              <a:rPr lang="en-US" sz="2400" i="1" dirty="0">
                <a:solidFill>
                  <a:srgbClr val="D2533C"/>
                </a:solidFill>
                <a:ea typeface="+mj-ea"/>
                <a:cs typeface="+mj-cs"/>
              </a:rPr>
              <a:t>)</a:t>
            </a:r>
            <a:endParaRPr lang="en-US" sz="5400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381000" y="1760538"/>
            <a:ext cx="8382000" cy="433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template&lt;class T, class Compare&gt;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class PQV : protected vector&lt;T&gt; {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Compare comp;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public: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PQV(Compare cmp = Compare()) : comp(cmp) {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  make_heap(</a:t>
            </a:r>
            <a:r>
              <a:rPr lang="en-US" sz="1800" u="sng">
                <a:latin typeface="Andale Mono" charset="0"/>
                <a:cs typeface="Andale Mono" charset="0"/>
              </a:rPr>
              <a:t>begin</a:t>
            </a:r>
            <a:r>
              <a:rPr lang="en-US" sz="1800">
                <a:latin typeface="Andale Mono" charset="0"/>
                <a:cs typeface="Andale Mono" charset="0"/>
              </a:rPr>
              <a:t>(),</a:t>
            </a:r>
            <a:r>
              <a:rPr lang="en-US" sz="1800" u="sng">
                <a:latin typeface="Andale Mono" charset="0"/>
                <a:cs typeface="Andale Mono" charset="0"/>
              </a:rPr>
              <a:t>end</a:t>
            </a:r>
            <a:r>
              <a:rPr lang="en-US" sz="1800">
                <a:latin typeface="Andale Mono" charset="0"/>
                <a:cs typeface="Andale Mono" charset="0"/>
              </a:rPr>
              <a:t>(), comp);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}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const T&amp; top() const { return </a:t>
            </a:r>
            <a:r>
              <a:rPr lang="en-US" sz="1800" u="sng">
                <a:latin typeface="Andale Mono" charset="0"/>
                <a:cs typeface="Andale Mono" charset="0"/>
              </a:rPr>
              <a:t>front</a:t>
            </a:r>
            <a:r>
              <a:rPr lang="en-US" sz="1800">
                <a:latin typeface="Andale Mono" charset="0"/>
                <a:cs typeface="Andale Mono" charset="0"/>
              </a:rPr>
              <a:t>(); }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void push(const T&amp; x) {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  </a:t>
            </a:r>
            <a:r>
              <a:rPr lang="en-US" sz="1800" u="sng">
                <a:latin typeface="Andale Mono" charset="0"/>
                <a:cs typeface="Andale Mono" charset="0"/>
              </a:rPr>
              <a:t>push_back</a:t>
            </a:r>
            <a:r>
              <a:rPr lang="en-US" sz="1800">
                <a:latin typeface="Andale Mono" charset="0"/>
                <a:cs typeface="Andale Mono" charset="0"/>
              </a:rPr>
              <a:t>(x);</a:t>
            </a:r>
            <a:endParaRPr lang="en-US" sz="1800" i="1">
              <a:latin typeface="Andale Mono" charset="0"/>
              <a:cs typeface="Andale Mon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  push_heap(</a:t>
            </a:r>
            <a:r>
              <a:rPr lang="en-US" sz="1800" u="sng">
                <a:latin typeface="Andale Mono" charset="0"/>
                <a:cs typeface="Andale Mono" charset="0"/>
              </a:rPr>
              <a:t>begin</a:t>
            </a:r>
            <a:r>
              <a:rPr lang="en-US" sz="1800">
                <a:latin typeface="Andale Mono" charset="0"/>
                <a:cs typeface="Andale Mono" charset="0"/>
              </a:rPr>
              <a:t>(),</a:t>
            </a:r>
            <a:r>
              <a:rPr lang="en-US" sz="1800">
                <a:solidFill>
                  <a:schemeClr val="accent2"/>
                </a:solidFill>
                <a:latin typeface="Andale Mono" charset="0"/>
                <a:cs typeface="Andale Mono" charset="0"/>
              </a:rPr>
              <a:t> </a:t>
            </a:r>
            <a:r>
              <a:rPr lang="en-US" sz="1800" u="sng">
                <a:latin typeface="Andale Mono" charset="0"/>
                <a:cs typeface="Andale Mono" charset="0"/>
              </a:rPr>
              <a:t>end</a:t>
            </a:r>
            <a:r>
              <a:rPr lang="en-US" sz="1800">
                <a:latin typeface="Andale Mono" charset="0"/>
                <a:cs typeface="Andale Mono" charset="0"/>
              </a:rPr>
              <a:t>(), comp);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}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void pop() {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  pop_heap(</a:t>
            </a:r>
            <a:r>
              <a:rPr lang="en-US" sz="1800" u="sng">
                <a:latin typeface="Andale Mono" charset="0"/>
                <a:cs typeface="Andale Mono" charset="0"/>
              </a:rPr>
              <a:t>begin</a:t>
            </a:r>
            <a:r>
              <a:rPr lang="en-US" sz="1800">
                <a:latin typeface="Andale Mono" charset="0"/>
                <a:cs typeface="Andale Mono" charset="0"/>
              </a:rPr>
              <a:t>(),</a:t>
            </a:r>
            <a:r>
              <a:rPr lang="en-US" sz="1800">
                <a:solidFill>
                  <a:schemeClr val="accent2"/>
                </a:solidFill>
                <a:latin typeface="Andale Mono" charset="0"/>
                <a:cs typeface="Andale Mono" charset="0"/>
              </a:rPr>
              <a:t> </a:t>
            </a:r>
            <a:r>
              <a:rPr lang="en-US" sz="1800" u="sng">
                <a:latin typeface="Andale Mono" charset="0"/>
                <a:cs typeface="Andale Mono" charset="0"/>
              </a:rPr>
              <a:t>end</a:t>
            </a:r>
            <a:r>
              <a:rPr lang="en-US" sz="1800">
                <a:latin typeface="Andale Mono" charset="0"/>
                <a:cs typeface="Andale Mono" charset="0"/>
              </a:rPr>
              <a:t>(), comp);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  </a:t>
            </a:r>
            <a:r>
              <a:rPr lang="en-US" sz="1800" u="sng">
                <a:latin typeface="Andale Mono" charset="0"/>
                <a:cs typeface="Andale Mono" charset="0"/>
              </a:rPr>
              <a:t>pop_back</a:t>
            </a:r>
            <a:r>
              <a:rPr lang="en-US" sz="1800">
                <a:latin typeface="Andale Mono" charset="0"/>
                <a:cs typeface="Andale Mono" charset="0"/>
              </a:rPr>
              <a:t>();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}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};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Template Specialization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>
                <a:latin typeface="Corbel" charset="0"/>
                <a:cs typeface="ＭＳ Ｐゴシック" charset="0"/>
              </a:rPr>
              <a:t>A template by nature is a </a:t>
            </a:r>
            <a:r>
              <a:rPr lang="en-US" i="1">
                <a:latin typeface="Corbel" charset="0"/>
                <a:cs typeface="ＭＳ Ｐゴシック" charset="0"/>
              </a:rPr>
              <a:t>generalization</a:t>
            </a:r>
          </a:p>
          <a:p>
            <a:pPr eaLnBrk="1" hangingPunct="1">
              <a:spcAft>
                <a:spcPts val="600"/>
              </a:spcAft>
            </a:pPr>
            <a:r>
              <a:rPr lang="en-US">
                <a:latin typeface="Corbel" charset="0"/>
                <a:cs typeface="ＭＳ Ｐゴシック" charset="0"/>
              </a:rPr>
              <a:t>It becomes </a:t>
            </a:r>
            <a:r>
              <a:rPr lang="en-US" i="1">
                <a:latin typeface="Corbel" charset="0"/>
                <a:cs typeface="ＭＳ Ｐゴシック" charset="0"/>
              </a:rPr>
              <a:t>specialized</a:t>
            </a:r>
            <a:r>
              <a:rPr lang="en-US">
                <a:latin typeface="Corbel" charset="0"/>
                <a:cs typeface="ＭＳ Ｐゴシック" charset="0"/>
              </a:rPr>
              <a:t> for a particular use when the </a:t>
            </a:r>
            <a:r>
              <a:rPr lang="en-US" i="1">
                <a:latin typeface="Corbel" charset="0"/>
                <a:cs typeface="ＭＳ Ｐゴシック" charset="0"/>
              </a:rPr>
              <a:t>actual template arguments </a:t>
            </a:r>
            <a:r>
              <a:rPr lang="en-US">
                <a:latin typeface="Corbel" charset="0"/>
                <a:cs typeface="ＭＳ Ｐゴシック" charset="0"/>
              </a:rPr>
              <a:t>are provided</a:t>
            </a:r>
          </a:p>
          <a:p>
            <a:pPr eaLnBrk="1" hangingPunct="1">
              <a:spcAft>
                <a:spcPts val="600"/>
              </a:spcAft>
            </a:pPr>
            <a:r>
              <a:rPr lang="en-US">
                <a:latin typeface="Corbel" charset="0"/>
                <a:cs typeface="ＭＳ Ｐゴシック" charset="0"/>
              </a:rPr>
              <a:t>A particular instantiation is therefore a </a:t>
            </a:r>
            <a:r>
              <a:rPr lang="en-US" i="1">
                <a:latin typeface="Corbel" charset="0"/>
                <a:cs typeface="ＭＳ Ｐゴシック" charset="0"/>
              </a:rPr>
              <a:t>specialization</a:t>
            </a:r>
            <a:endParaRPr lang="en-US">
              <a:latin typeface="Corbel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>
                <a:latin typeface="Corbel" charset="0"/>
                <a:cs typeface="ＭＳ Ｐゴシック" charset="0"/>
              </a:rPr>
              <a:t>But there is another type of </a:t>
            </a:r>
            <a:r>
              <a:rPr lang="ja-JP" altLang="en-US">
                <a:latin typeface="Corbel" charset="0"/>
                <a:cs typeface="ＭＳ Ｐゴシック" charset="0"/>
              </a:rPr>
              <a:t>“</a:t>
            </a:r>
            <a:r>
              <a:rPr lang="en-US" altLang="ja-JP">
                <a:latin typeface="Corbel" charset="0"/>
                <a:cs typeface="ＭＳ Ｐゴシック" charset="0"/>
              </a:rPr>
              <a:t>specialization</a:t>
            </a:r>
            <a:r>
              <a:rPr lang="ja-JP" altLang="en-US">
                <a:latin typeface="Corbel" charset="0"/>
                <a:cs typeface="ＭＳ Ｐゴシック" charset="0"/>
              </a:rPr>
              <a:t>”</a:t>
            </a:r>
            <a:r>
              <a:rPr lang="en-US" altLang="ja-JP">
                <a:latin typeface="Corbel" charset="0"/>
                <a:cs typeface="ＭＳ Ｐゴシック" charset="0"/>
              </a:rPr>
              <a:t>… </a:t>
            </a:r>
            <a:endParaRPr lang="en-US">
              <a:latin typeface="Corbel" charset="0"/>
              <a:cs typeface="ＭＳ Ｐゴシック" charset="0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1A9BFAC-C6C8-7F4F-8065-BDB7096C9AD9}" type="slidenum">
              <a:rPr lang="en-US" sz="1200">
                <a:solidFill>
                  <a:srgbClr val="3F3F3F"/>
                </a:solidFill>
              </a:rPr>
              <a:pPr eaLnBrk="1" hangingPunct="1"/>
              <a:t>2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7168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  <p:sp>
        <p:nvSpPr>
          <p:cNvPr id="962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931784-80F3-994F-935D-6FB1C33B2B86}" type="slidenum">
              <a:rPr lang="en-US" sz="1200">
                <a:solidFill>
                  <a:srgbClr val="3F3F3F"/>
                </a:solidFill>
              </a:rPr>
              <a:pPr eaLnBrk="1" hangingPunct="1"/>
              <a:t>20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A Dependent Base Class</a:t>
            </a:r>
            <a:br>
              <a:rPr lang="en-US" dirty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400" i="1" dirty="0">
                <a:solidFill>
                  <a:srgbClr val="D2533C"/>
                </a:solidFill>
                <a:ea typeface="+mj-ea"/>
                <a:cs typeface="+mj-cs"/>
              </a:rPr>
              <a:t>Correct Version</a:t>
            </a:r>
            <a:endParaRPr lang="en-US" sz="5400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457200" y="1836738"/>
            <a:ext cx="8077200" cy="433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template&lt;class T, class Compare&gt;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class PQV : protected vector&lt;T&gt; {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Compare comp;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public: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PQV(Compare cmp = Compare()) : comp(cmp) {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  make_heap(</a:t>
            </a:r>
            <a:r>
              <a:rPr lang="en-US" sz="1800">
                <a:solidFill>
                  <a:schemeClr val="accent2"/>
                </a:solidFill>
                <a:latin typeface="Andale Mono" charset="0"/>
                <a:cs typeface="Andale Mono" charset="0"/>
              </a:rPr>
              <a:t>this-&gt;</a:t>
            </a:r>
            <a:r>
              <a:rPr lang="en-US" sz="1800">
                <a:latin typeface="Andale Mono" charset="0"/>
                <a:cs typeface="Andale Mono" charset="0"/>
              </a:rPr>
              <a:t>begin(),</a:t>
            </a:r>
            <a:r>
              <a:rPr lang="en-US" sz="1800">
                <a:solidFill>
                  <a:schemeClr val="accent2"/>
                </a:solidFill>
                <a:latin typeface="Andale Mono" charset="0"/>
                <a:cs typeface="Andale Mono" charset="0"/>
              </a:rPr>
              <a:t>this-&gt;</a:t>
            </a:r>
            <a:r>
              <a:rPr lang="en-US" sz="1800">
                <a:latin typeface="Andale Mono" charset="0"/>
                <a:cs typeface="Andale Mono" charset="0"/>
              </a:rPr>
              <a:t>end(), comp);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}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const T&amp; top() const { return </a:t>
            </a:r>
            <a:r>
              <a:rPr lang="en-US" sz="1800">
                <a:solidFill>
                  <a:schemeClr val="accent2"/>
                </a:solidFill>
                <a:latin typeface="Andale Mono" charset="0"/>
                <a:cs typeface="Andale Mono" charset="0"/>
              </a:rPr>
              <a:t>this-&gt;</a:t>
            </a:r>
            <a:r>
              <a:rPr lang="en-US" sz="1800">
                <a:latin typeface="Andale Mono" charset="0"/>
                <a:cs typeface="Andale Mono" charset="0"/>
              </a:rPr>
              <a:t>front(); }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void push(const T&amp; x) {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  </a:t>
            </a:r>
            <a:r>
              <a:rPr lang="en-US" sz="1800">
                <a:solidFill>
                  <a:schemeClr val="accent2"/>
                </a:solidFill>
                <a:latin typeface="Andale Mono" charset="0"/>
                <a:cs typeface="Andale Mono" charset="0"/>
              </a:rPr>
              <a:t>this-&gt;</a:t>
            </a:r>
            <a:r>
              <a:rPr lang="en-US" sz="1800">
                <a:latin typeface="Andale Mono" charset="0"/>
                <a:cs typeface="Andale Mono" charset="0"/>
              </a:rPr>
              <a:t>push_back(x);</a:t>
            </a:r>
            <a:endParaRPr lang="en-US" sz="1800" i="1">
              <a:latin typeface="Andale Mono" charset="0"/>
              <a:cs typeface="Andale Mon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  push_heap(</a:t>
            </a:r>
            <a:r>
              <a:rPr lang="en-US" sz="1800">
                <a:solidFill>
                  <a:schemeClr val="accent2"/>
                </a:solidFill>
                <a:latin typeface="Andale Mono" charset="0"/>
                <a:cs typeface="Andale Mono" charset="0"/>
              </a:rPr>
              <a:t>this-&gt;</a:t>
            </a:r>
            <a:r>
              <a:rPr lang="en-US" sz="1800">
                <a:latin typeface="Andale Mono" charset="0"/>
                <a:cs typeface="Andale Mono" charset="0"/>
              </a:rPr>
              <a:t>begin(),</a:t>
            </a:r>
            <a:r>
              <a:rPr lang="en-US" sz="1800">
                <a:solidFill>
                  <a:schemeClr val="accent2"/>
                </a:solidFill>
                <a:latin typeface="Andale Mono" charset="0"/>
                <a:cs typeface="Andale Mono" charset="0"/>
              </a:rPr>
              <a:t>this-&gt;</a:t>
            </a:r>
            <a:r>
              <a:rPr lang="en-US" sz="1800">
                <a:latin typeface="Andale Mono" charset="0"/>
                <a:cs typeface="Andale Mono" charset="0"/>
              </a:rPr>
              <a:t>end(), comp);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}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void pop() {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  pop_heap(</a:t>
            </a:r>
            <a:r>
              <a:rPr lang="en-US" sz="1800">
                <a:solidFill>
                  <a:schemeClr val="accent2"/>
                </a:solidFill>
                <a:latin typeface="Andale Mono" charset="0"/>
                <a:cs typeface="Andale Mono" charset="0"/>
              </a:rPr>
              <a:t>this-&gt;</a:t>
            </a:r>
            <a:r>
              <a:rPr lang="en-US" sz="1800">
                <a:latin typeface="Andale Mono" charset="0"/>
                <a:cs typeface="Andale Mono" charset="0"/>
              </a:rPr>
              <a:t>begin(),</a:t>
            </a:r>
            <a:r>
              <a:rPr lang="en-US" sz="1800">
                <a:solidFill>
                  <a:schemeClr val="accent2"/>
                </a:solidFill>
                <a:latin typeface="Andale Mono" charset="0"/>
                <a:cs typeface="Andale Mono" charset="0"/>
              </a:rPr>
              <a:t>this-&gt;</a:t>
            </a:r>
            <a:r>
              <a:rPr lang="en-US" sz="1800">
                <a:latin typeface="Andale Mono" charset="0"/>
                <a:cs typeface="Andale Mono" charset="0"/>
              </a:rPr>
              <a:t>end(), comp);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  </a:t>
            </a:r>
            <a:r>
              <a:rPr lang="en-US" sz="1800">
                <a:solidFill>
                  <a:schemeClr val="accent2"/>
                </a:solidFill>
                <a:latin typeface="Andale Mono" charset="0"/>
                <a:cs typeface="Andale Mono" charset="0"/>
              </a:rPr>
              <a:t>this-&gt;</a:t>
            </a:r>
            <a:r>
              <a:rPr lang="en-US" sz="1800">
                <a:latin typeface="Andale Mono" charset="0"/>
                <a:cs typeface="Andale Mono" charset="0"/>
              </a:rPr>
              <a:t>pop_back();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}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};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  <p:sp>
        <p:nvSpPr>
          <p:cNvPr id="983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36C4D2F-59C4-3E4F-A71A-5E209ABE0935}" type="slidenum">
              <a:rPr lang="en-US" sz="1200">
                <a:solidFill>
                  <a:srgbClr val="3F3F3F"/>
                </a:solidFill>
              </a:rPr>
              <a:pPr eaLnBrk="1" hangingPunct="1"/>
              <a:t>21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Rule of Thumb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>
                <a:latin typeface="Corbel" charset="0"/>
                <a:cs typeface="ＭＳ Ｐゴシック" charset="0"/>
              </a:rPr>
              <a:t>When necessary, </a:t>
            </a:r>
            <a:r>
              <a:rPr lang="en-US" i="1">
                <a:latin typeface="Corbel" charset="0"/>
                <a:cs typeface="ＭＳ Ｐゴシック" charset="0"/>
              </a:rPr>
              <a:t>clue</a:t>
            </a:r>
            <a:r>
              <a:rPr lang="en-US">
                <a:latin typeface="Corbel" charset="0"/>
                <a:cs typeface="ＭＳ Ｐゴシック" charset="0"/>
              </a:rPr>
              <a:t> the compiler as to which names are dependent by </a:t>
            </a:r>
            <a:r>
              <a:rPr lang="en-US" i="1">
                <a:latin typeface="Corbel" charset="0"/>
                <a:cs typeface="ＭＳ Ｐゴシック" charset="0"/>
              </a:rPr>
              <a:t>qualifying</a:t>
            </a:r>
            <a:r>
              <a:rPr lang="en-US">
                <a:latin typeface="Corbel" charset="0"/>
                <a:cs typeface="ＭＳ Ｐゴシック" charset="0"/>
              </a:rPr>
              <a:t> them</a:t>
            </a:r>
          </a:p>
          <a:p>
            <a:pPr lvl="1" eaLnBrk="1" hangingPunct="1">
              <a:spcAft>
                <a:spcPts val="600"/>
              </a:spcAft>
            </a:pPr>
            <a:r>
              <a:rPr lang="en-US">
                <a:latin typeface="Corbel" charset="0"/>
              </a:rPr>
              <a:t>They’</a:t>
            </a:r>
            <a:r>
              <a:rPr lang="en-US" altLang="ja-JP">
                <a:latin typeface="Corbel" charset="0"/>
              </a:rPr>
              <a:t>ll get looked up in Phase 2</a:t>
            </a:r>
          </a:p>
          <a:p>
            <a:pPr eaLnBrk="1" hangingPunct="1">
              <a:spcAft>
                <a:spcPts val="600"/>
              </a:spcAft>
            </a:pPr>
            <a:r>
              <a:rPr lang="en-US">
                <a:latin typeface="Corbel" charset="0"/>
                <a:cs typeface="ＭＳ Ｐゴシック" charset="0"/>
              </a:rPr>
              <a:t>Remember:</a:t>
            </a:r>
          </a:p>
          <a:p>
            <a:pPr lvl="1" eaLnBrk="1" hangingPunct="1">
              <a:spcAft>
                <a:spcPts val="600"/>
              </a:spcAft>
            </a:pPr>
            <a:r>
              <a:rPr lang="en-US">
                <a:latin typeface="Corbel" charset="0"/>
              </a:rPr>
              <a:t>Non-dependent names are looked up </a:t>
            </a:r>
            <a:r>
              <a:rPr lang="en-US" i="1">
                <a:latin typeface="Corbel" charset="0"/>
              </a:rPr>
              <a:t>immediately</a:t>
            </a:r>
          </a:p>
          <a:p>
            <a:pPr lvl="1" eaLnBrk="1" hangingPunct="1"/>
            <a:r>
              <a:rPr lang="en-US">
                <a:latin typeface="Corbel" charset="0"/>
              </a:rPr>
              <a:t>But </a:t>
            </a:r>
            <a:r>
              <a:rPr lang="en-US" i="1">
                <a:latin typeface="Corbel" charset="0"/>
              </a:rPr>
              <a:t>not</a:t>
            </a:r>
            <a:r>
              <a:rPr lang="en-US">
                <a:latin typeface="Corbel" charset="0"/>
              </a:rPr>
              <a:t> in dependent base classes</a:t>
            </a:r>
          </a:p>
          <a:p>
            <a:pPr lvl="2" eaLnBrk="1" hangingPunct="1">
              <a:spcAft>
                <a:spcPts val="600"/>
              </a:spcAft>
            </a:pPr>
            <a:r>
              <a:rPr lang="ja-JP" altLang="en-US">
                <a:latin typeface="Corbel" charset="0"/>
              </a:rPr>
              <a:t>“</a:t>
            </a:r>
            <a:r>
              <a:rPr lang="en-US" altLang="ja-JP">
                <a:latin typeface="Corbel" charset="0"/>
              </a:rPr>
              <a:t>x</a:t>
            </a:r>
            <a:r>
              <a:rPr lang="ja-JP" altLang="en-US">
                <a:latin typeface="Corbel" charset="0"/>
              </a:rPr>
              <a:t>”</a:t>
            </a:r>
            <a:r>
              <a:rPr lang="en-US" altLang="ja-JP">
                <a:latin typeface="Corbel" charset="0"/>
              </a:rPr>
              <a:t> is not always the same as </a:t>
            </a:r>
            <a:r>
              <a:rPr lang="ja-JP" altLang="en-US">
                <a:latin typeface="Corbel" charset="0"/>
              </a:rPr>
              <a:t>“</a:t>
            </a:r>
            <a:r>
              <a:rPr lang="en-US" altLang="ja-JP">
                <a:latin typeface="Corbel" charset="0"/>
              </a:rPr>
              <a:t>this-&gt;x</a:t>
            </a:r>
            <a:r>
              <a:rPr lang="ja-JP" altLang="en-US">
                <a:latin typeface="Corbel" charset="0"/>
              </a:rPr>
              <a:t>”</a:t>
            </a:r>
            <a:r>
              <a:rPr lang="en-US" altLang="ja-JP">
                <a:latin typeface="Corbel" charset="0"/>
              </a:rPr>
              <a:t>!</a:t>
            </a:r>
            <a:endParaRPr lang="en-US">
              <a:latin typeface="Corbe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752600"/>
            <a:ext cx="7583488" cy="140055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Allows variable-length argument lists of mixed types</a:t>
            </a:r>
          </a:p>
          <a:p>
            <a:r>
              <a:rPr lang="en-US" dirty="0" smtClean="0"/>
              <a:t>Accomplished via templates with variable-length </a:t>
            </a:r>
            <a:r>
              <a:rPr lang="en-US" i="1" dirty="0" smtClean="0"/>
              <a:t>type lists</a:t>
            </a:r>
          </a:p>
          <a:p>
            <a:pPr lvl="1"/>
            <a:r>
              <a:rPr lang="en-US" dirty="0" smtClean="0"/>
              <a:t>And </a:t>
            </a:r>
            <a:r>
              <a:rPr lang="en-US" i="1" dirty="0" smtClean="0"/>
              <a:t>parameter packs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23108" y="3276600"/>
            <a:ext cx="6915244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ndale Mono"/>
                <a:cs typeface="Andale Mono"/>
              </a:rPr>
              <a:t>void display() {</a:t>
            </a:r>
            <a:r>
              <a:rPr lang="en-US" sz="1600" dirty="0" smtClean="0">
                <a:latin typeface="Andale Mono"/>
                <a:cs typeface="Andale Mono"/>
              </a:rPr>
              <a:t>}	</a:t>
            </a:r>
            <a:r>
              <a:rPr lang="en-US" sz="1600" i="1" dirty="0" smtClean="0">
                <a:latin typeface="Andale Mono"/>
                <a:cs typeface="Andale Mono"/>
              </a:rPr>
              <a:t>// To stop the recursion</a:t>
            </a:r>
            <a:endParaRPr lang="en-US" sz="1600" i="1" dirty="0">
              <a:latin typeface="Andale Mono"/>
              <a:cs typeface="Andale Mono"/>
            </a:endParaRPr>
          </a:p>
          <a:p>
            <a:endParaRPr lang="en-US" sz="1600" dirty="0">
              <a:latin typeface="Andale Mono"/>
              <a:cs typeface="Andale Mono"/>
            </a:endParaRPr>
          </a:p>
          <a:p>
            <a:r>
              <a:rPr lang="en-US" sz="1600" dirty="0">
                <a:latin typeface="Andale Mono"/>
                <a:cs typeface="Andale Mono"/>
              </a:rPr>
              <a:t>template&lt;</a:t>
            </a:r>
            <a:r>
              <a:rPr lang="en-US" sz="1600" dirty="0" err="1">
                <a:latin typeface="Andale Mono"/>
                <a:cs typeface="Andale Mono"/>
              </a:rPr>
              <a:t>typename</a:t>
            </a:r>
            <a:r>
              <a:rPr lang="en-US" sz="1600" dirty="0">
                <a:latin typeface="Andale Mono"/>
                <a:cs typeface="Andale Mono"/>
              </a:rPr>
              <a:t> T, </a:t>
            </a:r>
            <a:r>
              <a:rPr lang="en-US" sz="1600" dirty="0" err="1">
                <a:latin typeface="Andale Mono"/>
                <a:cs typeface="Andale Mono"/>
              </a:rPr>
              <a:t>typename</a:t>
            </a:r>
            <a:r>
              <a:rPr lang="en-US" sz="1600" dirty="0">
                <a:latin typeface="Andale Mono"/>
                <a:cs typeface="Andale Mono"/>
              </a:rPr>
              <a:t>... Rest&gt;</a:t>
            </a:r>
          </a:p>
          <a:p>
            <a:r>
              <a:rPr lang="en-US" sz="1600" dirty="0">
                <a:latin typeface="Andale Mono"/>
                <a:cs typeface="Andale Mono"/>
              </a:rPr>
              <a:t>void display(T head, Rest... rest) {</a:t>
            </a:r>
          </a:p>
          <a:p>
            <a:r>
              <a:rPr lang="en-US" sz="1600" dirty="0">
                <a:latin typeface="Andale Mono"/>
                <a:cs typeface="Andale Mono"/>
              </a:rPr>
              <a:t>    </a:t>
            </a:r>
            <a:r>
              <a:rPr lang="en-US" sz="1600" dirty="0" err="1">
                <a:latin typeface="Andale Mono"/>
                <a:cs typeface="Andale Mono"/>
              </a:rPr>
              <a:t>cout</a:t>
            </a:r>
            <a:r>
              <a:rPr lang="en-US" sz="1600" dirty="0">
                <a:latin typeface="Andale Mono"/>
                <a:cs typeface="Andale Mono"/>
              </a:rPr>
              <a:t> &lt;&lt; </a:t>
            </a:r>
            <a:r>
              <a:rPr lang="en-US" sz="1600" dirty="0" err="1">
                <a:latin typeface="Andale Mono"/>
                <a:cs typeface="Andale Mono"/>
              </a:rPr>
              <a:t>typeid</a:t>
            </a:r>
            <a:r>
              <a:rPr lang="en-US" sz="1600" dirty="0">
                <a:latin typeface="Andale Mono"/>
                <a:cs typeface="Andale Mono"/>
              </a:rPr>
              <a:t>(T).name() &lt;&lt; ": " &lt;&lt; head &lt;&lt; </a:t>
            </a:r>
            <a:r>
              <a:rPr lang="en-US" sz="1600" dirty="0" err="1">
                <a:latin typeface="Andale Mono"/>
                <a:cs typeface="Andale Mono"/>
              </a:rPr>
              <a:t>endl</a:t>
            </a:r>
            <a:r>
              <a:rPr lang="en-US" sz="1600" dirty="0">
                <a:latin typeface="Andale Mono"/>
                <a:cs typeface="Andale Mono"/>
              </a:rPr>
              <a:t>;</a:t>
            </a:r>
          </a:p>
          <a:p>
            <a:r>
              <a:rPr lang="en-US" sz="1600" dirty="0">
                <a:latin typeface="Andale Mono"/>
                <a:cs typeface="Andale Mono"/>
              </a:rPr>
              <a:t>    display(rest...)</a:t>
            </a:r>
            <a:r>
              <a:rPr lang="en-US" sz="1600" dirty="0" smtClean="0">
                <a:latin typeface="Andale Mono"/>
                <a:cs typeface="Andale Mono"/>
              </a:rPr>
              <a:t>;	</a:t>
            </a:r>
            <a:r>
              <a:rPr lang="en-US" sz="1600" i="1" dirty="0" smtClean="0">
                <a:latin typeface="Andale Mono"/>
                <a:cs typeface="Andale Mono"/>
              </a:rPr>
              <a:t>// parameter pack</a:t>
            </a:r>
            <a:endParaRPr lang="en-US" sz="1600" i="1" dirty="0">
              <a:latin typeface="Andale Mono"/>
              <a:cs typeface="Andale Mono"/>
            </a:endParaRPr>
          </a:p>
          <a:p>
            <a:r>
              <a:rPr lang="en-US" sz="1600" dirty="0">
                <a:latin typeface="Andale Mono"/>
                <a:cs typeface="Andale Mono"/>
              </a:rPr>
              <a:t>}</a:t>
            </a:r>
          </a:p>
          <a:p>
            <a:endParaRPr lang="en-US" sz="1600" dirty="0">
              <a:latin typeface="Andale Mono"/>
              <a:cs typeface="Andale Mono"/>
            </a:endParaRPr>
          </a:p>
          <a:p>
            <a:r>
              <a:rPr lang="en-US" sz="1600" dirty="0" err="1">
                <a:latin typeface="Andale Mono"/>
                <a:cs typeface="Andale Mono"/>
              </a:rPr>
              <a:t>int</a:t>
            </a:r>
            <a:r>
              <a:rPr lang="en-US" sz="1600" dirty="0">
                <a:latin typeface="Andale Mono"/>
                <a:cs typeface="Andale Mono"/>
              </a:rPr>
              <a:t> main() {</a:t>
            </a:r>
          </a:p>
          <a:p>
            <a:r>
              <a:rPr lang="en-US" sz="1600" dirty="0">
                <a:latin typeface="Andale Mono"/>
                <a:cs typeface="Andale Mono"/>
              </a:rPr>
              <a:t>    display("one",1,2.0);</a:t>
            </a:r>
          </a:p>
          <a:p>
            <a:r>
              <a:rPr lang="en-US" sz="1600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10200" y="5181600"/>
            <a:ext cx="1649790" cy="83099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PKc</a:t>
            </a:r>
            <a:r>
              <a:rPr lang="en-US" sz="1600" dirty="0"/>
              <a:t>: one</a:t>
            </a:r>
          </a:p>
          <a:p>
            <a:r>
              <a:rPr lang="en-US" sz="1600" dirty="0" err="1"/>
              <a:t>i</a:t>
            </a:r>
            <a:r>
              <a:rPr lang="en-US" sz="1600" dirty="0"/>
              <a:t>: 1</a:t>
            </a:r>
          </a:p>
          <a:p>
            <a:r>
              <a:rPr lang="en-US" sz="1600" dirty="0"/>
              <a:t>d: </a:t>
            </a:r>
            <a:r>
              <a:rPr lang="en-US" sz="1600" dirty="0" smtClean="0"/>
              <a:t>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0509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Template Idioms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10035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Traits</a:t>
            </a: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A Curiously Recurring Template Pattern</a:t>
            </a:r>
          </a:p>
        </p:txBody>
      </p:sp>
      <p:sp>
        <p:nvSpPr>
          <p:cNvPr id="10035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99DE5A5-517D-7C49-944B-AD593CAD6E06}" type="slidenum">
              <a:rPr lang="en-US" sz="1200">
                <a:solidFill>
                  <a:srgbClr val="3F3F3F"/>
                </a:solidFill>
              </a:rPr>
              <a:pPr eaLnBrk="1" hangingPunct="1"/>
              <a:t>23</a:t>
            </a:fld>
            <a:endParaRPr lang="en-US" sz="1200">
              <a:solidFill>
                <a:srgbClr val="3F3F3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Traits</a:t>
            </a:r>
          </a:p>
        </p:txBody>
      </p:sp>
      <p:sp>
        <p:nvSpPr>
          <p:cNvPr id="1013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A way to store </a:t>
            </a:r>
            <a:r>
              <a:rPr lang="en-US" i="1">
                <a:latin typeface="Corbel" charset="0"/>
                <a:cs typeface="ＭＳ Ｐゴシック" charset="0"/>
              </a:rPr>
              <a:t>type-specific </a:t>
            </a:r>
            <a:r>
              <a:rPr lang="en-US">
                <a:latin typeface="Corbel" charset="0"/>
                <a:cs typeface="ＭＳ Ｐゴシック" charset="0"/>
              </a:rPr>
              <a:t>code for templates</a:t>
            </a:r>
          </a:p>
          <a:p>
            <a:pPr lvl="1" eaLnBrk="1" hangingPunct="1"/>
            <a:r>
              <a:rPr lang="ja-JP" altLang="en-US">
                <a:latin typeface="Corbel" charset="0"/>
              </a:rPr>
              <a:t>“</a:t>
            </a:r>
            <a:r>
              <a:rPr lang="en-US" altLang="ja-JP">
                <a:latin typeface="Corbel" charset="0"/>
              </a:rPr>
              <a:t>Compile-time polymorphism</a:t>
            </a:r>
            <a:r>
              <a:rPr lang="ja-JP" altLang="en-US">
                <a:latin typeface="Corbel" charset="0"/>
              </a:rPr>
              <a:t>”</a:t>
            </a:r>
            <a:endParaRPr lang="en-US" altLang="ja-JP">
              <a:latin typeface="Corbel" charset="0"/>
            </a:endParaRPr>
          </a:p>
          <a:p>
            <a:pPr lvl="1" eaLnBrk="1" hangingPunct="1"/>
            <a:r>
              <a:rPr lang="en-US">
                <a:latin typeface="Corbel" charset="0"/>
              </a:rPr>
              <a:t>Use separate template </a:t>
            </a:r>
            <a:r>
              <a:rPr lang="en-US" i="1">
                <a:latin typeface="Corbel" charset="0"/>
              </a:rPr>
              <a:t>specializations</a:t>
            </a:r>
            <a:r>
              <a:rPr lang="en-US">
                <a:latin typeface="Corbel" charset="0"/>
              </a:rPr>
              <a:t> for each type</a:t>
            </a: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Examples:</a:t>
            </a:r>
          </a:p>
          <a:p>
            <a:pPr lvl="1" eaLnBrk="1" hangingPunct="1"/>
            <a:r>
              <a:rPr lang="en-US" b="1">
                <a:latin typeface="Corbel" charset="0"/>
              </a:rPr>
              <a:t>std::numeric_limits</a:t>
            </a: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8FC60DA-22B9-B647-A9CF-B38ABFC8EDB6}" type="slidenum">
              <a:rPr lang="en-US" sz="1200">
                <a:solidFill>
                  <a:srgbClr val="3F3F3F"/>
                </a:solidFill>
              </a:rPr>
              <a:pPr eaLnBrk="1" hangingPunct="1"/>
              <a:t>24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10138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rgbClr val="D2533C"/>
                </a:solidFill>
                <a:ea typeface="+mj-ea"/>
                <a:cs typeface="+mj-cs"/>
              </a:rPr>
              <a:t>std</a:t>
            </a: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::</a:t>
            </a:r>
            <a:r>
              <a:rPr lang="en-US" dirty="0" err="1">
                <a:solidFill>
                  <a:srgbClr val="D2533C"/>
                </a:solidFill>
                <a:ea typeface="+mj-ea"/>
                <a:cs typeface="+mj-cs"/>
              </a:rPr>
              <a:t>numeric_limits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102402" name="Rectangle 4"/>
          <p:cNvSpPr>
            <a:spLocks noChangeArrowheads="1"/>
          </p:cNvSpPr>
          <p:nvPr/>
        </p:nvSpPr>
        <p:spPr bwMode="auto">
          <a:xfrm>
            <a:off x="990600" y="1809750"/>
            <a:ext cx="7002463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28528" rIns="0" anchor="ctr">
            <a:spAutoFit/>
          </a:bodyPr>
          <a:lstStyle/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template&lt;class T&gt; class numeric_limits {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public: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static const bool is_specialized = false;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static T min() throw(); // for float, etc.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static T max() throw();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static const int digits = 0;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static const int digits10 = 0;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static const bool is_signed = false;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static const bool is_integer = false;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static const bool is_exact = false;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static const int radix = 0;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static T epsilon() throw();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...</a:t>
            </a:r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C826156-3B95-7C42-B5F9-4C39F128EB51}" type="slidenum">
              <a:rPr lang="en-US" sz="1200">
                <a:solidFill>
                  <a:srgbClr val="3F3F3F"/>
                </a:solidFill>
              </a:rPr>
              <a:pPr eaLnBrk="1" hangingPunct="1"/>
              <a:t>25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10240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Counting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Live Objects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1034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Can use a static data member that tracks the object count</a:t>
            </a: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Constructors increment</a:t>
            </a: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Destructors decrement</a:t>
            </a: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F3A200A-F411-8C40-89D8-CD51790D0871}" type="slidenum">
              <a:rPr lang="en-US" sz="1200">
                <a:solidFill>
                  <a:srgbClr val="3F3F3F"/>
                </a:solidFill>
              </a:rPr>
              <a:pPr eaLnBrk="1" hangingPunct="1"/>
              <a:t>26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10342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Counting Non-template objects</a:t>
            </a:r>
          </a:p>
        </p:txBody>
      </p:sp>
      <p:sp>
        <p:nvSpPr>
          <p:cNvPr id="104450" name="Rectangle 4"/>
          <p:cNvSpPr>
            <a:spLocks noChangeArrowheads="1"/>
          </p:cNvSpPr>
          <p:nvPr/>
        </p:nvSpPr>
        <p:spPr bwMode="auto">
          <a:xfrm>
            <a:off x="533400" y="1873250"/>
            <a:ext cx="76200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i="1">
                <a:latin typeface="Andale Mono" charset="0"/>
                <a:cs typeface="Andale Mono" charset="0"/>
              </a:rPr>
              <a:t>// This is C++ 101: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class CountedClass {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static int count;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public: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CountedClass() { ++count; }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CountedClass(const CountedClass&amp;) { ++count; }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~CountedClass() { --count; }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static int getCount() { return count; }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};</a:t>
            </a:r>
          </a:p>
          <a:p>
            <a:pPr eaLnBrk="0" hangingPunct="0"/>
            <a:endParaRPr lang="en-US" sz="2000">
              <a:latin typeface="Andale Mono" charset="0"/>
              <a:cs typeface="Andale Mono" charset="0"/>
            </a:endParaRP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int CountedClass::count = 0;</a:t>
            </a: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892848D-83B1-0047-BEEA-AE7867685B11}" type="slidenum">
              <a:rPr lang="en-US" sz="1200">
                <a:solidFill>
                  <a:srgbClr val="3F3F3F"/>
                </a:solidFill>
              </a:rPr>
              <a:pPr eaLnBrk="1" hangingPunct="1"/>
              <a:t>27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Observation</a:t>
            </a:r>
          </a:p>
        </p:txBody>
      </p:sp>
      <p:sp>
        <p:nvSpPr>
          <p:cNvPr id="1054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Corbel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The logic for counting objects is </a:t>
            </a:r>
            <a:r>
              <a:rPr lang="en-US" i="1">
                <a:latin typeface="Corbel" charset="0"/>
                <a:cs typeface="ＭＳ Ｐゴシック" charset="0"/>
              </a:rPr>
              <a:t>type-independent</a:t>
            </a:r>
          </a:p>
          <a:p>
            <a:pPr lvl="1" eaLnBrk="1" hangingPunct="1"/>
            <a:r>
              <a:rPr lang="en-US">
                <a:latin typeface="Corbel" charset="0"/>
              </a:rPr>
              <a:t>It would be a shame to replicate that code for each class to be counted</a:t>
            </a:r>
          </a:p>
          <a:p>
            <a:pPr eaLnBrk="1" hangingPunct="1"/>
            <a:endParaRPr lang="en-US">
              <a:latin typeface="Corbel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The non-template solution for code sharing is usually </a:t>
            </a:r>
            <a:r>
              <a:rPr lang="en-US" i="1">
                <a:latin typeface="Corbel" charset="0"/>
                <a:cs typeface="ＭＳ Ｐゴシック" charset="0"/>
              </a:rPr>
              <a:t>inheritance</a:t>
            </a:r>
          </a:p>
          <a:p>
            <a:pPr eaLnBrk="1" hangingPunct="1"/>
            <a:endParaRPr lang="en-US">
              <a:latin typeface="Corbel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See next slide…</a:t>
            </a:r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F36A14F-0A02-324F-AB04-AF50D3A5B31F}" type="slidenum">
              <a:rPr lang="en-US" sz="1200">
                <a:solidFill>
                  <a:srgbClr val="3F3F3F"/>
                </a:solidFill>
              </a:rPr>
              <a:pPr eaLnBrk="1" hangingPunct="1"/>
              <a:t>28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10547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How </a:t>
            </a:r>
            <a:r>
              <a:rPr lang="en-US" i="1" dirty="0">
                <a:solidFill>
                  <a:srgbClr val="D2533C"/>
                </a:solidFill>
                <a:ea typeface="+mj-ea"/>
                <a:cs typeface="+mj-cs"/>
              </a:rPr>
              <a:t>not</a:t>
            </a: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 to share Counting Code</a:t>
            </a:r>
          </a:p>
        </p:txBody>
      </p:sp>
      <p:sp>
        <p:nvSpPr>
          <p:cNvPr id="106498" name="Rectangle 4"/>
          <p:cNvSpPr>
            <a:spLocks noChangeArrowheads="1"/>
          </p:cNvSpPr>
          <p:nvPr/>
        </p:nvSpPr>
        <p:spPr bwMode="auto">
          <a:xfrm>
            <a:off x="457200" y="1600200"/>
            <a:ext cx="7467600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class Counted {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static int count;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public: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Counted() { ++count; }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Counted(const Counted&amp;) { ++count; }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~Counted() { --count; }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static int getCount() { return count; }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};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int Counted::count = 0;</a:t>
            </a:r>
          </a:p>
          <a:p>
            <a:pPr eaLnBrk="0" hangingPunct="0"/>
            <a:endParaRPr lang="en-US" sz="2000">
              <a:latin typeface="Andale Mono" charset="0"/>
              <a:cs typeface="Andale Mono" charset="0"/>
            </a:endParaRPr>
          </a:p>
          <a:p>
            <a:pPr eaLnBrk="0" hangingPunct="0"/>
            <a:r>
              <a:rPr lang="en-US" sz="2000" i="1">
                <a:latin typeface="Andale Mono" charset="0"/>
                <a:cs typeface="Andale Mono" charset="0"/>
              </a:rPr>
              <a:t>// All derived classes share the same count!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class CountedClass : public Counted {};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class CountedClass2 : public Counted {};</a:t>
            </a: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13CC870-3B22-0B49-B329-EA8D120F4EE5}" type="slidenum">
              <a:rPr lang="en-US" sz="1200">
                <a:solidFill>
                  <a:srgbClr val="3F3F3F"/>
                </a:solidFill>
              </a:rPr>
              <a:pPr eaLnBrk="1" hangingPunct="1"/>
              <a:t>29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Explicit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Specialization of Class Templates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6799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74825"/>
            <a:ext cx="8229600" cy="4625975"/>
          </a:xfrm>
        </p:spPr>
        <p:txBody>
          <a:bodyPr/>
          <a:lstStyle/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You may need special </a:t>
            </a:r>
            <a:r>
              <a:rPr lang="ja-JP" altLang="en-US">
                <a:latin typeface="Corbel" charset="0"/>
                <a:cs typeface="ＭＳ Ｐゴシック" charset="0"/>
              </a:rPr>
              <a:t>“</a:t>
            </a:r>
            <a:r>
              <a:rPr lang="en-US" altLang="ja-JP">
                <a:latin typeface="Corbel" charset="0"/>
                <a:cs typeface="ＭＳ Ｐゴシック" charset="0"/>
              </a:rPr>
              <a:t>one-off</a:t>
            </a:r>
            <a:r>
              <a:rPr lang="ja-JP" altLang="en-US">
                <a:latin typeface="Corbel" charset="0"/>
                <a:cs typeface="ＭＳ Ｐゴシック" charset="0"/>
              </a:rPr>
              <a:t>”</a:t>
            </a:r>
            <a:r>
              <a:rPr lang="en-US" altLang="ja-JP">
                <a:latin typeface="Corbel" charset="0"/>
                <a:cs typeface="ＭＳ Ｐゴシック" charset="0"/>
              </a:rPr>
              <a:t> behavior for certain template arguments</a:t>
            </a:r>
          </a:p>
          <a:p>
            <a:pPr lvl="1" eaLnBrk="1" hangingPunct="1"/>
            <a:r>
              <a:rPr lang="en-US">
                <a:latin typeface="Corbel" charset="0"/>
              </a:rPr>
              <a:t>Common case: </a:t>
            </a:r>
            <a:r>
              <a:rPr lang="en-US" b="1">
                <a:latin typeface="Corbel" charset="0"/>
              </a:rPr>
              <a:t>T = char*</a:t>
            </a:r>
            <a:endParaRPr lang="en-US">
              <a:latin typeface="Corbel" charset="0"/>
            </a:endParaRP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You can provide </a:t>
            </a:r>
            <a:r>
              <a:rPr lang="en-US" i="1">
                <a:latin typeface="Corbel" charset="0"/>
                <a:cs typeface="ＭＳ Ｐゴシック" charset="0"/>
              </a:rPr>
              <a:t>custom code</a:t>
            </a:r>
            <a:r>
              <a:rPr lang="en-US">
                <a:latin typeface="Corbel" charset="0"/>
                <a:cs typeface="ＭＳ Ｐゴシック" charset="0"/>
              </a:rPr>
              <a:t> for each case</a:t>
            </a:r>
          </a:p>
          <a:p>
            <a:pPr lvl="1" eaLnBrk="1" hangingPunct="1"/>
            <a:r>
              <a:rPr lang="en-US">
                <a:latin typeface="Corbel" charset="0"/>
              </a:rPr>
              <a:t>both </a:t>
            </a:r>
            <a:r>
              <a:rPr lang="en-US" i="1">
                <a:latin typeface="Corbel" charset="0"/>
              </a:rPr>
              <a:t>full</a:t>
            </a:r>
            <a:r>
              <a:rPr lang="en-US">
                <a:latin typeface="Corbel" charset="0"/>
              </a:rPr>
              <a:t> or </a:t>
            </a:r>
            <a:r>
              <a:rPr lang="en-US" i="1">
                <a:latin typeface="Corbel" charset="0"/>
              </a:rPr>
              <a:t>partial</a:t>
            </a:r>
            <a:r>
              <a:rPr lang="en-US">
                <a:latin typeface="Corbel" charset="0"/>
              </a:rPr>
              <a:t> specializations for class templates</a:t>
            </a:r>
          </a:p>
          <a:p>
            <a:pPr lvl="1" eaLnBrk="1" hangingPunct="1"/>
            <a:r>
              <a:rPr lang="en-US">
                <a:latin typeface="Corbel" charset="0"/>
              </a:rPr>
              <a:t>the compiler will use your </a:t>
            </a:r>
            <a:r>
              <a:rPr lang="en-US" i="1">
                <a:latin typeface="Corbel" charset="0"/>
              </a:rPr>
              <a:t>explicit versions</a:t>
            </a:r>
            <a:r>
              <a:rPr lang="en-US">
                <a:latin typeface="Corbel" charset="0"/>
              </a:rPr>
              <a:t> instead of generating code from the primary template</a:t>
            </a: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66FC64D-C1C2-934A-849D-2F3ABA8A3F1B}" type="slidenum">
              <a:rPr lang="en-US" sz="1200">
                <a:solidFill>
                  <a:srgbClr val="3F3F3F"/>
                </a:solidFill>
              </a:rPr>
              <a:pPr eaLnBrk="1" hangingPunct="1"/>
              <a:t>3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7270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The Solution</a:t>
            </a:r>
          </a:p>
        </p:txBody>
      </p:sp>
      <p:sp>
        <p:nvSpPr>
          <p:cNvPr id="1075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Corbel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We need a </a:t>
            </a:r>
            <a:r>
              <a:rPr lang="en-US" i="1">
                <a:latin typeface="Corbel" charset="0"/>
                <a:cs typeface="ＭＳ Ｐゴシック" charset="0"/>
              </a:rPr>
              <a:t>separate count</a:t>
            </a:r>
            <a:r>
              <a:rPr lang="en-US">
                <a:latin typeface="Corbel" charset="0"/>
                <a:cs typeface="ＭＳ Ｐゴシック" charset="0"/>
              </a:rPr>
              <a:t> for </a:t>
            </a:r>
            <a:r>
              <a:rPr lang="en-US" i="1">
                <a:latin typeface="Corbel" charset="0"/>
                <a:cs typeface="ＭＳ Ｐゴシック" charset="0"/>
              </a:rPr>
              <a:t>each class</a:t>
            </a:r>
            <a:r>
              <a:rPr lang="en-US">
                <a:latin typeface="Corbel" charset="0"/>
                <a:cs typeface="ＭＳ Ｐゴシック" charset="0"/>
              </a:rPr>
              <a:t> to be counted</a:t>
            </a:r>
          </a:p>
          <a:p>
            <a:pPr lvl="1" eaLnBrk="1" hangingPunct="1"/>
            <a:r>
              <a:rPr lang="en-US">
                <a:latin typeface="Corbel" charset="0"/>
              </a:rPr>
              <a:t>So we need to inherit from a </a:t>
            </a:r>
            <a:r>
              <a:rPr lang="en-US" i="1">
                <a:latin typeface="Corbel" charset="0"/>
              </a:rPr>
              <a:t>different class</a:t>
            </a:r>
            <a:r>
              <a:rPr lang="en-US">
                <a:latin typeface="Corbel" charset="0"/>
              </a:rPr>
              <a:t> for each client class</a:t>
            </a:r>
          </a:p>
          <a:p>
            <a:pPr eaLnBrk="1" hangingPunct="1"/>
            <a:endParaRPr lang="en-US">
              <a:latin typeface="Corbel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Hence, we need to use </a:t>
            </a:r>
            <a:r>
              <a:rPr lang="en-US" i="1">
                <a:latin typeface="Corbel" charset="0"/>
                <a:cs typeface="ＭＳ Ｐゴシック" charset="0"/>
              </a:rPr>
              <a:t>both</a:t>
            </a:r>
            <a:r>
              <a:rPr lang="en-US">
                <a:latin typeface="Corbel" charset="0"/>
                <a:cs typeface="ＭＳ Ｐゴシック" charset="0"/>
              </a:rPr>
              <a:t> inheritance (OOP/dynamic polymorphism) and templates (compile-time polymorphism)</a:t>
            </a:r>
          </a:p>
          <a:p>
            <a:pPr eaLnBrk="1" hangingPunct="1"/>
            <a:endParaRPr lang="en-US">
              <a:latin typeface="Corbel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See next slide…</a:t>
            </a:r>
            <a:endParaRPr lang="en-US" i="1">
              <a:latin typeface="Corbel" charset="0"/>
              <a:cs typeface="ＭＳ Ｐゴシック" charset="0"/>
            </a:endParaRP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D5C8240-85BE-5843-B6E0-7C7F060139BE}" type="slidenum">
              <a:rPr lang="en-US" sz="1200">
                <a:solidFill>
                  <a:srgbClr val="3F3F3F"/>
                </a:solidFill>
              </a:rPr>
              <a:pPr eaLnBrk="1" hangingPunct="1"/>
              <a:t>30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10752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A Template Counter Solution</a:t>
            </a:r>
          </a:p>
        </p:txBody>
      </p:sp>
      <p:sp>
        <p:nvSpPr>
          <p:cNvPr id="108546" name="Rectangle 4"/>
          <p:cNvSpPr>
            <a:spLocks noChangeArrowheads="1"/>
          </p:cNvSpPr>
          <p:nvPr/>
        </p:nvSpPr>
        <p:spPr bwMode="auto">
          <a:xfrm>
            <a:off x="381000" y="1676400"/>
            <a:ext cx="82296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template&lt;class T&gt; class Counted {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static int count;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public: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Counted() { ++count; }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Counted(const Counted&lt;T&gt;&amp;) { ++count; }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virtual ~Counted() { --count; }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static int getCount() { return count; }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};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template&lt;class T&gt; int Counted&lt;T&gt;::count = 0;</a:t>
            </a:r>
          </a:p>
          <a:p>
            <a:pPr eaLnBrk="0" hangingPunct="0"/>
            <a:endParaRPr lang="en-US" sz="2000">
              <a:latin typeface="Andale Mono" charset="0"/>
              <a:cs typeface="Andale Mono" charset="0"/>
            </a:endParaRPr>
          </a:p>
          <a:p>
            <a:pPr eaLnBrk="0" hangingPunct="0"/>
            <a:r>
              <a:rPr lang="en-US" sz="2000" i="1">
                <a:latin typeface="Andale Mono" charset="0"/>
                <a:cs typeface="Andale Mono" charset="0"/>
              </a:rPr>
              <a:t>// Curious class definitions!!!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class CountedClass : public Counted&lt;CountedClass&gt; {};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class CountedClass2 : public Counted&lt;CountedClass2&gt; {};</a:t>
            </a: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5DA4016-18A8-044C-8A2E-4D9F70CA7332}" type="slidenum">
              <a:rPr lang="en-US" sz="1200">
                <a:solidFill>
                  <a:srgbClr val="3F3F3F"/>
                </a:solidFill>
              </a:rPr>
              <a:pPr eaLnBrk="1" hangingPunct="1"/>
              <a:t>31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10854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D2533C"/>
                </a:solidFill>
                <a:ea typeface="+mj-ea"/>
                <a:cs typeface="+mj-cs"/>
              </a:rPr>
              <a:t>A Curiously Recurring Template Pattern (CRTP)</a:t>
            </a:r>
          </a:p>
        </p:txBody>
      </p:sp>
      <p:sp>
        <p:nvSpPr>
          <p:cNvPr id="1095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endParaRPr lang="en-US">
              <a:latin typeface="Corbel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>
                <a:latin typeface="Corbel" charset="0"/>
                <a:cs typeface="ＭＳ Ｐゴシック" charset="0"/>
              </a:rPr>
              <a:t>A class, </a:t>
            </a:r>
            <a:r>
              <a:rPr lang="en-US" b="1">
                <a:latin typeface="Corbel" charset="0"/>
                <a:cs typeface="ＭＳ Ｐゴシック" charset="0"/>
              </a:rPr>
              <a:t>T</a:t>
            </a:r>
            <a:r>
              <a:rPr lang="en-US">
                <a:latin typeface="Corbel" charset="0"/>
                <a:cs typeface="ＭＳ Ｐゴシック" charset="0"/>
              </a:rPr>
              <a:t>, inherits from a template that specializes on </a:t>
            </a:r>
            <a:r>
              <a:rPr lang="en-US" b="1">
                <a:latin typeface="Corbel" charset="0"/>
                <a:cs typeface="ＭＳ Ｐゴシック" charset="0"/>
              </a:rPr>
              <a:t>T</a:t>
            </a:r>
            <a:r>
              <a:rPr lang="en-US">
                <a:latin typeface="Corbel" charset="0"/>
                <a:cs typeface="ＭＳ Ｐゴシック" charset="0"/>
              </a:rPr>
              <a:t>!</a:t>
            </a:r>
          </a:p>
          <a:p>
            <a:pPr eaLnBrk="1" hangingPunct="1">
              <a:spcAft>
                <a:spcPts val="600"/>
              </a:spcAft>
            </a:pPr>
            <a:endParaRPr lang="en-US" b="1">
              <a:latin typeface="Corbel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b="1">
                <a:latin typeface="Corbel" charset="0"/>
                <a:cs typeface="ＭＳ Ｐゴシック" charset="0"/>
              </a:rPr>
              <a:t>class T : public X&lt;T&gt; {…};</a:t>
            </a:r>
          </a:p>
          <a:p>
            <a:pPr eaLnBrk="1" hangingPunct="1">
              <a:spcAft>
                <a:spcPts val="600"/>
              </a:spcAft>
            </a:pPr>
            <a:endParaRPr lang="en-US">
              <a:latin typeface="Corbel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>
                <a:latin typeface="Corbel" charset="0"/>
                <a:cs typeface="ＭＳ Ｐゴシック" charset="0"/>
              </a:rPr>
              <a:t>Only valid if </a:t>
            </a:r>
            <a:r>
              <a:rPr lang="en-US" b="1">
                <a:latin typeface="Corbel" charset="0"/>
                <a:cs typeface="ＭＳ Ｐゴシック" charset="0"/>
              </a:rPr>
              <a:t>X</a:t>
            </a:r>
            <a:r>
              <a:rPr lang="en-US">
                <a:latin typeface="Corbel" charset="0"/>
                <a:cs typeface="ＭＳ Ｐゴシック" charset="0"/>
              </a:rPr>
              <a:t> is not dependent on the (non-static) implementation of </a:t>
            </a:r>
            <a:r>
              <a:rPr lang="en-US" b="1">
                <a:latin typeface="Corbel" charset="0"/>
                <a:cs typeface="ＭＳ Ｐゴシック" charset="0"/>
              </a:rPr>
              <a:t>T</a:t>
            </a:r>
          </a:p>
          <a:p>
            <a:pPr lvl="1" eaLnBrk="1" hangingPunct="1">
              <a:spcAft>
                <a:spcPts val="600"/>
              </a:spcAft>
            </a:pPr>
            <a:r>
              <a:rPr lang="en-US">
                <a:latin typeface="Corbel" charset="0"/>
              </a:rPr>
              <a:t>i.e., during Phase 1</a:t>
            </a: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16FC7C5-536F-DC43-8FF6-42EC7D27110F}" type="slidenum">
              <a:rPr lang="en-US" sz="1200">
                <a:solidFill>
                  <a:srgbClr val="3F3F3F"/>
                </a:solidFill>
              </a:rPr>
              <a:pPr eaLnBrk="1" hangingPunct="1"/>
              <a:t>32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10957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Singleton via CRTP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Inherit Singleton-ness</a:t>
            </a:r>
          </a:p>
          <a:p>
            <a:pPr eaLnBrk="1" hangingPunct="1"/>
            <a:endParaRPr lang="en-US">
              <a:latin typeface="Corbel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Uses Meyers</a:t>
            </a:r>
            <a:r>
              <a:rPr lang="ja-JP" altLang="en-US">
                <a:latin typeface="Corbel" charset="0"/>
                <a:cs typeface="ＭＳ Ｐゴシック" charset="0"/>
              </a:rPr>
              <a:t>’</a:t>
            </a:r>
            <a:r>
              <a:rPr lang="en-US" altLang="ja-JP">
                <a:latin typeface="Corbel" charset="0"/>
                <a:cs typeface="ＭＳ Ｐゴシック" charset="0"/>
              </a:rPr>
              <a:t> static singleton object approach</a:t>
            </a:r>
          </a:p>
          <a:p>
            <a:pPr lvl="1" eaLnBrk="1" hangingPunct="1"/>
            <a:r>
              <a:rPr lang="en-US">
                <a:latin typeface="Corbel" charset="0"/>
              </a:rPr>
              <a:t>Since nothing non-static is inherited, the size is known at template definition time</a:t>
            </a:r>
          </a:p>
          <a:p>
            <a:pPr eaLnBrk="1" hangingPunct="1"/>
            <a:endParaRPr lang="en-US">
              <a:latin typeface="Corbel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Protected constructor, destructor</a:t>
            </a:r>
          </a:p>
          <a:p>
            <a:pPr eaLnBrk="1" hangingPunct="1"/>
            <a:endParaRPr lang="en-US">
              <a:latin typeface="Corbel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Disables copy/assign</a:t>
            </a:r>
          </a:p>
          <a:p>
            <a:pPr eaLnBrk="1" hangingPunct="1"/>
            <a:endParaRPr lang="en-US">
              <a:latin typeface="Corbel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See next slide…</a:t>
            </a:r>
          </a:p>
          <a:p>
            <a:pPr eaLnBrk="1" hangingPunct="1"/>
            <a:endParaRPr lang="en-US">
              <a:latin typeface="Corbel" charset="0"/>
              <a:cs typeface="ＭＳ Ｐゴシック" charset="0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F5B24B7-C3A1-8045-9237-8A4F080CDB4F}" type="slidenum">
              <a:rPr lang="en-US" sz="1200">
                <a:solidFill>
                  <a:srgbClr val="3F3F3F"/>
                </a:solidFill>
              </a:rPr>
              <a:pPr eaLnBrk="1" hangingPunct="1"/>
              <a:t>33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11059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49250"/>
            <a:ext cx="8229600" cy="12509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Singleton via CRTP</a:t>
            </a:r>
          </a:p>
        </p:txBody>
      </p:sp>
      <p:sp>
        <p:nvSpPr>
          <p:cNvPr id="111618" name="Rectangle 5"/>
          <p:cNvSpPr>
            <a:spLocks noChangeArrowheads="1"/>
          </p:cNvSpPr>
          <p:nvPr/>
        </p:nvSpPr>
        <p:spPr bwMode="auto">
          <a:xfrm>
            <a:off x="381000" y="1677988"/>
            <a:ext cx="853440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// Base class – encapsulates singleton-ness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template&lt;class T&gt; class Singleton {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Singleton(const Singleton&amp;);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Singleton&amp; operator=(const Singleton&amp;);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protected: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Singleton() {}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virtual ~Singleton() {}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public: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static T&amp; instance() {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  static T theInstance; // Meyers' Singleton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  return theInstance;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}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};</a:t>
            </a:r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9933DA9-D35D-9149-9A48-0E5EEECBD34C}" type="slidenum">
              <a:rPr lang="en-US" sz="1200">
                <a:solidFill>
                  <a:srgbClr val="3F3F3F"/>
                </a:solidFill>
              </a:rPr>
              <a:pPr eaLnBrk="1" hangingPunct="1"/>
              <a:t>34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11162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9250"/>
            <a:ext cx="8229600" cy="12509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Deriving a Singleton Class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112642" name="Rectangle 4"/>
          <p:cNvSpPr>
            <a:spLocks noChangeArrowheads="1"/>
          </p:cNvSpPr>
          <p:nvPr/>
        </p:nvSpPr>
        <p:spPr bwMode="auto">
          <a:xfrm>
            <a:off x="381000" y="1524000"/>
            <a:ext cx="7924800" cy="509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Aft>
                <a:spcPts val="600"/>
              </a:spcAft>
            </a:pPr>
            <a:r>
              <a:rPr lang="en-US" sz="1600" i="1">
                <a:latin typeface="Andale Mono" charset="0"/>
                <a:cs typeface="Andale Mono" charset="0"/>
              </a:rPr>
              <a:t>// A sample class to be made into a Singleton</a:t>
            </a:r>
          </a:p>
          <a:p>
            <a:pPr eaLnBrk="0" hangingPunct="0">
              <a:lnSpc>
                <a:spcPct val="90000"/>
              </a:lnSpc>
              <a:spcAft>
                <a:spcPts val="600"/>
              </a:spcAft>
            </a:pPr>
            <a:r>
              <a:rPr lang="en-US" sz="1600">
                <a:latin typeface="Andale Mono" charset="0"/>
                <a:cs typeface="Andale Mono" charset="0"/>
              </a:rPr>
              <a:t>class MyClass : public Singleton&lt;MyClass&gt; {</a:t>
            </a:r>
          </a:p>
          <a:p>
            <a:pPr eaLnBrk="0" hangingPunct="0">
              <a:lnSpc>
                <a:spcPct val="90000"/>
              </a:lnSpc>
              <a:spcAft>
                <a:spcPts val="600"/>
              </a:spcAft>
            </a:pPr>
            <a:r>
              <a:rPr lang="en-US" sz="1600">
                <a:latin typeface="Andale Mono" charset="0"/>
                <a:cs typeface="Andale Mono" charset="0"/>
              </a:rPr>
              <a:t>  int x;</a:t>
            </a:r>
          </a:p>
          <a:p>
            <a:pPr eaLnBrk="0" hangingPunct="0">
              <a:lnSpc>
                <a:spcPct val="90000"/>
              </a:lnSpc>
              <a:spcAft>
                <a:spcPts val="600"/>
              </a:spcAft>
            </a:pPr>
            <a:r>
              <a:rPr lang="en-US" sz="1600">
                <a:latin typeface="Andale Mono" charset="0"/>
                <a:cs typeface="Andale Mono" charset="0"/>
              </a:rPr>
              <a:t>protected:</a:t>
            </a:r>
          </a:p>
          <a:p>
            <a:pPr eaLnBrk="0" hangingPunct="0">
              <a:lnSpc>
                <a:spcPct val="90000"/>
              </a:lnSpc>
              <a:spcAft>
                <a:spcPts val="600"/>
              </a:spcAft>
            </a:pPr>
            <a:r>
              <a:rPr lang="en-US" sz="1600">
                <a:latin typeface="Andale Mono" charset="0"/>
                <a:cs typeface="Andale Mono" charset="0"/>
              </a:rPr>
              <a:t>  friend class Singleton&lt;MyClass&gt;; </a:t>
            </a:r>
            <a:r>
              <a:rPr lang="en-US" sz="1600" i="1">
                <a:latin typeface="Andale Mono" charset="0"/>
                <a:cs typeface="Andale Mono" charset="0"/>
              </a:rPr>
              <a:t>// to create it</a:t>
            </a:r>
          </a:p>
          <a:p>
            <a:pPr eaLnBrk="0" hangingPunct="0">
              <a:lnSpc>
                <a:spcPct val="90000"/>
              </a:lnSpc>
              <a:spcAft>
                <a:spcPts val="600"/>
              </a:spcAft>
            </a:pPr>
            <a:r>
              <a:rPr lang="en-US" sz="1600">
                <a:latin typeface="Andale Mono" charset="0"/>
                <a:cs typeface="Andale Mono" charset="0"/>
              </a:rPr>
              <a:t>  MyClass() { x = 0; }</a:t>
            </a:r>
          </a:p>
          <a:p>
            <a:pPr eaLnBrk="0" hangingPunct="0">
              <a:lnSpc>
                <a:spcPct val="90000"/>
              </a:lnSpc>
              <a:spcAft>
                <a:spcPts val="600"/>
              </a:spcAft>
            </a:pPr>
            <a:r>
              <a:rPr lang="en-US" sz="1600">
                <a:latin typeface="Andale Mono" charset="0"/>
                <a:cs typeface="Andale Mono" charset="0"/>
              </a:rPr>
              <a:t>public:</a:t>
            </a:r>
          </a:p>
          <a:p>
            <a:pPr eaLnBrk="0" hangingPunct="0">
              <a:lnSpc>
                <a:spcPct val="90000"/>
              </a:lnSpc>
              <a:spcAft>
                <a:spcPts val="600"/>
              </a:spcAft>
            </a:pPr>
            <a:r>
              <a:rPr lang="en-US" sz="1600">
                <a:latin typeface="Andale Mono" charset="0"/>
                <a:cs typeface="Andale Mono" charset="0"/>
              </a:rPr>
              <a:t>  void setValue(int n) { x = n; }</a:t>
            </a:r>
          </a:p>
          <a:p>
            <a:pPr eaLnBrk="0" hangingPunct="0">
              <a:lnSpc>
                <a:spcPct val="90000"/>
              </a:lnSpc>
              <a:spcAft>
                <a:spcPts val="600"/>
              </a:spcAft>
            </a:pPr>
            <a:r>
              <a:rPr lang="en-US" sz="1600">
                <a:latin typeface="Andale Mono" charset="0"/>
                <a:cs typeface="Andale Mono" charset="0"/>
              </a:rPr>
              <a:t>  int getValue() const { return x; }</a:t>
            </a:r>
          </a:p>
          <a:p>
            <a:pPr eaLnBrk="0" hangingPunct="0">
              <a:lnSpc>
                <a:spcPct val="90000"/>
              </a:lnSpc>
              <a:spcAft>
                <a:spcPts val="600"/>
              </a:spcAft>
            </a:pPr>
            <a:r>
              <a:rPr lang="en-US" sz="1600">
                <a:latin typeface="Andale Mono" charset="0"/>
                <a:cs typeface="Andale Mono" charset="0"/>
              </a:rPr>
              <a:t>};</a:t>
            </a:r>
          </a:p>
          <a:p>
            <a:pPr eaLnBrk="0" hangingPunct="0">
              <a:lnSpc>
                <a:spcPct val="90000"/>
              </a:lnSpc>
              <a:spcAft>
                <a:spcPts val="600"/>
              </a:spcAft>
            </a:pPr>
            <a:endParaRPr lang="en-US" sz="1600">
              <a:latin typeface="Andale Mono" charset="0"/>
              <a:cs typeface="Andale Mono" charset="0"/>
            </a:endParaRPr>
          </a:p>
          <a:p>
            <a:pPr eaLnBrk="0" hangingPunct="0">
              <a:lnSpc>
                <a:spcPct val="90000"/>
              </a:lnSpc>
              <a:spcAft>
                <a:spcPts val="600"/>
              </a:spcAft>
            </a:pPr>
            <a:r>
              <a:rPr lang="en-US" sz="1600">
                <a:latin typeface="Andale Mono" charset="0"/>
                <a:cs typeface="Andale Mono" charset="0"/>
              </a:rPr>
              <a:t>int main() {</a:t>
            </a:r>
          </a:p>
          <a:p>
            <a:pPr eaLnBrk="0" hangingPunct="0">
              <a:lnSpc>
                <a:spcPct val="90000"/>
              </a:lnSpc>
              <a:spcAft>
                <a:spcPts val="600"/>
              </a:spcAft>
            </a:pPr>
            <a:r>
              <a:rPr lang="en-US" sz="1600">
                <a:latin typeface="Andale Mono" charset="0"/>
                <a:cs typeface="Andale Mono" charset="0"/>
              </a:rPr>
              <a:t>  MyClass&amp; m = MyClass::instance();</a:t>
            </a:r>
          </a:p>
          <a:p>
            <a:pPr eaLnBrk="0" hangingPunct="0">
              <a:lnSpc>
                <a:spcPct val="90000"/>
              </a:lnSpc>
              <a:spcAft>
                <a:spcPts val="600"/>
              </a:spcAft>
            </a:pPr>
            <a:r>
              <a:rPr lang="en-US" sz="1600">
                <a:latin typeface="Andale Mono" charset="0"/>
                <a:cs typeface="Andale Mono" charset="0"/>
              </a:rPr>
              <a:t>  cout &lt;&lt; m.getValue() &lt;&lt; endl;</a:t>
            </a:r>
          </a:p>
          <a:p>
            <a:pPr eaLnBrk="0" hangingPunct="0">
              <a:lnSpc>
                <a:spcPct val="90000"/>
              </a:lnSpc>
              <a:spcAft>
                <a:spcPts val="600"/>
              </a:spcAft>
            </a:pPr>
            <a:r>
              <a:rPr lang="en-US" sz="1600">
                <a:latin typeface="Andale Mono" charset="0"/>
                <a:cs typeface="Andale Mono" charset="0"/>
              </a:rPr>
              <a:t>  m.setValue(1);</a:t>
            </a:r>
          </a:p>
          <a:p>
            <a:pPr eaLnBrk="0" hangingPunct="0">
              <a:lnSpc>
                <a:spcPct val="90000"/>
              </a:lnSpc>
              <a:spcAft>
                <a:spcPts val="600"/>
              </a:spcAft>
            </a:pPr>
            <a:r>
              <a:rPr lang="en-US" sz="1600">
                <a:latin typeface="Andale Mono" charset="0"/>
                <a:cs typeface="Andale Mono" charset="0"/>
              </a:rPr>
              <a:t>  cout &lt;&lt; m.getValue() &lt;&lt; endl;</a:t>
            </a:r>
          </a:p>
          <a:p>
            <a:pPr eaLnBrk="0" hangingPunct="0">
              <a:lnSpc>
                <a:spcPct val="90000"/>
              </a:lnSpc>
              <a:spcAft>
                <a:spcPts val="600"/>
              </a:spcAft>
            </a:pPr>
            <a:r>
              <a:rPr lang="en-US" sz="1600">
                <a:latin typeface="Andale Mono" charset="0"/>
                <a:cs typeface="Andale Mono" charset="0"/>
              </a:rPr>
              <a:t>}</a:t>
            </a:r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9623424-9A4B-5F48-BC62-85BC21B9A00E}" type="slidenum">
              <a:rPr lang="en-US" sz="1200">
                <a:solidFill>
                  <a:srgbClr val="3F3F3F"/>
                </a:solidFill>
              </a:rPr>
              <a:pPr eaLnBrk="1" hangingPunct="1"/>
              <a:t>35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11264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Templates and Friends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13666" name="Text Placeholder 4"/>
          <p:cNvSpPr>
            <a:spLocks noGrp="1"/>
          </p:cNvSpPr>
          <p:nvPr>
            <p:ph type="body" idx="1"/>
          </p:nvPr>
        </p:nvSpPr>
        <p:spPr>
          <a:xfrm>
            <a:off x="741363" y="1828800"/>
            <a:ext cx="8021637" cy="685800"/>
          </a:xfrm>
        </p:spPr>
        <p:txBody>
          <a:bodyPr/>
          <a:lstStyle/>
          <a:p>
            <a:pPr eaLnBrk="1" hangingPunct="1"/>
            <a:endParaRPr lang="en-US">
              <a:latin typeface="Corbel" charset="0"/>
              <a:cs typeface="ＭＳ Ｐゴシック" charset="0"/>
            </a:endParaRPr>
          </a:p>
        </p:txBody>
      </p:sp>
      <p:sp>
        <p:nvSpPr>
          <p:cNvPr id="11366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6E8996B-7F68-BF4A-851B-B23AE8915673}" type="slidenum">
              <a:rPr lang="en-US" sz="1200">
                <a:solidFill>
                  <a:srgbClr val="FFFFFF"/>
                </a:solidFill>
              </a:rPr>
              <a:pPr eaLnBrk="1" hangingPunct="1"/>
              <a:t>36</a:t>
            </a:fld>
            <a:endParaRPr lang="en-US"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A Simple Class Template</a:t>
            </a:r>
          </a:p>
        </p:txBody>
      </p:sp>
      <p:sp>
        <p:nvSpPr>
          <p:cNvPr id="114690" name="Rectangle 3"/>
          <p:cNvSpPr>
            <a:spLocks noGrp="1" noChangeArrowheads="1"/>
          </p:cNvSpPr>
          <p:nvPr>
            <p:ph idx="1"/>
          </p:nvPr>
        </p:nvSpPr>
        <p:spPr>
          <a:xfrm>
            <a:off x="177800" y="1652588"/>
            <a:ext cx="8785225" cy="1395412"/>
          </a:xfrm>
        </p:spPr>
        <p:txBody>
          <a:bodyPr/>
          <a:lstStyle/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How can we add a stream inserter?</a:t>
            </a:r>
          </a:p>
          <a:p>
            <a:pPr lvl="1" eaLnBrk="1" hangingPunct="1"/>
            <a:r>
              <a:rPr lang="en-US">
                <a:latin typeface="Corbel" charset="0"/>
              </a:rPr>
              <a:t>ostream&amp; operator&lt;&lt;(ostream&amp;, const Box&lt;T&gt;&amp;);</a:t>
            </a:r>
          </a:p>
        </p:txBody>
      </p:sp>
      <p:sp>
        <p:nvSpPr>
          <p:cNvPr id="114691" name="Rectangle 4"/>
          <p:cNvSpPr>
            <a:spLocks noChangeArrowheads="1"/>
          </p:cNvSpPr>
          <p:nvPr/>
        </p:nvSpPr>
        <p:spPr bwMode="auto">
          <a:xfrm>
            <a:off x="838200" y="3276600"/>
            <a:ext cx="6934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>
                <a:latin typeface="Andale Mono" charset="0"/>
                <a:cs typeface="Andale Mono" charset="0"/>
              </a:rPr>
              <a:t>template&lt;class T&gt; class Box {</a:t>
            </a:r>
          </a:p>
          <a:p>
            <a:pPr eaLnBrk="0" hangingPunct="0"/>
            <a:r>
              <a:rPr lang="en-US">
                <a:latin typeface="Andale Mono" charset="0"/>
                <a:cs typeface="Andale Mono" charset="0"/>
              </a:rPr>
              <a:t>  T t;</a:t>
            </a:r>
          </a:p>
          <a:p>
            <a:pPr eaLnBrk="0" hangingPunct="0"/>
            <a:r>
              <a:rPr lang="en-US">
                <a:latin typeface="Andale Mono" charset="0"/>
                <a:cs typeface="Andale Mono" charset="0"/>
              </a:rPr>
              <a:t>public:</a:t>
            </a:r>
          </a:p>
          <a:p>
            <a:pPr eaLnBrk="0" hangingPunct="0"/>
            <a:r>
              <a:rPr lang="en-US">
                <a:latin typeface="Andale Mono" charset="0"/>
                <a:cs typeface="Andale Mono" charset="0"/>
              </a:rPr>
              <a:t>  Box(const T&amp; theT) : t(theT) {}</a:t>
            </a:r>
          </a:p>
          <a:p>
            <a:pPr eaLnBrk="0" hangingPunct="0"/>
            <a:r>
              <a:rPr lang="en-US">
                <a:latin typeface="Andale Mono" charset="0"/>
                <a:cs typeface="Andale Mono" charset="0"/>
              </a:rPr>
              <a:t>};</a:t>
            </a:r>
          </a:p>
        </p:txBody>
      </p:sp>
      <p:sp>
        <p:nvSpPr>
          <p:cNvPr id="1146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071002-9E25-7745-B1A8-E1E6A3F5B574}" type="slidenum">
              <a:rPr lang="en-US" sz="1200">
                <a:solidFill>
                  <a:srgbClr val="3F3F3F"/>
                </a:solidFill>
              </a:rPr>
              <a:pPr eaLnBrk="1" hangingPunct="1"/>
              <a:t>37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114693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ChangeArrowheads="1"/>
          </p:cNvSpPr>
          <p:nvPr/>
        </p:nvSpPr>
        <p:spPr bwMode="auto">
          <a:xfrm>
            <a:off x="381000" y="1981200"/>
            <a:ext cx="8763000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/>
              <a:t>template&lt;typename T&gt;</a:t>
            </a:r>
          </a:p>
          <a:p>
            <a:pPr eaLnBrk="0" hangingPunct="0">
              <a:lnSpc>
                <a:spcPct val="90000"/>
              </a:lnSpc>
            </a:pPr>
            <a:r>
              <a:rPr lang="en-US" sz="2000"/>
              <a:t>class Box {</a:t>
            </a:r>
          </a:p>
          <a:p>
            <a:pPr eaLnBrk="0" hangingPunct="0">
              <a:lnSpc>
                <a:spcPct val="90000"/>
              </a:lnSpc>
            </a:pPr>
            <a:r>
              <a:rPr lang="en-US" sz="2000"/>
              <a:t>   T value;</a:t>
            </a:r>
          </a:p>
          <a:p>
            <a:pPr eaLnBrk="0" hangingPunct="0">
              <a:lnSpc>
                <a:spcPct val="90000"/>
              </a:lnSpc>
            </a:pPr>
            <a:r>
              <a:rPr lang="en-US" sz="2000"/>
              <a:t>public:</a:t>
            </a:r>
          </a:p>
          <a:p>
            <a:pPr eaLnBrk="0" hangingPunct="0">
              <a:lnSpc>
                <a:spcPct val="90000"/>
              </a:lnSpc>
            </a:pPr>
            <a:r>
              <a:rPr lang="en-US" sz="2000"/>
              <a:t>   Box(const T&amp; t) { value = t; }</a:t>
            </a:r>
          </a:p>
          <a:p>
            <a:pPr eaLnBrk="0" hangingPunct="0">
              <a:lnSpc>
                <a:spcPct val="90000"/>
              </a:lnSpc>
            </a:pPr>
            <a:r>
              <a:rPr lang="en-US" sz="2000"/>
              <a:t>   </a:t>
            </a:r>
            <a:r>
              <a:rPr lang="en-US" sz="2000" b="1"/>
              <a:t>friend ostream&amp; operator&lt;&lt;(ostream&amp;, const Box&lt;T&gt;&amp;);</a:t>
            </a:r>
          </a:p>
          <a:p>
            <a:pPr eaLnBrk="0" hangingPunct="0">
              <a:lnSpc>
                <a:spcPct val="90000"/>
              </a:lnSpc>
            </a:pPr>
            <a:r>
              <a:rPr lang="en-US" sz="2000"/>
              <a:t>};</a:t>
            </a:r>
          </a:p>
          <a:p>
            <a:pPr eaLnBrk="0" hangingPunct="0">
              <a:lnSpc>
                <a:spcPct val="90000"/>
              </a:lnSpc>
            </a:pPr>
            <a:endParaRPr lang="en-US" sz="2000"/>
          </a:p>
          <a:p>
            <a:pPr eaLnBrk="0" hangingPunct="0">
              <a:lnSpc>
                <a:spcPct val="90000"/>
              </a:lnSpc>
            </a:pPr>
            <a:r>
              <a:rPr lang="en-US" sz="2000" b="1"/>
              <a:t>template&lt;typename T&gt;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b="1"/>
              <a:t>ostream&amp; operator&lt;&lt;(ostream&amp; os, const Box&lt;T&gt; b) {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b="1"/>
              <a:t>   return os &lt;&lt; b.value;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b="1"/>
              <a:t>} 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49250"/>
            <a:ext cx="8229600" cy="12509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This Won’t Work!</a:t>
            </a:r>
            <a:br>
              <a:rPr lang="en-US" dirty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800" i="1" dirty="0">
                <a:solidFill>
                  <a:srgbClr val="D2533C"/>
                </a:solidFill>
                <a:ea typeface="+mj-ea"/>
                <a:cs typeface="+mj-cs"/>
              </a:rPr>
              <a:t>Templates Are Different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B284307-0EA5-EB4D-89CD-C52D07DA5452}" type="slidenum">
              <a:rPr lang="en-US" sz="1200">
                <a:solidFill>
                  <a:srgbClr val="3F3F3F"/>
                </a:solidFill>
              </a:rPr>
              <a:pPr eaLnBrk="1" hangingPunct="1"/>
              <a:t>38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11571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What’s the Problem?</a:t>
            </a:r>
          </a:p>
        </p:txBody>
      </p:sp>
      <p:sp>
        <p:nvSpPr>
          <p:cNvPr id="1167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The inserter is </a:t>
            </a:r>
            <a:r>
              <a:rPr lang="en-US" i="1">
                <a:latin typeface="Corbel" charset="0"/>
                <a:cs typeface="ＭＳ Ｐゴシック" charset="0"/>
              </a:rPr>
              <a:t>not</a:t>
            </a:r>
            <a:r>
              <a:rPr lang="en-US">
                <a:latin typeface="Corbel" charset="0"/>
                <a:cs typeface="ＭＳ Ｐゴシック" charset="0"/>
              </a:rPr>
              <a:t> a template</a:t>
            </a:r>
          </a:p>
          <a:p>
            <a:pPr lvl="1" eaLnBrk="1" hangingPunct="1"/>
            <a:r>
              <a:rPr lang="en-US">
                <a:latin typeface="Corbel" charset="0"/>
              </a:rPr>
              <a:t>Because it’</a:t>
            </a:r>
            <a:r>
              <a:rPr lang="en-US" altLang="ja-JP">
                <a:latin typeface="Corbel" charset="0"/>
              </a:rPr>
              <a:t>s </a:t>
            </a:r>
            <a:r>
              <a:rPr lang="en-US" altLang="ja-JP" i="1">
                <a:latin typeface="Corbel" charset="0"/>
              </a:rPr>
              <a:t>not</a:t>
            </a:r>
            <a:r>
              <a:rPr lang="en-US" altLang="ja-JP">
                <a:latin typeface="Corbel" charset="0"/>
              </a:rPr>
              <a:t> a member function</a:t>
            </a:r>
          </a:p>
          <a:p>
            <a:pPr lvl="1" eaLnBrk="1" hangingPunct="1"/>
            <a:r>
              <a:rPr lang="en-US">
                <a:latin typeface="Corbel" charset="0"/>
              </a:rPr>
              <a:t>But it uses a template parameter (T)!</a:t>
            </a:r>
          </a:p>
          <a:p>
            <a:pPr eaLnBrk="1" hangingPunct="1"/>
            <a:endParaRPr lang="en-US">
              <a:latin typeface="Corbel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What do we want?</a:t>
            </a:r>
          </a:p>
          <a:p>
            <a:pPr lvl="1" eaLnBrk="1" hangingPunct="1"/>
            <a:r>
              <a:rPr lang="en-US">
                <a:latin typeface="Corbel" charset="0"/>
              </a:rPr>
              <a:t>Our </a:t>
            </a:r>
            <a:r>
              <a:rPr lang="en-US" b="1">
                <a:latin typeface="Corbel" charset="0"/>
              </a:rPr>
              <a:t>operator&lt;&lt;( )</a:t>
            </a:r>
            <a:r>
              <a:rPr lang="en-US">
                <a:latin typeface="Corbel" charset="0"/>
              </a:rPr>
              <a:t> </a:t>
            </a:r>
            <a:r>
              <a:rPr lang="en-US" i="1">
                <a:latin typeface="Corbel" charset="0"/>
              </a:rPr>
              <a:t>should </a:t>
            </a:r>
            <a:r>
              <a:rPr lang="en-US">
                <a:latin typeface="Corbel" charset="0"/>
              </a:rPr>
              <a:t>be a template</a:t>
            </a:r>
          </a:p>
          <a:p>
            <a:pPr lvl="1" eaLnBrk="1" hangingPunct="1"/>
            <a:r>
              <a:rPr lang="en-US">
                <a:latin typeface="Corbel" charset="0"/>
              </a:rPr>
              <a:t>And we want a </a:t>
            </a:r>
            <a:r>
              <a:rPr lang="en-US" i="1">
                <a:latin typeface="Corbel" charset="0"/>
              </a:rPr>
              <a:t>distinct</a:t>
            </a:r>
            <a:r>
              <a:rPr lang="en-US">
                <a:latin typeface="Corbel" charset="0"/>
              </a:rPr>
              <a:t> specialization for each </a:t>
            </a:r>
            <a:r>
              <a:rPr lang="en-US" b="1">
                <a:latin typeface="Corbel" charset="0"/>
              </a:rPr>
              <a:t>T</a:t>
            </a:r>
          </a:p>
          <a:p>
            <a:pPr lvl="1" eaLnBrk="1" hangingPunct="1"/>
            <a:r>
              <a:rPr lang="en-US">
                <a:latin typeface="Corbel" charset="0"/>
              </a:rPr>
              <a:t>But it </a:t>
            </a:r>
            <a:r>
              <a:rPr lang="en-US" i="1">
                <a:latin typeface="Corbel" charset="0"/>
              </a:rPr>
              <a:t>can’</a:t>
            </a:r>
            <a:r>
              <a:rPr lang="en-US" altLang="ja-JP" i="1">
                <a:latin typeface="Corbel" charset="0"/>
              </a:rPr>
              <a:t>t</a:t>
            </a:r>
            <a:r>
              <a:rPr lang="en-US" altLang="ja-JP">
                <a:latin typeface="Corbel" charset="0"/>
              </a:rPr>
              <a:t> be a member template!</a:t>
            </a:r>
          </a:p>
          <a:p>
            <a:pPr lvl="2" eaLnBrk="1" hangingPunct="1"/>
            <a:r>
              <a:rPr lang="en-US">
                <a:latin typeface="Corbel" charset="0"/>
              </a:rPr>
              <a:t>That would introduce a new, </a:t>
            </a:r>
            <a:r>
              <a:rPr lang="en-US" i="1">
                <a:latin typeface="Corbel" charset="0"/>
              </a:rPr>
              <a:t>independent template</a:t>
            </a:r>
            <a:r>
              <a:rPr lang="en-US">
                <a:latin typeface="Corbel" charset="0"/>
              </a:rPr>
              <a:t> parameter</a:t>
            </a:r>
          </a:p>
          <a:p>
            <a:pPr eaLnBrk="1" hangingPunct="1"/>
            <a:endParaRPr lang="en-US">
              <a:latin typeface="Corbel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Aargh!</a:t>
            </a: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B57B2B-FBAE-9343-85DC-31327E9F3212}" type="slidenum">
              <a:rPr lang="en-US" sz="1200">
                <a:solidFill>
                  <a:srgbClr val="3F3F3F"/>
                </a:solidFill>
              </a:rPr>
              <a:pPr eaLnBrk="1" hangingPunct="1"/>
              <a:t>39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11674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D2533C"/>
                </a:solidFill>
                <a:ea typeface="+mj-ea"/>
                <a:cs typeface="+mj-cs"/>
              </a:rPr>
              <a:t>Full Class Specialization</a:t>
            </a:r>
            <a:br>
              <a:rPr lang="en-US" sz="3600" dirty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400" i="1" dirty="0" smtClean="0">
                <a:solidFill>
                  <a:srgbClr val="D2533C"/>
                </a:solidFill>
                <a:ea typeface="+mj-ea"/>
                <a:cs typeface="+mj-cs"/>
              </a:rPr>
              <a:t>Example – The Primary Template</a:t>
            </a:r>
            <a:endParaRPr lang="en-US" sz="3600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75778" name="Rectangle 5"/>
          <p:cNvSpPr>
            <a:spLocks noChangeArrowheads="1"/>
          </p:cNvSpPr>
          <p:nvPr/>
        </p:nvSpPr>
        <p:spPr bwMode="auto">
          <a:xfrm>
            <a:off x="457200" y="16764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// A Primary Template</a:t>
            </a: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template&lt;class T&gt;</a:t>
            </a: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class Foo {</a:t>
            </a: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public:</a:t>
            </a: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    void f();</a:t>
            </a: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    void g();</a:t>
            </a: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};</a:t>
            </a:r>
          </a:p>
          <a:p>
            <a:pPr eaLnBrk="0" hangingPunct="0"/>
            <a:endParaRPr lang="en-US" sz="1800">
              <a:latin typeface="Andale Mono" charset="0"/>
              <a:cs typeface="Andale Mono" charset="0"/>
            </a:endParaRP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template&lt;class T&gt;</a:t>
            </a: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void Foo&lt;T&gt;::f() {</a:t>
            </a: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    cout &lt;&lt; "f using primary template\n";</a:t>
            </a: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}</a:t>
            </a:r>
          </a:p>
          <a:p>
            <a:pPr eaLnBrk="0" hangingPunct="0"/>
            <a:endParaRPr lang="en-US" sz="1800">
              <a:latin typeface="Andale Mono" charset="0"/>
              <a:cs typeface="Andale Mono" charset="0"/>
            </a:endParaRP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template&lt;class T&gt;</a:t>
            </a: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void Foo&lt;T&gt;::g() {</a:t>
            </a: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    cout &lt;&lt; "g using primary template\n";</a:t>
            </a: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}</a:t>
            </a: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E620D1F-DB92-9847-A0E5-896108D224E4}" type="slidenum">
              <a:rPr lang="en-US" sz="1200">
                <a:solidFill>
                  <a:srgbClr val="3F3F3F"/>
                </a:solidFill>
              </a:rPr>
              <a:pPr eaLnBrk="1" hangingPunct="1"/>
              <a:t>4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7578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Solution</a:t>
            </a:r>
          </a:p>
        </p:txBody>
      </p:sp>
      <p:sp>
        <p:nvSpPr>
          <p:cNvPr id="1177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Corbel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There are </a:t>
            </a:r>
            <a:r>
              <a:rPr lang="en-US" i="1">
                <a:latin typeface="Corbel" charset="0"/>
                <a:cs typeface="ＭＳ Ｐゴシック" charset="0"/>
              </a:rPr>
              <a:t>special rules </a:t>
            </a:r>
            <a:r>
              <a:rPr lang="en-US">
                <a:latin typeface="Corbel" charset="0"/>
                <a:cs typeface="ＭＳ Ｐゴシック" charset="0"/>
              </a:rPr>
              <a:t>for friend function templates to class templates</a:t>
            </a:r>
          </a:p>
          <a:p>
            <a:pPr lvl="1" eaLnBrk="1" hangingPunct="1"/>
            <a:r>
              <a:rPr lang="en-US">
                <a:latin typeface="Corbel" charset="0"/>
              </a:rPr>
              <a:t>Use </a:t>
            </a:r>
            <a:r>
              <a:rPr lang="en-US" i="1">
                <a:latin typeface="Corbel" charset="0"/>
              </a:rPr>
              <a:t>angle brackets </a:t>
            </a:r>
            <a:r>
              <a:rPr lang="en-US">
                <a:latin typeface="Corbel" charset="0"/>
              </a:rPr>
              <a:t>in the </a:t>
            </a:r>
            <a:r>
              <a:rPr lang="en-US" i="1">
                <a:latin typeface="Corbel" charset="0"/>
              </a:rPr>
              <a:t>name</a:t>
            </a:r>
            <a:r>
              <a:rPr lang="en-US">
                <a:latin typeface="Corbel" charset="0"/>
              </a:rPr>
              <a:t> of the friend</a:t>
            </a:r>
          </a:p>
          <a:p>
            <a:pPr lvl="1" eaLnBrk="1" hangingPunct="1"/>
            <a:r>
              <a:rPr lang="en-US">
                <a:latin typeface="Corbel" charset="0"/>
              </a:rPr>
              <a:t>But the friend must have been </a:t>
            </a:r>
            <a:r>
              <a:rPr lang="en-US" i="1">
                <a:latin typeface="Corbel" charset="0"/>
              </a:rPr>
              <a:t>previously declared</a:t>
            </a:r>
          </a:p>
          <a:p>
            <a:pPr lvl="1" eaLnBrk="1" hangingPunct="1"/>
            <a:r>
              <a:rPr lang="en-US">
                <a:latin typeface="Corbel" charset="0"/>
              </a:rPr>
              <a:t>This also requires a forward declaration of </a:t>
            </a:r>
            <a:r>
              <a:rPr lang="en-US" b="1">
                <a:latin typeface="Corbel" charset="0"/>
              </a:rPr>
              <a:t>Box</a:t>
            </a:r>
          </a:p>
          <a:p>
            <a:pPr eaLnBrk="1" hangingPunct="1"/>
            <a:endParaRPr lang="en-US">
              <a:latin typeface="Corbel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Corbel" charset="0"/>
                <a:cs typeface="ＭＳ Ｐゴシック" charset="0"/>
              </a:rPr>
              <a:t>See Next Slide</a:t>
            </a: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83930CF-CC8E-9845-8A2F-5D1F2E2ADB28}" type="slidenum">
              <a:rPr lang="en-US" sz="1200">
                <a:solidFill>
                  <a:srgbClr val="3F3F3F"/>
                </a:solidFill>
              </a:rPr>
              <a:pPr eaLnBrk="1" hangingPunct="1"/>
              <a:t>40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11776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9600" cy="12509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Friend Function Templates</a:t>
            </a:r>
          </a:p>
        </p:txBody>
      </p:sp>
      <p:sp>
        <p:nvSpPr>
          <p:cNvPr id="118786" name="Rectangle 4"/>
          <p:cNvSpPr>
            <a:spLocks noChangeArrowheads="1"/>
          </p:cNvSpPr>
          <p:nvPr/>
        </p:nvSpPr>
        <p:spPr bwMode="auto">
          <a:xfrm>
            <a:off x="533400" y="1905000"/>
            <a:ext cx="8001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b="1">
                <a:latin typeface="Andale Mono" charset="0"/>
                <a:cs typeface="Andale Mono" charset="0"/>
              </a:rPr>
              <a:t>// Forward declarations</a:t>
            </a:r>
          </a:p>
          <a:p>
            <a:r>
              <a:rPr lang="en-US" sz="1600" b="1">
                <a:latin typeface="Andale Mono" charset="0"/>
                <a:cs typeface="Andale Mono" charset="0"/>
              </a:rPr>
              <a:t>template&lt;class T&gt; class Box;</a:t>
            </a:r>
          </a:p>
          <a:p>
            <a:r>
              <a:rPr lang="en-US" sz="1600" b="1">
                <a:latin typeface="Andale Mono" charset="0"/>
                <a:cs typeface="Andale Mono" charset="0"/>
              </a:rPr>
              <a:t>template&lt;class T&gt; ostream&amp; operator&lt;&lt;(ostream&amp;,const Box&lt;T&gt;&amp;);</a:t>
            </a:r>
          </a:p>
          <a:p>
            <a:r>
              <a:rPr lang="en-US" sz="1600">
                <a:latin typeface="Andale Mono" charset="0"/>
                <a:cs typeface="Andale Mono" charset="0"/>
              </a:rPr>
              <a:t>template&lt;class T&gt;</a:t>
            </a:r>
          </a:p>
          <a:p>
            <a:r>
              <a:rPr lang="en-US" sz="1600">
                <a:latin typeface="Andale Mono" charset="0"/>
                <a:cs typeface="Andale Mono" charset="0"/>
              </a:rPr>
              <a:t>class Box {</a:t>
            </a:r>
          </a:p>
          <a:p>
            <a:r>
              <a:rPr lang="en-US" sz="1600">
                <a:latin typeface="Andale Mono" charset="0"/>
                <a:cs typeface="Andale Mono" charset="0"/>
              </a:rPr>
              <a:t>   T value;</a:t>
            </a:r>
          </a:p>
          <a:p>
            <a:r>
              <a:rPr lang="en-US" sz="1600">
                <a:latin typeface="Andale Mono" charset="0"/>
                <a:cs typeface="Andale Mono" charset="0"/>
              </a:rPr>
              <a:t>public:</a:t>
            </a:r>
          </a:p>
          <a:p>
            <a:r>
              <a:rPr lang="en-US" sz="1600">
                <a:latin typeface="Andale Mono" charset="0"/>
                <a:cs typeface="Andale Mono" charset="0"/>
              </a:rPr>
              <a:t>   Box(const T&amp; t) { value = t; }</a:t>
            </a:r>
          </a:p>
          <a:p>
            <a:r>
              <a:rPr lang="en-US" sz="1600">
                <a:latin typeface="Andale Mono" charset="0"/>
                <a:cs typeface="Andale Mono" charset="0"/>
              </a:rPr>
              <a:t>   </a:t>
            </a:r>
            <a:r>
              <a:rPr lang="en-US" sz="1600" b="1">
                <a:latin typeface="Andale Mono" charset="0"/>
                <a:cs typeface="Andale Mono" charset="0"/>
              </a:rPr>
              <a:t>friend ostream&amp; operator&lt;&lt; </a:t>
            </a:r>
            <a:r>
              <a:rPr lang="en-US" sz="1600" b="1" u="sng">
                <a:latin typeface="Andale Mono" charset="0"/>
                <a:cs typeface="Andale Mono" charset="0"/>
              </a:rPr>
              <a:t>&lt;T&gt;</a:t>
            </a:r>
            <a:r>
              <a:rPr lang="en-US" sz="1600" b="1">
                <a:latin typeface="Andale Mono" charset="0"/>
                <a:cs typeface="Andale Mono" charset="0"/>
              </a:rPr>
              <a:t>(ostream&amp;,const Box&lt;T&gt;&amp;);</a:t>
            </a:r>
            <a:endParaRPr lang="en-US" sz="1600">
              <a:latin typeface="Andale Mono" charset="0"/>
              <a:cs typeface="Andale Mono" charset="0"/>
            </a:endParaRPr>
          </a:p>
          <a:p>
            <a:r>
              <a:rPr lang="en-US" sz="1600">
                <a:latin typeface="Andale Mono" charset="0"/>
                <a:cs typeface="Andale Mono" charset="0"/>
              </a:rPr>
              <a:t>};</a:t>
            </a:r>
          </a:p>
          <a:p>
            <a:endParaRPr lang="en-US" sz="1600">
              <a:latin typeface="Andale Mono" charset="0"/>
              <a:cs typeface="Andale Mono" charset="0"/>
            </a:endParaRPr>
          </a:p>
          <a:p>
            <a:r>
              <a:rPr lang="en-US" sz="1600">
                <a:latin typeface="Andale Mono" charset="0"/>
                <a:cs typeface="Andale Mono" charset="0"/>
              </a:rPr>
              <a:t>template&lt;class T&gt;</a:t>
            </a:r>
          </a:p>
          <a:p>
            <a:r>
              <a:rPr lang="en-US" sz="1600">
                <a:latin typeface="Andale Mono" charset="0"/>
                <a:cs typeface="Andale Mono" charset="0"/>
              </a:rPr>
              <a:t>ostream&amp; operator&lt;&lt;(ostream&amp; os, const Box&lt;T&gt;&amp; b) {</a:t>
            </a:r>
          </a:p>
          <a:p>
            <a:r>
              <a:rPr lang="en-US" sz="1600">
                <a:latin typeface="Andale Mono" charset="0"/>
                <a:cs typeface="Andale Mono" charset="0"/>
              </a:rPr>
              <a:t>   return os &lt;&lt; b.value;</a:t>
            </a:r>
          </a:p>
          <a:p>
            <a:r>
              <a:rPr lang="en-US" sz="1600">
                <a:latin typeface="Andale Mono" charset="0"/>
                <a:cs typeface="Andale Mono" charset="0"/>
              </a:rPr>
              <a:t>} </a:t>
            </a:r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7E378FD-858F-2744-8679-BA11444FBDAA}" type="slidenum">
              <a:rPr lang="en-US" sz="1200">
                <a:solidFill>
                  <a:srgbClr val="3F3F3F"/>
                </a:solidFill>
              </a:rPr>
              <a:pPr eaLnBrk="1" hangingPunct="1"/>
              <a:t>41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11878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Another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Approach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700" i="1" dirty="0" smtClean="0">
                <a:solidFill>
                  <a:srgbClr val="D2533C"/>
                </a:solidFill>
                <a:ea typeface="+mj-ea"/>
                <a:cs typeface="+mj-cs"/>
              </a:rPr>
              <a:t>“Making New Friends”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1198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cs typeface="ＭＳ Ｐゴシック" charset="0"/>
              </a:rPr>
              <a:t>Define body of </a:t>
            </a:r>
            <a:r>
              <a:rPr lang="en-US" b="1" dirty="0">
                <a:latin typeface="Corbel" charset="0"/>
                <a:cs typeface="ＭＳ Ｐゴシック" charset="0"/>
              </a:rPr>
              <a:t>op&lt;&lt;</a:t>
            </a:r>
            <a:r>
              <a:rPr lang="en-US" dirty="0">
                <a:latin typeface="Corbel" charset="0"/>
                <a:cs typeface="ＭＳ Ｐゴシック" charset="0"/>
              </a:rPr>
              <a:t> </a:t>
            </a:r>
            <a:r>
              <a:rPr lang="en-US" i="1" dirty="0">
                <a:latin typeface="Corbel" charset="0"/>
                <a:cs typeface="ＭＳ Ｐゴシック" charset="0"/>
              </a:rPr>
              <a:t>in situ</a:t>
            </a:r>
            <a:r>
              <a:rPr lang="en-US" dirty="0">
                <a:latin typeface="Corbel" charset="0"/>
                <a:cs typeface="ＭＳ Ｐゴシック" charset="0"/>
              </a:rPr>
              <a:t> (</a:t>
            </a:r>
            <a:r>
              <a:rPr lang="en-US" dirty="0" err="1">
                <a:latin typeface="Corbel" charset="0"/>
                <a:cs typeface="ＭＳ Ｐゴシック" charset="0"/>
              </a:rPr>
              <a:t>i.e.,inside</a:t>
            </a:r>
            <a:r>
              <a:rPr lang="en-US" dirty="0">
                <a:latin typeface="Corbel" charset="0"/>
                <a:cs typeface="ＭＳ Ｐゴシック" charset="0"/>
              </a:rPr>
              <a:t> of </a:t>
            </a:r>
            <a:r>
              <a:rPr lang="en-US" b="1" dirty="0">
                <a:latin typeface="Corbel" charset="0"/>
                <a:cs typeface="ＭＳ Ｐゴシック" charset="0"/>
              </a:rPr>
              <a:t>Box</a:t>
            </a:r>
            <a:r>
              <a:rPr lang="en-US" dirty="0">
                <a:latin typeface="Corbel" charset="0"/>
                <a:cs typeface="ＭＳ Ｐゴシック" charset="0"/>
              </a:rPr>
              <a:t>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orbel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cs typeface="ＭＳ Ｐゴシック" charset="0"/>
              </a:rPr>
              <a:t>Such an </a:t>
            </a:r>
            <a:r>
              <a:rPr lang="en-US" b="1" dirty="0">
                <a:latin typeface="Corbel" charset="0"/>
                <a:cs typeface="ＭＳ Ｐゴシック" charset="0"/>
              </a:rPr>
              <a:t>op&lt;&lt;</a:t>
            </a:r>
            <a:r>
              <a:rPr lang="en-US" dirty="0">
                <a:latin typeface="Corbel" charset="0"/>
                <a:cs typeface="ＭＳ Ｐゴシック" charset="0"/>
              </a:rPr>
              <a:t> is </a:t>
            </a:r>
            <a:r>
              <a:rPr lang="en-US" i="1" dirty="0">
                <a:latin typeface="Corbel" charset="0"/>
                <a:cs typeface="ＭＳ Ｐゴシック" charset="0"/>
              </a:rPr>
              <a:t>not</a:t>
            </a:r>
            <a:r>
              <a:rPr lang="en-US" dirty="0">
                <a:latin typeface="Corbel" charset="0"/>
                <a:cs typeface="ＭＳ Ｐゴシック" charset="0"/>
              </a:rPr>
              <a:t> a template!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</a:rPr>
              <a:t>No angle brackets are used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orbel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cs typeface="ＭＳ Ｐゴシック" charset="0"/>
              </a:rPr>
              <a:t>A </a:t>
            </a:r>
            <a:r>
              <a:rPr lang="en-US" i="1" dirty="0">
                <a:latin typeface="Corbel" charset="0"/>
                <a:cs typeface="ＭＳ Ｐゴシック" charset="0"/>
              </a:rPr>
              <a:t>new ordinary function</a:t>
            </a:r>
            <a:r>
              <a:rPr lang="en-US" dirty="0">
                <a:latin typeface="Corbel" charset="0"/>
                <a:cs typeface="ＭＳ Ｐゴシック" charset="0"/>
              </a:rPr>
              <a:t> is created for each specialization of </a:t>
            </a:r>
            <a:r>
              <a:rPr lang="en-US" b="1" dirty="0">
                <a:latin typeface="Corbel" charset="0"/>
                <a:cs typeface="ＭＳ Ｐゴシック" charset="0"/>
              </a:rPr>
              <a:t>Box</a:t>
            </a:r>
            <a:r>
              <a:rPr lang="en-US" dirty="0">
                <a:latin typeface="Corbel" charset="0"/>
                <a:cs typeface="ＭＳ Ｐゴシック" charset="0"/>
              </a:rPr>
              <a:t>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orbel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cs typeface="ＭＳ Ｐゴシック" charset="0"/>
              </a:rPr>
              <a:t>See next slide</a:t>
            </a:r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4C3D529-3028-2345-B7AF-8D0F9FC5B995}" type="slidenum">
              <a:rPr lang="en-US" sz="1200">
                <a:solidFill>
                  <a:srgbClr val="3F3F3F"/>
                </a:solidFill>
              </a:rPr>
              <a:pPr eaLnBrk="1" hangingPunct="1"/>
              <a:t>42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11981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ChangeArrowheads="1"/>
          </p:cNvSpPr>
          <p:nvPr/>
        </p:nvSpPr>
        <p:spPr bwMode="auto">
          <a:xfrm>
            <a:off x="457200" y="1985963"/>
            <a:ext cx="86106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template&lt;typename T&gt;</a:t>
            </a: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class Box {</a:t>
            </a: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   T value;</a:t>
            </a: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public:</a:t>
            </a: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   Box(const T&amp; t) { value = t; }</a:t>
            </a: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   friend ostream&amp; operator&lt;&lt;(ostream&amp; os, const Box&lt;T&gt;&amp; b) {</a:t>
            </a: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      return os &lt;&lt; b.value;</a:t>
            </a: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   }</a:t>
            </a:r>
          </a:p>
          <a:p>
            <a:pPr eaLnBrk="0" hangingPunct="0"/>
            <a:r>
              <a:rPr lang="en-US" sz="1800">
                <a:latin typeface="Andale Mono" charset="0"/>
                <a:cs typeface="Andale Mono" charset="0"/>
              </a:rPr>
              <a:t>};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2509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“Making New Friends”</a:t>
            </a:r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0940006-4E54-8A48-B07B-410A82A2D737}" type="slidenum">
              <a:rPr lang="en-US" sz="1200">
                <a:solidFill>
                  <a:srgbClr val="3F3F3F"/>
                </a:solidFill>
              </a:rPr>
              <a:pPr eaLnBrk="1" hangingPunct="1"/>
              <a:t>43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12083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Templates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pass types, values, and templates as compile-time parameters</a:t>
            </a:r>
          </a:p>
          <a:p>
            <a:pPr lvl="1"/>
            <a:r>
              <a:rPr lang="en-US" dirty="0" smtClean="0"/>
              <a:t>Provides excellent opportunities for </a:t>
            </a:r>
            <a:r>
              <a:rPr lang="en-US" dirty="0" err="1" smtClean="0"/>
              <a:t>inlining</a:t>
            </a:r>
            <a:endParaRPr lang="en-US" dirty="0" smtClean="0"/>
          </a:p>
          <a:p>
            <a:pPr lvl="1"/>
            <a:r>
              <a:rPr lang="en-US" dirty="0" smtClean="0"/>
              <a:t>Constant values as arguments enables compile-time programming!</a:t>
            </a:r>
          </a:p>
          <a:p>
            <a:endParaRPr lang="en-US" dirty="0" smtClean="0"/>
          </a:p>
          <a:p>
            <a:r>
              <a:rPr lang="en-US" dirty="0" smtClean="0"/>
              <a:t>Delayed type checking (2-phase compilation)</a:t>
            </a:r>
          </a:p>
          <a:p>
            <a:pPr lvl="1"/>
            <a:r>
              <a:rPr lang="en-US" dirty="0" smtClean="0"/>
              <a:t>Opportunities to weave together information from different contexts</a:t>
            </a:r>
          </a:p>
          <a:p>
            <a:pPr lvl="1"/>
            <a:r>
              <a:rPr lang="en-US" dirty="0" smtClean="0"/>
              <a:t>Policy-based design (e.g., allocators)</a:t>
            </a:r>
          </a:p>
          <a:p>
            <a:pPr lvl="2"/>
            <a:r>
              <a:rPr lang="en-US" dirty="0" smtClean="0"/>
              <a:t>Example: sequences for stack, </a:t>
            </a:r>
            <a:r>
              <a:rPr lang="en-US" dirty="0" err="1" smtClean="0"/>
              <a:t>deque</a:t>
            </a:r>
            <a:r>
              <a:rPr lang="en-US" dirty="0" smtClean="0"/>
              <a:t>, queue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3370 - Templates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7B4D5C-C76F-E040-8477-10E0EC86F91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48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D2533C"/>
                </a:solidFill>
                <a:ea typeface="+mj-ea"/>
                <a:cs typeface="+mj-cs"/>
              </a:rPr>
              <a:t>Full Class Specialization</a:t>
            </a:r>
            <a:br>
              <a:rPr lang="en-US" sz="3600" dirty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400" i="1" dirty="0" smtClean="0">
                <a:solidFill>
                  <a:srgbClr val="D2533C"/>
                </a:solidFill>
                <a:ea typeface="+mj-ea"/>
                <a:cs typeface="+mj-cs"/>
              </a:rPr>
              <a:t>Example – The Specialization</a:t>
            </a:r>
            <a:endParaRPr lang="en-US" sz="3600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76802" name="Rectangle 3"/>
          <p:cNvSpPr>
            <a:spLocks noChangeArrowheads="1"/>
          </p:cNvSpPr>
          <p:nvPr/>
        </p:nvSpPr>
        <p:spPr bwMode="auto">
          <a:xfrm>
            <a:off x="457200" y="15240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800" b="1" i="1">
                <a:latin typeface="Andale Mono" charset="0"/>
                <a:cs typeface="Andale Mono" charset="0"/>
              </a:rPr>
              <a:t>// The Full Specialization</a:t>
            </a:r>
          </a:p>
          <a:p>
            <a:pPr eaLnBrk="0" hangingPunct="0"/>
            <a:r>
              <a:rPr lang="en-US" sz="1800" b="1">
                <a:latin typeface="Andale Mono" charset="0"/>
                <a:cs typeface="Andale Mono" charset="0"/>
              </a:rPr>
              <a:t>template&lt;&gt;</a:t>
            </a:r>
          </a:p>
          <a:p>
            <a:pPr eaLnBrk="0" hangingPunct="0"/>
            <a:r>
              <a:rPr lang="en-US" sz="1800" b="1">
                <a:latin typeface="Andale Mono" charset="0"/>
                <a:cs typeface="Andale Mono" charset="0"/>
              </a:rPr>
              <a:t>class Foo&lt;int&gt; {</a:t>
            </a:r>
          </a:p>
          <a:p>
            <a:pPr eaLnBrk="0" hangingPunct="0"/>
            <a:r>
              <a:rPr lang="en-US" sz="1800" b="1">
                <a:latin typeface="Andale Mono" charset="0"/>
                <a:cs typeface="Andale Mono" charset="0"/>
              </a:rPr>
              <a:t>public:</a:t>
            </a:r>
          </a:p>
          <a:p>
            <a:pPr eaLnBrk="0" hangingPunct="0"/>
            <a:r>
              <a:rPr lang="en-US" sz="1800" b="1">
                <a:latin typeface="Andale Mono" charset="0"/>
                <a:cs typeface="Andale Mono" charset="0"/>
              </a:rPr>
              <a:t>    void f();</a:t>
            </a:r>
          </a:p>
          <a:p>
            <a:pPr eaLnBrk="0" hangingPunct="0"/>
            <a:r>
              <a:rPr lang="en-US" sz="1800" b="1">
                <a:latin typeface="Andale Mono" charset="0"/>
                <a:cs typeface="Andale Mono" charset="0"/>
              </a:rPr>
              <a:t>    void g();</a:t>
            </a:r>
          </a:p>
          <a:p>
            <a:pPr eaLnBrk="0" hangingPunct="0"/>
            <a:r>
              <a:rPr lang="en-US" sz="1800" b="1">
                <a:latin typeface="Andale Mono" charset="0"/>
                <a:cs typeface="Andale Mono" charset="0"/>
              </a:rPr>
              <a:t>};</a:t>
            </a:r>
          </a:p>
          <a:p>
            <a:pPr eaLnBrk="0" hangingPunct="0"/>
            <a:endParaRPr lang="en-US" sz="1800" b="1">
              <a:latin typeface="Andale Mono" charset="0"/>
              <a:cs typeface="Andale Mono" charset="0"/>
            </a:endParaRPr>
          </a:p>
          <a:p>
            <a:pPr eaLnBrk="0" hangingPunct="0"/>
            <a:r>
              <a:rPr lang="en-US" sz="1800" b="1" i="1">
                <a:latin typeface="Andale Mono" charset="0"/>
                <a:cs typeface="Andale Mono" charset="0"/>
              </a:rPr>
              <a:t>// NOTE: No template keyword here</a:t>
            </a:r>
          </a:p>
          <a:p>
            <a:pPr eaLnBrk="0" hangingPunct="0"/>
            <a:r>
              <a:rPr lang="en-US" sz="1800" b="1" i="1">
                <a:latin typeface="Andale Mono" charset="0"/>
                <a:cs typeface="Andale Mono" charset="0"/>
              </a:rPr>
              <a:t>// Also: These go in a .cpp</a:t>
            </a:r>
          </a:p>
          <a:p>
            <a:pPr eaLnBrk="0" hangingPunct="0"/>
            <a:r>
              <a:rPr lang="en-US" sz="1800" b="1">
                <a:latin typeface="Andale Mono" charset="0"/>
                <a:cs typeface="Andale Mono" charset="0"/>
              </a:rPr>
              <a:t>void Foo&lt;int&gt;::f() {</a:t>
            </a:r>
          </a:p>
          <a:p>
            <a:pPr eaLnBrk="0" hangingPunct="0"/>
            <a:r>
              <a:rPr lang="en-US" sz="1800" b="1">
                <a:latin typeface="Andale Mono" charset="0"/>
                <a:cs typeface="Andale Mono" charset="0"/>
              </a:rPr>
              <a:t>    cout &lt;&lt; "f using int specialization\n";</a:t>
            </a:r>
          </a:p>
          <a:p>
            <a:pPr eaLnBrk="0" hangingPunct="0"/>
            <a:r>
              <a:rPr lang="en-US" sz="1800" b="1">
                <a:latin typeface="Andale Mono" charset="0"/>
                <a:cs typeface="Andale Mono" charset="0"/>
              </a:rPr>
              <a:t>}</a:t>
            </a:r>
          </a:p>
          <a:p>
            <a:pPr eaLnBrk="0" hangingPunct="0"/>
            <a:endParaRPr lang="en-US" sz="1800" b="1">
              <a:latin typeface="Andale Mono" charset="0"/>
              <a:cs typeface="Andale Mono" charset="0"/>
            </a:endParaRPr>
          </a:p>
          <a:p>
            <a:pPr eaLnBrk="0" hangingPunct="0"/>
            <a:r>
              <a:rPr lang="en-US" sz="1800" b="1">
                <a:latin typeface="Andale Mono" charset="0"/>
                <a:cs typeface="Andale Mono" charset="0"/>
              </a:rPr>
              <a:t>void Foo&lt;int&gt;::g() {</a:t>
            </a:r>
          </a:p>
          <a:p>
            <a:pPr eaLnBrk="0" hangingPunct="0"/>
            <a:r>
              <a:rPr lang="en-US" sz="1800" b="1">
                <a:latin typeface="Andale Mono" charset="0"/>
                <a:cs typeface="Andale Mono" charset="0"/>
              </a:rPr>
              <a:t>    cout &lt;&lt; "g using int specialization\n";</a:t>
            </a:r>
          </a:p>
          <a:p>
            <a:pPr eaLnBrk="0" hangingPunct="0"/>
            <a:r>
              <a:rPr lang="en-US" sz="1800" b="1">
                <a:latin typeface="Andale Mono" charset="0"/>
                <a:cs typeface="Andale Mono" charset="0"/>
              </a:rPr>
              <a:t>}</a:t>
            </a: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5EBB049-90D7-A84A-8E5B-DFA0583AD463}" type="slidenum">
              <a:rPr lang="en-US" sz="1200">
                <a:solidFill>
                  <a:srgbClr val="3F3F3F"/>
                </a:solidFill>
              </a:rPr>
              <a:pPr eaLnBrk="1" hangingPunct="1"/>
              <a:t>5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7680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D2533C"/>
                </a:solidFill>
                <a:ea typeface="+mj-ea"/>
                <a:cs typeface="+mj-cs"/>
              </a:rPr>
              <a:t>Full Class Specialization</a:t>
            </a:r>
            <a:br>
              <a:rPr lang="en-US" sz="3600" dirty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400" i="1" dirty="0" smtClean="0">
                <a:solidFill>
                  <a:srgbClr val="D2533C"/>
                </a:solidFill>
                <a:ea typeface="+mj-ea"/>
                <a:cs typeface="+mj-cs"/>
              </a:rPr>
              <a:t>Example – Using the specialization</a:t>
            </a:r>
            <a:endParaRPr lang="en-US" sz="3600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77826" name="Rectangle 3"/>
          <p:cNvSpPr>
            <a:spLocks noChangeArrowheads="1"/>
          </p:cNvSpPr>
          <p:nvPr/>
        </p:nvSpPr>
        <p:spPr bwMode="auto">
          <a:xfrm>
            <a:off x="457200" y="1736725"/>
            <a:ext cx="76200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int main() {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  Foo&lt;char&gt; c;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  Foo&lt;int&gt; i;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  c.f();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  c.g();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  i.f();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    i.g();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}</a:t>
            </a:r>
          </a:p>
          <a:p>
            <a:pPr eaLnBrk="0" hangingPunct="0"/>
            <a:endParaRPr lang="en-US" sz="2000">
              <a:latin typeface="Andale Mono" charset="0"/>
              <a:cs typeface="Andale Mono" charset="0"/>
            </a:endParaRP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/* Output: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f using primary template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g using primary template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f using int specialization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g using int specialization</a:t>
            </a:r>
          </a:p>
          <a:p>
            <a:pPr eaLnBrk="0" hangingPunct="0"/>
            <a:r>
              <a:rPr lang="en-US" sz="2000">
                <a:latin typeface="Andale Mono" charset="0"/>
                <a:cs typeface="Andale Mono" charset="0"/>
              </a:rPr>
              <a:t>*/</a:t>
            </a:r>
            <a:endParaRPr lang="en-US">
              <a:latin typeface="Andale Mono" charset="0"/>
              <a:cs typeface="Andale Mono" charset="0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A77E27-26B9-094F-99C1-AE9BA670767A}" type="slidenum">
              <a:rPr lang="en-US" sz="1200">
                <a:solidFill>
                  <a:srgbClr val="3F3F3F"/>
                </a:solidFill>
              </a:rPr>
              <a:pPr eaLnBrk="1" hangingPunct="1"/>
              <a:t>6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7782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D2533C"/>
                </a:solidFill>
                <a:ea typeface="+mj-ea"/>
                <a:cs typeface="+mj-cs"/>
              </a:rPr>
              <a:t>Explicit Specialization of Function Templates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cs typeface="ＭＳ Ｐゴシック" charset="0"/>
              </a:rPr>
              <a:t>Allowed, but </a:t>
            </a:r>
            <a:r>
              <a:rPr lang="en-US" i="1" dirty="0">
                <a:latin typeface="Corbel" charset="0"/>
                <a:cs typeface="ＭＳ Ｐゴシック" charset="0"/>
              </a:rPr>
              <a:t>not needed</a:t>
            </a:r>
            <a:r>
              <a:rPr lang="en-US" dirty="0">
                <a:latin typeface="Corbel" charset="0"/>
                <a:cs typeface="ＭＳ Ｐゴシック" charset="0"/>
              </a:rPr>
              <a:t> because</a:t>
            </a:r>
            <a:r>
              <a:rPr lang="en-US" i="1" dirty="0">
                <a:latin typeface="Corbel" charset="0"/>
                <a:cs typeface="ＭＳ Ｐゴシック" charset="0"/>
              </a:rPr>
              <a:t> </a:t>
            </a:r>
            <a:r>
              <a:rPr lang="en-US" dirty="0">
                <a:latin typeface="Corbel" charset="0"/>
                <a:cs typeface="ＭＳ Ｐゴシック" charset="0"/>
              </a:rPr>
              <a:t>you can always just provide a </a:t>
            </a:r>
            <a:r>
              <a:rPr lang="en-US" i="1" dirty="0">
                <a:latin typeface="Corbel" charset="0"/>
                <a:cs typeface="ＭＳ Ｐゴシック" charset="0"/>
              </a:rPr>
              <a:t>plain</a:t>
            </a:r>
            <a:r>
              <a:rPr lang="en-US" dirty="0">
                <a:latin typeface="Corbel" charset="0"/>
                <a:cs typeface="ＭＳ Ｐゴシック" charset="0"/>
              </a:rPr>
              <a:t> overloaded function to do the job</a:t>
            </a:r>
          </a:p>
          <a:p>
            <a:pPr eaLnBrk="1" hangingPunct="1">
              <a:spcAft>
                <a:spcPts val="600"/>
              </a:spcAft>
            </a:pPr>
            <a:r>
              <a:rPr lang="en-US" i="1" dirty="0">
                <a:latin typeface="Corbel" charset="0"/>
                <a:cs typeface="ＭＳ Ｐゴシック" charset="0"/>
              </a:rPr>
              <a:t>Exception</a:t>
            </a:r>
            <a:r>
              <a:rPr lang="en-US" dirty="0">
                <a:latin typeface="Corbel" charset="0"/>
                <a:cs typeface="ＭＳ Ｐゴシック" charset="0"/>
              </a:rPr>
              <a:t>: useful for when you only want to </a:t>
            </a:r>
            <a:r>
              <a:rPr lang="en-US" i="1" dirty="0">
                <a:latin typeface="Corbel" charset="0"/>
                <a:cs typeface="ＭＳ Ｐゴシック" charset="0"/>
              </a:rPr>
              <a:t>specialize</a:t>
            </a:r>
            <a:r>
              <a:rPr lang="en-US" dirty="0">
                <a:latin typeface="Corbel" charset="0"/>
                <a:cs typeface="ＭＳ Ｐゴシック" charset="0"/>
              </a:rPr>
              <a:t> a </a:t>
            </a:r>
            <a:r>
              <a:rPr lang="en-US" i="1" dirty="0">
                <a:latin typeface="Corbel" charset="0"/>
                <a:cs typeface="ＭＳ Ｐゴシック" charset="0"/>
              </a:rPr>
              <a:t>subset</a:t>
            </a:r>
            <a:r>
              <a:rPr lang="en-US" dirty="0">
                <a:latin typeface="Corbel" charset="0"/>
                <a:cs typeface="ＭＳ Ｐゴシック" charset="0"/>
              </a:rPr>
              <a:t> of the member functions of a </a:t>
            </a:r>
            <a:r>
              <a:rPr lang="en-US" dirty="0" smtClean="0">
                <a:latin typeface="Corbel" charset="0"/>
                <a:cs typeface="ＭＳ Ｐゴシック" charset="0"/>
              </a:rPr>
              <a:t>class…</a:t>
            </a:r>
            <a:endParaRPr lang="en-US" dirty="0">
              <a:latin typeface="Corbel" charset="0"/>
              <a:cs typeface="ＭＳ Ｐゴシック" charset="0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73C4A28-CA9C-EB4F-B824-3ECB77902249}" type="slidenum">
              <a:rPr lang="en-US" sz="1200">
                <a:solidFill>
                  <a:srgbClr val="3F3F3F"/>
                </a:solidFill>
              </a:rPr>
              <a:pPr eaLnBrk="1" hangingPunct="1"/>
              <a:t>7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7373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600"/>
              </a:spcAft>
              <a:defRPr/>
            </a:pPr>
            <a:r>
              <a:rPr lang="en-US" sz="3600" dirty="0">
                <a:solidFill>
                  <a:srgbClr val="D2533C"/>
                </a:solidFill>
                <a:ea typeface="+mj-ea"/>
                <a:cs typeface="+mj-cs"/>
              </a:rPr>
              <a:t>Specializing</a:t>
            </a:r>
            <a:r>
              <a:rPr lang="en-US" sz="3600" dirty="0" smtClean="0">
                <a:solidFill>
                  <a:srgbClr val="D2533C"/>
                </a:solidFill>
                <a:ea typeface="+mj-ea"/>
                <a:cs typeface="+mj-cs"/>
              </a:rPr>
              <a:t> Only </a:t>
            </a:r>
            <a:r>
              <a:rPr lang="en-US" sz="3600" i="1" dirty="0" smtClean="0">
                <a:solidFill>
                  <a:srgbClr val="D2533C"/>
                </a:solidFill>
                <a:ea typeface="+mj-ea"/>
                <a:cs typeface="+mj-cs"/>
              </a:rPr>
              <a:t>Selected</a:t>
            </a:r>
            <a:r>
              <a:rPr lang="en-US" sz="3600" dirty="0" smtClean="0">
                <a:solidFill>
                  <a:srgbClr val="D2533C"/>
                </a:solidFill>
                <a:ea typeface="+mj-ea"/>
                <a:cs typeface="+mj-cs"/>
              </a:rPr>
              <a:t> </a:t>
            </a:r>
            <a:r>
              <a:rPr lang="en-US" sz="3600" dirty="0">
                <a:solidFill>
                  <a:srgbClr val="D2533C"/>
                </a:solidFill>
                <a:ea typeface="+mj-ea"/>
                <a:cs typeface="+mj-cs"/>
              </a:rPr>
              <a:t>Member Functions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endParaRPr lang="en-US">
              <a:latin typeface="Corbel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>
                <a:latin typeface="Corbel" charset="0"/>
                <a:cs typeface="ＭＳ Ｐゴシック" charset="0"/>
              </a:rPr>
              <a:t>You may specialize only </a:t>
            </a:r>
            <a:r>
              <a:rPr lang="en-US" i="1">
                <a:latin typeface="Corbel" charset="0"/>
                <a:cs typeface="ＭＳ Ｐゴシック" charset="0"/>
              </a:rPr>
              <a:t>selected</a:t>
            </a:r>
            <a:r>
              <a:rPr lang="en-US">
                <a:latin typeface="Corbel" charset="0"/>
                <a:cs typeface="ＭＳ Ｐゴシック" charset="0"/>
              </a:rPr>
              <a:t> member functions, if desired</a:t>
            </a:r>
          </a:p>
          <a:p>
            <a:pPr lvl="1" eaLnBrk="1" hangingPunct="1">
              <a:spcAft>
                <a:spcPts val="600"/>
              </a:spcAft>
            </a:pPr>
            <a:r>
              <a:rPr lang="en-US">
                <a:latin typeface="Corbel" charset="0"/>
              </a:rPr>
              <a:t>The other member functions will come from the </a:t>
            </a:r>
            <a:r>
              <a:rPr lang="en-US" i="1">
                <a:latin typeface="Corbel" charset="0"/>
              </a:rPr>
              <a:t>primary template</a:t>
            </a:r>
          </a:p>
          <a:p>
            <a:pPr eaLnBrk="1" hangingPunct="1">
              <a:spcAft>
                <a:spcPts val="600"/>
              </a:spcAft>
            </a:pPr>
            <a:endParaRPr lang="en-US" i="1">
              <a:latin typeface="Corbel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i="1">
                <a:latin typeface="Corbel" charset="0"/>
                <a:cs typeface="ＭＳ Ｐゴシック" charset="0"/>
              </a:rPr>
              <a:t>All types</a:t>
            </a:r>
            <a:r>
              <a:rPr lang="en-US">
                <a:latin typeface="Corbel" charset="0"/>
                <a:cs typeface="ＭＳ Ｐゴシック" charset="0"/>
              </a:rPr>
              <a:t> of members can be selectively specialized</a:t>
            </a:r>
          </a:p>
          <a:p>
            <a:pPr lvl="1" eaLnBrk="1" hangingPunct="1">
              <a:spcAft>
                <a:spcPts val="600"/>
              </a:spcAft>
            </a:pPr>
            <a:r>
              <a:rPr lang="en-US">
                <a:latin typeface="Corbel" charset="0"/>
              </a:rPr>
              <a:t>Static members, Member templates</a:t>
            </a: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5F2765F-80A3-AF43-9571-150082822DC7}" type="slidenum">
              <a:rPr lang="en-US" sz="1200">
                <a:solidFill>
                  <a:srgbClr val="3F3F3F"/>
                </a:solidFill>
              </a:rPr>
              <a:pPr eaLnBrk="1" hangingPunct="1"/>
              <a:t>8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7885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9250"/>
            <a:ext cx="8229600" cy="12509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D2533C"/>
                </a:solidFill>
                <a:ea typeface="+mj-ea"/>
                <a:cs typeface="+mj-cs"/>
              </a:rPr>
              <a:t>Selective Member Function </a:t>
            </a:r>
            <a:r>
              <a:rPr lang="en-US" sz="3600" dirty="0" smtClean="0">
                <a:solidFill>
                  <a:srgbClr val="D2533C"/>
                </a:solidFill>
                <a:ea typeface="+mj-ea"/>
                <a:cs typeface="+mj-cs"/>
              </a:rPr>
              <a:t>Specialization</a:t>
            </a:r>
            <a:br>
              <a:rPr lang="en-US" sz="3600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400" i="1" dirty="0">
                <a:solidFill>
                  <a:srgbClr val="D2533C"/>
                </a:solidFill>
                <a:ea typeface="+mj-ea"/>
                <a:cs typeface="+mj-cs"/>
              </a:rPr>
              <a:t>Example</a:t>
            </a:r>
            <a:endParaRPr lang="en-US" sz="3600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80898" name="Rectangle 4"/>
          <p:cNvSpPr>
            <a:spLocks noChangeArrowheads="1"/>
          </p:cNvSpPr>
          <p:nvPr/>
        </p:nvSpPr>
        <p:spPr bwMode="auto">
          <a:xfrm>
            <a:off x="381000" y="1538288"/>
            <a:ext cx="77724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template&lt;&gt;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void Foo&lt;int&gt;::g() {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  cout &lt;&lt; "g using int specialization\n";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}</a:t>
            </a:r>
          </a:p>
          <a:p>
            <a:pPr eaLnBrk="0" hangingPunct="0">
              <a:lnSpc>
                <a:spcPct val="90000"/>
              </a:lnSpc>
            </a:pPr>
            <a:endParaRPr lang="en-US" sz="1800">
              <a:latin typeface="Andale Mono" charset="0"/>
              <a:cs typeface="Andale Mon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int main() {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  Foo&lt;char&gt; c;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  Foo&lt;int&gt; i;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  c.f();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  c.g();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  i.f();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    i.g();  </a:t>
            </a:r>
          </a:p>
          <a:p>
            <a:pPr eaLnBrk="0" hangingPunct="0">
              <a:lnSpc>
                <a:spcPct val="90000"/>
              </a:lnSpc>
            </a:pPr>
            <a:r>
              <a:rPr lang="en-US" sz="1800">
                <a:latin typeface="Andale Mono" charset="0"/>
                <a:cs typeface="Andale Mono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800" i="1">
                <a:latin typeface="Andale Mono" charset="0"/>
                <a:cs typeface="Andale Mono" charset="0"/>
              </a:rPr>
              <a:t>/* Output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i="1">
                <a:latin typeface="Andale Mono" charset="0"/>
                <a:cs typeface="Andale Mono" charset="0"/>
              </a:rPr>
              <a:t>f using primary template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i="1">
                <a:latin typeface="Andale Mono" charset="0"/>
                <a:cs typeface="Andale Mono" charset="0"/>
              </a:rPr>
              <a:t>g using primary template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i="1">
                <a:latin typeface="Andale Mono" charset="0"/>
                <a:cs typeface="Andale Mono" charset="0"/>
              </a:rPr>
              <a:t>f using primary template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i="1">
                <a:latin typeface="Andale Mono" charset="0"/>
                <a:cs typeface="Andale Mono" charset="0"/>
              </a:rPr>
              <a:t>g using int specialization</a:t>
            </a:r>
          </a:p>
          <a:p>
            <a:pPr eaLnBrk="0" hangingPunct="0">
              <a:lnSpc>
                <a:spcPct val="90000"/>
              </a:lnSpc>
            </a:pPr>
            <a:r>
              <a:rPr lang="en-US" sz="1800" i="1">
                <a:latin typeface="Andale Mono" charset="0"/>
                <a:cs typeface="Andale Mono" charset="0"/>
              </a:rPr>
              <a:t>*/</a:t>
            </a: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15AA1B2-00B2-7446-A5DA-2C990715EDBF}" type="slidenum">
              <a:rPr lang="en-US" sz="1200">
                <a:solidFill>
                  <a:srgbClr val="3F3F3F"/>
                </a:solidFill>
              </a:rPr>
              <a:pPr eaLnBrk="1" hangingPunct="1"/>
              <a:t>9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8090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CNS 3370 - Templates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8913</TotalTime>
  <Words>3705</Words>
  <Application>Microsoft Macintosh PowerPoint</Application>
  <PresentationFormat>On-screen Show (4:3)</PresentationFormat>
  <Paragraphs>621</Paragraphs>
  <Slides>44</Slides>
  <Notes>11</Notes>
  <HiddenSlides>13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Clarity</vt:lpstr>
      <vt:lpstr>Chapter 5</vt:lpstr>
      <vt:lpstr>Template Specialization</vt:lpstr>
      <vt:lpstr>Explicit Specialization of Class Templates</vt:lpstr>
      <vt:lpstr>Full Class Specialization Example – The Primary Template</vt:lpstr>
      <vt:lpstr>Full Class Specialization Example – The Specialization</vt:lpstr>
      <vt:lpstr>Full Class Specialization Example – Using the specialization</vt:lpstr>
      <vt:lpstr>Explicit Specialization of Function Templates</vt:lpstr>
      <vt:lpstr>Specializing Only Selected Member Functions</vt:lpstr>
      <vt:lpstr>Selective Member Function Specialization Example</vt:lpstr>
      <vt:lpstr>Partial Specialization of Class Templates</vt:lpstr>
      <vt:lpstr>PowerPoint Presentation</vt:lpstr>
      <vt:lpstr>PowerPoint Presentation</vt:lpstr>
      <vt:lpstr>Template Metaprogramming  (from David Abrahams)</vt:lpstr>
      <vt:lpstr>Class Specialization Summary</vt:lpstr>
      <vt:lpstr>Template Name Lookup Issues</vt:lpstr>
      <vt:lpstr>Two-phase Template Compilation</vt:lpstr>
      <vt:lpstr>What Output Should Display?</vt:lpstr>
      <vt:lpstr>Dependent Base Classes A Special Case</vt:lpstr>
      <vt:lpstr>A Dependent Base Class Flawed Version (shouldn’t compile)</vt:lpstr>
      <vt:lpstr>A Dependent Base Class Correct Version</vt:lpstr>
      <vt:lpstr>Rule of Thumb</vt:lpstr>
      <vt:lpstr>Variadic Templates</vt:lpstr>
      <vt:lpstr>Template Idioms</vt:lpstr>
      <vt:lpstr>Traits</vt:lpstr>
      <vt:lpstr>std::numeric_limits</vt:lpstr>
      <vt:lpstr>Counting Live Objects</vt:lpstr>
      <vt:lpstr>Counting Non-template objects</vt:lpstr>
      <vt:lpstr>Observation</vt:lpstr>
      <vt:lpstr>How not to share Counting Code</vt:lpstr>
      <vt:lpstr>The Solution</vt:lpstr>
      <vt:lpstr>A Template Counter Solution</vt:lpstr>
      <vt:lpstr>A Curiously Recurring Template Pattern (CRTP)</vt:lpstr>
      <vt:lpstr>Singleton via CRTP</vt:lpstr>
      <vt:lpstr>Singleton via CRTP</vt:lpstr>
      <vt:lpstr>Deriving a Singleton Class</vt:lpstr>
      <vt:lpstr>Templates and Friends</vt:lpstr>
      <vt:lpstr>A Simple Class Template</vt:lpstr>
      <vt:lpstr>This Won’t Work! Templates Are Different</vt:lpstr>
      <vt:lpstr>What’s the Problem?</vt:lpstr>
      <vt:lpstr>Solution</vt:lpstr>
      <vt:lpstr>Friend Function Templates</vt:lpstr>
      <vt:lpstr>Another Approach “Making New Friends”</vt:lpstr>
      <vt:lpstr>“Making New Friends”</vt:lpstr>
      <vt:lpstr>What Are Templates Good For?</vt:lpstr>
    </vt:vector>
  </TitlesOfParts>
  <Company>Utah Valley State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Pointers</dc:title>
  <dc:creator>Chuck Allison</dc:creator>
  <cp:lastModifiedBy>Charles Allison</cp:lastModifiedBy>
  <cp:revision>717</cp:revision>
  <dcterms:created xsi:type="dcterms:W3CDTF">2010-07-28T21:49:48Z</dcterms:created>
  <dcterms:modified xsi:type="dcterms:W3CDTF">2014-03-05T04:16:48Z</dcterms:modified>
</cp:coreProperties>
</file>