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C99C5-DE09-4245-8409-2DBD606DC49F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AE3C1-ABDB-4A40-9355-9CF8C15D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</a:t>
            </a:r>
            <a:r>
              <a:rPr lang="en-US" dirty="0" err="1" smtClean="0"/>
              <a:t>getline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5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this live.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Counts the number of </a:t>
            </a:r>
            <a:r>
              <a:rPr lang="en-US" dirty="0" err="1" smtClean="0"/>
              <a:t>punct</a:t>
            </a:r>
            <a:r>
              <a:rPr lang="en-US" dirty="0" smtClean="0"/>
              <a:t> chars. I think </a:t>
            </a:r>
            <a:r>
              <a:rPr lang="en-US" dirty="0" err="1" smtClean="0"/>
              <a:t>s.size</a:t>
            </a:r>
            <a:r>
              <a:rPr lang="en-US" dirty="0" smtClean="0"/>
              <a:t>() still returns a </a:t>
            </a:r>
            <a:r>
              <a:rPr lang="en-US" dirty="0" err="1" smtClean="0"/>
              <a:t>size_t</a:t>
            </a:r>
            <a:r>
              <a:rPr lang="en-US" dirty="0" smtClean="0"/>
              <a:t>? All containers have a size()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use of </a:t>
            </a:r>
            <a:r>
              <a:rPr lang="en-US" dirty="0" err="1" smtClean="0"/>
              <a:t>decltype</a:t>
            </a:r>
            <a:r>
              <a:rPr lang="en-US" dirty="0" smtClean="0"/>
              <a:t>. This finesses signed/unsigned problems. I still use </a:t>
            </a:r>
            <a:r>
              <a:rPr lang="en-US" dirty="0" err="1" smtClean="0"/>
              <a:t>size_t</a:t>
            </a:r>
            <a:r>
              <a:rPr lang="en-US" dirty="0" smtClean="0"/>
              <a:t> out of habit.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MinGW</a:t>
            </a:r>
            <a:r>
              <a:rPr lang="en-US" dirty="0" smtClean="0"/>
              <a:t>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support this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979FB-F726-2A4E-B3ED-48346EC0B0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2199C8-F5DE-A64F-8CAA-DF8D8B7876D6}" type="datetimeFigureOut">
              <a:rPr lang="en-US" smtClean="0"/>
              <a:t>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0C74D0-7A80-0A4E-A221-5B04BBF9BF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 Iteration</a:t>
            </a:r>
            <a:endParaRPr lang="en-US" dirty="0"/>
          </a:p>
        </p:txBody>
      </p:sp>
      <p:pic>
        <p:nvPicPr>
          <p:cNvPr id="3" name="Picture 2" descr="strsub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857500"/>
            <a:ext cx="7137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2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Iterators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413338"/>
            <a:ext cx="83185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string s("Now is the time!");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</a:t>
            </a:r>
            <a:r>
              <a:rPr lang="en-US" dirty="0" err="1" smtClean="0">
                <a:latin typeface="Andale Mono"/>
                <a:cs typeface="Andale Mono"/>
              </a:rPr>
              <a:t>iter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s.begin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  <a:r>
              <a:rPr lang="en-US" dirty="0" err="1" smtClean="0">
                <a:latin typeface="Andale Mono"/>
                <a:cs typeface="Andale Mono"/>
              </a:rPr>
              <a:t>iter</a:t>
            </a:r>
            <a:r>
              <a:rPr lang="en-US" dirty="0" smtClean="0">
                <a:latin typeface="Andale Mono"/>
                <a:cs typeface="Andale Mono"/>
              </a:rPr>
              <a:t> != </a:t>
            </a:r>
            <a:r>
              <a:rPr lang="en-US" dirty="0" err="1" smtClean="0">
                <a:latin typeface="Andale Mono"/>
                <a:cs typeface="Andale Mono"/>
              </a:rPr>
              <a:t>s.end</a:t>
            </a:r>
            <a:r>
              <a:rPr lang="en-US" dirty="0" smtClean="0">
                <a:latin typeface="Andale Mono"/>
                <a:cs typeface="Andale Mono"/>
              </a:rPr>
              <a:t>(); ++</a:t>
            </a:r>
            <a:r>
              <a:rPr lang="en-US" dirty="0" err="1" smtClean="0">
                <a:latin typeface="Andale Mono"/>
                <a:cs typeface="Andale Mono"/>
              </a:rPr>
              <a:t>iter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*</a:t>
            </a:r>
            <a:r>
              <a:rPr lang="en-US" dirty="0" err="1" smtClean="0">
                <a:latin typeface="Andale Mono"/>
                <a:cs typeface="Andale Mono"/>
              </a:rPr>
              <a:t>iter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toupper</a:t>
            </a:r>
            <a:r>
              <a:rPr lang="en-US" dirty="0" smtClean="0">
                <a:latin typeface="Andale Mono"/>
                <a:cs typeface="Andale Mono"/>
              </a:rPr>
              <a:t>(*</a:t>
            </a:r>
            <a:r>
              <a:rPr lang="en-US" dirty="0" err="1" smtClean="0">
                <a:latin typeface="Andale Mono"/>
                <a:cs typeface="Andale Mono"/>
              </a:rPr>
              <a:t>iter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s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77686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</a:t>
            </a:r>
            <a:r>
              <a:rPr lang="en-US" b="1" dirty="0" smtClean="0"/>
              <a:t>begin</a:t>
            </a:r>
            <a:r>
              <a:rPr lang="en-US" dirty="0" smtClean="0"/>
              <a:t>/</a:t>
            </a:r>
            <a:r>
              <a:rPr lang="en-US" b="1" dirty="0" smtClean="0"/>
              <a:t>end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3200"/>
          </a:xfrm>
        </p:spPr>
        <p:txBody>
          <a:bodyPr>
            <a:normAutofit/>
          </a:bodyPr>
          <a:lstStyle/>
          <a:p>
            <a:r>
              <a:rPr lang="en-US" dirty="0" smtClean="0"/>
              <a:t>Accommodates built-in arrays as well </a:t>
            </a:r>
            <a:r>
              <a:rPr lang="en-US" smtClean="0"/>
              <a:t>as iterators</a:t>
            </a:r>
            <a:endParaRPr lang="en-US" dirty="0" smtClean="0"/>
          </a:p>
          <a:p>
            <a:r>
              <a:rPr lang="en-US" dirty="0" smtClean="0"/>
              <a:t>Works for all containers with iterators</a:t>
            </a:r>
          </a:p>
          <a:p>
            <a:pPr lvl="1"/>
            <a:r>
              <a:rPr lang="en-US" b="1" dirty="0" smtClean="0"/>
              <a:t>begin(c)</a:t>
            </a:r>
            <a:r>
              <a:rPr lang="en-US" dirty="0" smtClean="0"/>
              <a:t> maps to </a:t>
            </a:r>
            <a:r>
              <a:rPr lang="en-US" b="1" dirty="0" err="1" smtClean="0"/>
              <a:t>c.begin</a:t>
            </a:r>
            <a:r>
              <a:rPr lang="en-US" b="1" dirty="0" smtClean="0"/>
              <a:t>()</a:t>
            </a:r>
            <a:r>
              <a:rPr lang="en-US" dirty="0" smtClean="0"/>
              <a:t> as needed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35000" y="3168302"/>
            <a:ext cx="74422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main() {</a:t>
            </a:r>
          </a:p>
          <a:p>
            <a:r>
              <a:rPr lang="en-US" sz="1600" dirty="0">
                <a:latin typeface="Andale Mono"/>
                <a:cs typeface="Andale Mono"/>
              </a:rPr>
              <a:t>    string s("hello");</a:t>
            </a:r>
          </a:p>
          <a:p>
            <a:r>
              <a:rPr lang="en-US" sz="1600" dirty="0">
                <a:latin typeface="Andale Mono"/>
                <a:cs typeface="Andale Mono"/>
              </a:rPr>
              <a:t>    for (auto p = begin(s); p != end(s); ++p)</a:t>
            </a:r>
          </a:p>
          <a:p>
            <a:r>
              <a:rPr lang="en-US" sz="1600" dirty="0">
                <a:latin typeface="Andale Mono"/>
                <a:cs typeface="Andale Mono"/>
              </a:rPr>
              <a:t>    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*p</a:t>
            </a:r>
            <a:r>
              <a:rPr lang="en-US" sz="1600" dirty="0" smtClean="0">
                <a:latin typeface="Andale Mono"/>
                <a:cs typeface="Andale Mono"/>
              </a:rPr>
              <a:t>;			</a:t>
            </a:r>
            <a:r>
              <a:rPr lang="en-US" sz="1600" i="1" dirty="0" smtClean="0">
                <a:latin typeface="Andale Mono"/>
                <a:cs typeface="Andale Mono"/>
              </a:rPr>
              <a:t>// hello</a:t>
            </a:r>
            <a:endParaRPr lang="en-US" sz="1600" i="1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>
                <a:latin typeface="Andale Mono"/>
                <a:cs typeface="Andale Mono"/>
              </a:rPr>
              <a:t>;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a[] = {1,2,3,4,5};</a:t>
            </a:r>
          </a:p>
          <a:p>
            <a:r>
              <a:rPr lang="en-US" sz="1600" dirty="0">
                <a:latin typeface="Andale Mono"/>
                <a:cs typeface="Andale Mono"/>
              </a:rPr>
              <a:t>    for (auto p = begin(a); p != end(a); ++p)</a:t>
            </a:r>
          </a:p>
          <a:p>
            <a:r>
              <a:rPr lang="en-US" sz="1600" dirty="0">
                <a:latin typeface="Andale Mono"/>
                <a:cs typeface="Andale Mono"/>
              </a:rPr>
              <a:t>    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*p &lt;&lt; ' '</a:t>
            </a:r>
            <a:r>
              <a:rPr lang="en-US" sz="1600" dirty="0" smtClean="0">
                <a:latin typeface="Andale Mono"/>
                <a:cs typeface="Andale Mono"/>
              </a:rPr>
              <a:t>;		</a:t>
            </a:r>
            <a:r>
              <a:rPr lang="en-US" sz="1600" i="1" dirty="0" smtClean="0">
                <a:latin typeface="Andale Mono"/>
                <a:cs typeface="Andale Mono"/>
              </a:rPr>
              <a:t>// 1 2 3 4 5</a:t>
            </a:r>
            <a:endParaRPr lang="en-US" sz="1600" i="1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>
                <a:latin typeface="Andale Mono"/>
                <a:cs typeface="Andale Mono"/>
              </a:rPr>
              <a:t>;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}</a:t>
            </a:r>
            <a:endParaRPr lang="en-US" sz="16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688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Range-based </a:t>
            </a:r>
            <a:r>
              <a:rPr lang="en-US" b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6500"/>
          </a:xfrm>
        </p:spPr>
        <p:txBody>
          <a:bodyPr/>
          <a:lstStyle/>
          <a:p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rangefo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3390900"/>
            <a:ext cx="7137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7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to_string</a:t>
            </a:r>
            <a:r>
              <a:rPr lang="en-US" b="1" dirty="0" smtClean="0"/>
              <a:t> (</a:t>
            </a:r>
            <a:r>
              <a:rPr lang="en-US" dirty="0" smtClean="0"/>
              <a:t>C++11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88476" y="1584627"/>
            <a:ext cx="7913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#include &lt;</a:t>
            </a:r>
            <a:r>
              <a:rPr lang="en-US" dirty="0" err="1">
                <a:latin typeface="Andale Mono"/>
                <a:cs typeface="Andale Mono"/>
              </a:rPr>
              <a:t>iostream</a:t>
            </a:r>
            <a:r>
              <a:rPr lang="en-US" dirty="0">
                <a:latin typeface="Andale Mono"/>
                <a:cs typeface="Andale Mono"/>
              </a:rPr>
              <a:t>&gt;</a:t>
            </a:r>
          </a:p>
          <a:p>
            <a:r>
              <a:rPr lang="en-US" smtClean="0">
                <a:latin typeface="Andale Mono"/>
                <a:cs typeface="Andale Mono"/>
              </a:rPr>
              <a:t>#</a:t>
            </a:r>
            <a:r>
              <a:rPr lang="en-US" dirty="0">
                <a:latin typeface="Andale Mono"/>
                <a:cs typeface="Andale Mono"/>
              </a:rPr>
              <a:t>include &lt;string</a:t>
            </a:r>
            <a:r>
              <a:rPr lang="en-US" dirty="0" smtClean="0">
                <a:latin typeface="Andale Mono"/>
                <a:cs typeface="Andale Mono"/>
              </a:rPr>
              <a:t>&gt;		</a:t>
            </a:r>
            <a:r>
              <a:rPr lang="en-US" i="1" dirty="0" smtClean="0">
                <a:latin typeface="Andale Mono"/>
                <a:cs typeface="Andale Mono"/>
              </a:rPr>
              <a:t>// Defines </a:t>
            </a:r>
            <a:r>
              <a:rPr lang="en-US" i="1" dirty="0" err="1" smtClean="0">
                <a:latin typeface="Andale Mono"/>
                <a:cs typeface="Andale Mono"/>
              </a:rPr>
              <a:t>std</a:t>
            </a:r>
            <a:r>
              <a:rPr lang="en-US" i="1" dirty="0" smtClean="0">
                <a:latin typeface="Andale Mono"/>
                <a:cs typeface="Andale Mono"/>
              </a:rPr>
              <a:t>::</a:t>
            </a:r>
            <a:r>
              <a:rPr lang="en-US" i="1" dirty="0" err="1" smtClean="0">
                <a:latin typeface="Andale Mono"/>
                <a:cs typeface="Andale Mono"/>
              </a:rPr>
              <a:t>to_string</a:t>
            </a:r>
            <a:endParaRPr lang="en-US" i="1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using namespace </a:t>
            </a:r>
            <a:r>
              <a:rPr lang="en-US" dirty="0" err="1">
                <a:latin typeface="Andale Mono"/>
                <a:cs typeface="Andale Mono"/>
              </a:rPr>
              <a:t>std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main() {</a:t>
            </a:r>
          </a:p>
          <a:p>
            <a:r>
              <a:rPr lang="en-US" dirty="0">
                <a:latin typeface="Andale Mono"/>
                <a:cs typeface="Andale Mono"/>
              </a:rPr>
              <a:t>    double x = 7.2;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b="1" dirty="0" err="1">
                <a:latin typeface="Andale Mono"/>
                <a:cs typeface="Andale Mono"/>
              </a:rPr>
              <a:t>to_string</a:t>
            </a:r>
            <a:r>
              <a:rPr lang="en-US" dirty="0">
                <a:latin typeface="Andale Mono"/>
                <a:cs typeface="Andale Mono"/>
              </a:rPr>
              <a:t>(x)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// 7.200000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8630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Conversions</a:t>
            </a:r>
            <a:endParaRPr lang="en-US" dirty="0"/>
          </a:p>
        </p:txBody>
      </p:sp>
      <p:pic>
        <p:nvPicPr>
          <p:cNvPr id="3" name="Picture 2" descr="stringcon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700580"/>
            <a:ext cx="7416800" cy="300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3600" y="5286658"/>
            <a:ext cx="741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stoi</a:t>
            </a:r>
            <a:r>
              <a:rPr lang="en-US" dirty="0" smtClean="0">
                <a:latin typeface="Andale Mono"/>
                <a:cs typeface="Andale Mono"/>
              </a:rPr>
              <a:t>(“7.2”)		// 7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stoi</a:t>
            </a:r>
            <a:r>
              <a:rPr lang="en-US" dirty="0" smtClean="0">
                <a:latin typeface="Andale Mono"/>
                <a:cs typeface="Andale Mono"/>
              </a:rPr>
              <a:t>(“1011”,0,2)	// 11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stoi</a:t>
            </a:r>
            <a:r>
              <a:rPr lang="en-US" dirty="0" smtClean="0">
                <a:latin typeface="Andale Mono"/>
                <a:cs typeface="Andale Mono"/>
              </a:rPr>
              <a:t>(“1F”,0,16)	// 31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7941" y="5286658"/>
            <a:ext cx="233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i="1" dirty="0" err="1" smtClean="0"/>
              <a:t>stox.cpp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955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type is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::string</a:t>
            </a:r>
          </a:p>
          <a:p>
            <a:endParaRPr lang="en-US" dirty="0" smtClean="0"/>
          </a:p>
          <a:p>
            <a:r>
              <a:rPr lang="en-US" dirty="0" smtClean="0"/>
              <a:t>Defined in the </a:t>
            </a:r>
            <a:r>
              <a:rPr lang="en-US" dirty="0" smtClean="0">
                <a:latin typeface="Andale Mono"/>
                <a:cs typeface="Andale Mono"/>
              </a:rPr>
              <a:t>&lt;string&gt;</a:t>
            </a:r>
            <a:r>
              <a:rPr lang="en-US" dirty="0" smtClean="0"/>
              <a:t> header</a:t>
            </a:r>
          </a:p>
          <a:p>
            <a:endParaRPr lang="en-US" dirty="0" smtClean="0"/>
          </a:p>
          <a:p>
            <a:r>
              <a:rPr lang="en-US" dirty="0" smtClean="0"/>
              <a:t>Has the usual set of string operations</a:t>
            </a:r>
          </a:p>
          <a:p>
            <a:endParaRPr lang="en-US" dirty="0" smtClean="0"/>
          </a:p>
          <a:p>
            <a:r>
              <a:rPr lang="en-US" dirty="0" smtClean="0"/>
              <a:t>Underneath, the implementation manages a dynamic, zero-terminated array of characters</a:t>
            </a:r>
          </a:p>
          <a:p>
            <a:pPr lvl="1"/>
            <a:r>
              <a:rPr lang="en-US" dirty="0" smtClean="0"/>
              <a:t>C-style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pic>
        <p:nvPicPr>
          <p:cNvPr id="4" name="Picture 3" descr="stringo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866900"/>
            <a:ext cx="8102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US" dirty="0" smtClean="0"/>
              <a:t>The &gt;&gt; operator </a:t>
            </a:r>
            <a:r>
              <a:rPr lang="en-US" i="1" dirty="0" smtClean="0"/>
              <a:t>splits on whitespace</a:t>
            </a:r>
            <a:endParaRPr lang="en-US" i="1" dirty="0"/>
          </a:p>
        </p:txBody>
      </p:sp>
      <p:pic>
        <p:nvPicPr>
          <p:cNvPr id="4" name="Picture 3" descr="readst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806700"/>
            <a:ext cx="7099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1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1200"/>
          </a:xfrm>
        </p:spPr>
        <p:txBody>
          <a:bodyPr>
            <a:normAutofit/>
          </a:bodyPr>
          <a:lstStyle/>
          <a:p>
            <a:r>
              <a:rPr lang="en-US" dirty="0" smtClean="0"/>
              <a:t>Use the overload of </a:t>
            </a:r>
            <a:r>
              <a:rPr lang="en-US" b="1" dirty="0" err="1" smtClean="0"/>
              <a:t>getline</a:t>
            </a:r>
            <a:r>
              <a:rPr lang="en-US" dirty="0" smtClean="0"/>
              <a:t> defined in </a:t>
            </a:r>
            <a:r>
              <a:rPr lang="en-US" dirty="0" smtClean="0">
                <a:latin typeface="Andale Mono"/>
                <a:cs typeface="Andale Mono"/>
              </a:rPr>
              <a:t>&lt;string&gt;</a:t>
            </a:r>
            <a:endParaRPr lang="en-US" dirty="0">
              <a:latin typeface="Andale Mono"/>
              <a:cs typeface="Andale Mono"/>
            </a:endParaRPr>
          </a:p>
        </p:txBody>
      </p:sp>
      <p:pic>
        <p:nvPicPr>
          <p:cNvPr id="4" name="Picture 3" descr="readl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679700"/>
            <a:ext cx="4597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Strings</a:t>
            </a:r>
            <a:endParaRPr lang="en-US" dirty="0"/>
          </a:p>
        </p:txBody>
      </p:sp>
      <p:pic>
        <p:nvPicPr>
          <p:cNvPr id="3" name="Picture 2" descr="string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860744"/>
            <a:ext cx="741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cctype</a:t>
            </a:r>
            <a:r>
              <a:rPr lang="en-US" dirty="0" smtClean="0"/>
              <a:t>&gt; Functions</a:t>
            </a:r>
            <a:endParaRPr lang="en-US" dirty="0"/>
          </a:p>
        </p:txBody>
      </p:sp>
      <p:pic>
        <p:nvPicPr>
          <p:cNvPr id="3" name="Picture 2" descr="cc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524000"/>
            <a:ext cx="7518400" cy="50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&lt;</a:t>
            </a:r>
            <a:r>
              <a:rPr lang="en-US" dirty="0" err="1" smtClean="0"/>
              <a:t>cctype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3" descr="punctcou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336800"/>
            <a:ext cx="6121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5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Range-based </a:t>
            </a:r>
            <a:r>
              <a:rPr lang="en-US" b="1" dirty="0" smtClean="0"/>
              <a:t>for</a:t>
            </a:r>
            <a:r>
              <a:rPr lang="en-US" dirty="0" smtClean="0"/>
              <a:t> and References</a:t>
            </a:r>
            <a:endParaRPr lang="en-US" dirty="0"/>
          </a:p>
        </p:txBody>
      </p:sp>
      <p:pic>
        <p:nvPicPr>
          <p:cNvPr id="3" name="Picture 2" descr="rangefo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425700"/>
            <a:ext cx="7086600" cy="129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1700" y="4203700"/>
            <a:ext cx="778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purposes:</a:t>
            </a:r>
          </a:p>
          <a:p>
            <a:endParaRPr lang="en-US" dirty="0"/>
          </a:p>
          <a:p>
            <a:r>
              <a:rPr lang="en-US" dirty="0" smtClean="0"/>
              <a:t>	1) doesn’t </a:t>
            </a:r>
            <a:r>
              <a:rPr lang="en-US" i="1" dirty="0" smtClean="0"/>
              <a:t>copy</a:t>
            </a:r>
            <a:r>
              <a:rPr lang="en-US" dirty="0" smtClean="0"/>
              <a:t> the current value to the loop variable</a:t>
            </a:r>
          </a:p>
          <a:p>
            <a:r>
              <a:rPr lang="en-US" dirty="0" smtClean="0"/>
              <a:t>	2) allows </a:t>
            </a:r>
            <a:r>
              <a:rPr lang="en-US" i="1" dirty="0" smtClean="0"/>
              <a:t>changing</a:t>
            </a:r>
            <a:r>
              <a:rPr lang="en-US" dirty="0" smtClean="0"/>
              <a:t> the sequence element directly (unless </a:t>
            </a:r>
            <a:r>
              <a:rPr lang="en-US" b="1" dirty="0" err="1" smtClean="0"/>
              <a:t>const</a:t>
            </a:r>
            <a:r>
              <a:rPr lang="en-US" dirty="0" smtClean="0"/>
              <a:t> ref)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2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73</TotalTime>
  <Words>329</Words>
  <Application>Microsoft Macintosh PowerPoint</Application>
  <PresentationFormat>On-screen Show (4:3)</PresentationFormat>
  <Paragraphs>73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Strings</vt:lpstr>
      <vt:lpstr>Strings are Objects</vt:lpstr>
      <vt:lpstr>String Operators</vt:lpstr>
      <vt:lpstr>Reading Strings</vt:lpstr>
      <vt:lpstr>Reading Lines</vt:lpstr>
      <vt:lpstr>Searching Strings</vt:lpstr>
      <vt:lpstr>&lt;cctype&gt; Functions</vt:lpstr>
      <vt:lpstr>Using &lt;cctype&gt;</vt:lpstr>
      <vt:lpstr>Range-based for and References</vt:lpstr>
      <vt:lpstr>Subscript Iteration</vt:lpstr>
      <vt:lpstr>String Iterators</vt:lpstr>
      <vt:lpstr>Alternate begin/end Syntax</vt:lpstr>
      <vt:lpstr>Range-based for Loop</vt:lpstr>
      <vt:lpstr>std::to_string (C++11)</vt:lpstr>
      <vt:lpstr>String Conversions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Allison</dc:creator>
  <cp:lastModifiedBy>Charles Allison</cp:lastModifiedBy>
  <cp:revision>7</cp:revision>
  <dcterms:created xsi:type="dcterms:W3CDTF">2013-12-28T23:34:30Z</dcterms:created>
  <dcterms:modified xsi:type="dcterms:W3CDTF">2014-02-20T19:07:08Z</dcterms:modified>
</cp:coreProperties>
</file>