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6"/>
  </p:notesMasterIdLst>
  <p:sldIdLst>
    <p:sldId id="256" r:id="rId2"/>
    <p:sldId id="290" r:id="rId3"/>
    <p:sldId id="257" r:id="rId4"/>
    <p:sldId id="258" r:id="rId5"/>
    <p:sldId id="259" r:id="rId6"/>
    <p:sldId id="260" r:id="rId7"/>
    <p:sldId id="261" r:id="rId8"/>
    <p:sldId id="263" r:id="rId9"/>
    <p:sldId id="265" r:id="rId10"/>
    <p:sldId id="289" r:id="rId11"/>
    <p:sldId id="264" r:id="rId12"/>
    <p:sldId id="266" r:id="rId13"/>
    <p:sldId id="278" r:id="rId14"/>
    <p:sldId id="279" r:id="rId15"/>
    <p:sldId id="281" r:id="rId16"/>
    <p:sldId id="280" r:id="rId17"/>
    <p:sldId id="271" r:id="rId18"/>
    <p:sldId id="272" r:id="rId19"/>
    <p:sldId id="273" r:id="rId20"/>
    <p:sldId id="274" r:id="rId21"/>
    <p:sldId id="275" r:id="rId22"/>
    <p:sldId id="267" r:id="rId23"/>
    <p:sldId id="268" r:id="rId24"/>
    <p:sldId id="269" r:id="rId25"/>
    <p:sldId id="270" r:id="rId26"/>
    <p:sldId id="276" r:id="rId27"/>
    <p:sldId id="277" r:id="rId28"/>
    <p:sldId id="291" r:id="rId29"/>
    <p:sldId id="282" r:id="rId30"/>
    <p:sldId id="283" r:id="rId31"/>
    <p:sldId id="284" r:id="rId32"/>
    <p:sldId id="285" r:id="rId33"/>
    <p:sldId id="286" r:id="rId34"/>
    <p:sldId id="287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31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3714CD-9446-CB4E-8879-D158E94C6C4B}" type="datetimeFigureOut">
              <a:rPr lang="en-US" smtClean="0"/>
              <a:t>3/13/14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3979FB-F726-2A4E-B3ED-48346EC0B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38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Credit: </a:t>
            </a:r>
            <a:r>
              <a:rPr lang="en-US" dirty="0" err="1" smtClean="0"/>
              <a:t>Josuttis</a:t>
            </a:r>
            <a:r>
              <a:rPr lang="en-US" smtClean="0"/>
              <a:t>, 2</a:t>
            </a:r>
            <a:r>
              <a:rPr lang="en-US" baseline="30000" smtClean="0"/>
              <a:t>nd</a:t>
            </a:r>
            <a:r>
              <a:rPr lang="en-US" smtClean="0"/>
              <a:t> 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979FB-F726-2A4E-B3ED-48346EC0B0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380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After setting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failbit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everything is a NOP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. Carefully go through all cases here, including possible EOF.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1426005-75AF-B044-B47F-1121CD8955A3}" type="slidenum">
              <a:rPr lang="en-US" sz="1200"/>
              <a:pPr/>
              <a:t>9</a:t>
            </a:fld>
            <a:endParaRPr 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works in Visual Studio but seems to be broken in GNU and clang.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979FB-F726-2A4E-B3ED-48346EC0B00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08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unget and putback must not be called multiple times without intervening read ops.</a:t>
            </a: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61CEF6B-F5AD-A24F-A3B2-66966A45F807}" type="slidenum">
              <a:rPr lang="en-US" sz="1200"/>
              <a:pPr/>
              <a:t>21</a:t>
            </a:fld>
            <a:endParaRPr 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how app is special – previous contents are not disturbed. Handy for log files. You must specify in or out when you use the other 4.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979FB-F726-2A4E-B3ED-48346EC0B00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17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6E513-CF4C-8B41-AE9B-DF2F2995AADD}" type="datetimeFigureOut">
              <a:rPr lang="en-US" smtClean="0"/>
              <a:t>3/13/14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2D70-09B6-A04A-9599-72F2467D179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6E513-CF4C-8B41-AE9B-DF2F2995AADD}" type="datetimeFigureOut">
              <a:rPr lang="en-US" smtClean="0"/>
              <a:t>3/13/14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2D70-09B6-A04A-9599-72F2467D17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6E513-CF4C-8B41-AE9B-DF2F2995AADD}" type="datetimeFigureOut">
              <a:rPr lang="en-US" smtClean="0"/>
              <a:t>3/13/14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2D70-09B6-A04A-9599-72F2467D17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6E513-CF4C-8B41-AE9B-DF2F2995AADD}" type="datetimeFigureOut">
              <a:rPr lang="en-US" smtClean="0"/>
              <a:t>3/13/14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2D70-09B6-A04A-9599-72F2467D17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6E513-CF4C-8B41-AE9B-DF2F2995AADD}" type="datetimeFigureOut">
              <a:rPr lang="en-US" smtClean="0"/>
              <a:t>3/13/14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2D70-09B6-A04A-9599-72F2467D179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6E513-CF4C-8B41-AE9B-DF2F2995AADD}" type="datetimeFigureOut">
              <a:rPr lang="en-US" smtClean="0"/>
              <a:t>3/13/14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2D70-09B6-A04A-9599-72F2467D17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6E513-CF4C-8B41-AE9B-DF2F2995AADD}" type="datetimeFigureOut">
              <a:rPr lang="en-US" smtClean="0"/>
              <a:t>3/13/14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2D70-09B6-A04A-9599-72F2467D179D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6E513-CF4C-8B41-AE9B-DF2F2995AADD}" type="datetimeFigureOut">
              <a:rPr lang="en-US" smtClean="0"/>
              <a:t>3/13/14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2D70-09B6-A04A-9599-72F2467D17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6E513-CF4C-8B41-AE9B-DF2F2995AADD}" type="datetimeFigureOut">
              <a:rPr lang="en-US" smtClean="0"/>
              <a:t>3/13/14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2D70-09B6-A04A-9599-72F2467D17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6E513-CF4C-8B41-AE9B-DF2F2995AADD}" type="datetimeFigureOut">
              <a:rPr lang="en-US" smtClean="0"/>
              <a:t>3/13/14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2D70-09B6-A04A-9599-72F2467D179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6E513-CF4C-8B41-AE9B-DF2F2995AADD}" type="datetimeFigureOut">
              <a:rPr lang="en-US" smtClean="0"/>
              <a:t>3/13/14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42D70-09B6-A04A-9599-72F2467D17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5A6E513-CF4C-8B41-AE9B-DF2F2995AADD}" type="datetimeFigureOut">
              <a:rPr lang="en-US" smtClean="0"/>
              <a:t>3/13/14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442D70-09B6-A04A-9599-72F2467D179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Corbel"/>
          <a:ea typeface="+mn-ea"/>
          <a:cs typeface="Corbel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Corbel"/>
          <a:ea typeface="+mn-ea"/>
          <a:cs typeface="Corbel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Corbel"/>
          <a:ea typeface="+mn-ea"/>
          <a:cs typeface="Corbel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Corbel"/>
          <a:ea typeface="+mn-ea"/>
          <a:cs typeface="Corbel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Corbel"/>
          <a:ea typeface="+mn-ea"/>
          <a:cs typeface="Corbel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tif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 3370 – C++</a:t>
            </a:r>
          </a:p>
          <a:p>
            <a:endParaRPr lang="en-US" dirty="0"/>
          </a:p>
          <a:p>
            <a:r>
              <a:rPr lang="en-US" dirty="0" smtClean="0"/>
              <a:t>I/</a:t>
            </a:r>
            <a:r>
              <a:rPr lang="en-US" smtClean="0"/>
              <a:t>O Streams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209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Enabling I/O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alternative to checking stream state</a:t>
            </a:r>
          </a:p>
          <a:p>
            <a:pPr lvl="1"/>
            <a:r>
              <a:rPr lang="en-US" dirty="0" smtClean="0"/>
              <a:t>(currently broken in g++ and clang </a:t>
            </a:r>
            <a:r>
              <a:rPr lang="en-US" dirty="0" smtClean="0">
                <a:sym typeface="Wingdings"/>
              </a:rPr>
              <a:t>)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Choose which stream state bits you want exceptions for</a:t>
            </a:r>
          </a:p>
          <a:p>
            <a:pPr lvl="1"/>
            <a:r>
              <a:rPr lang="en-US" dirty="0" smtClean="0"/>
              <a:t>using the </a:t>
            </a:r>
            <a:r>
              <a:rPr lang="en-US" b="1" dirty="0" smtClean="0"/>
              <a:t>exceptions</a:t>
            </a:r>
            <a:r>
              <a:rPr lang="en-US" dirty="0" smtClean="0"/>
              <a:t> member function</a:t>
            </a:r>
          </a:p>
          <a:p>
            <a:endParaRPr lang="en-US" dirty="0" smtClean="0"/>
          </a:p>
          <a:p>
            <a:r>
              <a:rPr lang="en-US" dirty="0" smtClean="0"/>
              <a:t>See </a:t>
            </a:r>
            <a:r>
              <a:rPr lang="en-US" i="1" dirty="0" err="1" smtClean="0"/>
              <a:t>strmexcept.cpp</a:t>
            </a:r>
            <a:endParaRPr lang="en-US" i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159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Input “Gotcha”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a </a:t>
            </a:r>
            <a:r>
              <a:rPr lang="en-US" b="1" dirty="0" smtClean="0"/>
              <a:t>string</a:t>
            </a:r>
            <a:r>
              <a:rPr lang="en-US" dirty="0" smtClean="0"/>
              <a:t> after reading an </a:t>
            </a:r>
            <a:r>
              <a:rPr lang="en-US" b="1" dirty="0" err="1" smtClean="0"/>
              <a:t>int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if the string is on the next line, you have a problem…</a:t>
            </a:r>
          </a:p>
          <a:p>
            <a:endParaRPr lang="en-US" dirty="0" smtClean="0"/>
          </a:p>
          <a:p>
            <a:r>
              <a:rPr lang="en-US" dirty="0" smtClean="0"/>
              <a:t>After reading the </a:t>
            </a:r>
            <a:r>
              <a:rPr lang="en-US" b="1" dirty="0" err="1" smtClean="0"/>
              <a:t>int</a:t>
            </a:r>
            <a:r>
              <a:rPr lang="en-US" dirty="0" smtClean="0"/>
              <a:t>, the newline character (</a:t>
            </a:r>
            <a:r>
              <a:rPr lang="en-US" dirty="0" smtClean="0">
                <a:latin typeface="Andale Mono"/>
                <a:cs typeface="Andale Mono"/>
              </a:rPr>
              <a:t>'\n'</a:t>
            </a:r>
            <a:r>
              <a:rPr lang="en-US" dirty="0" smtClean="0"/>
              <a:t>) is still there</a:t>
            </a:r>
          </a:p>
          <a:p>
            <a:endParaRPr lang="en-US" dirty="0" smtClean="0"/>
          </a:p>
          <a:p>
            <a:r>
              <a:rPr lang="en-US" dirty="0" smtClean="0"/>
              <a:t>You will get an empty string!</a:t>
            </a:r>
          </a:p>
          <a:p>
            <a:endParaRPr lang="en-US" dirty="0" smtClean="0"/>
          </a:p>
          <a:p>
            <a:r>
              <a:rPr lang="en-US" dirty="0" smtClean="0"/>
              <a:t>What to do?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662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1) Read each line as a string and parse</a:t>
            </a:r>
          </a:p>
          <a:p>
            <a:pPr lvl="1"/>
            <a:r>
              <a:rPr lang="en-US" dirty="0" smtClean="0"/>
              <a:t>using </a:t>
            </a:r>
            <a:r>
              <a:rPr lang="en-US" b="1" dirty="0" err="1" smtClean="0"/>
              <a:t>getline</a:t>
            </a:r>
            <a:r>
              <a:rPr lang="en-US" dirty="0" smtClean="0"/>
              <a:t> and </a:t>
            </a:r>
            <a:r>
              <a:rPr lang="en-US" b="1" dirty="0" err="1" smtClean="0"/>
              <a:t>istringstream</a:t>
            </a:r>
            <a:endParaRPr lang="en-US" b="1" dirty="0" smtClean="0"/>
          </a:p>
          <a:p>
            <a:pPr lvl="1"/>
            <a:r>
              <a:rPr lang="en-US" dirty="0" smtClean="0"/>
              <a:t>we did this in </a:t>
            </a:r>
            <a:r>
              <a:rPr lang="en-US" i="1" dirty="0" err="1" smtClean="0"/>
              <a:t>readstuff.cpp</a:t>
            </a:r>
            <a:r>
              <a:rPr lang="en-US" dirty="0" smtClean="0"/>
              <a:t> a few slides back</a:t>
            </a:r>
          </a:p>
          <a:p>
            <a:endParaRPr lang="en-US" dirty="0" smtClean="0"/>
          </a:p>
          <a:p>
            <a:r>
              <a:rPr lang="en-US" dirty="0" smtClean="0"/>
              <a:t>2) Read the </a:t>
            </a:r>
            <a:r>
              <a:rPr lang="en-US" b="1" dirty="0" err="1" smtClean="0"/>
              <a:t>int</a:t>
            </a:r>
            <a:r>
              <a:rPr lang="en-US" dirty="0" smtClean="0"/>
              <a:t>, then eat through the newline</a:t>
            </a:r>
          </a:p>
          <a:p>
            <a:pPr lvl="1"/>
            <a:r>
              <a:rPr lang="en-US" dirty="0" smtClean="0"/>
              <a:t>using </a:t>
            </a:r>
            <a:r>
              <a:rPr lang="en-US" b="1" dirty="0" err="1" smtClean="0"/>
              <a:t>str.ignore</a:t>
            </a:r>
            <a:r>
              <a:rPr lang="en-US" b="1" dirty="0" smtClean="0"/>
              <a:t>( )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1800" dirty="0" smtClean="0">
                <a:latin typeface="Andale Mono"/>
                <a:cs typeface="Andale Mono"/>
              </a:rPr>
              <a:t>#include &lt;limits&gt;</a:t>
            </a:r>
          </a:p>
          <a:p>
            <a:pPr lvl="1"/>
            <a:r>
              <a:rPr lang="en-US" sz="1800" b="1" dirty="0" smtClean="0">
                <a:latin typeface="Andale Mono"/>
                <a:cs typeface="Andale Mono"/>
              </a:rPr>
              <a:t>…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1800" dirty="0" err="1" smtClean="0">
                <a:latin typeface="Andale Mono"/>
                <a:cs typeface="Andale Mono"/>
              </a:rPr>
              <a:t>str</a:t>
            </a:r>
            <a:r>
              <a:rPr lang="en-US" sz="1800" dirty="0" smtClean="0">
                <a:latin typeface="Andale Mono"/>
                <a:cs typeface="Andale Mono"/>
              </a:rPr>
              <a:t> &gt;&gt; n;</a:t>
            </a:r>
            <a:br>
              <a:rPr lang="en-US" sz="1800" dirty="0" smtClean="0">
                <a:latin typeface="Andale Mono"/>
                <a:cs typeface="Andale Mono"/>
              </a:rPr>
            </a:br>
            <a:r>
              <a:rPr lang="en-US" sz="1800" dirty="0" err="1" smtClean="0">
                <a:latin typeface="Andale Mono"/>
                <a:cs typeface="Andale Mono"/>
              </a:rPr>
              <a:t>str.ignore</a:t>
            </a:r>
            <a:r>
              <a:rPr lang="en-US" sz="1800" dirty="0">
                <a:latin typeface="Andale Mono"/>
                <a:cs typeface="Andale Mono"/>
              </a:rPr>
              <a:t>(</a:t>
            </a:r>
            <a:r>
              <a:rPr lang="en-US" sz="1800" dirty="0" err="1">
                <a:latin typeface="Andale Mono"/>
                <a:cs typeface="Andale Mono"/>
              </a:rPr>
              <a:t>numeric_limits</a:t>
            </a:r>
            <a:r>
              <a:rPr lang="en-US" sz="1800" dirty="0">
                <a:latin typeface="Andale Mono"/>
                <a:cs typeface="Andale Mono"/>
              </a:rPr>
              <a:t>&lt;</a:t>
            </a:r>
            <a:r>
              <a:rPr lang="en-US" sz="1800" dirty="0" err="1">
                <a:latin typeface="Andale Mono"/>
                <a:cs typeface="Andale Mono"/>
              </a:rPr>
              <a:t>streamsize</a:t>
            </a:r>
            <a:r>
              <a:rPr lang="en-US" sz="1800" dirty="0">
                <a:latin typeface="Andale Mono"/>
                <a:cs typeface="Andale Mono"/>
              </a:rPr>
              <a:t>&gt;::max(),‘\n’);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117248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istringstream</a:t>
            </a:r>
            <a:r>
              <a:rPr lang="en-US" b="1" dirty="0" smtClean="0"/>
              <a:t> </a:t>
            </a:r>
          </a:p>
          <a:p>
            <a:pPr lvl="1"/>
            <a:r>
              <a:rPr lang="en-US" dirty="0" smtClean="0"/>
              <a:t>allows you read from a string as if it is a stream (using </a:t>
            </a:r>
            <a:r>
              <a:rPr lang="en-US" b="1" dirty="0" smtClean="0"/>
              <a:t>&gt;&gt;</a:t>
            </a:r>
            <a:r>
              <a:rPr lang="en-US" dirty="0" smtClean="0"/>
              <a:t>)</a:t>
            </a:r>
            <a:endParaRPr lang="en-US" dirty="0"/>
          </a:p>
          <a:p>
            <a:endParaRPr lang="en-US" b="1" dirty="0" smtClean="0"/>
          </a:p>
          <a:p>
            <a:r>
              <a:rPr lang="en-US" b="1" dirty="0" err="1" smtClean="0"/>
              <a:t>ostringstream</a:t>
            </a:r>
            <a:endParaRPr lang="en-US" b="1" dirty="0" smtClean="0"/>
          </a:p>
          <a:p>
            <a:pPr lvl="1"/>
            <a:r>
              <a:rPr lang="en-US" dirty="0" smtClean="0"/>
              <a:t>you </a:t>
            </a:r>
            <a:r>
              <a:rPr lang="en-US" i="1" dirty="0" smtClean="0"/>
              <a:t>build</a:t>
            </a:r>
            <a:r>
              <a:rPr lang="en-US" dirty="0" smtClean="0"/>
              <a:t> a string by writing objects to an </a:t>
            </a:r>
            <a:r>
              <a:rPr lang="en-US" b="1" dirty="0" err="1" smtClean="0"/>
              <a:t>ostringstream</a:t>
            </a:r>
            <a:r>
              <a:rPr lang="en-US" dirty="0" smtClean="0"/>
              <a:t> (using </a:t>
            </a:r>
            <a:r>
              <a:rPr lang="en-US" b="1" dirty="0" smtClean="0"/>
              <a:t>&lt;&lt;</a:t>
            </a:r>
            <a:r>
              <a:rPr lang="en-US" dirty="0" smtClean="0"/>
              <a:t>)</a:t>
            </a:r>
            <a:endParaRPr lang="en-US" b="1" dirty="0" smtClean="0"/>
          </a:p>
          <a:p>
            <a:pPr lvl="1"/>
            <a:r>
              <a:rPr lang="en-US" dirty="0" smtClean="0"/>
              <a:t>to get the result string, call:</a:t>
            </a:r>
          </a:p>
          <a:p>
            <a:pPr lvl="2"/>
            <a:r>
              <a:rPr lang="en-US" b="1" dirty="0" smtClean="0"/>
              <a:t>string s = </a:t>
            </a:r>
            <a:r>
              <a:rPr lang="en-US" b="1" dirty="0" err="1" smtClean="0"/>
              <a:t>strm.str</a:t>
            </a:r>
            <a:r>
              <a:rPr lang="en-US" b="1" dirty="0" smtClean="0"/>
              <a:t>( )</a:t>
            </a:r>
            <a:r>
              <a:rPr lang="en-US" dirty="0" smtClean="0"/>
              <a:t>	, or</a:t>
            </a:r>
          </a:p>
          <a:p>
            <a:pPr lvl="2"/>
            <a:r>
              <a:rPr lang="en-US" b="1" dirty="0" err="1" smtClean="0"/>
              <a:t>strm.str</a:t>
            </a:r>
            <a:r>
              <a:rPr lang="en-US" b="1" dirty="0" smtClean="0"/>
              <a:t>(s)</a:t>
            </a:r>
            <a:r>
              <a:rPr lang="en-US" dirty="0" smtClean="0"/>
              <a:t>		(to overwrite an existing string, </a:t>
            </a:r>
            <a:r>
              <a:rPr lang="en-US" b="1" dirty="0" smtClean="0"/>
              <a:t>s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See </a:t>
            </a:r>
            <a:r>
              <a:rPr lang="en-US" i="1" dirty="0" err="1" smtClean="0"/>
              <a:t>sstream.cpp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374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Conversions Using &lt;</a:t>
            </a:r>
            <a:r>
              <a:rPr lang="en-US" b="1" dirty="0" err="1" smtClean="0"/>
              <a:t>sstream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write </a:t>
            </a:r>
            <a:r>
              <a:rPr lang="en-US" i="1" dirty="0" smtClean="0"/>
              <a:t>generic functions </a:t>
            </a:r>
            <a:r>
              <a:rPr lang="en-US" dirty="0" smtClean="0"/>
              <a:t>that convert objects to and from strings</a:t>
            </a:r>
          </a:p>
          <a:p>
            <a:endParaRPr lang="en-US" dirty="0"/>
          </a:p>
          <a:p>
            <a:r>
              <a:rPr lang="en-US" dirty="0" smtClean="0"/>
              <a:t>Requires </a:t>
            </a:r>
            <a:r>
              <a:rPr lang="en-US" i="1" dirty="0" err="1" smtClean="0"/>
              <a:t>streamable</a:t>
            </a:r>
            <a:r>
              <a:rPr lang="en-US" dirty="0" smtClean="0"/>
              <a:t> types:</a:t>
            </a:r>
          </a:p>
          <a:p>
            <a:pPr lvl="1"/>
            <a:r>
              <a:rPr lang="en-US" dirty="0" smtClean="0"/>
              <a:t>types that have </a:t>
            </a:r>
            <a:r>
              <a:rPr lang="en-US" b="1" dirty="0" smtClean="0"/>
              <a:t>operator&lt;&lt;</a:t>
            </a:r>
            <a:r>
              <a:rPr lang="en-US" dirty="0" smtClean="0"/>
              <a:t> and </a:t>
            </a:r>
            <a:r>
              <a:rPr lang="en-US" b="1" dirty="0" smtClean="0"/>
              <a:t>operator&gt;&gt;</a:t>
            </a:r>
          </a:p>
          <a:p>
            <a:pPr lvl="1"/>
            <a:endParaRPr lang="en-US" dirty="0"/>
          </a:p>
          <a:p>
            <a:r>
              <a:rPr lang="en-US" dirty="0" smtClean="0"/>
              <a:t>Strategy:</a:t>
            </a:r>
          </a:p>
          <a:p>
            <a:pPr lvl="1"/>
            <a:r>
              <a:rPr lang="en-US" b="1" dirty="0" err="1" smtClean="0"/>
              <a:t>toString</a:t>
            </a:r>
            <a:r>
              <a:rPr lang="en-US" dirty="0" smtClean="0"/>
              <a:t> will write to a </a:t>
            </a:r>
            <a:r>
              <a:rPr lang="en-US" b="1" dirty="0" err="1" smtClean="0"/>
              <a:t>ostringstream</a:t>
            </a:r>
            <a:endParaRPr lang="en-US" b="1" dirty="0" smtClean="0"/>
          </a:p>
          <a:p>
            <a:pPr lvl="1"/>
            <a:r>
              <a:rPr lang="en-US" b="1" dirty="0" err="1" smtClean="0"/>
              <a:t>fromString</a:t>
            </a:r>
            <a:r>
              <a:rPr lang="en-US" dirty="0" smtClean="0"/>
              <a:t> will read from a </a:t>
            </a:r>
            <a:r>
              <a:rPr lang="en-US" b="1" dirty="0" err="1" smtClean="0"/>
              <a:t>istringstream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87926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toString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538341" y="1924351"/>
            <a:ext cx="4572000" cy="2862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Andale Mono"/>
                <a:cs typeface="Andale Mono"/>
              </a:rPr>
              <a:t>template</a:t>
            </a:r>
            <a:r>
              <a:rPr lang="en-US" dirty="0" smtClean="0">
                <a:latin typeface="Andale Mono"/>
                <a:cs typeface="Andale Mono"/>
              </a:rPr>
              <a:t>&lt;</a:t>
            </a:r>
            <a:r>
              <a:rPr lang="en-US" dirty="0" err="1" smtClean="0">
                <a:latin typeface="Andale Mono"/>
                <a:cs typeface="Andale Mono"/>
              </a:rPr>
              <a:t>typename</a:t>
            </a:r>
            <a:r>
              <a:rPr lang="en-US" dirty="0" smtClean="0">
                <a:latin typeface="Andale Mono"/>
                <a:cs typeface="Andale Mono"/>
              </a:rPr>
              <a:t> T</a:t>
            </a:r>
            <a:r>
              <a:rPr lang="en-US" dirty="0">
                <a:latin typeface="Andale Mono"/>
                <a:cs typeface="Andale Mono"/>
              </a:rPr>
              <a:t>&gt;</a:t>
            </a:r>
          </a:p>
          <a:p>
            <a:r>
              <a:rPr lang="en-US" dirty="0">
                <a:latin typeface="Andale Mono"/>
                <a:cs typeface="Andale Mono"/>
              </a:rPr>
              <a:t>string </a:t>
            </a:r>
            <a:r>
              <a:rPr lang="en-US" dirty="0" err="1">
                <a:latin typeface="Andale Mono"/>
                <a:cs typeface="Andale Mono"/>
              </a:rPr>
              <a:t>toString</a:t>
            </a:r>
            <a:r>
              <a:rPr lang="en-US" dirty="0">
                <a:latin typeface="Andale Mono"/>
                <a:cs typeface="Andale Mono"/>
              </a:rPr>
              <a:t>(</a:t>
            </a:r>
            <a:r>
              <a:rPr lang="en-US" dirty="0" err="1">
                <a:latin typeface="Andale Mono"/>
                <a:cs typeface="Andale Mono"/>
              </a:rPr>
              <a:t>const</a:t>
            </a:r>
            <a:r>
              <a:rPr lang="en-US" dirty="0">
                <a:latin typeface="Andale Mono"/>
                <a:cs typeface="Andale Mono"/>
              </a:rPr>
              <a:t> T&amp; t) {</a:t>
            </a:r>
          </a:p>
          <a:p>
            <a:r>
              <a:rPr lang="en-US" dirty="0">
                <a:latin typeface="Andale Mono"/>
                <a:cs typeface="Andale Mono"/>
              </a:rPr>
              <a:t>    </a:t>
            </a:r>
            <a:r>
              <a:rPr lang="en-US" dirty="0" err="1">
                <a:latin typeface="Andale Mono"/>
                <a:cs typeface="Andale Mono"/>
              </a:rPr>
              <a:t>ostringstream</a:t>
            </a:r>
            <a:r>
              <a:rPr lang="en-US" dirty="0">
                <a:latin typeface="Andale Mono"/>
                <a:cs typeface="Andale Mono"/>
              </a:rPr>
              <a:t> </a:t>
            </a:r>
            <a:r>
              <a:rPr lang="en-US" dirty="0" err="1">
                <a:latin typeface="Andale Mono"/>
                <a:cs typeface="Andale Mono"/>
              </a:rPr>
              <a:t>os</a:t>
            </a:r>
            <a:r>
              <a:rPr lang="en-US" dirty="0">
                <a:latin typeface="Andale Mono"/>
                <a:cs typeface="Andale Mono"/>
              </a:rPr>
              <a:t>;</a:t>
            </a:r>
          </a:p>
          <a:p>
            <a:r>
              <a:rPr lang="en-US" dirty="0">
                <a:latin typeface="Andale Mono"/>
                <a:cs typeface="Andale Mono"/>
              </a:rPr>
              <a:t>    </a:t>
            </a:r>
            <a:r>
              <a:rPr lang="en-US" dirty="0" err="1">
                <a:latin typeface="Andale Mono"/>
                <a:cs typeface="Andale Mono"/>
              </a:rPr>
              <a:t>os</a:t>
            </a:r>
            <a:r>
              <a:rPr lang="en-US" dirty="0">
                <a:latin typeface="Andale Mono"/>
                <a:cs typeface="Andale Mono"/>
              </a:rPr>
              <a:t> &lt;&lt; t;</a:t>
            </a:r>
          </a:p>
          <a:p>
            <a:r>
              <a:rPr lang="en-US" dirty="0">
                <a:latin typeface="Andale Mono"/>
                <a:cs typeface="Andale Mono"/>
              </a:rPr>
              <a:t>    return </a:t>
            </a:r>
            <a:r>
              <a:rPr lang="en-US" dirty="0" err="1">
                <a:latin typeface="Andale Mono"/>
                <a:cs typeface="Andale Mono"/>
              </a:rPr>
              <a:t>os.str</a:t>
            </a:r>
            <a:r>
              <a:rPr lang="en-US" dirty="0">
                <a:latin typeface="Andale Mono"/>
                <a:cs typeface="Andale Mono"/>
              </a:rPr>
              <a:t>();</a:t>
            </a:r>
          </a:p>
          <a:p>
            <a:r>
              <a:rPr lang="en-US" dirty="0" smtClean="0">
                <a:latin typeface="Andale Mono"/>
                <a:cs typeface="Andale Mono"/>
              </a:rPr>
              <a:t>}</a:t>
            </a:r>
          </a:p>
          <a:p>
            <a:r>
              <a:rPr lang="en-US" dirty="0" smtClean="0">
                <a:latin typeface="Andale Mono"/>
                <a:cs typeface="Andale Mono"/>
              </a:rPr>
              <a:t>…</a:t>
            </a:r>
            <a:endParaRPr lang="en-US" dirty="0">
              <a:latin typeface="Andale Mono"/>
              <a:cs typeface="Andale Mono"/>
            </a:endParaRPr>
          </a:p>
          <a:p>
            <a:r>
              <a:rPr lang="en-US" dirty="0">
                <a:latin typeface="Andale Mono"/>
                <a:cs typeface="Andale Mono"/>
              </a:rPr>
              <a:t>    </a:t>
            </a:r>
            <a:r>
              <a:rPr lang="en-US" dirty="0" smtClean="0">
                <a:latin typeface="Andale Mono"/>
                <a:cs typeface="Andale Mono"/>
              </a:rPr>
              <a:t>double </a:t>
            </a:r>
            <a:r>
              <a:rPr lang="en-US" dirty="0">
                <a:latin typeface="Andale Mono"/>
                <a:cs typeface="Andale Mono"/>
              </a:rPr>
              <a:t>x = 7.2</a:t>
            </a:r>
            <a:r>
              <a:rPr lang="en-US" dirty="0" smtClean="0">
                <a:latin typeface="Andale Mono"/>
                <a:cs typeface="Andale Mono"/>
              </a:rPr>
              <a:t>;</a:t>
            </a:r>
          </a:p>
          <a:p>
            <a:r>
              <a:rPr lang="en-US" dirty="0">
                <a:latin typeface="Andale Mono"/>
                <a:cs typeface="Andale Mono"/>
              </a:rPr>
              <a:t> </a:t>
            </a:r>
            <a:r>
              <a:rPr lang="en-US" dirty="0" smtClean="0">
                <a:latin typeface="Andale Mono"/>
                <a:cs typeface="Andale Mono"/>
              </a:rPr>
              <a:t>   …</a:t>
            </a:r>
            <a:endParaRPr lang="en-US" dirty="0">
              <a:latin typeface="Andale Mono"/>
              <a:cs typeface="Andale Mono"/>
            </a:endParaRPr>
          </a:p>
          <a:p>
            <a:r>
              <a:rPr lang="en-US" dirty="0">
                <a:latin typeface="Andale Mono"/>
                <a:cs typeface="Andale Mono"/>
              </a:rPr>
              <a:t>    string s(</a:t>
            </a:r>
            <a:r>
              <a:rPr lang="en-US" dirty="0" err="1">
                <a:latin typeface="Andale Mono"/>
                <a:cs typeface="Andale Mono"/>
              </a:rPr>
              <a:t>toString</a:t>
            </a:r>
            <a:r>
              <a:rPr lang="en-US" dirty="0">
                <a:latin typeface="Andale Mono"/>
                <a:cs typeface="Andale Mono"/>
              </a:rPr>
              <a:t>(x));</a:t>
            </a:r>
          </a:p>
        </p:txBody>
      </p:sp>
    </p:spTree>
    <p:extLst>
      <p:ext uri="{BB962C8B-B14F-4D97-AF65-F5344CB8AC3E}">
        <p14:creationId xmlns:p14="http://schemas.microsoft.com/office/powerpoint/2010/main" val="11774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fromString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457199" y="1946549"/>
            <a:ext cx="642488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ndale Mono"/>
                <a:cs typeface="Andale Mono"/>
              </a:rPr>
              <a:t>template&lt;class T&gt;</a:t>
            </a:r>
          </a:p>
          <a:p>
            <a:r>
              <a:rPr lang="en-US" dirty="0">
                <a:latin typeface="Andale Mono"/>
                <a:cs typeface="Andale Mono"/>
              </a:rPr>
              <a:t>T </a:t>
            </a:r>
            <a:r>
              <a:rPr lang="en-US" dirty="0" err="1">
                <a:latin typeface="Andale Mono"/>
                <a:cs typeface="Andale Mono"/>
              </a:rPr>
              <a:t>fromString</a:t>
            </a:r>
            <a:r>
              <a:rPr lang="en-US" dirty="0">
                <a:latin typeface="Andale Mono"/>
                <a:cs typeface="Andale Mono"/>
              </a:rPr>
              <a:t>(</a:t>
            </a:r>
            <a:r>
              <a:rPr lang="en-US" dirty="0" err="1">
                <a:latin typeface="Andale Mono"/>
                <a:cs typeface="Andale Mono"/>
              </a:rPr>
              <a:t>const</a:t>
            </a:r>
            <a:r>
              <a:rPr lang="en-US" dirty="0">
                <a:latin typeface="Andale Mono"/>
                <a:cs typeface="Andale Mono"/>
              </a:rPr>
              <a:t> string&amp; s) {</a:t>
            </a:r>
          </a:p>
          <a:p>
            <a:r>
              <a:rPr lang="en-US" dirty="0">
                <a:latin typeface="Andale Mono"/>
                <a:cs typeface="Andale Mono"/>
              </a:rPr>
              <a:t>    </a:t>
            </a:r>
            <a:r>
              <a:rPr lang="en-US" dirty="0" err="1">
                <a:latin typeface="Andale Mono"/>
                <a:cs typeface="Andale Mono"/>
              </a:rPr>
              <a:t>istringstream</a:t>
            </a:r>
            <a:r>
              <a:rPr lang="en-US" dirty="0">
                <a:latin typeface="Andale Mono"/>
                <a:cs typeface="Andale Mono"/>
              </a:rPr>
              <a:t> is(s);</a:t>
            </a:r>
          </a:p>
          <a:p>
            <a:r>
              <a:rPr lang="en-US" dirty="0">
                <a:latin typeface="Andale Mono"/>
                <a:cs typeface="Andale Mono"/>
              </a:rPr>
              <a:t>    T t;</a:t>
            </a:r>
          </a:p>
          <a:p>
            <a:r>
              <a:rPr lang="en-US" dirty="0">
                <a:latin typeface="Andale Mono"/>
                <a:cs typeface="Andale Mono"/>
              </a:rPr>
              <a:t>    is &gt;&gt; t;</a:t>
            </a:r>
          </a:p>
          <a:p>
            <a:r>
              <a:rPr lang="en-US" dirty="0">
                <a:latin typeface="Andale Mono"/>
                <a:cs typeface="Andale Mono"/>
              </a:rPr>
              <a:t>    return t;</a:t>
            </a:r>
          </a:p>
          <a:p>
            <a:r>
              <a:rPr lang="en-US" dirty="0" smtClean="0">
                <a:latin typeface="Andale Mono"/>
                <a:cs typeface="Andale Mono"/>
              </a:rPr>
              <a:t>}</a:t>
            </a:r>
          </a:p>
          <a:p>
            <a:r>
              <a:rPr lang="en-US" dirty="0" smtClean="0">
                <a:latin typeface="Andale Mono"/>
                <a:cs typeface="Andale Mono"/>
              </a:rPr>
              <a:t>…</a:t>
            </a:r>
          </a:p>
          <a:p>
            <a:r>
              <a:rPr lang="en-US" dirty="0">
                <a:latin typeface="Andale Mono"/>
                <a:cs typeface="Andale Mono"/>
              </a:rPr>
              <a:t>     double y = </a:t>
            </a:r>
            <a:r>
              <a:rPr lang="en-US" dirty="0" err="1">
                <a:latin typeface="Andale Mono"/>
                <a:cs typeface="Andale Mono"/>
              </a:rPr>
              <a:t>fromString</a:t>
            </a:r>
            <a:r>
              <a:rPr lang="en-US" dirty="0">
                <a:latin typeface="Andale Mono"/>
                <a:cs typeface="Andale Mono"/>
              </a:rPr>
              <a:t>&lt;double&gt;(s);</a:t>
            </a:r>
          </a:p>
        </p:txBody>
      </p:sp>
    </p:spTree>
    <p:extLst>
      <p:ext uri="{BB962C8B-B14F-4D97-AF65-F5344CB8AC3E}">
        <p14:creationId xmlns:p14="http://schemas.microsoft.com/office/powerpoint/2010/main" val="2540576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Handy Input Functions</a:t>
            </a:r>
            <a:endParaRPr lang="en-US" dirty="0"/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get</a:t>
            </a:r>
          </a:p>
          <a:p>
            <a:r>
              <a:rPr lang="en-US" dirty="0" err="1">
                <a:latin typeface="Corbel" charset="0"/>
                <a:ea typeface="ＭＳ Ｐゴシック" charset="0"/>
                <a:cs typeface="ＭＳ Ｐゴシック" charset="0"/>
              </a:rPr>
              <a:t>getline</a:t>
            </a:r>
            <a:endParaRPr lang="en-US" dirty="0">
              <a:latin typeface="Corbel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ignore</a:t>
            </a:r>
          </a:p>
          <a:p>
            <a:r>
              <a:rPr lang="en-US" dirty="0" err="1" smtClean="0">
                <a:latin typeface="Corbel" charset="0"/>
                <a:ea typeface="ＭＳ Ｐゴシック" charset="0"/>
                <a:cs typeface="ＭＳ Ｐゴシック" charset="0"/>
              </a:rPr>
              <a:t>unget</a:t>
            </a:r>
            <a:endParaRPr lang="en-US" dirty="0">
              <a:latin typeface="Corbel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peek</a:t>
            </a:r>
          </a:p>
        </p:txBody>
      </p:sp>
    </p:spTree>
    <p:extLst>
      <p:ext uri="{BB962C8B-B14F-4D97-AF65-F5344CB8AC3E}">
        <p14:creationId xmlns:p14="http://schemas.microsoft.com/office/powerpoint/2010/main" val="3533955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get</a:t>
            </a:r>
            <a:endParaRPr lang="en-US" dirty="0"/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get( )</a:t>
            </a:r>
          </a:p>
          <a:p>
            <a:pPr lvl="1"/>
            <a:r>
              <a:rPr lang="en-US" dirty="0">
                <a:ea typeface="ＭＳ Ｐゴシック" charset="0"/>
              </a:rPr>
              <a:t>returns the next character, or -1</a:t>
            </a:r>
          </a:p>
          <a:p>
            <a:pPr lvl="1"/>
            <a:r>
              <a:rPr lang="en-US" dirty="0">
                <a:ea typeface="ＭＳ Ｐゴシック" charset="0"/>
              </a:rPr>
              <a:t>whitespace </a:t>
            </a:r>
            <a:r>
              <a:rPr lang="en-US" dirty="0" smtClean="0">
                <a:ea typeface="ＭＳ Ｐゴシック" charset="0"/>
              </a:rPr>
              <a:t>included (doesn’t skip whitespace)</a:t>
            </a:r>
            <a:endParaRPr lang="en-US" dirty="0">
              <a:ea typeface="ＭＳ Ｐゴシック" charset="0"/>
            </a:endParaRPr>
          </a:p>
          <a:p>
            <a:endParaRPr lang="en-US" b="1" dirty="0" smtClean="0">
              <a:ea typeface="ＭＳ Ｐゴシック" charset="0"/>
              <a:cs typeface="ＭＳ Ｐゴシック" charset="0"/>
            </a:endParaRPr>
          </a:p>
          <a:p>
            <a:r>
              <a:rPr lang="en-US" b="1" dirty="0" smtClean="0">
                <a:ea typeface="ＭＳ Ｐゴシック" charset="0"/>
                <a:cs typeface="ＭＳ Ｐゴシック" charset="0"/>
              </a:rPr>
              <a:t>get</a:t>
            </a:r>
            <a:r>
              <a:rPr lang="en-US" b="1" dirty="0">
                <a:ea typeface="ＭＳ Ｐゴシック" charset="0"/>
                <a:cs typeface="ＭＳ Ｐゴシック" charset="0"/>
              </a:rPr>
              <a:t>(char&amp; c)</a:t>
            </a:r>
          </a:p>
          <a:p>
            <a:pPr lvl="1"/>
            <a:r>
              <a:rPr lang="en-US" dirty="0">
                <a:ea typeface="ＭＳ Ｐゴシック" charset="0"/>
              </a:rPr>
              <a:t>puts the character read in </a:t>
            </a:r>
            <a:r>
              <a:rPr lang="en-US" b="1" dirty="0">
                <a:ea typeface="ＭＳ Ｐゴシック" charset="0"/>
              </a:rPr>
              <a:t>c</a:t>
            </a:r>
          </a:p>
          <a:p>
            <a:pPr lvl="1"/>
            <a:r>
              <a:rPr lang="en-US" dirty="0">
                <a:ea typeface="ＭＳ Ｐゴシック" charset="0"/>
              </a:rPr>
              <a:t>returns the stream</a:t>
            </a:r>
          </a:p>
          <a:p>
            <a:endParaRPr lang="en-US" b="1" dirty="0" smtClean="0">
              <a:ea typeface="ＭＳ Ｐゴシック" charset="0"/>
              <a:cs typeface="ＭＳ Ｐゴシック" charset="0"/>
            </a:endParaRPr>
          </a:p>
          <a:p>
            <a:r>
              <a:rPr lang="en-US" b="1" dirty="0" smtClean="0">
                <a:ea typeface="ＭＳ Ｐゴシック" charset="0"/>
                <a:cs typeface="ＭＳ Ｐゴシック" charset="0"/>
              </a:rPr>
              <a:t>get</a:t>
            </a:r>
            <a:r>
              <a:rPr lang="en-US" b="1" dirty="0">
                <a:ea typeface="ＭＳ Ｐゴシック" charset="0"/>
                <a:cs typeface="ＭＳ Ｐゴシック" charset="0"/>
              </a:rPr>
              <a:t>(char* s, </a:t>
            </a:r>
            <a:r>
              <a:rPr lang="en-US" b="1" dirty="0" err="1">
                <a:ea typeface="ＭＳ Ｐゴシック" charset="0"/>
                <a:cs typeface="ＭＳ Ｐゴシック" charset="0"/>
              </a:rPr>
              <a:t>int</a:t>
            </a:r>
            <a:r>
              <a:rPr lang="en-US" b="1" dirty="0">
                <a:ea typeface="ＭＳ Ｐゴシック" charset="0"/>
                <a:cs typeface="ＭＳ Ｐゴシック" charset="0"/>
              </a:rPr>
              <a:t> n, char </a:t>
            </a:r>
            <a:r>
              <a:rPr lang="en-US" b="1" dirty="0" err="1">
                <a:ea typeface="ＭＳ Ｐゴシック" charset="0"/>
                <a:cs typeface="ＭＳ Ｐゴシック" charset="0"/>
              </a:rPr>
              <a:t>delim</a:t>
            </a:r>
            <a:r>
              <a:rPr lang="en-US" b="1" dirty="0">
                <a:ea typeface="ＭＳ Ｐゴシック" charset="0"/>
                <a:cs typeface="ＭＳ Ｐゴシック" charset="0"/>
              </a:rPr>
              <a:t> = </a:t>
            </a:r>
            <a:r>
              <a:rPr lang="ja-JP" altLang="en-US" b="1" dirty="0">
                <a:ea typeface="ＭＳ Ｐゴシック" charset="0"/>
                <a:cs typeface="ＭＳ Ｐゴシック" charset="0"/>
              </a:rPr>
              <a:t>‘</a:t>
            </a:r>
            <a:r>
              <a:rPr lang="en-US" altLang="ja-JP" b="1" dirty="0">
                <a:ea typeface="ＭＳ Ｐゴシック" charset="0"/>
                <a:cs typeface="ＭＳ Ｐゴシック" charset="0"/>
              </a:rPr>
              <a:t>\n</a:t>
            </a:r>
            <a:r>
              <a:rPr lang="ja-JP" altLang="en-US" b="1" dirty="0"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b="1" dirty="0">
                <a:ea typeface="ＭＳ Ｐゴシック" charset="0"/>
                <a:cs typeface="ＭＳ Ｐゴシック" charset="0"/>
              </a:rPr>
              <a:t>)</a:t>
            </a:r>
          </a:p>
          <a:p>
            <a:pPr lvl="1"/>
            <a:r>
              <a:rPr lang="en-US" dirty="0">
                <a:ea typeface="ＭＳ Ｐゴシック" charset="0"/>
              </a:rPr>
              <a:t>reads </a:t>
            </a:r>
            <a:r>
              <a:rPr lang="en-US" b="1" dirty="0">
                <a:ea typeface="ＭＳ Ｐゴシック" charset="0"/>
              </a:rPr>
              <a:t>n</a:t>
            </a:r>
            <a:r>
              <a:rPr lang="en-US" dirty="0">
                <a:ea typeface="ＭＳ Ｐゴシック" charset="0"/>
              </a:rPr>
              <a:t> characters or up to </a:t>
            </a:r>
            <a:r>
              <a:rPr lang="en-US" b="1" dirty="0" err="1" smtClean="0">
                <a:ea typeface="ＭＳ Ｐゴシック" charset="0"/>
              </a:rPr>
              <a:t>delim</a:t>
            </a:r>
            <a:endParaRPr lang="en-US" b="1" dirty="0" smtClean="0">
              <a:ea typeface="ＭＳ Ｐゴシック" charset="0"/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  <a:ea typeface="ＭＳ Ｐゴシック" charset="0"/>
              </a:rPr>
              <a:t>leaves </a:t>
            </a:r>
            <a:r>
              <a:rPr lang="en-US" b="1" dirty="0" err="1" smtClean="0">
                <a:solidFill>
                  <a:srgbClr val="FF0000"/>
                </a:solidFill>
                <a:ea typeface="ＭＳ Ｐゴシック" charset="0"/>
              </a:rPr>
              <a:t>delim</a:t>
            </a:r>
            <a:r>
              <a:rPr lang="en-US" dirty="0" smtClean="0">
                <a:solidFill>
                  <a:srgbClr val="FF0000"/>
                </a:solidFill>
                <a:ea typeface="ＭＳ Ｐゴシック" charset="0"/>
              </a:rPr>
              <a:t> in stream!</a:t>
            </a:r>
          </a:p>
          <a:p>
            <a:pPr lvl="1"/>
            <a:r>
              <a:rPr lang="en-US" dirty="0" smtClean="0">
                <a:ea typeface="ＭＳ Ｐゴシック" charset="0"/>
              </a:rPr>
              <a:t>returns stream</a:t>
            </a:r>
            <a:endParaRPr lang="en-US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735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err="1" smtClean="0"/>
              <a:t>getline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11" i="1" dirty="0" smtClean="0"/>
              <a:t>Two versions</a:t>
            </a:r>
            <a:endParaRPr lang="en-US" i="1" dirty="0"/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>
              <a:ea typeface="ＭＳ Ｐゴシック" charset="0"/>
              <a:cs typeface="ＭＳ Ｐゴシック" charset="0"/>
            </a:endParaRPr>
          </a:p>
          <a:p>
            <a:r>
              <a:rPr lang="en-US" b="1" dirty="0" err="1" smtClean="0">
                <a:ea typeface="ＭＳ Ｐゴシック" charset="0"/>
                <a:cs typeface="ＭＳ Ｐゴシック" charset="0"/>
              </a:rPr>
              <a:t>istream</a:t>
            </a:r>
            <a:r>
              <a:rPr lang="en-US" b="1" dirty="0" smtClean="0">
                <a:ea typeface="ＭＳ Ｐゴシック" charset="0"/>
                <a:cs typeface="ＭＳ Ｐゴシック" charset="0"/>
              </a:rPr>
              <a:t>::</a:t>
            </a:r>
            <a:r>
              <a:rPr lang="en-US" b="1" dirty="0" err="1" smtClean="0">
                <a:ea typeface="ＭＳ Ｐゴシック" charset="0"/>
                <a:cs typeface="ＭＳ Ｐゴシック" charset="0"/>
              </a:rPr>
              <a:t>getline</a:t>
            </a:r>
            <a:r>
              <a:rPr lang="en-US" b="1" dirty="0">
                <a:ea typeface="ＭＳ Ｐゴシック" charset="0"/>
                <a:cs typeface="ＭＳ Ｐゴシック" charset="0"/>
              </a:rPr>
              <a:t>(char* s, </a:t>
            </a:r>
            <a:r>
              <a:rPr lang="en-US" b="1" dirty="0" err="1">
                <a:ea typeface="ＭＳ Ｐゴシック" charset="0"/>
                <a:cs typeface="ＭＳ Ｐゴシック" charset="0"/>
              </a:rPr>
              <a:t>int</a:t>
            </a:r>
            <a:r>
              <a:rPr lang="en-US" b="1" dirty="0">
                <a:ea typeface="ＭＳ Ｐゴシック" charset="0"/>
                <a:cs typeface="ＭＳ Ｐゴシック" charset="0"/>
              </a:rPr>
              <a:t> n, char </a:t>
            </a:r>
            <a:r>
              <a:rPr lang="en-US" b="1" dirty="0" err="1">
                <a:ea typeface="ＭＳ Ｐゴシック" charset="0"/>
                <a:cs typeface="ＭＳ Ｐゴシック" charset="0"/>
              </a:rPr>
              <a:t>delim</a:t>
            </a:r>
            <a:r>
              <a:rPr lang="en-US" b="1" dirty="0">
                <a:ea typeface="ＭＳ Ｐゴシック" charset="0"/>
                <a:cs typeface="ＭＳ Ｐゴシック" charset="0"/>
              </a:rPr>
              <a:t> = </a:t>
            </a:r>
            <a:r>
              <a:rPr lang="ja-JP" altLang="en-US" b="1" dirty="0">
                <a:ea typeface="ＭＳ Ｐゴシック" charset="0"/>
                <a:cs typeface="ＭＳ Ｐゴシック" charset="0"/>
              </a:rPr>
              <a:t>‘</a:t>
            </a:r>
            <a:r>
              <a:rPr lang="en-US" altLang="ja-JP" b="1" dirty="0">
                <a:ea typeface="ＭＳ Ｐゴシック" charset="0"/>
                <a:cs typeface="ＭＳ Ｐゴシック" charset="0"/>
              </a:rPr>
              <a:t>\n</a:t>
            </a:r>
            <a:r>
              <a:rPr lang="ja-JP" altLang="en-US" b="1" dirty="0"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b="1" dirty="0">
                <a:ea typeface="ＭＳ Ｐゴシック" charset="0"/>
                <a:cs typeface="ＭＳ Ｐゴシック" charset="0"/>
              </a:rPr>
              <a:t>)</a:t>
            </a:r>
          </a:p>
          <a:p>
            <a:pPr lvl="1"/>
            <a:r>
              <a:rPr lang="en-US" dirty="0">
                <a:ea typeface="ＭＳ Ｐゴシック" charset="0"/>
              </a:rPr>
              <a:t>reads and </a:t>
            </a:r>
            <a:r>
              <a:rPr lang="en-US" i="1" dirty="0">
                <a:ea typeface="ＭＳ Ｐゴシック" charset="0"/>
              </a:rPr>
              <a:t>discards</a:t>
            </a:r>
            <a:r>
              <a:rPr lang="en-US" dirty="0">
                <a:ea typeface="ＭＳ Ｐゴシック" charset="0"/>
              </a:rPr>
              <a:t> </a:t>
            </a:r>
            <a:r>
              <a:rPr lang="en-US" b="1" dirty="0" err="1">
                <a:ea typeface="ＭＳ Ｐゴシック" charset="0"/>
              </a:rPr>
              <a:t>delim</a:t>
            </a:r>
            <a:r>
              <a:rPr lang="en-US" dirty="0">
                <a:ea typeface="ＭＳ Ｐゴシック" charset="0"/>
              </a:rPr>
              <a:t> (different from </a:t>
            </a:r>
            <a:r>
              <a:rPr lang="en-US" b="1" dirty="0" smtClean="0">
                <a:ea typeface="ＭＳ Ｐゴシック" charset="0"/>
              </a:rPr>
              <a:t>get</a:t>
            </a:r>
            <a:r>
              <a:rPr lang="en-US" dirty="0" smtClean="0">
                <a:ea typeface="ＭＳ Ｐゴシック" charset="0"/>
              </a:rPr>
              <a:t>, which leaves </a:t>
            </a:r>
            <a:r>
              <a:rPr lang="en-US" b="1" dirty="0" err="1" smtClean="0">
                <a:ea typeface="ＭＳ Ｐゴシック" charset="0"/>
              </a:rPr>
              <a:t>delim</a:t>
            </a:r>
            <a:r>
              <a:rPr lang="en-US" dirty="0" smtClean="0">
                <a:ea typeface="ＭＳ Ｐゴシック" charset="0"/>
              </a:rPr>
              <a:t>)</a:t>
            </a:r>
            <a:endParaRPr lang="en-US" dirty="0">
              <a:ea typeface="ＭＳ Ｐゴシック" charset="0"/>
            </a:endParaRPr>
          </a:p>
          <a:p>
            <a:pPr lvl="1"/>
            <a:r>
              <a:rPr lang="en-US" dirty="0" smtClean="0">
                <a:ea typeface="ＭＳ Ｐゴシック" charset="0"/>
              </a:rPr>
              <a:t>returns the stream</a:t>
            </a:r>
            <a:endParaRPr lang="en-US" dirty="0">
              <a:ea typeface="ＭＳ Ｐゴシック" charset="0"/>
            </a:endParaRPr>
          </a:p>
          <a:p>
            <a:endParaRPr lang="en-US" b="1" dirty="0" smtClean="0">
              <a:ea typeface="ＭＳ Ｐゴシック" charset="0"/>
            </a:endParaRPr>
          </a:p>
          <a:p>
            <a:r>
              <a:rPr lang="en-US" b="1" dirty="0" err="1" smtClean="0">
                <a:ea typeface="ＭＳ Ｐゴシック" charset="0"/>
              </a:rPr>
              <a:t>getline</a:t>
            </a:r>
            <a:r>
              <a:rPr lang="en-US" b="1" dirty="0">
                <a:ea typeface="ＭＳ Ｐゴシック" charset="0"/>
              </a:rPr>
              <a:t>(</a:t>
            </a:r>
            <a:r>
              <a:rPr lang="en-US" b="1" dirty="0" err="1">
                <a:ea typeface="ＭＳ Ｐゴシック" charset="0"/>
              </a:rPr>
              <a:t>istream</a:t>
            </a:r>
            <a:r>
              <a:rPr lang="en-US" b="1" dirty="0">
                <a:ea typeface="ＭＳ Ｐゴシック" charset="0"/>
              </a:rPr>
              <a:t>&amp; is, string&amp; s, char </a:t>
            </a:r>
            <a:r>
              <a:rPr lang="en-US" b="1" dirty="0" err="1">
                <a:ea typeface="ＭＳ Ｐゴシック" charset="0"/>
              </a:rPr>
              <a:t>delim</a:t>
            </a:r>
            <a:r>
              <a:rPr lang="en-US" b="1" dirty="0">
                <a:ea typeface="ＭＳ Ｐゴシック" charset="0"/>
              </a:rPr>
              <a:t> = </a:t>
            </a:r>
            <a:r>
              <a:rPr lang="ja-JP" altLang="en-US" b="1" dirty="0">
                <a:ea typeface="ＭＳ Ｐゴシック" charset="0"/>
              </a:rPr>
              <a:t>‘</a:t>
            </a:r>
            <a:r>
              <a:rPr lang="en-US" altLang="ja-JP" b="1" dirty="0">
                <a:ea typeface="ＭＳ Ｐゴシック" charset="0"/>
              </a:rPr>
              <a:t>\n</a:t>
            </a:r>
            <a:r>
              <a:rPr lang="ja-JP" altLang="en-US" b="1" dirty="0">
                <a:ea typeface="ＭＳ Ｐゴシック" charset="0"/>
              </a:rPr>
              <a:t>’</a:t>
            </a:r>
            <a:r>
              <a:rPr lang="en-US" altLang="ja-JP" b="1" dirty="0" smtClean="0">
                <a:ea typeface="ＭＳ Ｐゴシック" charset="0"/>
              </a:rPr>
              <a:t>)</a:t>
            </a:r>
          </a:p>
          <a:p>
            <a:pPr lvl="1"/>
            <a:r>
              <a:rPr lang="en-US" dirty="0" smtClean="0">
                <a:ea typeface="ＭＳ Ｐゴシック" charset="0"/>
              </a:rPr>
              <a:t>uses </a:t>
            </a:r>
            <a:r>
              <a:rPr lang="en-US" dirty="0">
                <a:ea typeface="ＭＳ Ｐゴシック" charset="0"/>
              </a:rPr>
              <a:t>a </a:t>
            </a:r>
            <a:r>
              <a:rPr lang="en-US" b="1" dirty="0">
                <a:ea typeface="ＭＳ Ｐゴシック" charset="0"/>
              </a:rPr>
              <a:t>string</a:t>
            </a:r>
            <a:r>
              <a:rPr lang="en-US" dirty="0">
                <a:ea typeface="ＭＳ Ｐゴシック" charset="0"/>
              </a:rPr>
              <a:t>, not a </a:t>
            </a:r>
            <a:r>
              <a:rPr lang="en-US" b="1" dirty="0">
                <a:ea typeface="ＭＳ Ｐゴシック" charset="0"/>
              </a:rPr>
              <a:t>char*</a:t>
            </a:r>
          </a:p>
          <a:p>
            <a:pPr lvl="1"/>
            <a:r>
              <a:rPr lang="en-US" dirty="0">
                <a:ea typeface="ＭＳ Ｐゴシック" charset="0"/>
              </a:rPr>
              <a:t>declared in </a:t>
            </a:r>
            <a:r>
              <a:rPr lang="en-US" b="1" dirty="0">
                <a:ea typeface="ＭＳ Ｐゴシック" charset="0"/>
              </a:rPr>
              <a:t>&lt;string</a:t>
            </a:r>
            <a:r>
              <a:rPr lang="en-US" b="1" dirty="0" smtClean="0">
                <a:ea typeface="ＭＳ Ｐゴシック" charset="0"/>
              </a:rPr>
              <a:t>&gt;</a:t>
            </a:r>
            <a:endParaRPr lang="en-US" altLang="ja-JP" b="1" dirty="0">
              <a:ea typeface="ＭＳ Ｐゴシック" charset="0"/>
            </a:endParaRPr>
          </a:p>
          <a:p>
            <a:pPr lvl="1"/>
            <a:r>
              <a:rPr lang="en-US" dirty="0">
                <a:ea typeface="ＭＳ Ｐゴシック" charset="0"/>
              </a:rPr>
              <a:t>returns </a:t>
            </a:r>
            <a:r>
              <a:rPr lang="en-US" dirty="0" smtClean="0">
                <a:ea typeface="ＭＳ Ｐゴシック" charset="0"/>
              </a:rPr>
              <a:t>the stream</a:t>
            </a:r>
          </a:p>
          <a:p>
            <a:pPr lvl="1"/>
            <a:r>
              <a:rPr lang="en-US" dirty="0" smtClean="0">
                <a:ea typeface="ＭＳ Ｐゴシック" charset="0"/>
              </a:rPr>
              <a:t>preferred over </a:t>
            </a:r>
            <a:r>
              <a:rPr lang="en-US" dirty="0" err="1" smtClean="0">
                <a:ea typeface="ＭＳ Ｐゴシック" charset="0"/>
              </a:rPr>
              <a:t>istream</a:t>
            </a:r>
            <a:r>
              <a:rPr lang="en-US" dirty="0" smtClean="0">
                <a:ea typeface="ＭＳ Ｐゴシック" charset="0"/>
              </a:rPr>
              <a:t>::</a:t>
            </a:r>
            <a:r>
              <a:rPr lang="en-US" b="1" dirty="0" err="1" smtClean="0">
                <a:ea typeface="ＭＳ Ｐゴシック" charset="0"/>
              </a:rPr>
              <a:t>getline</a:t>
            </a:r>
            <a:r>
              <a:rPr lang="en-US" dirty="0" smtClean="0">
                <a:ea typeface="ＭＳ Ｐゴシック" charset="0"/>
              </a:rPr>
              <a:t> above</a:t>
            </a:r>
            <a:endParaRPr lang="en-US" b="1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085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i</a:t>
            </a:r>
            <a:r>
              <a:rPr lang="en-US" b="1" dirty="0" err="1" smtClean="0"/>
              <a:t>ostream</a:t>
            </a:r>
            <a:r>
              <a:rPr lang="en-US" dirty="0" smtClean="0"/>
              <a:t> Hierarchy</a:t>
            </a:r>
            <a:endParaRPr lang="en-US" dirty="0"/>
          </a:p>
        </p:txBody>
      </p:sp>
      <p:pic>
        <p:nvPicPr>
          <p:cNvPr id="3" name="Picture 2" descr="streams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551" y="1524000"/>
            <a:ext cx="5577656" cy="480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798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ignore</a:t>
            </a:r>
            <a:endParaRPr lang="en-US" dirty="0"/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Discards </a:t>
            </a:r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characters</a:t>
            </a:r>
          </a:p>
          <a:p>
            <a:pPr lvl="1"/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i.e., moves the “get pointer” forward</a:t>
            </a:r>
          </a:p>
          <a:p>
            <a:pPr lvl="1"/>
            <a:endParaRPr lang="en-US" b="1" dirty="0" smtClean="0">
              <a:latin typeface="Corbel" charset="0"/>
              <a:ea typeface="ＭＳ Ｐゴシック" charset="0"/>
              <a:cs typeface="ＭＳ Ｐゴシック" charset="0"/>
            </a:endParaRPr>
          </a:p>
          <a:p>
            <a:r>
              <a:rPr lang="en-US" b="1" dirty="0" smtClean="0">
                <a:latin typeface="Corbel" charset="0"/>
                <a:ea typeface="ＭＳ Ｐゴシック" charset="0"/>
                <a:cs typeface="ＭＳ Ｐゴシック" charset="0"/>
              </a:rPr>
              <a:t>ignore</a:t>
            </a:r>
            <a:r>
              <a:rPr lang="en-US" b="1" dirty="0">
                <a:latin typeface="Corbel" charset="0"/>
                <a:ea typeface="ＭＳ Ｐゴシック" charset="0"/>
                <a:cs typeface="ＭＳ Ｐゴシック" charset="0"/>
              </a:rPr>
              <a:t>(</a:t>
            </a:r>
            <a:r>
              <a:rPr lang="en-US" b="1" dirty="0" err="1">
                <a:latin typeface="Corbel" charset="0"/>
                <a:ea typeface="ＭＳ Ｐゴシック" charset="0"/>
                <a:cs typeface="ＭＳ Ｐゴシック" charset="0"/>
              </a:rPr>
              <a:t>int</a:t>
            </a:r>
            <a:r>
              <a:rPr lang="en-US" b="1" dirty="0">
                <a:latin typeface="Corbel" charset="0"/>
                <a:ea typeface="ＭＳ Ｐゴシック" charset="0"/>
                <a:cs typeface="ＭＳ Ｐゴシック" charset="0"/>
              </a:rPr>
              <a:t> n = 1, </a:t>
            </a:r>
            <a:r>
              <a:rPr lang="en-US" b="1" dirty="0" err="1">
                <a:latin typeface="Corbel" charset="0"/>
                <a:ea typeface="ＭＳ Ｐゴシック" charset="0"/>
                <a:cs typeface="ＭＳ Ｐゴシック" charset="0"/>
              </a:rPr>
              <a:t>int</a:t>
            </a:r>
            <a:r>
              <a:rPr lang="en-US" b="1" dirty="0">
                <a:latin typeface="Corbel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1" dirty="0" err="1">
                <a:latin typeface="Corbel" charset="0"/>
                <a:ea typeface="ＭＳ Ｐゴシック" charset="0"/>
                <a:cs typeface="ＭＳ Ｐゴシック" charset="0"/>
              </a:rPr>
              <a:t>delim</a:t>
            </a:r>
            <a:r>
              <a:rPr lang="en-US" b="1" dirty="0">
                <a:latin typeface="Corbel" charset="0"/>
                <a:ea typeface="ＭＳ Ｐゴシック" charset="0"/>
                <a:cs typeface="ＭＳ Ｐゴシック" charset="0"/>
              </a:rPr>
              <a:t> = </a:t>
            </a:r>
            <a:r>
              <a:rPr lang="en-US" b="1" dirty="0" err="1">
                <a:latin typeface="Corbel" charset="0"/>
                <a:ea typeface="ＭＳ Ｐゴシック" charset="0"/>
                <a:cs typeface="ＭＳ Ｐゴシック" charset="0"/>
              </a:rPr>
              <a:t>eof</a:t>
            </a:r>
            <a:r>
              <a:rPr lang="en-US" b="1" dirty="0">
                <a:latin typeface="Corbel" charset="0"/>
                <a:ea typeface="ＭＳ Ｐゴシック" charset="0"/>
                <a:cs typeface="ＭＳ Ｐゴシック" charset="0"/>
              </a:rPr>
              <a:t>( ))</a:t>
            </a:r>
          </a:p>
          <a:p>
            <a:pPr lvl="1"/>
            <a:r>
              <a:rPr lang="en-US" dirty="0">
                <a:latin typeface="Corbel" charset="0"/>
                <a:ea typeface="ＭＳ Ｐゴシック" charset="0"/>
              </a:rPr>
              <a:t>returns stream</a:t>
            </a:r>
          </a:p>
          <a:p>
            <a:endParaRPr lang="en-US" dirty="0" smtClean="0">
              <a:latin typeface="Corbel" charset="0"/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For 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a large </a:t>
            </a:r>
            <a:r>
              <a:rPr lang="en-US" b="1" dirty="0">
                <a:latin typeface="Corbel" charset="0"/>
                <a:ea typeface="ＭＳ Ｐゴシック" charset="0"/>
                <a:cs typeface="ＭＳ Ｐゴシック" charset="0"/>
              </a:rPr>
              <a:t>n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, use:</a:t>
            </a:r>
          </a:p>
          <a:p>
            <a:pPr lvl="1"/>
            <a:r>
              <a:rPr lang="en-US" sz="1600" b="1" dirty="0" err="1">
                <a:latin typeface="Andale Mono" charset="0"/>
                <a:ea typeface="ＭＳ Ｐゴシック" charset="0"/>
                <a:cs typeface="Andale Mono" charset="0"/>
              </a:rPr>
              <a:t>std</a:t>
            </a:r>
            <a:r>
              <a:rPr lang="en-US" sz="1600" b="1" dirty="0">
                <a:latin typeface="Andale Mono" charset="0"/>
                <a:ea typeface="ＭＳ Ｐゴシック" charset="0"/>
                <a:cs typeface="Andale Mono" charset="0"/>
              </a:rPr>
              <a:t>::</a:t>
            </a:r>
            <a:r>
              <a:rPr lang="en-US" sz="1600" b="1" dirty="0" err="1">
                <a:latin typeface="Andale Mono" charset="0"/>
                <a:ea typeface="ＭＳ Ｐゴシック" charset="0"/>
                <a:cs typeface="Andale Mono" charset="0"/>
              </a:rPr>
              <a:t>numeric_limits</a:t>
            </a:r>
            <a:r>
              <a:rPr lang="en-US" sz="1600" b="1" dirty="0">
                <a:latin typeface="Andale Mono" charset="0"/>
                <a:ea typeface="ＭＳ Ｐゴシック" charset="0"/>
                <a:cs typeface="Andale Mono" charset="0"/>
              </a:rPr>
              <a:t>&lt;</a:t>
            </a:r>
            <a:r>
              <a:rPr lang="en-US" sz="1600" b="1" dirty="0" err="1">
                <a:latin typeface="Andale Mono" charset="0"/>
                <a:ea typeface="ＭＳ Ｐゴシック" charset="0"/>
                <a:cs typeface="Andale Mono" charset="0"/>
              </a:rPr>
              <a:t>streamsize</a:t>
            </a:r>
            <a:r>
              <a:rPr lang="en-US" sz="1600" b="1" dirty="0">
                <a:latin typeface="Andale Mono" charset="0"/>
                <a:ea typeface="ＭＳ Ｐゴシック" charset="0"/>
                <a:cs typeface="Andale Mono" charset="0"/>
              </a:rPr>
              <a:t>&gt;::max()</a:t>
            </a:r>
          </a:p>
        </p:txBody>
      </p:sp>
    </p:spTree>
    <p:extLst>
      <p:ext uri="{BB962C8B-B14F-4D97-AF65-F5344CB8AC3E}">
        <p14:creationId xmlns:p14="http://schemas.microsoft.com/office/powerpoint/2010/main" val="2582731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1250950"/>
          </a:xfrm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 err="1" smtClean="0">
                <a:ea typeface="ＭＳ Ｐゴシック"/>
                <a:cs typeface="ＭＳ Ｐゴシック"/>
              </a:rPr>
              <a:t>unget</a:t>
            </a:r>
            <a:r>
              <a:rPr lang="en-US" dirty="0" smtClean="0">
                <a:ea typeface="ＭＳ Ｐゴシック"/>
                <a:cs typeface="ＭＳ Ｐゴシック"/>
              </a:rPr>
              <a:t>, peek</a:t>
            </a:r>
          </a:p>
        </p:txBody>
      </p:sp>
      <p:sp>
        <p:nvSpPr>
          <p:cNvPr id="2969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>
                <a:ea typeface="ＭＳ Ｐゴシック" charset="0"/>
                <a:cs typeface="ＭＳ Ｐゴシック" charset="0"/>
              </a:rPr>
              <a:t>unget</a:t>
            </a:r>
            <a:r>
              <a:rPr lang="en-US" b="1" dirty="0">
                <a:ea typeface="ＭＳ Ｐゴシック" charset="0"/>
                <a:cs typeface="ＭＳ Ｐゴシック" charset="0"/>
              </a:rPr>
              <a:t>()</a:t>
            </a:r>
          </a:p>
          <a:p>
            <a:pPr lvl="1"/>
            <a:r>
              <a:rPr lang="en-US" dirty="0">
                <a:ea typeface="ＭＳ Ｐゴシック" charset="0"/>
              </a:rPr>
              <a:t>Moves the stream’s </a:t>
            </a:r>
            <a:r>
              <a:rPr lang="en-US" dirty="0" smtClean="0">
                <a:ea typeface="ＭＳ Ｐゴシック" charset="0"/>
              </a:rPr>
              <a:t>“get pointer” </a:t>
            </a:r>
            <a:r>
              <a:rPr lang="en-US" dirty="0">
                <a:ea typeface="ＭＳ Ｐゴシック" charset="0"/>
              </a:rPr>
              <a:t>back one</a:t>
            </a:r>
          </a:p>
          <a:p>
            <a:pPr lvl="1"/>
            <a:r>
              <a:rPr lang="en-US" dirty="0">
                <a:ea typeface="ＭＳ Ｐゴシック" charset="0"/>
              </a:rPr>
              <a:t>The next input </a:t>
            </a:r>
            <a:r>
              <a:rPr lang="en-US" dirty="0" smtClean="0">
                <a:ea typeface="ＭＳ Ｐゴシック" charset="0"/>
              </a:rPr>
              <a:t>op therefore </a:t>
            </a:r>
            <a:r>
              <a:rPr lang="en-US" i="1" dirty="0">
                <a:ea typeface="ＭＳ Ｐゴシック" charset="0"/>
              </a:rPr>
              <a:t>re-reads</a:t>
            </a:r>
            <a:r>
              <a:rPr lang="en-US" dirty="0">
                <a:ea typeface="ＭＳ Ｐゴシック" charset="0"/>
              </a:rPr>
              <a:t> the previous character</a:t>
            </a:r>
          </a:p>
          <a:p>
            <a:pPr marL="0" indent="0">
              <a:buNone/>
            </a:pPr>
            <a:endParaRPr lang="en-US" b="1" dirty="0" smtClean="0">
              <a:ea typeface="ＭＳ Ｐゴシック" charset="0"/>
              <a:cs typeface="ＭＳ Ｐゴシック" charset="0"/>
            </a:endParaRPr>
          </a:p>
          <a:p>
            <a:r>
              <a:rPr lang="en-US" b="1" dirty="0" smtClean="0">
                <a:ea typeface="ＭＳ Ｐゴシック" charset="0"/>
                <a:cs typeface="ＭＳ Ｐゴシック" charset="0"/>
              </a:rPr>
              <a:t>peek</a:t>
            </a:r>
            <a:r>
              <a:rPr lang="en-US" b="1" dirty="0">
                <a:ea typeface="ＭＳ Ｐゴシック" charset="0"/>
                <a:cs typeface="ＭＳ Ｐゴシック" charset="0"/>
              </a:rPr>
              <a:t>()</a:t>
            </a:r>
          </a:p>
          <a:p>
            <a:pPr lvl="1"/>
            <a:r>
              <a:rPr lang="en-US" dirty="0">
                <a:ea typeface="ＭＳ Ｐゴシック" charset="0"/>
              </a:rPr>
              <a:t>Returns the next character </a:t>
            </a:r>
            <a:r>
              <a:rPr lang="en-US" i="1" dirty="0">
                <a:ea typeface="ＭＳ Ｐゴシック" charset="0"/>
              </a:rPr>
              <a:t>without moving</a:t>
            </a:r>
            <a:r>
              <a:rPr lang="en-US" dirty="0">
                <a:ea typeface="ＭＳ Ｐゴシック" charset="0"/>
              </a:rPr>
              <a:t> the get </a:t>
            </a:r>
            <a:r>
              <a:rPr lang="en-US" dirty="0" smtClean="0">
                <a:ea typeface="ＭＳ Ｐゴシック" charset="0"/>
              </a:rPr>
              <a:t>pointer</a:t>
            </a:r>
          </a:p>
          <a:p>
            <a:pPr lvl="1"/>
            <a:endParaRPr lang="en-US" dirty="0">
              <a:ea typeface="ＭＳ Ｐゴシック" charset="0"/>
            </a:endParaRPr>
          </a:p>
          <a:p>
            <a:r>
              <a:rPr lang="en-US" dirty="0" smtClean="0">
                <a:ea typeface="ＭＳ Ｐゴシック" charset="0"/>
              </a:rPr>
              <a:t>Can only call </a:t>
            </a:r>
            <a:r>
              <a:rPr lang="en-US" i="1" dirty="0" smtClean="0">
                <a:ea typeface="ＭＳ Ｐゴシック" charset="0"/>
              </a:rPr>
              <a:t>once</a:t>
            </a:r>
            <a:r>
              <a:rPr lang="en-US" dirty="0" smtClean="0">
                <a:ea typeface="ＭＳ Ｐゴシック" charset="0"/>
              </a:rPr>
              <a:t> without an </a:t>
            </a:r>
            <a:r>
              <a:rPr lang="en-US" u="sng" dirty="0" smtClean="0">
                <a:ea typeface="ＭＳ Ｐゴシック" charset="0"/>
              </a:rPr>
              <a:t>intervening read</a:t>
            </a:r>
            <a:r>
              <a:rPr lang="en-US" dirty="0" smtClean="0">
                <a:ea typeface="ＭＳ Ｐゴシック" charset="0"/>
              </a:rPr>
              <a:t>!</a:t>
            </a:r>
          </a:p>
          <a:p>
            <a:r>
              <a:rPr lang="en-US" dirty="0" smtClean="0">
                <a:ea typeface="ＭＳ Ｐゴシック" charset="0"/>
              </a:rPr>
              <a:t>So you can’t back up multiple characters with </a:t>
            </a:r>
            <a:r>
              <a:rPr lang="en-US" b="1" dirty="0" err="1" smtClean="0">
                <a:ea typeface="ＭＳ Ｐゴシック" charset="0"/>
              </a:rPr>
              <a:t>unget</a:t>
            </a:r>
            <a:endParaRPr lang="en-US" b="1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483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/>
              <a:t>&lt;</a:t>
            </a:r>
            <a:r>
              <a:rPr lang="en-US" b="1" dirty="0" err="1" smtClean="0"/>
              <a:t>fstream</a:t>
            </a:r>
            <a:r>
              <a:rPr lang="en-US" b="1" dirty="0" smtClean="0"/>
              <a:t>&gt;</a:t>
            </a:r>
            <a:r>
              <a:rPr lang="en-US" dirty="0" smtClean="0"/>
              <a:t> constructors automatically </a:t>
            </a:r>
            <a:r>
              <a:rPr lang="en-US" i="1" dirty="0" smtClean="0"/>
              <a:t>open</a:t>
            </a:r>
            <a:r>
              <a:rPr lang="en-US" dirty="0" smtClean="0"/>
              <a:t> the file</a:t>
            </a:r>
          </a:p>
          <a:p>
            <a:pPr lvl="1"/>
            <a:r>
              <a:rPr lang="en-US" dirty="0" smtClean="0"/>
              <a:t>you rarely need to use .</a:t>
            </a:r>
            <a:r>
              <a:rPr lang="en-US" b="1" dirty="0" smtClean="0"/>
              <a:t>open( )</a:t>
            </a:r>
            <a:r>
              <a:rPr lang="en-US" dirty="0" smtClean="0"/>
              <a:t> explicitly</a:t>
            </a:r>
          </a:p>
          <a:p>
            <a:pPr lvl="1"/>
            <a:endParaRPr lang="en-US" dirty="0"/>
          </a:p>
          <a:p>
            <a:r>
              <a:rPr lang="en-US" dirty="0" smtClean="0"/>
              <a:t>The </a:t>
            </a:r>
            <a:r>
              <a:rPr lang="en-US" b="1" dirty="0" smtClean="0"/>
              <a:t>&lt;</a:t>
            </a:r>
            <a:r>
              <a:rPr lang="en-US" b="1" dirty="0" err="1" smtClean="0"/>
              <a:t>fstream</a:t>
            </a:r>
            <a:r>
              <a:rPr lang="en-US" b="1" dirty="0" smtClean="0"/>
              <a:t>&gt;</a:t>
            </a:r>
            <a:r>
              <a:rPr lang="en-US" dirty="0" smtClean="0"/>
              <a:t> destructors automatically </a:t>
            </a:r>
            <a:r>
              <a:rPr lang="en-US" i="1" dirty="0" smtClean="0"/>
              <a:t>close</a:t>
            </a:r>
            <a:r>
              <a:rPr lang="en-US" dirty="0" smtClean="0"/>
              <a:t> the file</a:t>
            </a:r>
          </a:p>
          <a:p>
            <a:pPr lvl="1"/>
            <a:r>
              <a:rPr lang="en-US" dirty="0" smtClean="0"/>
              <a:t>ditto</a:t>
            </a:r>
          </a:p>
          <a:p>
            <a:endParaRPr lang="en-US" dirty="0"/>
          </a:p>
          <a:p>
            <a:r>
              <a:rPr lang="en-US" dirty="0" smtClean="0"/>
              <a:t>You should use this </a:t>
            </a:r>
            <a:r>
              <a:rPr lang="en-US" i="1" dirty="0" smtClean="0"/>
              <a:t>pattern</a:t>
            </a:r>
            <a:r>
              <a:rPr lang="en-US" dirty="0" smtClean="0"/>
              <a:t> in your own classes</a:t>
            </a:r>
          </a:p>
          <a:p>
            <a:pPr lvl="1"/>
            <a:r>
              <a:rPr lang="en-US" dirty="0" smtClean="0"/>
              <a:t>constructors </a:t>
            </a:r>
            <a:r>
              <a:rPr lang="en-US" i="1" dirty="0" smtClean="0"/>
              <a:t>allocate</a:t>
            </a:r>
            <a:r>
              <a:rPr lang="en-US" dirty="0" smtClean="0"/>
              <a:t> the resource</a:t>
            </a:r>
          </a:p>
          <a:p>
            <a:pPr lvl="1"/>
            <a:r>
              <a:rPr lang="en-US" dirty="0" smtClean="0"/>
              <a:t>destructors </a:t>
            </a:r>
            <a:r>
              <a:rPr lang="en-US" i="1" dirty="0" smtClean="0"/>
              <a:t>de-allocate</a:t>
            </a:r>
            <a:r>
              <a:rPr lang="en-US" dirty="0" smtClean="0"/>
              <a:t> it</a:t>
            </a:r>
          </a:p>
          <a:p>
            <a:pPr lvl="1"/>
            <a:r>
              <a:rPr lang="en-US" dirty="0" smtClean="0"/>
              <a:t>RAII: “Resource Acquisition Is Initialization”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958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Open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14334"/>
          </a:xfrm>
        </p:spPr>
        <p:txBody>
          <a:bodyPr/>
          <a:lstStyle/>
          <a:p>
            <a:r>
              <a:rPr lang="en-US" dirty="0" smtClean="0"/>
              <a:t>Sometimes you need special file processing</a:t>
            </a:r>
            <a:endParaRPr lang="en-US" dirty="0"/>
          </a:p>
        </p:txBody>
      </p:sp>
      <p:pic>
        <p:nvPicPr>
          <p:cNvPr id="4" name="Picture 3" descr="FileMod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2814464"/>
            <a:ext cx="75311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501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b="1" dirty="0" err="1" smtClean="0"/>
              <a:t>ostream</a:t>
            </a:r>
            <a:r>
              <a:rPr lang="en-US" dirty="0" smtClean="0"/>
              <a:t>:</a:t>
            </a:r>
          </a:p>
          <a:p>
            <a:pPr lvl="1"/>
            <a:r>
              <a:rPr lang="en-US" b="1" dirty="0" err="1" smtClean="0"/>
              <a:t>ios</a:t>
            </a:r>
            <a:r>
              <a:rPr lang="en-US" b="1" dirty="0" smtClean="0"/>
              <a:t>::</a:t>
            </a:r>
            <a:r>
              <a:rPr lang="en-US" b="1" smtClean="0"/>
              <a:t>out </a:t>
            </a:r>
            <a:r>
              <a:rPr lang="en-US" smtClean="0"/>
              <a:t>and </a:t>
            </a:r>
            <a:r>
              <a:rPr lang="en-US" b="1" dirty="0" err="1" smtClean="0"/>
              <a:t>ios</a:t>
            </a:r>
            <a:r>
              <a:rPr lang="en-US" b="1" dirty="0" smtClean="0"/>
              <a:t>::</a:t>
            </a:r>
            <a:r>
              <a:rPr lang="en-US" b="1" dirty="0" err="1" smtClean="0"/>
              <a:t>trunc</a:t>
            </a:r>
            <a:endParaRPr lang="en-US" b="1" dirty="0" smtClean="0"/>
          </a:p>
          <a:p>
            <a:endParaRPr lang="en-US" dirty="0"/>
          </a:p>
          <a:p>
            <a:r>
              <a:rPr lang="en-US" b="1" dirty="0" err="1" smtClean="0"/>
              <a:t>ios</a:t>
            </a:r>
            <a:r>
              <a:rPr lang="en-US" b="1" dirty="0" smtClean="0"/>
              <a:t>::app </a:t>
            </a:r>
            <a:r>
              <a:rPr lang="en-US" dirty="0" smtClean="0"/>
              <a:t>and </a:t>
            </a:r>
            <a:r>
              <a:rPr lang="en-US" b="1" dirty="0" err="1" smtClean="0"/>
              <a:t>ios</a:t>
            </a:r>
            <a:r>
              <a:rPr lang="en-US" b="1" dirty="0" smtClean="0"/>
              <a:t>::</a:t>
            </a:r>
            <a:r>
              <a:rPr lang="en-US" b="1" dirty="0" err="1" smtClean="0"/>
              <a:t>trunc</a:t>
            </a:r>
            <a:r>
              <a:rPr lang="en-US" b="1" dirty="0" smtClean="0"/>
              <a:t> </a:t>
            </a:r>
            <a:r>
              <a:rPr lang="en-US" dirty="0" smtClean="0"/>
              <a:t>are </a:t>
            </a:r>
            <a:r>
              <a:rPr lang="en-US" i="1" dirty="0" smtClean="0"/>
              <a:t>mutually exclusive</a:t>
            </a:r>
          </a:p>
          <a:p>
            <a:pPr lvl="1"/>
            <a:r>
              <a:rPr lang="en-US" b="1" dirty="0" err="1" smtClean="0"/>
              <a:t>ios</a:t>
            </a:r>
            <a:r>
              <a:rPr lang="en-US" b="1" dirty="0" smtClean="0"/>
              <a:t>::app</a:t>
            </a:r>
            <a:r>
              <a:rPr lang="en-US" dirty="0" smtClean="0"/>
              <a:t> is the only way to preserve existing data in an output file</a:t>
            </a:r>
          </a:p>
          <a:p>
            <a:endParaRPr lang="en-US" dirty="0" smtClean="0"/>
          </a:p>
          <a:p>
            <a:r>
              <a:rPr lang="en-US" b="1" dirty="0" err="1" smtClean="0"/>
              <a:t>ios</a:t>
            </a:r>
            <a:r>
              <a:rPr lang="en-US" b="1" dirty="0" smtClean="0"/>
              <a:t>::ate </a:t>
            </a:r>
            <a:r>
              <a:rPr lang="en-US" dirty="0" smtClean="0"/>
              <a:t>is only useful for files opened for </a:t>
            </a:r>
            <a:r>
              <a:rPr lang="en-US" i="1" dirty="0" smtClean="0"/>
              <a:t>both</a:t>
            </a:r>
            <a:r>
              <a:rPr lang="en-US" dirty="0" smtClean="0"/>
              <a:t> input and output</a:t>
            </a:r>
          </a:p>
          <a:p>
            <a:pPr lvl="1"/>
            <a:r>
              <a:rPr lang="en-US" dirty="0" smtClean="0"/>
              <a:t>using </a:t>
            </a:r>
            <a:r>
              <a:rPr lang="en-US" b="1" dirty="0" err="1" smtClean="0"/>
              <a:t>fstream</a:t>
            </a:r>
            <a:r>
              <a:rPr lang="en-US" dirty="0" smtClean="0"/>
              <a:t> with both </a:t>
            </a:r>
            <a:r>
              <a:rPr lang="en-US" b="1" dirty="0" err="1" smtClean="0"/>
              <a:t>ios</a:t>
            </a:r>
            <a:r>
              <a:rPr lang="en-US" b="1" dirty="0" smtClean="0"/>
              <a:t>::in</a:t>
            </a:r>
            <a:r>
              <a:rPr lang="en-US" dirty="0" smtClean="0"/>
              <a:t> and </a:t>
            </a:r>
            <a:r>
              <a:rPr lang="en-US" b="1" dirty="0" err="1" smtClean="0"/>
              <a:t>ios</a:t>
            </a:r>
            <a:r>
              <a:rPr lang="en-US" b="1" dirty="0" smtClean="0"/>
              <a:t>::out</a:t>
            </a:r>
          </a:p>
          <a:p>
            <a:pPr lvl="1"/>
            <a:r>
              <a:rPr lang="en-US" b="1" dirty="0" err="1" smtClean="0"/>
              <a:t>ios:ate</a:t>
            </a:r>
            <a:r>
              <a:rPr lang="en-US" dirty="0" smtClean="0"/>
              <a:t> will </a:t>
            </a:r>
            <a:r>
              <a:rPr lang="en-US" i="1" dirty="0" smtClean="0"/>
              <a:t>truncate</a:t>
            </a:r>
            <a:r>
              <a:rPr lang="en-US" dirty="0" smtClean="0"/>
              <a:t> an </a:t>
            </a:r>
            <a:r>
              <a:rPr lang="en-US" b="1" dirty="0" err="1" smtClean="0"/>
              <a:t>ofstream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4466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Has nothing to do with writing “raw data”</a:t>
            </a:r>
          </a:p>
          <a:p>
            <a:pPr lvl="1"/>
            <a:r>
              <a:rPr lang="en-US" dirty="0" smtClean="0"/>
              <a:t>using </a:t>
            </a:r>
            <a:r>
              <a:rPr lang="en-US" b="1" dirty="0" err="1" smtClean="0"/>
              <a:t>ostream</a:t>
            </a:r>
            <a:r>
              <a:rPr lang="en-US" b="1" dirty="0" smtClean="0"/>
              <a:t>::write( )</a:t>
            </a:r>
          </a:p>
          <a:p>
            <a:pPr lvl="1"/>
            <a:endParaRPr lang="en-US" dirty="0"/>
          </a:p>
          <a:p>
            <a:r>
              <a:rPr lang="en-US" dirty="0" smtClean="0"/>
              <a:t>Exists only for a Windows oddity (WYSI</a:t>
            </a:r>
            <a:r>
              <a:rPr lang="en-US" b="1" u="sng" dirty="0" smtClean="0"/>
              <a:t>N</a:t>
            </a:r>
            <a:r>
              <a:rPr lang="en-US" dirty="0" smtClean="0"/>
              <a:t>WYG :-)</a:t>
            </a:r>
          </a:p>
          <a:p>
            <a:pPr lvl="1"/>
            <a:r>
              <a:rPr lang="en-US" dirty="0" smtClean="0"/>
              <a:t>writing </a:t>
            </a:r>
            <a:r>
              <a:rPr lang="en-US" dirty="0" smtClean="0">
                <a:latin typeface="Andale Mono"/>
                <a:cs typeface="Andale Mono"/>
              </a:rPr>
              <a:t>'\n'</a:t>
            </a:r>
            <a:r>
              <a:rPr lang="en-US" dirty="0" smtClean="0"/>
              <a:t> really writes </a:t>
            </a:r>
            <a:r>
              <a:rPr lang="en-US" dirty="0" smtClean="0">
                <a:latin typeface="Andale Mono"/>
                <a:cs typeface="Andale Mono"/>
              </a:rPr>
              <a:t>"\r\n"</a:t>
            </a:r>
          </a:p>
          <a:p>
            <a:pPr lvl="1"/>
            <a:r>
              <a:rPr lang="en-US" dirty="0" smtClean="0"/>
              <a:t>reading </a:t>
            </a:r>
            <a:r>
              <a:rPr lang="en-US" dirty="0" smtClean="0">
                <a:latin typeface="Andale Mono"/>
                <a:cs typeface="Andale Mono"/>
              </a:rPr>
              <a:t>"\r\n"</a:t>
            </a:r>
            <a:r>
              <a:rPr lang="en-US" dirty="0" smtClean="0"/>
              <a:t> only returns the </a:t>
            </a:r>
            <a:r>
              <a:rPr lang="en-US" dirty="0" smtClean="0">
                <a:latin typeface="Andale Mono"/>
                <a:cs typeface="Andale Mono"/>
              </a:rPr>
              <a:t>'\n'</a:t>
            </a:r>
          </a:p>
          <a:p>
            <a:endParaRPr lang="en-US" dirty="0"/>
          </a:p>
          <a:p>
            <a:r>
              <a:rPr lang="en-US" dirty="0" smtClean="0"/>
              <a:t>Binary </a:t>
            </a:r>
            <a:r>
              <a:rPr lang="en-US" i="1" dirty="0" smtClean="0"/>
              <a:t>turns off </a:t>
            </a:r>
            <a:r>
              <a:rPr lang="en-US" dirty="0" smtClean="0"/>
              <a:t>this special processing</a:t>
            </a:r>
          </a:p>
          <a:p>
            <a:pPr lvl="1"/>
            <a:r>
              <a:rPr lang="en-US" dirty="0" smtClean="0"/>
              <a:t>data read into </a:t>
            </a:r>
            <a:r>
              <a:rPr lang="en-US" i="1" dirty="0" smtClean="0"/>
              <a:t>memory</a:t>
            </a:r>
            <a:r>
              <a:rPr lang="en-US" dirty="0" smtClean="0"/>
              <a:t> is </a:t>
            </a:r>
            <a:r>
              <a:rPr lang="en-US" i="1" dirty="0" smtClean="0"/>
              <a:t>identical</a:t>
            </a:r>
            <a:r>
              <a:rPr lang="en-US" dirty="0" smtClean="0"/>
              <a:t> to the data in the </a:t>
            </a:r>
            <a:r>
              <a:rPr lang="en-US" i="1" dirty="0" smtClean="0"/>
              <a:t>file</a:t>
            </a:r>
          </a:p>
          <a:p>
            <a:endParaRPr lang="en-US" dirty="0"/>
          </a:p>
          <a:p>
            <a:r>
              <a:rPr lang="en-US" dirty="0" smtClean="0"/>
              <a:t>Use binary mode for file </a:t>
            </a:r>
            <a:r>
              <a:rPr lang="en-US" i="1" dirty="0" smtClean="0"/>
              <a:t>positioning</a:t>
            </a:r>
          </a:p>
          <a:p>
            <a:pPr lvl="1"/>
            <a:r>
              <a:rPr lang="en-US" dirty="0" smtClean="0"/>
              <a:t>with the </a:t>
            </a:r>
            <a:r>
              <a:rPr lang="en-US" b="1" dirty="0" smtClean="0"/>
              <a:t>seek</a:t>
            </a:r>
            <a:r>
              <a:rPr lang="en-US" dirty="0" smtClean="0"/>
              <a:t> and </a:t>
            </a:r>
            <a:r>
              <a:rPr lang="en-US" b="1" dirty="0" smtClean="0"/>
              <a:t>tell</a:t>
            </a:r>
            <a:r>
              <a:rPr lang="en-US" dirty="0" smtClean="0"/>
              <a:t> member functions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50366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Stream Positioning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229600" cy="4625975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Can move around in a stream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except when using the console, of course</a:t>
            </a:r>
          </a:p>
          <a:p>
            <a:pPr eaLnBrk="1" hangingPunct="1"/>
            <a:endParaRPr lang="en-US" dirty="0" smtClean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Using </a:t>
            </a:r>
            <a:r>
              <a:rPr lang="en-US" dirty="0">
                <a:ea typeface="ＭＳ Ｐゴシック" charset="0"/>
                <a:cs typeface="ＭＳ Ｐゴシック" charset="0"/>
              </a:rPr>
              <a:t>functions </a:t>
            </a:r>
            <a:r>
              <a:rPr lang="en-US" b="1" dirty="0" err="1">
                <a:ea typeface="ＭＳ Ｐゴシック" charset="0"/>
                <a:cs typeface="ＭＳ Ｐゴシック" charset="0"/>
              </a:rPr>
              <a:t>seekp</a:t>
            </a:r>
            <a:r>
              <a:rPr lang="en-US" b="1" dirty="0">
                <a:ea typeface="ＭＳ Ｐゴシック" charset="0"/>
                <a:cs typeface="ＭＳ Ｐゴシック" charset="0"/>
              </a:rPr>
              <a:t>( )</a:t>
            </a:r>
            <a:r>
              <a:rPr lang="en-US" dirty="0">
                <a:ea typeface="ＭＳ Ｐゴシック" charset="0"/>
                <a:cs typeface="ＭＳ Ｐゴシック" charset="0"/>
              </a:rPr>
              <a:t>, </a:t>
            </a:r>
            <a:r>
              <a:rPr lang="en-US" b="1" dirty="0" err="1">
                <a:ea typeface="ＭＳ Ｐゴシック" charset="0"/>
                <a:cs typeface="ＭＳ Ｐゴシック" charset="0"/>
              </a:rPr>
              <a:t>seekg</a:t>
            </a:r>
            <a:r>
              <a:rPr lang="en-US" b="1" dirty="0">
                <a:ea typeface="ＭＳ Ｐゴシック" charset="0"/>
                <a:cs typeface="ＭＳ Ｐゴシック" charset="0"/>
              </a:rPr>
              <a:t>( )</a:t>
            </a:r>
          </a:p>
          <a:p>
            <a:pPr lvl="1" eaLnBrk="1" hangingPunct="1"/>
            <a:r>
              <a:rPr lang="en-US" b="1" dirty="0" err="1">
                <a:ea typeface="ＭＳ Ｐゴシック" charset="0"/>
              </a:rPr>
              <a:t>seekp</a:t>
            </a:r>
            <a:r>
              <a:rPr lang="en-US" b="1" dirty="0">
                <a:ea typeface="ＭＳ Ｐゴシック" charset="0"/>
              </a:rPr>
              <a:t>( )</a:t>
            </a:r>
            <a:r>
              <a:rPr lang="en-US" dirty="0">
                <a:ea typeface="ＭＳ Ｐゴシック" charset="0"/>
              </a:rPr>
              <a:t> seeks in the output buffer (</a:t>
            </a:r>
            <a:r>
              <a:rPr lang="en-US" b="1" dirty="0">
                <a:ea typeface="ＭＳ Ｐゴシック" charset="0"/>
              </a:rPr>
              <a:t>p</a:t>
            </a:r>
            <a:r>
              <a:rPr lang="en-US" dirty="0">
                <a:ea typeface="ＭＳ Ｐゴシック" charset="0"/>
              </a:rPr>
              <a:t> = </a:t>
            </a:r>
            <a:r>
              <a:rPr lang="ja-JP" altLang="en-US" dirty="0">
                <a:ea typeface="ＭＳ Ｐゴシック" charset="0"/>
              </a:rPr>
              <a:t>“</a:t>
            </a:r>
            <a:r>
              <a:rPr lang="en-US" altLang="ja-JP" dirty="0">
                <a:ea typeface="ＭＳ Ｐゴシック" charset="0"/>
              </a:rPr>
              <a:t>put</a:t>
            </a:r>
            <a:r>
              <a:rPr lang="ja-JP" altLang="en-US" dirty="0">
                <a:ea typeface="ＭＳ Ｐゴシック" charset="0"/>
              </a:rPr>
              <a:t>”</a:t>
            </a:r>
            <a:r>
              <a:rPr lang="en-US" altLang="ja-JP" dirty="0">
                <a:ea typeface="ＭＳ Ｐゴシック" charset="0"/>
              </a:rPr>
              <a:t>)</a:t>
            </a:r>
          </a:p>
          <a:p>
            <a:pPr lvl="1" eaLnBrk="1" hangingPunct="1"/>
            <a:r>
              <a:rPr lang="en-US" b="1" dirty="0" err="1">
                <a:ea typeface="ＭＳ Ｐゴシック" charset="0"/>
              </a:rPr>
              <a:t>seekg</a:t>
            </a:r>
            <a:r>
              <a:rPr lang="en-US" b="1" dirty="0">
                <a:ea typeface="ＭＳ Ｐゴシック" charset="0"/>
              </a:rPr>
              <a:t>( )</a:t>
            </a:r>
            <a:r>
              <a:rPr lang="en-US" dirty="0">
                <a:ea typeface="ＭＳ Ｐゴシック" charset="0"/>
              </a:rPr>
              <a:t> seeks in the input buffer (</a:t>
            </a:r>
            <a:r>
              <a:rPr lang="en-US" b="1" dirty="0">
                <a:ea typeface="ＭＳ Ｐゴシック" charset="0"/>
              </a:rPr>
              <a:t>g</a:t>
            </a:r>
            <a:r>
              <a:rPr lang="en-US" dirty="0">
                <a:ea typeface="ＭＳ Ｐゴシック" charset="0"/>
              </a:rPr>
              <a:t> = </a:t>
            </a:r>
            <a:r>
              <a:rPr lang="ja-JP" altLang="en-US" dirty="0">
                <a:ea typeface="ＭＳ Ｐゴシック" charset="0"/>
              </a:rPr>
              <a:t>“</a:t>
            </a:r>
            <a:r>
              <a:rPr lang="en-US" altLang="ja-JP" dirty="0">
                <a:ea typeface="ＭＳ Ｐゴシック" charset="0"/>
              </a:rPr>
              <a:t>get</a:t>
            </a:r>
            <a:r>
              <a:rPr lang="ja-JP" altLang="en-US" dirty="0">
                <a:ea typeface="ＭＳ Ｐゴシック" charset="0"/>
              </a:rPr>
              <a:t>”</a:t>
            </a:r>
            <a:r>
              <a:rPr lang="en-US" altLang="ja-JP" dirty="0">
                <a:ea typeface="ＭＳ Ｐゴシック" charset="0"/>
              </a:rPr>
              <a:t>)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Simultaneous I/O streams share the same buffer</a:t>
            </a:r>
          </a:p>
          <a:p>
            <a:pPr lvl="2" eaLnBrk="1" hangingPunct="1"/>
            <a:r>
              <a:rPr lang="en-US" dirty="0">
                <a:ea typeface="ＭＳ Ｐゴシック" charset="0"/>
              </a:rPr>
              <a:t>File streams keep the put/get pointers </a:t>
            </a:r>
            <a:r>
              <a:rPr lang="en-US" dirty="0" smtClean="0">
                <a:ea typeface="ＭＳ Ｐゴシック" charset="0"/>
              </a:rPr>
              <a:t>together</a:t>
            </a:r>
          </a:p>
          <a:p>
            <a:pPr lvl="3"/>
            <a:r>
              <a:rPr lang="en-US" dirty="0" smtClean="0">
                <a:ea typeface="ＭＳ Ｐゴシック" charset="0"/>
              </a:rPr>
              <a:t>so the read and write positions are </a:t>
            </a:r>
            <a:r>
              <a:rPr lang="en-US" i="1" dirty="0" smtClean="0">
                <a:ea typeface="ＭＳ Ｐゴシック" charset="0"/>
              </a:rPr>
              <a:t>identical</a:t>
            </a:r>
            <a:endParaRPr lang="en-US" i="1" dirty="0">
              <a:ea typeface="ＭＳ Ｐゴシック" charset="0"/>
            </a:endParaRPr>
          </a:p>
          <a:p>
            <a:pPr lvl="2" eaLnBrk="1" hangingPunct="1"/>
            <a:r>
              <a:rPr lang="en-US" dirty="0">
                <a:ea typeface="ＭＳ Ｐゴシック" charset="0"/>
              </a:rPr>
              <a:t>In string streams they’re </a:t>
            </a:r>
            <a:r>
              <a:rPr lang="en-US" dirty="0" smtClean="0">
                <a:ea typeface="ＭＳ Ｐゴシック" charset="0"/>
              </a:rPr>
              <a:t>independent</a:t>
            </a:r>
          </a:p>
          <a:p>
            <a:pPr lvl="1"/>
            <a:r>
              <a:rPr lang="en-US" b="1" dirty="0" err="1" smtClean="0">
                <a:ea typeface="ＭＳ Ｐゴシック" charset="0"/>
              </a:rPr>
              <a:t>tellp</a:t>
            </a:r>
            <a:r>
              <a:rPr lang="en-US" dirty="0" smtClean="0">
                <a:ea typeface="ＭＳ Ｐゴシック" charset="0"/>
              </a:rPr>
              <a:t> and </a:t>
            </a:r>
            <a:r>
              <a:rPr lang="en-US" b="1" dirty="0" err="1" smtClean="0">
                <a:ea typeface="ＭＳ Ｐゴシック" charset="0"/>
              </a:rPr>
              <a:t>tellg</a:t>
            </a:r>
            <a:r>
              <a:rPr lang="en-US" dirty="0" smtClean="0">
                <a:ea typeface="ＭＳ Ｐゴシック" charset="0"/>
              </a:rPr>
              <a:t> record file positions (of </a:t>
            </a:r>
            <a:r>
              <a:rPr lang="en-US" b="1" dirty="0" err="1" smtClean="0">
                <a:ea typeface="ＭＳ Ｐゴシック" charset="0"/>
              </a:rPr>
              <a:t>ios</a:t>
            </a:r>
            <a:r>
              <a:rPr lang="en-US" dirty="0" smtClean="0">
                <a:ea typeface="ＭＳ Ｐゴシック" charset="0"/>
              </a:rPr>
              <a:t>::</a:t>
            </a:r>
            <a:r>
              <a:rPr lang="en-US" b="1" dirty="0" err="1" smtClean="0">
                <a:ea typeface="ＭＳ Ｐゴシック" charset="0"/>
              </a:rPr>
              <a:t>pos_type</a:t>
            </a:r>
            <a:r>
              <a:rPr lang="en-US" dirty="0" smtClean="0">
                <a:ea typeface="ＭＳ Ｐゴシック" charset="0"/>
              </a:rPr>
              <a:t>, but use </a:t>
            </a:r>
            <a:r>
              <a:rPr lang="en-US" b="1" dirty="0" smtClean="0">
                <a:ea typeface="ＭＳ Ｐゴシック" charset="0"/>
              </a:rPr>
              <a:t>auto</a:t>
            </a:r>
            <a:r>
              <a:rPr lang="en-US" dirty="0" smtClean="0">
                <a:ea typeface="ＭＳ Ｐゴシック" charset="0"/>
              </a:rPr>
              <a:t>)</a:t>
            </a:r>
          </a:p>
          <a:p>
            <a:pPr lvl="2"/>
            <a:r>
              <a:rPr lang="en-US" dirty="0" smtClean="0">
                <a:ea typeface="ＭＳ Ｐゴシック" charset="0"/>
              </a:rPr>
              <a:t>can be passed to </a:t>
            </a:r>
            <a:r>
              <a:rPr lang="en-US" b="1" dirty="0" err="1" smtClean="0">
                <a:ea typeface="ＭＳ Ｐゴシック" charset="0"/>
              </a:rPr>
              <a:t>seekp</a:t>
            </a:r>
            <a:r>
              <a:rPr lang="en-US" dirty="0" smtClean="0">
                <a:ea typeface="ＭＳ Ｐゴシック" charset="0"/>
              </a:rPr>
              <a:t> and </a:t>
            </a:r>
            <a:r>
              <a:rPr lang="en-US" b="1" dirty="0" err="1" smtClean="0">
                <a:ea typeface="ＭＳ Ｐゴシック" charset="0"/>
              </a:rPr>
              <a:t>seekg</a:t>
            </a:r>
            <a:r>
              <a:rPr lang="en-US" dirty="0" smtClean="0">
                <a:ea typeface="ＭＳ Ｐゴシック" charset="0"/>
              </a:rPr>
              <a:t> </a:t>
            </a:r>
            <a:endParaRPr lang="en-US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391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8415"/>
            <a:ext cx="8229600" cy="12525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Files With Fixed-length Records</a:t>
            </a:r>
            <a:endParaRPr lang="en-US" dirty="0"/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Often used by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databases (and Program 3)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dirty="0">
                <a:ea typeface="ＭＳ Ｐゴシック" charset="0"/>
              </a:rPr>
              <a:t>can access records </a:t>
            </a:r>
            <a:r>
              <a:rPr lang="en-US" i="1" dirty="0">
                <a:ea typeface="ＭＳ Ｐゴシック" charset="0"/>
              </a:rPr>
              <a:t>randomly</a:t>
            </a:r>
          </a:p>
          <a:p>
            <a:endParaRPr lang="en-US" dirty="0" smtClean="0"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ea typeface="ＭＳ Ｐゴシック" charset="0"/>
                <a:cs typeface="ＭＳ Ｐゴシック" charset="0"/>
              </a:rPr>
              <a:t>Fields </a:t>
            </a:r>
            <a:r>
              <a:rPr lang="en-US" dirty="0">
                <a:ea typeface="ＭＳ Ｐゴシック" charset="0"/>
                <a:cs typeface="ＭＳ Ｐゴシック" charset="0"/>
              </a:rPr>
              <a:t>must have only </a:t>
            </a:r>
            <a:r>
              <a:rPr lang="en-US" i="1" dirty="0">
                <a:ea typeface="ＭＳ Ｐゴシック" charset="0"/>
                <a:cs typeface="ＭＳ Ｐゴシック" charset="0"/>
              </a:rPr>
              <a:t>built-in data</a:t>
            </a:r>
          </a:p>
          <a:p>
            <a:pPr lvl="1"/>
            <a:r>
              <a:rPr lang="en-US" dirty="0">
                <a:ea typeface="ＭＳ Ｐゴシック" charset="0"/>
              </a:rPr>
              <a:t>numbers, C-style strings, static arrays</a:t>
            </a:r>
          </a:p>
          <a:p>
            <a:pPr lvl="1"/>
            <a:r>
              <a:rPr lang="en-US" dirty="0">
                <a:ea typeface="ＭＳ Ｐゴシック" charset="0"/>
              </a:rPr>
              <a:t>no pointers!</a:t>
            </a:r>
          </a:p>
          <a:p>
            <a:pPr lvl="1"/>
            <a:r>
              <a:rPr lang="en-US" dirty="0" smtClean="0">
                <a:ea typeface="ＭＳ Ｐゴシック" charset="0"/>
              </a:rPr>
              <a:t>requires </a:t>
            </a:r>
            <a:r>
              <a:rPr lang="en-US" i="1" dirty="0" smtClean="0">
                <a:ea typeface="ＭＳ Ｐゴシック" charset="0"/>
              </a:rPr>
              <a:t>binary </a:t>
            </a:r>
            <a:r>
              <a:rPr lang="en-US" i="1" dirty="0">
                <a:ea typeface="ＭＳ Ｐゴシック" charset="0"/>
              </a:rPr>
              <a:t>mode</a:t>
            </a:r>
          </a:p>
          <a:p>
            <a:endParaRPr lang="en-US" dirty="0" smtClean="0"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ea typeface="ＭＳ Ｐゴシック" charset="0"/>
                <a:cs typeface="ＭＳ Ｐゴシック" charset="0"/>
              </a:rPr>
              <a:t>Use </a:t>
            </a:r>
            <a:r>
              <a:rPr lang="en-US" dirty="0">
                <a:ea typeface="ＭＳ Ｐゴシック" charset="0"/>
                <a:cs typeface="ＭＳ Ｐゴシック" charset="0"/>
              </a:rPr>
              <a:t>the </a:t>
            </a:r>
            <a:r>
              <a:rPr lang="en-US" b="1" dirty="0">
                <a:ea typeface="ＭＳ Ｐゴシック" charset="0"/>
                <a:cs typeface="ＭＳ Ｐゴシック" charset="0"/>
              </a:rPr>
              <a:t>write</a:t>
            </a:r>
            <a:r>
              <a:rPr lang="en-US" dirty="0">
                <a:ea typeface="ＭＳ Ｐゴシック" charset="0"/>
                <a:cs typeface="ＭＳ Ｐゴシック" charset="0"/>
              </a:rPr>
              <a:t> and </a:t>
            </a:r>
            <a:r>
              <a:rPr lang="en-US" b="1" dirty="0">
                <a:ea typeface="ＭＳ Ｐゴシック" charset="0"/>
                <a:cs typeface="ＭＳ Ｐゴシック" charset="0"/>
              </a:rPr>
              <a:t>read</a:t>
            </a:r>
            <a:r>
              <a:rPr lang="en-US" dirty="0">
                <a:ea typeface="ＭＳ Ｐゴシック" charset="0"/>
                <a:cs typeface="ＭＳ Ｐゴシック" charset="0"/>
              </a:rPr>
              <a:t> member functions</a:t>
            </a:r>
          </a:p>
          <a:p>
            <a:endParaRPr lang="en-US" dirty="0" smtClean="0"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ea typeface="ＭＳ Ｐゴシック" charset="0"/>
                <a:cs typeface="ＭＳ Ｐゴシック" charset="0"/>
              </a:rPr>
              <a:t>See </a:t>
            </a:r>
            <a:r>
              <a:rPr lang="en-US" i="1" dirty="0" err="1">
                <a:ea typeface="ＭＳ Ｐゴシック" charset="0"/>
                <a:cs typeface="ＭＳ Ｐゴシック" charset="0"/>
              </a:rPr>
              <a:t>employeedb.cpp</a:t>
            </a:r>
            <a:endParaRPr lang="en-US" i="1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307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Stream Positioning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like file streams</a:t>
            </a:r>
          </a:p>
          <a:p>
            <a:endParaRPr lang="en-US" dirty="0"/>
          </a:p>
          <a:p>
            <a:r>
              <a:rPr lang="en-US" dirty="0" smtClean="0"/>
              <a:t>Except the </a:t>
            </a:r>
            <a:r>
              <a:rPr lang="en-US" b="1" dirty="0" smtClean="0"/>
              <a:t>put</a:t>
            </a:r>
            <a:r>
              <a:rPr lang="en-US" dirty="0" smtClean="0"/>
              <a:t> and </a:t>
            </a:r>
            <a:r>
              <a:rPr lang="en-US" b="1" dirty="0" smtClean="0"/>
              <a:t>get</a:t>
            </a:r>
            <a:r>
              <a:rPr lang="en-US" dirty="0" smtClean="0"/>
              <a:t> pointers are </a:t>
            </a:r>
            <a:r>
              <a:rPr lang="en-US" i="1" dirty="0" smtClean="0"/>
              <a:t>independent</a:t>
            </a:r>
          </a:p>
          <a:p>
            <a:endParaRPr lang="en-US" dirty="0"/>
          </a:p>
          <a:p>
            <a:r>
              <a:rPr lang="en-US" dirty="0" smtClean="0"/>
              <a:t>See </a:t>
            </a:r>
            <a:r>
              <a:rPr lang="en-US" i="1" dirty="0" err="1" smtClean="0"/>
              <a:t>sstream_seek.cpp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0704874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Formatted I/O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</a:t>
            </a:r>
            <a:r>
              <a:rPr lang="en-US" i="1" dirty="0" smtClean="0"/>
              <a:t>flags</a:t>
            </a:r>
            <a:r>
              <a:rPr lang="en-US" dirty="0" smtClean="0"/>
              <a:t> on streams</a:t>
            </a:r>
          </a:p>
          <a:p>
            <a:pPr lvl="1"/>
            <a:r>
              <a:rPr lang="en-US" dirty="0" smtClean="0"/>
              <a:t>for width, precision, etc.</a:t>
            </a:r>
          </a:p>
          <a:p>
            <a:pPr lvl="1"/>
            <a:r>
              <a:rPr lang="en-US" b="1" dirty="0" err="1" smtClean="0"/>
              <a:t>setf</a:t>
            </a:r>
            <a:r>
              <a:rPr lang="en-US" dirty="0" smtClean="0"/>
              <a:t>, </a:t>
            </a:r>
            <a:r>
              <a:rPr lang="en-US" b="1" dirty="0" err="1" smtClean="0"/>
              <a:t>unsetf</a:t>
            </a:r>
            <a:endParaRPr lang="en-US" b="1" dirty="0" smtClean="0"/>
          </a:p>
          <a:p>
            <a:endParaRPr lang="en-US" dirty="0"/>
          </a:p>
          <a:p>
            <a:r>
              <a:rPr lang="en-US" dirty="0" smtClean="0"/>
              <a:t>Manipulators</a:t>
            </a:r>
          </a:p>
          <a:p>
            <a:pPr lvl="1"/>
            <a:r>
              <a:rPr lang="en-US" i="1" dirty="0" smtClean="0"/>
              <a:t>shortcuts</a:t>
            </a:r>
            <a:r>
              <a:rPr lang="en-US" dirty="0" smtClean="0"/>
              <a:t> for calling </a:t>
            </a:r>
            <a:r>
              <a:rPr lang="en-US" b="1" dirty="0" err="1" smtClean="0"/>
              <a:t>setf</a:t>
            </a:r>
            <a:r>
              <a:rPr lang="en-US" dirty="0" smtClean="0"/>
              <a:t>/</a:t>
            </a:r>
            <a:r>
              <a:rPr lang="en-US" b="1" dirty="0" err="1" smtClean="0"/>
              <a:t>unsetf</a:t>
            </a:r>
            <a:endParaRPr lang="en-US" b="1" dirty="0" smtClean="0"/>
          </a:p>
          <a:p>
            <a:pPr lvl="1"/>
            <a:r>
              <a:rPr lang="en-US" b="1" dirty="0" err="1" smtClean="0"/>
              <a:t>endl</a:t>
            </a:r>
            <a:endParaRPr lang="en-US" b="1" dirty="0" smtClean="0"/>
          </a:p>
          <a:p>
            <a:pPr lvl="1"/>
            <a:r>
              <a:rPr lang="en-US" b="1" dirty="0" smtClean="0"/>
              <a:t>hex</a:t>
            </a:r>
            <a:r>
              <a:rPr lang="en-US" dirty="0" smtClean="0"/>
              <a:t>, </a:t>
            </a:r>
            <a:r>
              <a:rPr lang="en-US" b="1" dirty="0" err="1" smtClean="0"/>
              <a:t>dec</a:t>
            </a:r>
            <a:r>
              <a:rPr lang="en-US" dirty="0" smtClean="0"/>
              <a:t>, </a:t>
            </a:r>
            <a:r>
              <a:rPr lang="en-US" b="1" dirty="0" err="1" smtClean="0"/>
              <a:t>oct</a:t>
            </a:r>
            <a:endParaRPr lang="en-US" b="1" dirty="0" smtClean="0"/>
          </a:p>
          <a:p>
            <a:pPr lvl="1"/>
            <a:r>
              <a:rPr lang="en-US" b="1" dirty="0" err="1" smtClean="0"/>
              <a:t>setw</a:t>
            </a:r>
            <a:r>
              <a:rPr lang="en-US" dirty="0" smtClean="0"/>
              <a:t>(</a:t>
            </a:r>
            <a:r>
              <a:rPr lang="en-US" b="1" dirty="0" smtClean="0"/>
              <a:t>n</a:t>
            </a:r>
            <a:r>
              <a:rPr lang="en-US" dirty="0" smtClean="0"/>
              <a:t>),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508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I/O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istream</a:t>
            </a:r>
            <a:endParaRPr lang="en-US" b="1" dirty="0" smtClean="0"/>
          </a:p>
          <a:p>
            <a:pPr lvl="1"/>
            <a:r>
              <a:rPr lang="en-US" b="1" dirty="0" err="1" smtClean="0"/>
              <a:t>cin</a:t>
            </a:r>
            <a:r>
              <a:rPr lang="en-US" dirty="0" smtClean="0"/>
              <a:t> is an </a:t>
            </a:r>
            <a:r>
              <a:rPr lang="en-US" b="1" dirty="0" err="1" smtClean="0"/>
              <a:t>istream</a:t>
            </a:r>
            <a:endParaRPr lang="en-US" b="1" dirty="0" smtClean="0"/>
          </a:p>
          <a:p>
            <a:pPr lvl="1"/>
            <a:r>
              <a:rPr lang="en-US" dirty="0" smtClean="0"/>
              <a:t>Subclasses:</a:t>
            </a:r>
          </a:p>
          <a:p>
            <a:pPr lvl="2"/>
            <a:r>
              <a:rPr lang="en-US" b="1" dirty="0" err="1" smtClean="0"/>
              <a:t>ifstream</a:t>
            </a:r>
            <a:r>
              <a:rPr lang="en-US" dirty="0" smtClean="0"/>
              <a:t> for files</a:t>
            </a:r>
          </a:p>
          <a:p>
            <a:pPr lvl="2"/>
            <a:r>
              <a:rPr lang="en-US" b="1" dirty="0" err="1" smtClean="0"/>
              <a:t>istringstream</a:t>
            </a:r>
            <a:r>
              <a:rPr lang="en-US" dirty="0" smtClean="0"/>
              <a:t> for parsing strings</a:t>
            </a:r>
          </a:p>
          <a:p>
            <a:endParaRPr lang="en-US" dirty="0"/>
          </a:p>
          <a:p>
            <a:r>
              <a:rPr lang="en-US" b="1" dirty="0" err="1" smtClean="0"/>
              <a:t>ostream</a:t>
            </a:r>
            <a:endParaRPr lang="en-US" b="1" dirty="0" smtClean="0"/>
          </a:p>
          <a:p>
            <a:pPr lvl="1"/>
            <a:r>
              <a:rPr lang="en-US" b="1" dirty="0" err="1" smtClean="0"/>
              <a:t>cout</a:t>
            </a:r>
            <a:r>
              <a:rPr lang="en-US" dirty="0" smtClean="0"/>
              <a:t> and </a:t>
            </a:r>
            <a:r>
              <a:rPr lang="en-US" b="1" dirty="0" err="1" smtClean="0"/>
              <a:t>cerr</a:t>
            </a:r>
            <a:r>
              <a:rPr lang="en-US" dirty="0" smtClean="0"/>
              <a:t> are </a:t>
            </a:r>
            <a:r>
              <a:rPr lang="en-US" b="1" dirty="0" err="1" smtClean="0"/>
              <a:t>ostream</a:t>
            </a:r>
            <a:r>
              <a:rPr lang="en-US" dirty="0" err="1" smtClean="0"/>
              <a:t>s</a:t>
            </a:r>
            <a:endParaRPr lang="en-US" dirty="0" smtClean="0"/>
          </a:p>
          <a:p>
            <a:pPr lvl="1"/>
            <a:r>
              <a:rPr lang="en-US" dirty="0" smtClean="0"/>
              <a:t>Subclasses:</a:t>
            </a:r>
          </a:p>
          <a:p>
            <a:pPr lvl="2"/>
            <a:r>
              <a:rPr lang="en-US" b="1" dirty="0" err="1" smtClean="0"/>
              <a:t>ofstream</a:t>
            </a:r>
            <a:r>
              <a:rPr lang="en-US" dirty="0" smtClean="0"/>
              <a:t> for files</a:t>
            </a:r>
          </a:p>
          <a:p>
            <a:pPr lvl="2"/>
            <a:r>
              <a:rPr lang="en-US" b="1" dirty="0" err="1" smtClean="0"/>
              <a:t>ostringstream</a:t>
            </a:r>
            <a:r>
              <a:rPr lang="en-US" dirty="0" smtClean="0"/>
              <a:t> for building strings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263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Output Formatting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Can set stream </a:t>
            </a:r>
            <a:r>
              <a:rPr lang="en-US" i="1" dirty="0">
                <a:latin typeface="Corbel" charset="0"/>
                <a:ea typeface="ＭＳ Ｐゴシック" charset="0"/>
                <a:cs typeface="ＭＳ Ｐゴシック" charset="0"/>
              </a:rPr>
              <a:t>attributes</a:t>
            </a:r>
          </a:p>
          <a:p>
            <a:pPr lvl="1" eaLnBrk="1" hangingPunct="1">
              <a:spcAft>
                <a:spcPts val="600"/>
              </a:spcAft>
            </a:pPr>
            <a:r>
              <a:rPr lang="en-US" dirty="0">
                <a:latin typeface="Corbel" charset="0"/>
                <a:ea typeface="ＭＳ Ｐゴシック" charset="0"/>
              </a:rPr>
              <a:t>width, fill character, alignment, numeric base, floating-point format, decimal precision, etc.</a:t>
            </a:r>
          </a:p>
          <a:p>
            <a:pPr eaLnBrk="1" hangingPunct="1">
              <a:spcAft>
                <a:spcPts val="600"/>
              </a:spcAft>
            </a:pPr>
            <a:endParaRPr lang="en-US" dirty="0" smtClean="0">
              <a:latin typeface="Corbe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Use </a:t>
            </a:r>
            <a:r>
              <a:rPr lang="en-US" b="1" dirty="0" err="1">
                <a:latin typeface="Corbel" charset="0"/>
                <a:ea typeface="ＭＳ Ｐゴシック" charset="0"/>
                <a:cs typeface="ＭＳ Ｐゴシック" charset="0"/>
              </a:rPr>
              <a:t>setf</a:t>
            </a:r>
            <a:r>
              <a:rPr lang="en-US" b="1" dirty="0">
                <a:latin typeface="Corbel" charset="0"/>
                <a:ea typeface="ＭＳ Ｐゴシック" charset="0"/>
                <a:cs typeface="ＭＳ Ｐゴシック" charset="0"/>
              </a:rPr>
              <a:t>( )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 and </a:t>
            </a:r>
            <a:r>
              <a:rPr lang="en-US" b="1" dirty="0" err="1">
                <a:latin typeface="Corbel" charset="0"/>
                <a:ea typeface="ＭＳ Ｐゴシック" charset="0"/>
                <a:cs typeface="ＭＳ Ｐゴシック" charset="0"/>
              </a:rPr>
              <a:t>unsetf</a:t>
            </a:r>
            <a:r>
              <a:rPr lang="en-US" b="1" dirty="0">
                <a:latin typeface="Corbel" charset="0"/>
                <a:ea typeface="ＭＳ Ｐゴシック" charset="0"/>
                <a:cs typeface="ＭＳ Ｐゴシック" charset="0"/>
              </a:rPr>
              <a:t>( )</a:t>
            </a:r>
          </a:p>
          <a:p>
            <a:pPr eaLnBrk="1" hangingPunct="1">
              <a:spcAft>
                <a:spcPts val="600"/>
              </a:spcAft>
            </a:pPr>
            <a:endParaRPr lang="en-US" dirty="0" smtClean="0">
              <a:latin typeface="Corbe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Example</a:t>
            </a:r>
            <a:r>
              <a:rPr lang="en-US" dirty="0">
                <a:latin typeface="Corbel" charset="0"/>
                <a:ea typeface="ＭＳ Ｐゴシック" charset="0"/>
                <a:cs typeface="ＭＳ Ｐゴシック" charset="0"/>
              </a:rPr>
              <a:t>: </a:t>
            </a:r>
            <a:r>
              <a:rPr lang="en-US" i="1" dirty="0" err="1" smtClean="0">
                <a:latin typeface="Corbel" charset="0"/>
                <a:ea typeface="ＭＳ Ｐゴシック" charset="0"/>
                <a:cs typeface="ＭＳ Ｐゴシック" charset="0"/>
              </a:rPr>
              <a:t>format.cpp</a:t>
            </a:r>
            <a:r>
              <a:rPr lang="en-US" dirty="0" smtClean="0">
                <a:latin typeface="Corbel" charset="0"/>
                <a:ea typeface="ＭＳ Ｐゴシック" charset="0"/>
                <a:cs typeface="ＭＳ Ｐゴシック" charset="0"/>
              </a:rPr>
              <a:t>, </a:t>
            </a:r>
            <a:r>
              <a:rPr lang="en-US" i="1" dirty="0" err="1" smtClean="0">
                <a:latin typeface="Corbel" charset="0"/>
                <a:ea typeface="ＭＳ Ｐゴシック" charset="0"/>
                <a:cs typeface="ＭＳ Ｐゴシック" charset="0"/>
              </a:rPr>
              <a:t>format.out</a:t>
            </a:r>
            <a:endParaRPr lang="en-US" i="1" dirty="0">
              <a:latin typeface="Corbe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974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Stream Buffers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ea typeface="ＭＳ Ｐゴシック" charset="0"/>
                <a:cs typeface="ＭＳ Ｐゴシック" charset="0"/>
              </a:rPr>
              <a:t>The data area(s) held by the stream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ea typeface="ＭＳ Ｐゴシック" charset="0"/>
              </a:rPr>
              <a:t>Can </a:t>
            </a:r>
            <a:r>
              <a:rPr lang="en-US" dirty="0">
                <a:ea typeface="ＭＳ Ｐゴシック" charset="0"/>
              </a:rPr>
              <a:t>access via the function </a:t>
            </a:r>
            <a:r>
              <a:rPr lang="en-US" b="1" dirty="0" err="1">
                <a:ea typeface="ＭＳ Ｐゴシック" charset="0"/>
              </a:rPr>
              <a:t>rdbuf</a:t>
            </a:r>
            <a:r>
              <a:rPr lang="en-US" b="1" dirty="0">
                <a:ea typeface="ＭＳ Ｐゴシック" charset="0"/>
              </a:rPr>
              <a:t>( )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endParaRPr lang="en-US" dirty="0" smtClean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A </a:t>
            </a:r>
            <a:r>
              <a:rPr lang="ja-JP" altLang="en-US" dirty="0"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Way Station</a:t>
            </a:r>
            <a:r>
              <a:rPr lang="ja-JP" altLang="en-US" dirty="0"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 for data en </a:t>
            </a:r>
            <a:r>
              <a:rPr lang="en-US" altLang="ja-JP" dirty="0" smtClean="0">
                <a:ea typeface="ＭＳ Ｐゴシック" charset="0"/>
                <a:cs typeface="ＭＳ Ｐゴシック" charset="0"/>
              </a:rPr>
              <a:t>route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We usually don’</a:t>
            </a:r>
            <a:r>
              <a:rPr lang="en-US" altLang="ja-JP" dirty="0" smtClean="0">
                <a:ea typeface="ＭＳ Ｐゴシック" charset="0"/>
                <a:cs typeface="ＭＳ Ｐゴシック" charset="0"/>
              </a:rPr>
              <a:t>t use </a:t>
            </a:r>
            <a:r>
              <a:rPr lang="en-US" altLang="ja-JP" b="1" dirty="0" err="1">
                <a:ea typeface="ＭＳ Ｐゴシック" charset="0"/>
                <a:cs typeface="ＭＳ Ｐゴシック" charset="0"/>
              </a:rPr>
              <a:t>r</a:t>
            </a:r>
            <a:r>
              <a:rPr lang="en-US" altLang="ja-JP" b="1" dirty="0" err="1" smtClean="0">
                <a:ea typeface="ＭＳ Ｐゴシック" charset="0"/>
                <a:cs typeface="ＭＳ Ｐゴシック" charset="0"/>
              </a:rPr>
              <a:t>dbuf</a:t>
            </a:r>
            <a:endParaRPr lang="en-US" altLang="ja-JP" b="1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endParaRPr lang="en-US" dirty="0" smtClean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Two </a:t>
            </a:r>
            <a:r>
              <a:rPr lang="en-US" dirty="0">
                <a:ea typeface="ＭＳ Ｐゴシック" charset="0"/>
                <a:cs typeface="ＭＳ Ｐゴシック" charset="0"/>
              </a:rPr>
              <a:t>cool features: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i="1" dirty="0" smtClean="0">
                <a:ea typeface="ＭＳ Ｐゴシック" charset="0"/>
              </a:rPr>
              <a:t>rdbuf1.cpp</a:t>
            </a:r>
            <a:r>
              <a:rPr lang="en-US" i="1" dirty="0">
                <a:ea typeface="ＭＳ Ｐゴシック" charset="0"/>
              </a:rPr>
              <a:t>,</a:t>
            </a:r>
            <a:r>
              <a:rPr lang="en-US" dirty="0">
                <a:ea typeface="ＭＳ Ｐゴシック" charset="0"/>
              </a:rPr>
              <a:t> </a:t>
            </a:r>
            <a:r>
              <a:rPr lang="en-US" i="1" dirty="0" smtClean="0">
                <a:ea typeface="ＭＳ Ｐゴシック" charset="0"/>
              </a:rPr>
              <a:t>rdbuf2.cpp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endParaRPr lang="en-US" i="1" dirty="0">
              <a:ea typeface="ＭＳ Ｐゴシック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ea typeface="ＭＳ Ｐゴシック" charset="0"/>
              </a:rPr>
              <a:t>See also </a:t>
            </a:r>
            <a:r>
              <a:rPr lang="en-US" i="1" dirty="0" err="1" smtClean="0">
                <a:ea typeface="ＭＳ Ｐゴシック" charset="0"/>
              </a:rPr>
              <a:t>Iofile.cpp</a:t>
            </a:r>
            <a:r>
              <a:rPr lang="en-US" i="1" dirty="0" smtClean="0">
                <a:ea typeface="ＭＳ Ｐゴシック" charset="0"/>
              </a:rPr>
              <a:t> (that’s an “</a:t>
            </a:r>
            <a:r>
              <a:rPr lang="en-US" i="1" dirty="0" err="1" smtClean="0">
                <a:ea typeface="ＭＳ Ｐゴシック" charset="0"/>
              </a:rPr>
              <a:t>i</a:t>
            </a:r>
            <a:r>
              <a:rPr lang="en-US" i="1" dirty="0" smtClean="0">
                <a:ea typeface="ＭＳ Ｐゴシック" charset="0"/>
              </a:rPr>
              <a:t>”, not an “l”)</a:t>
            </a:r>
            <a:endParaRPr lang="en-US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725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Manipulators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endParaRPr lang="en-US" dirty="0" smtClean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A </a:t>
            </a:r>
            <a:r>
              <a:rPr lang="en-US" i="1" dirty="0">
                <a:ea typeface="ＭＳ Ｐゴシック" charset="0"/>
                <a:cs typeface="ＭＳ Ｐゴシック" charset="0"/>
              </a:rPr>
              <a:t>shorthand</a:t>
            </a:r>
            <a:r>
              <a:rPr lang="en-US" dirty="0">
                <a:ea typeface="ＭＳ Ｐゴシック" charset="0"/>
                <a:cs typeface="ＭＳ Ｐゴシック" charset="0"/>
              </a:rPr>
              <a:t> for setting/unsetting stream attributes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b="1" dirty="0" err="1">
                <a:ea typeface="ＭＳ Ｐゴシック" charset="0"/>
              </a:rPr>
              <a:t>dec</a:t>
            </a:r>
            <a:r>
              <a:rPr lang="en-US" dirty="0">
                <a:ea typeface="ＭＳ Ｐゴシック" charset="0"/>
              </a:rPr>
              <a:t>, </a:t>
            </a:r>
            <a:r>
              <a:rPr lang="en-US" b="1" dirty="0">
                <a:ea typeface="ＭＳ Ｐゴシック" charset="0"/>
              </a:rPr>
              <a:t>hex</a:t>
            </a:r>
            <a:r>
              <a:rPr lang="en-US" dirty="0">
                <a:ea typeface="ＭＳ Ｐゴシック" charset="0"/>
              </a:rPr>
              <a:t>, </a:t>
            </a:r>
            <a:r>
              <a:rPr lang="en-US" b="1" dirty="0" err="1">
                <a:ea typeface="ＭＳ Ｐゴシック" charset="0"/>
              </a:rPr>
              <a:t>endl</a:t>
            </a:r>
            <a:r>
              <a:rPr lang="en-US" dirty="0">
                <a:ea typeface="ＭＳ Ｐゴシック" charset="0"/>
              </a:rPr>
              <a:t>, </a:t>
            </a:r>
            <a:r>
              <a:rPr lang="en-US" b="1" dirty="0">
                <a:ea typeface="ＭＳ Ｐゴシック" charset="0"/>
              </a:rPr>
              <a:t>flush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dirty="0">
                <a:ea typeface="ＭＳ Ｐゴシック" charset="0"/>
                <a:cs typeface="ＭＳ Ｐゴシック" charset="0"/>
              </a:rPr>
              <a:t>Achieved via a special </a:t>
            </a:r>
            <a:r>
              <a:rPr lang="en-US" i="1" dirty="0">
                <a:ea typeface="ＭＳ Ｐゴシック" charset="0"/>
                <a:cs typeface="ＭＳ Ｐゴシック" charset="0"/>
              </a:rPr>
              <a:t>overload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i="1" dirty="0">
                <a:ea typeface="ＭＳ Ｐゴシック" charset="0"/>
                <a:cs typeface="ＭＳ Ｐゴシック" charset="0"/>
              </a:rPr>
              <a:t>convention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dirty="0">
                <a:ea typeface="ＭＳ Ｐゴシック" charset="0"/>
              </a:rPr>
              <a:t>manipulators are </a:t>
            </a:r>
            <a:r>
              <a:rPr lang="en-US" i="1" dirty="0">
                <a:ea typeface="ＭＳ Ｐゴシック" charset="0"/>
              </a:rPr>
              <a:t>functions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dirty="0">
                <a:ea typeface="ＭＳ Ｐゴシック" charset="0"/>
              </a:rPr>
              <a:t>when </a:t>
            </a:r>
            <a:r>
              <a:rPr lang="en-US" dirty="0" smtClean="0">
                <a:ea typeface="ＭＳ Ｐゴシック" charset="0"/>
              </a:rPr>
              <a:t>inserted into </a:t>
            </a:r>
            <a:r>
              <a:rPr lang="en-US" smtClean="0">
                <a:ea typeface="ＭＳ Ｐゴシック" charset="0"/>
              </a:rPr>
              <a:t>the stream, </a:t>
            </a:r>
            <a:r>
              <a:rPr lang="en-US" dirty="0">
                <a:ea typeface="ＭＳ Ｐゴシック" charset="0"/>
              </a:rPr>
              <a:t>the following function is called:</a:t>
            </a:r>
            <a:br>
              <a:rPr lang="en-US" dirty="0">
                <a:ea typeface="ＭＳ Ｐゴシック" charset="0"/>
              </a:rPr>
            </a:br>
            <a:r>
              <a:rPr lang="en-US" sz="2400" dirty="0" smtClean="0">
                <a:ea typeface="ＭＳ Ｐゴシック" charset="0"/>
              </a:rPr>
              <a:t/>
            </a:r>
            <a:br>
              <a:rPr lang="en-US" sz="2400" dirty="0" smtClean="0">
                <a:ea typeface="ＭＳ Ｐゴシック" charset="0"/>
              </a:rPr>
            </a:br>
            <a:r>
              <a:rPr lang="en-US" sz="1600" dirty="0" err="1" smtClean="0">
                <a:latin typeface="Andale Mono"/>
                <a:ea typeface="ＭＳ Ｐゴシック" charset="0"/>
                <a:cs typeface="Andale Mono"/>
              </a:rPr>
              <a:t>ostream</a:t>
            </a:r>
            <a:r>
              <a:rPr lang="en-US" sz="1600" dirty="0">
                <a:latin typeface="Andale Mono"/>
                <a:ea typeface="ＭＳ Ｐゴシック" charset="0"/>
                <a:cs typeface="Andale Mono"/>
              </a:rPr>
              <a:t>&amp; </a:t>
            </a:r>
            <a:r>
              <a:rPr lang="en-US" sz="1600" dirty="0" err="1">
                <a:latin typeface="Andale Mono"/>
                <a:ea typeface="ＭＳ Ｐゴシック" charset="0"/>
                <a:cs typeface="Andale Mono"/>
              </a:rPr>
              <a:t>ostream</a:t>
            </a:r>
            <a:r>
              <a:rPr lang="en-US" sz="1600" dirty="0">
                <a:latin typeface="Andale Mono"/>
                <a:ea typeface="ＭＳ Ｐゴシック" charset="0"/>
                <a:cs typeface="Andale Mono"/>
              </a:rPr>
              <a:t>::operator&lt;&lt;(</a:t>
            </a:r>
            <a:r>
              <a:rPr lang="en-US" sz="1600" dirty="0" err="1">
                <a:latin typeface="Andale Mono"/>
                <a:ea typeface="ＭＳ Ｐゴシック" charset="0"/>
                <a:cs typeface="Andale Mono"/>
              </a:rPr>
              <a:t>ostream</a:t>
            </a:r>
            <a:r>
              <a:rPr lang="en-US" sz="1600" dirty="0">
                <a:latin typeface="Andale Mono"/>
                <a:ea typeface="ＭＳ Ｐゴシック" charset="0"/>
                <a:cs typeface="Andale Mono"/>
              </a:rPr>
              <a:t>&amp; (*</a:t>
            </a:r>
            <a:r>
              <a:rPr lang="en-US" sz="1600" dirty="0" err="1">
                <a:latin typeface="Andale Mono"/>
                <a:ea typeface="ＭＳ Ｐゴシック" charset="0"/>
                <a:cs typeface="Andale Mono"/>
              </a:rPr>
              <a:t>pf</a:t>
            </a:r>
            <a:r>
              <a:rPr lang="en-US" sz="1600" dirty="0">
                <a:latin typeface="Andale Mono"/>
                <a:ea typeface="ＭＳ Ｐゴシック" charset="0"/>
                <a:cs typeface="Andale Mono"/>
              </a:rPr>
              <a:t>)(</a:t>
            </a:r>
            <a:r>
              <a:rPr lang="en-US" sz="1600" dirty="0" err="1">
                <a:latin typeface="Andale Mono"/>
                <a:ea typeface="ＭＳ Ｐゴシック" charset="0"/>
                <a:cs typeface="Andale Mono"/>
              </a:rPr>
              <a:t>ostream</a:t>
            </a:r>
            <a:r>
              <a:rPr lang="en-US" sz="1600" dirty="0">
                <a:latin typeface="Andale Mono"/>
                <a:ea typeface="ＭＳ Ｐゴシック" charset="0"/>
                <a:cs typeface="Andale Mono"/>
              </a:rPr>
              <a:t>&amp;)) {</a:t>
            </a:r>
            <a:br>
              <a:rPr lang="en-US" sz="1600" dirty="0">
                <a:latin typeface="Andale Mono"/>
                <a:ea typeface="ＭＳ Ｐゴシック" charset="0"/>
                <a:cs typeface="Andale Mono"/>
              </a:rPr>
            </a:br>
            <a:r>
              <a:rPr lang="en-US" sz="1600" dirty="0">
                <a:latin typeface="Andale Mono"/>
                <a:ea typeface="ＭＳ Ｐゴシック" charset="0"/>
                <a:cs typeface="Andale Mono"/>
              </a:rPr>
              <a:t>  return </a:t>
            </a:r>
            <a:r>
              <a:rPr lang="en-US" sz="1600" dirty="0" err="1">
                <a:latin typeface="Andale Mono"/>
                <a:ea typeface="ＭＳ Ｐゴシック" charset="0"/>
                <a:cs typeface="Andale Mono"/>
              </a:rPr>
              <a:t>pf</a:t>
            </a:r>
            <a:r>
              <a:rPr lang="en-US" sz="1600" dirty="0">
                <a:latin typeface="Andale Mono"/>
                <a:ea typeface="ＭＳ Ｐゴシック" charset="0"/>
                <a:cs typeface="Andale Mono"/>
              </a:rPr>
              <a:t>(*this);</a:t>
            </a:r>
            <a:br>
              <a:rPr lang="en-US" sz="1600" dirty="0">
                <a:latin typeface="Andale Mono"/>
                <a:ea typeface="ＭＳ Ｐゴシック" charset="0"/>
                <a:cs typeface="Andale Mono"/>
              </a:rPr>
            </a:br>
            <a:r>
              <a:rPr lang="en-US" sz="1600" dirty="0" smtClean="0">
                <a:latin typeface="Andale Mono"/>
                <a:ea typeface="ＭＳ Ｐゴシック" charset="0"/>
                <a:cs typeface="Andale Mono"/>
              </a:rPr>
              <a:t>}</a:t>
            </a:r>
            <a:br>
              <a:rPr lang="en-US" sz="1600" dirty="0" smtClean="0">
                <a:latin typeface="Andale Mono"/>
                <a:ea typeface="ＭＳ Ｐゴシック" charset="0"/>
                <a:cs typeface="Andale Mono"/>
              </a:rPr>
            </a:br>
            <a:endParaRPr lang="en-US" sz="1600" dirty="0">
              <a:latin typeface="Andale Mono"/>
              <a:ea typeface="ＭＳ Ｐゴシック" charset="0"/>
              <a:cs typeface="Andale Mono"/>
            </a:endParaRPr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The </a:t>
            </a:r>
            <a:r>
              <a:rPr lang="en-US" dirty="0">
                <a:ea typeface="ＭＳ Ｐゴシック" charset="0"/>
                <a:cs typeface="ＭＳ Ｐゴシック" charset="0"/>
              </a:rPr>
              <a:t>function </a:t>
            </a:r>
            <a:r>
              <a:rPr lang="en-US" b="1" dirty="0" err="1">
                <a:ea typeface="ＭＳ Ｐゴシック" charset="0"/>
                <a:cs typeface="ＭＳ Ｐゴシック" charset="0"/>
              </a:rPr>
              <a:t>pf</a:t>
            </a:r>
            <a:r>
              <a:rPr lang="en-US" dirty="0">
                <a:ea typeface="ＭＳ Ｐゴシック" charset="0"/>
                <a:cs typeface="ＭＳ Ｐゴシック" charset="0"/>
              </a:rPr>
              <a:t> should do its work and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then return </a:t>
            </a:r>
            <a:r>
              <a:rPr lang="en-US" dirty="0">
                <a:ea typeface="ＭＳ Ｐゴシック" charset="0"/>
                <a:cs typeface="ＭＳ Ｐゴシック" charset="0"/>
              </a:rPr>
              <a:t>the stream</a:t>
            </a:r>
            <a:r>
              <a:rPr lang="en-US" b="1" dirty="0">
                <a:ea typeface="ＭＳ Ｐゴシック" charset="0"/>
                <a:cs typeface="ＭＳ Ｐゴシック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53641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Creating </a:t>
            </a:r>
            <a:r>
              <a:rPr lang="en-US" dirty="0" smtClean="0">
                <a:solidFill>
                  <a:srgbClr val="D2533C"/>
                </a:solidFill>
                <a:ea typeface="+mj-ea"/>
                <a:cs typeface="+mj-cs"/>
              </a:rPr>
              <a:t>Your Own </a:t>
            </a: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Manipulator</a:t>
            </a:r>
          </a:p>
        </p:txBody>
      </p:sp>
      <p:sp>
        <p:nvSpPr>
          <p:cNvPr id="40962" name="Rectangle 3"/>
          <p:cNvSpPr>
            <a:spLocks noGrp="1" noChangeArrowheads="1"/>
          </p:cNvSpPr>
          <p:nvPr>
            <p:ph idx="1"/>
          </p:nvPr>
        </p:nvSpPr>
        <p:spPr>
          <a:xfrm>
            <a:off x="177800" y="1652588"/>
            <a:ext cx="8785225" cy="131921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b="1" dirty="0">
                <a:ea typeface="ＭＳ Ｐゴシック" charset="0"/>
                <a:cs typeface="ＭＳ Ｐゴシック" charset="0"/>
              </a:rPr>
              <a:t>#include &lt;</a:t>
            </a:r>
            <a:r>
              <a:rPr lang="en-US" b="1" dirty="0" err="1">
                <a:ea typeface="ＭＳ Ｐゴシック" charset="0"/>
                <a:cs typeface="ＭＳ Ｐゴシック" charset="0"/>
              </a:rPr>
              <a:t>iostream</a:t>
            </a:r>
            <a:r>
              <a:rPr lang="en-US" b="1" dirty="0">
                <a:ea typeface="ＭＳ Ｐゴシック" charset="0"/>
                <a:cs typeface="ＭＳ Ｐゴシック" charset="0"/>
              </a:rPr>
              <a:t>&gt;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Define a function with the </a:t>
            </a:r>
            <a:r>
              <a:rPr lang="en-US" i="1" dirty="0">
                <a:ea typeface="ＭＳ Ｐゴシック" charset="0"/>
                <a:cs typeface="ＭＳ Ｐゴシック" charset="0"/>
              </a:rPr>
              <a:t>required signature </a:t>
            </a:r>
            <a:r>
              <a:rPr lang="en-US" dirty="0">
                <a:ea typeface="ＭＳ Ｐゴシック" charset="0"/>
                <a:cs typeface="ＭＳ Ｐゴシック" charset="0"/>
              </a:rPr>
              <a:t>(below)</a:t>
            </a:r>
            <a:endParaRPr lang="en-US" i="1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Do your work and </a:t>
            </a:r>
            <a:r>
              <a:rPr lang="en-US" i="1" dirty="0">
                <a:ea typeface="ＭＳ Ｐゴシック" charset="0"/>
                <a:cs typeface="ＭＳ Ｐゴシック" charset="0"/>
              </a:rPr>
              <a:t>return the stream</a:t>
            </a:r>
            <a:r>
              <a:rPr lang="en-US" dirty="0">
                <a:ea typeface="ＭＳ Ｐゴシック" charset="0"/>
                <a:cs typeface="ＭＳ Ｐゴシック" charset="0"/>
              </a:rPr>
              <a:t>:</a:t>
            </a:r>
          </a:p>
        </p:txBody>
      </p:sp>
      <p:sp>
        <p:nvSpPr>
          <p:cNvPr id="40963" name="Rectangle 4"/>
          <p:cNvSpPr>
            <a:spLocks noChangeArrowheads="1"/>
          </p:cNvSpPr>
          <p:nvPr/>
        </p:nvSpPr>
        <p:spPr bwMode="auto">
          <a:xfrm>
            <a:off x="533400" y="3205500"/>
            <a:ext cx="81534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28528" rIns="0" anchor="ctr">
            <a:spAutoFit/>
          </a:bodyPr>
          <a:lstStyle/>
          <a:p>
            <a:pPr eaLnBrk="0" hangingPunct="0"/>
            <a:r>
              <a:rPr lang="en-US" dirty="0" err="1">
                <a:latin typeface="Andale Mono"/>
                <a:cs typeface="Andale Mono"/>
              </a:rPr>
              <a:t>ostream</a:t>
            </a:r>
            <a:r>
              <a:rPr lang="en-US" dirty="0">
                <a:latin typeface="Andale Mono"/>
                <a:cs typeface="Andale Mono"/>
              </a:rPr>
              <a:t>&amp; </a:t>
            </a:r>
            <a:r>
              <a:rPr lang="en-US" dirty="0" err="1">
                <a:latin typeface="Andale Mono"/>
                <a:cs typeface="Andale Mono"/>
              </a:rPr>
              <a:t>nl</a:t>
            </a:r>
            <a:r>
              <a:rPr lang="en-US" dirty="0">
                <a:latin typeface="Andale Mono"/>
                <a:cs typeface="Andale Mono"/>
              </a:rPr>
              <a:t>(</a:t>
            </a:r>
            <a:r>
              <a:rPr lang="en-US" dirty="0" err="1">
                <a:latin typeface="Andale Mono"/>
                <a:cs typeface="Andale Mono"/>
              </a:rPr>
              <a:t>ostream</a:t>
            </a:r>
            <a:r>
              <a:rPr lang="en-US" dirty="0">
                <a:latin typeface="Andale Mono"/>
                <a:cs typeface="Andale Mono"/>
              </a:rPr>
              <a:t>&amp; </a:t>
            </a:r>
            <a:r>
              <a:rPr lang="en-US" dirty="0" err="1">
                <a:latin typeface="Andale Mono"/>
                <a:cs typeface="Andale Mono"/>
              </a:rPr>
              <a:t>os</a:t>
            </a:r>
            <a:r>
              <a:rPr lang="en-US" dirty="0">
                <a:latin typeface="Andale Mono"/>
                <a:cs typeface="Andale Mono"/>
              </a:rPr>
              <a:t>) {</a:t>
            </a:r>
          </a:p>
          <a:p>
            <a:pPr eaLnBrk="0" hangingPunct="0"/>
            <a:r>
              <a:rPr lang="en-US" dirty="0">
                <a:latin typeface="Andale Mono"/>
                <a:cs typeface="Andale Mono"/>
              </a:rPr>
              <a:t>  return </a:t>
            </a:r>
            <a:r>
              <a:rPr lang="en-US" dirty="0" err="1">
                <a:latin typeface="Andale Mono"/>
                <a:cs typeface="Andale Mono"/>
              </a:rPr>
              <a:t>os</a:t>
            </a:r>
            <a:r>
              <a:rPr lang="en-US" dirty="0">
                <a:latin typeface="Andale Mono"/>
                <a:cs typeface="Andale Mono"/>
              </a:rPr>
              <a:t> &lt;&lt; '\n';</a:t>
            </a:r>
          </a:p>
          <a:p>
            <a:pPr eaLnBrk="0" hangingPunct="0"/>
            <a:r>
              <a:rPr lang="en-US" dirty="0">
                <a:latin typeface="Andale Mono"/>
                <a:cs typeface="Andale Mono"/>
              </a:rPr>
              <a:t>}</a:t>
            </a:r>
          </a:p>
          <a:p>
            <a:pPr eaLnBrk="0" hangingPunct="0"/>
            <a:r>
              <a:rPr lang="en-US" dirty="0" err="1">
                <a:latin typeface="Andale Mono"/>
                <a:cs typeface="Andale Mono"/>
              </a:rPr>
              <a:t>int</a:t>
            </a:r>
            <a:r>
              <a:rPr lang="en-US" dirty="0">
                <a:latin typeface="Andale Mono"/>
                <a:cs typeface="Andale Mono"/>
              </a:rPr>
              <a:t> main() {</a:t>
            </a:r>
          </a:p>
          <a:p>
            <a:pPr eaLnBrk="0" hangingPunct="0"/>
            <a:r>
              <a:rPr lang="en-US" dirty="0">
                <a:latin typeface="Andale Mono"/>
                <a:cs typeface="Andale Mono"/>
              </a:rPr>
              <a:t>  </a:t>
            </a:r>
            <a:r>
              <a:rPr lang="en-US" dirty="0" err="1">
                <a:latin typeface="Andale Mono"/>
                <a:cs typeface="Andale Mono"/>
              </a:rPr>
              <a:t>cout</a:t>
            </a:r>
            <a:r>
              <a:rPr lang="en-US" dirty="0">
                <a:latin typeface="Andale Mono"/>
                <a:cs typeface="Andale Mono"/>
              </a:rPr>
              <a:t> &lt;&lt; "newlines" &lt;&lt; </a:t>
            </a:r>
            <a:r>
              <a:rPr lang="en-US" dirty="0" err="1">
                <a:latin typeface="Andale Mono"/>
                <a:cs typeface="Andale Mono"/>
              </a:rPr>
              <a:t>nl</a:t>
            </a:r>
            <a:r>
              <a:rPr lang="en-US" dirty="0">
                <a:latin typeface="Andale Mono"/>
                <a:cs typeface="Andale Mono"/>
              </a:rPr>
              <a:t> &lt;&lt; "between" &lt;&lt; </a:t>
            </a:r>
            <a:r>
              <a:rPr lang="en-US" dirty="0" err="1">
                <a:latin typeface="Andale Mono"/>
                <a:cs typeface="Andale Mono"/>
              </a:rPr>
              <a:t>nl</a:t>
            </a:r>
            <a:endParaRPr lang="en-US" dirty="0">
              <a:latin typeface="Andale Mono"/>
              <a:cs typeface="Andale Mono"/>
            </a:endParaRPr>
          </a:p>
          <a:p>
            <a:pPr eaLnBrk="0" hangingPunct="0"/>
            <a:r>
              <a:rPr lang="en-US" dirty="0">
                <a:latin typeface="Andale Mono"/>
                <a:cs typeface="Andale Mono"/>
              </a:rPr>
              <a:t>       &lt;&lt; "each" &lt;&lt; </a:t>
            </a:r>
            <a:r>
              <a:rPr lang="en-US" dirty="0" err="1">
                <a:latin typeface="Andale Mono"/>
                <a:cs typeface="Andale Mono"/>
              </a:rPr>
              <a:t>nl</a:t>
            </a:r>
            <a:r>
              <a:rPr lang="en-US" dirty="0">
                <a:latin typeface="Andale Mono"/>
                <a:cs typeface="Andale Mono"/>
              </a:rPr>
              <a:t> &lt;&lt; "word" &lt;&lt; </a:t>
            </a:r>
            <a:r>
              <a:rPr lang="en-US" dirty="0" err="1">
                <a:latin typeface="Andale Mono"/>
                <a:cs typeface="Andale Mono"/>
              </a:rPr>
              <a:t>nl</a:t>
            </a:r>
            <a:r>
              <a:rPr lang="en-US" dirty="0">
                <a:latin typeface="Andale Mono"/>
                <a:cs typeface="Andale Mono"/>
              </a:rPr>
              <a:t>;</a:t>
            </a:r>
          </a:p>
          <a:p>
            <a:pPr eaLnBrk="0" hangingPunct="0"/>
            <a:r>
              <a:rPr lang="en-US" dirty="0">
                <a:latin typeface="Andale Mono"/>
                <a:cs typeface="Andale Mono"/>
              </a:rPr>
              <a:t>} </a:t>
            </a:r>
          </a:p>
        </p:txBody>
      </p:sp>
      <p:sp>
        <p:nvSpPr>
          <p:cNvPr id="40964" name="Text Box 5"/>
          <p:cNvSpPr txBox="1">
            <a:spLocks noChangeArrowheads="1"/>
          </p:cNvSpPr>
          <p:nvPr/>
        </p:nvSpPr>
        <p:spPr bwMode="auto">
          <a:xfrm>
            <a:off x="838200" y="5334000"/>
            <a:ext cx="746760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/>
              <a:t>cout &lt;&lt; nl </a:t>
            </a:r>
            <a:r>
              <a:rPr lang="en-US" sz="1800"/>
              <a:t>becomes…</a:t>
            </a:r>
          </a:p>
          <a:p>
            <a:pPr>
              <a:spcBef>
                <a:spcPct val="50000"/>
              </a:spcBef>
            </a:pPr>
            <a:r>
              <a:rPr lang="en-US" sz="1800" b="1"/>
              <a:t>cout.operator&lt;&lt;(nl)</a:t>
            </a:r>
            <a:r>
              <a:rPr lang="en-US" sz="1800"/>
              <a:t>, which executes</a:t>
            </a:r>
          </a:p>
          <a:p>
            <a:pPr>
              <a:spcBef>
                <a:spcPct val="50000"/>
              </a:spcBef>
            </a:pPr>
            <a:r>
              <a:rPr lang="en-US" sz="1800" b="1"/>
              <a:t>nl(cout)</a:t>
            </a:r>
            <a:r>
              <a:rPr lang="en-US" sz="1800"/>
              <a:t>, which executes </a:t>
            </a:r>
            <a:r>
              <a:rPr lang="en-US" sz="1800" b="1"/>
              <a:t>cout &lt;&lt; </a:t>
            </a:r>
            <a:r>
              <a:rPr lang="ja-JP" altLang="en-US" sz="1800" b="1"/>
              <a:t>‘</a:t>
            </a:r>
            <a:r>
              <a:rPr lang="en-US" altLang="ja-JP" sz="1800" b="1"/>
              <a:t>\n</a:t>
            </a:r>
            <a:r>
              <a:rPr lang="ja-JP" altLang="en-US" sz="1800" b="1"/>
              <a:t>’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75356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D2533C"/>
                </a:solidFill>
                <a:ea typeface="+mj-ea"/>
                <a:cs typeface="+mj-cs"/>
              </a:rPr>
              <a:t>Manipulators with Arguments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b="1" dirty="0" err="1">
                <a:ea typeface="ＭＳ Ｐゴシック" charset="0"/>
                <a:cs typeface="ＭＳ Ｐゴシック" charset="0"/>
              </a:rPr>
              <a:t>setw</a:t>
            </a:r>
            <a:r>
              <a:rPr lang="en-US" b="1" dirty="0">
                <a:ea typeface="ＭＳ Ｐゴシック" charset="0"/>
                <a:cs typeface="ＭＳ Ｐゴシック" charset="0"/>
              </a:rPr>
              <a:t>(n)</a:t>
            </a:r>
            <a:r>
              <a:rPr lang="en-US" dirty="0">
                <a:ea typeface="ＭＳ Ｐゴシック" charset="0"/>
                <a:cs typeface="ＭＳ Ｐゴシック" charset="0"/>
              </a:rPr>
              <a:t>, </a:t>
            </a:r>
            <a:r>
              <a:rPr lang="en-US" b="1" dirty="0" err="1">
                <a:ea typeface="ＭＳ Ｐゴシック" charset="0"/>
                <a:cs typeface="ＭＳ Ｐゴシック" charset="0"/>
              </a:rPr>
              <a:t>setfill</a:t>
            </a:r>
            <a:r>
              <a:rPr lang="en-US" b="1" dirty="0">
                <a:ea typeface="ＭＳ Ｐゴシック" charset="0"/>
                <a:cs typeface="ＭＳ Ｐゴシック" charset="0"/>
              </a:rPr>
              <a:t>(c)</a:t>
            </a:r>
            <a:r>
              <a:rPr lang="en-US" dirty="0">
                <a:ea typeface="ＭＳ Ｐゴシック" charset="0"/>
                <a:cs typeface="ＭＳ Ｐゴシック" charset="0"/>
              </a:rPr>
              <a:t>, </a:t>
            </a:r>
            <a:r>
              <a:rPr lang="en-US" b="1" dirty="0" err="1">
                <a:ea typeface="ＭＳ Ｐゴシック" charset="0"/>
                <a:cs typeface="ＭＳ Ｐゴシック" charset="0"/>
              </a:rPr>
              <a:t>setprecision</a:t>
            </a:r>
            <a:r>
              <a:rPr lang="en-US" b="1" dirty="0">
                <a:ea typeface="ＭＳ Ｐゴシック" charset="0"/>
                <a:cs typeface="ＭＳ Ｐゴシック" charset="0"/>
              </a:rPr>
              <a:t>(n)</a:t>
            </a:r>
            <a:r>
              <a:rPr lang="en-US" dirty="0">
                <a:ea typeface="ＭＳ Ｐゴシック" charset="0"/>
                <a:cs typeface="ＭＳ Ｐゴシック" charset="0"/>
              </a:rPr>
              <a:t>, etc.</a:t>
            </a:r>
          </a:p>
          <a:p>
            <a:pPr eaLnBrk="1" hangingPunct="1">
              <a:spcAft>
                <a:spcPts val="600"/>
              </a:spcAft>
            </a:pPr>
            <a:r>
              <a:rPr lang="en-US" dirty="0">
                <a:ea typeface="ＭＳ Ｐゴシック" charset="0"/>
                <a:cs typeface="ＭＳ Ｐゴシック" charset="0"/>
              </a:rPr>
              <a:t>Must include </a:t>
            </a:r>
            <a:r>
              <a:rPr lang="en-US" b="1" dirty="0">
                <a:ea typeface="ＭＳ Ｐゴシック" charset="0"/>
                <a:cs typeface="ＭＳ Ｐゴシック" charset="0"/>
              </a:rPr>
              <a:t>&lt;</a:t>
            </a:r>
            <a:r>
              <a:rPr lang="en-US" b="1" dirty="0" err="1">
                <a:ea typeface="ＭＳ Ｐゴシック" charset="0"/>
                <a:cs typeface="ＭＳ Ｐゴシック" charset="0"/>
              </a:rPr>
              <a:t>iomanip</a:t>
            </a:r>
            <a:r>
              <a:rPr lang="en-US" b="1" dirty="0">
                <a:ea typeface="ＭＳ Ｐゴシック" charset="0"/>
                <a:cs typeface="ＭＳ Ｐゴシック" charset="0"/>
              </a:rPr>
              <a:t>&gt;</a:t>
            </a:r>
            <a:r>
              <a:rPr lang="en-US" dirty="0">
                <a:ea typeface="ＭＳ Ｐゴシック" charset="0"/>
                <a:cs typeface="ＭＳ Ｐゴシック" charset="0"/>
              </a:rPr>
              <a:t> for these</a:t>
            </a:r>
          </a:p>
          <a:p>
            <a:pPr eaLnBrk="1" hangingPunct="1">
              <a:spcAft>
                <a:spcPts val="600"/>
              </a:spcAft>
            </a:pPr>
            <a:r>
              <a:rPr lang="en-US" dirty="0">
                <a:ea typeface="ＭＳ Ｐゴシック" charset="0"/>
                <a:cs typeface="ＭＳ Ｐゴシック" charset="0"/>
              </a:rPr>
              <a:t>Example: </a:t>
            </a:r>
            <a:r>
              <a:rPr lang="en-US" i="1" dirty="0" err="1" smtClean="0">
                <a:ea typeface="ＭＳ Ｐゴシック" charset="0"/>
                <a:cs typeface="ＭＳ Ｐゴシック" charset="0"/>
              </a:rPr>
              <a:t>manips.cpp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, </a:t>
            </a:r>
            <a:r>
              <a:rPr lang="en-US" i="1" dirty="0" err="1" smtClean="0">
                <a:ea typeface="ＭＳ Ｐゴシック" charset="0"/>
                <a:cs typeface="ＭＳ Ｐゴシック" charset="0"/>
              </a:rPr>
              <a:t>manips.out</a:t>
            </a:r>
            <a:endParaRPr lang="en-US" i="1" dirty="0">
              <a:ea typeface="ＭＳ Ｐゴシック" charset="0"/>
              <a:cs typeface="ＭＳ Ｐゴシック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Use a class for user-defined </a:t>
            </a:r>
            <a:r>
              <a:rPr lang="en-US" dirty="0" err="1" smtClean="0">
                <a:ea typeface="ＭＳ Ｐゴシック" charset="0"/>
                <a:cs typeface="ＭＳ Ｐゴシック" charset="0"/>
              </a:rPr>
              <a:t>manips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 with arguments</a:t>
            </a:r>
          </a:p>
          <a:p>
            <a:pPr lvl="1">
              <a:spcAft>
                <a:spcPts val="600"/>
              </a:spcAft>
            </a:pPr>
            <a:r>
              <a:rPr lang="en-US" smtClean="0">
                <a:ea typeface="ＭＳ Ｐゴシック" charset="0"/>
                <a:cs typeface="ＭＳ Ｐゴシック" charset="0"/>
              </a:rPr>
              <a:t>Constructor takes the 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argument(s)</a:t>
            </a:r>
          </a:p>
          <a:p>
            <a:pPr lvl="1">
              <a:spcAft>
                <a:spcPts val="600"/>
              </a:spcAft>
            </a:pPr>
            <a:r>
              <a:rPr lang="en-US" b="1" dirty="0">
                <a:ea typeface="ＭＳ Ｐゴシック" charset="0"/>
                <a:cs typeface="ＭＳ Ｐゴシック" charset="0"/>
              </a:rPr>
              <a:t>o</a:t>
            </a:r>
            <a:r>
              <a:rPr lang="en-US" b="1" dirty="0" smtClean="0">
                <a:ea typeface="ＭＳ Ｐゴシック" charset="0"/>
                <a:cs typeface="ＭＳ Ｐゴシック" charset="0"/>
              </a:rPr>
              <a:t>perator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&lt;&lt; formats the output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lvl="1" eaLnBrk="1" hangingPunct="1">
              <a:spcAft>
                <a:spcPts val="600"/>
              </a:spcAft>
            </a:pPr>
            <a:r>
              <a:rPr lang="en-US" dirty="0">
                <a:ea typeface="ＭＳ Ｐゴシック" charset="0"/>
              </a:rPr>
              <a:t>(see </a:t>
            </a:r>
            <a:r>
              <a:rPr lang="en-US" i="1" dirty="0" err="1" smtClean="0">
                <a:ea typeface="ＭＳ Ｐゴシック" charset="0"/>
              </a:rPr>
              <a:t>effector.cpp</a:t>
            </a:r>
            <a:r>
              <a:rPr lang="en-US" dirty="0" smtClean="0">
                <a:ea typeface="ＭＳ Ｐゴシック" charset="0"/>
              </a:rPr>
              <a:t>)</a:t>
            </a:r>
            <a:endParaRPr lang="en-US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588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Streams cannot be:</a:t>
            </a:r>
          </a:p>
          <a:p>
            <a:pPr lvl="1"/>
            <a:r>
              <a:rPr lang="en-US" dirty="0" smtClean="0"/>
              <a:t>copied</a:t>
            </a:r>
          </a:p>
          <a:p>
            <a:pPr lvl="1"/>
            <a:r>
              <a:rPr lang="en-US" dirty="0" smtClean="0"/>
              <a:t>assigned</a:t>
            </a:r>
          </a:p>
          <a:p>
            <a:endParaRPr lang="en-US" dirty="0"/>
          </a:p>
          <a:p>
            <a:r>
              <a:rPr lang="en-US" dirty="0" smtClean="0"/>
              <a:t>You must pass them by </a:t>
            </a:r>
            <a:r>
              <a:rPr lang="en-US" i="1" dirty="0" smtClean="0"/>
              <a:t>reference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This is a Good Thing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hey are large objects</a:t>
            </a:r>
          </a:p>
          <a:p>
            <a:pPr lvl="1"/>
            <a:r>
              <a:rPr lang="en-US" dirty="0" smtClean="0"/>
              <a:t>there should only be </a:t>
            </a:r>
            <a:r>
              <a:rPr lang="en-US" u="sng" dirty="0" smtClean="0"/>
              <a:t>one</a:t>
            </a:r>
            <a:r>
              <a:rPr lang="en-US" dirty="0" smtClean="0"/>
              <a:t> </a:t>
            </a:r>
            <a:r>
              <a:rPr lang="en-US" b="1" dirty="0" err="1" smtClean="0"/>
              <a:t>cin</a:t>
            </a:r>
            <a:r>
              <a:rPr lang="en-US" dirty="0" smtClean="0"/>
              <a:t>, </a:t>
            </a:r>
            <a:r>
              <a:rPr lang="en-US" b="1" dirty="0" err="1" smtClean="0"/>
              <a:t>cout</a:t>
            </a:r>
            <a:r>
              <a:rPr lang="en-US" dirty="0" smtClean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1594375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eof</a:t>
            </a:r>
            <a:r>
              <a:rPr lang="en-US" dirty="0" smtClean="0"/>
              <a:t> (</a:t>
            </a:r>
            <a:r>
              <a:rPr lang="en-US" b="1" dirty="0" err="1" smtClean="0"/>
              <a:t>eofbit</a:t>
            </a:r>
            <a:r>
              <a:rPr lang="en-US" dirty="0" smtClean="0"/>
              <a:t>)</a:t>
            </a:r>
            <a:endParaRPr lang="en-US" b="1" dirty="0" smtClean="0"/>
          </a:p>
          <a:p>
            <a:pPr lvl="1"/>
            <a:r>
              <a:rPr lang="en-US" dirty="0" smtClean="0"/>
              <a:t>the end of an </a:t>
            </a:r>
            <a:r>
              <a:rPr lang="en-US" i="1" dirty="0" smtClean="0"/>
              <a:t>input</a:t>
            </a:r>
            <a:r>
              <a:rPr lang="en-US" dirty="0" smtClean="0"/>
              <a:t> stream has been encountered</a:t>
            </a:r>
          </a:p>
          <a:p>
            <a:r>
              <a:rPr lang="en-US" b="1" dirty="0" smtClean="0"/>
              <a:t>fail </a:t>
            </a:r>
            <a:r>
              <a:rPr lang="en-US" dirty="0" smtClean="0"/>
              <a:t>(</a:t>
            </a:r>
            <a:r>
              <a:rPr lang="en-US" b="1" dirty="0" err="1" smtClean="0"/>
              <a:t>failbit</a:t>
            </a:r>
            <a:r>
              <a:rPr lang="en-US" dirty="0"/>
              <a:t>)</a:t>
            </a:r>
            <a:endParaRPr lang="en-US" b="1" dirty="0" smtClean="0"/>
          </a:p>
          <a:p>
            <a:pPr lvl="1"/>
            <a:r>
              <a:rPr lang="en-US" dirty="0" smtClean="0"/>
              <a:t>operation failed (e.g., invalid data found in an </a:t>
            </a:r>
            <a:r>
              <a:rPr lang="en-US" i="1" dirty="0" smtClean="0"/>
              <a:t>input</a:t>
            </a:r>
            <a:r>
              <a:rPr lang="en-US" dirty="0" smtClean="0"/>
              <a:t> stream)</a:t>
            </a:r>
          </a:p>
          <a:p>
            <a:pPr lvl="1"/>
            <a:r>
              <a:rPr lang="en-US" dirty="0" smtClean="0"/>
              <a:t>also set on end-of-stream (</a:t>
            </a:r>
            <a:r>
              <a:rPr lang="en-US" b="1" dirty="0" err="1" smtClean="0"/>
              <a:t>eof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 </a:t>
            </a:r>
            <a:r>
              <a:rPr lang="en-US" i="1" dirty="0" smtClean="0"/>
              <a:t>recoverable</a:t>
            </a:r>
            <a:r>
              <a:rPr lang="en-US" dirty="0" smtClean="0"/>
              <a:t> error</a:t>
            </a:r>
          </a:p>
          <a:p>
            <a:r>
              <a:rPr lang="en-US" b="1" dirty="0" smtClean="0"/>
              <a:t>bad </a:t>
            </a:r>
            <a:r>
              <a:rPr lang="en-US" dirty="0" smtClean="0"/>
              <a:t>(</a:t>
            </a:r>
            <a:r>
              <a:rPr lang="en-US" b="1" dirty="0" err="1" smtClean="0"/>
              <a:t>badbit</a:t>
            </a:r>
            <a:r>
              <a:rPr lang="en-US" dirty="0"/>
              <a:t>)</a:t>
            </a:r>
            <a:endParaRPr lang="en-US" b="1" dirty="0" smtClean="0"/>
          </a:p>
          <a:p>
            <a:pPr lvl="1"/>
            <a:r>
              <a:rPr lang="en-US" i="1" dirty="0" smtClean="0"/>
              <a:t>corrupted</a:t>
            </a:r>
            <a:r>
              <a:rPr lang="en-US" dirty="0" smtClean="0"/>
              <a:t> stream (e.g., </a:t>
            </a:r>
            <a:r>
              <a:rPr lang="en-US" i="1" dirty="0"/>
              <a:t>physical</a:t>
            </a:r>
            <a:r>
              <a:rPr lang="en-US" dirty="0"/>
              <a:t> </a:t>
            </a:r>
            <a:r>
              <a:rPr lang="en-US" dirty="0" smtClean="0"/>
              <a:t>failure; this is </a:t>
            </a:r>
            <a:r>
              <a:rPr lang="en-US" i="1" dirty="0" smtClean="0"/>
              <a:t>unrecoverable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very </a:t>
            </a:r>
            <a:r>
              <a:rPr lang="en-US" dirty="0" smtClean="0">
                <a:solidFill>
                  <a:srgbClr val="FF0000"/>
                </a:solidFill>
              </a:rPr>
              <a:t>rare</a:t>
            </a:r>
          </a:p>
          <a:p>
            <a:r>
              <a:rPr lang="en-US" b="1" dirty="0" smtClean="0"/>
              <a:t>good</a:t>
            </a:r>
          </a:p>
          <a:p>
            <a:pPr lvl="1"/>
            <a:r>
              <a:rPr lang="en-US" dirty="0" smtClean="0"/>
              <a:t>none of the above bits are set</a:t>
            </a:r>
          </a:p>
          <a:p>
            <a:pPr lvl="1"/>
            <a:r>
              <a:rPr lang="en-US" dirty="0" smtClean="0"/>
              <a:t>the stream is </a:t>
            </a:r>
            <a:r>
              <a:rPr lang="en-US" i="1" dirty="0" smtClean="0"/>
              <a:t>valid</a:t>
            </a:r>
            <a:r>
              <a:rPr lang="en-US" dirty="0" smtClean="0"/>
              <a:t> and </a:t>
            </a:r>
            <a:r>
              <a:rPr lang="en-US" i="1" dirty="0" smtClean="0"/>
              <a:t>usable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678683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Inspecting the Stream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Member functions:</a:t>
            </a:r>
          </a:p>
          <a:p>
            <a:pPr lvl="1"/>
            <a:r>
              <a:rPr lang="en-US" b="1" dirty="0" err="1" smtClean="0"/>
              <a:t>strm.eof</a:t>
            </a:r>
            <a:r>
              <a:rPr lang="en-US" b="1" dirty="0" smtClean="0"/>
              <a:t>( )	</a:t>
            </a:r>
            <a:r>
              <a:rPr lang="en-US" dirty="0" smtClean="0"/>
              <a:t>(remember, </a:t>
            </a:r>
            <a:r>
              <a:rPr lang="en-US" b="1" dirty="0" err="1" smtClean="0"/>
              <a:t>failbit</a:t>
            </a:r>
            <a:r>
              <a:rPr lang="en-US" dirty="0" smtClean="0"/>
              <a:t> will also be set)</a:t>
            </a:r>
            <a:endParaRPr lang="en-US" b="1" dirty="0" smtClean="0"/>
          </a:p>
          <a:p>
            <a:pPr lvl="1"/>
            <a:r>
              <a:rPr lang="en-US" b="1" dirty="0" err="1" smtClean="0"/>
              <a:t>strm.fail</a:t>
            </a:r>
            <a:r>
              <a:rPr lang="en-US" b="1" dirty="0" smtClean="0"/>
              <a:t>( )</a:t>
            </a:r>
            <a:r>
              <a:rPr lang="en-US" dirty="0" smtClean="0"/>
              <a:t>	(true if </a:t>
            </a:r>
            <a:r>
              <a:rPr lang="en-US" i="1" dirty="0" smtClean="0"/>
              <a:t>either</a:t>
            </a:r>
            <a:r>
              <a:rPr lang="en-US" dirty="0" smtClean="0"/>
              <a:t> </a:t>
            </a:r>
            <a:r>
              <a:rPr lang="en-US" b="1" dirty="0" err="1" smtClean="0"/>
              <a:t>failbit</a:t>
            </a:r>
            <a:r>
              <a:rPr lang="en-US" dirty="0" smtClean="0"/>
              <a:t> or </a:t>
            </a:r>
            <a:r>
              <a:rPr lang="en-US" b="1" dirty="0" err="1" smtClean="0"/>
              <a:t>badbit</a:t>
            </a:r>
            <a:r>
              <a:rPr lang="en-US" dirty="0" smtClean="0"/>
              <a:t> is set)</a:t>
            </a:r>
            <a:endParaRPr lang="en-US" b="1" dirty="0" smtClean="0"/>
          </a:p>
          <a:p>
            <a:pPr lvl="1"/>
            <a:r>
              <a:rPr lang="en-US" b="1" dirty="0" err="1" smtClean="0"/>
              <a:t>strm.bad</a:t>
            </a:r>
            <a:r>
              <a:rPr lang="en-US" b="1" dirty="0" smtClean="0"/>
              <a:t>( )</a:t>
            </a:r>
          </a:p>
          <a:p>
            <a:pPr lvl="1"/>
            <a:r>
              <a:rPr lang="en-US" b="1" dirty="0" err="1" smtClean="0"/>
              <a:t>strm.good</a:t>
            </a:r>
            <a:r>
              <a:rPr lang="en-US" b="1" dirty="0" smtClean="0"/>
              <a:t>( )</a:t>
            </a:r>
          </a:p>
          <a:p>
            <a:endParaRPr lang="en-US" dirty="0"/>
          </a:p>
          <a:p>
            <a:r>
              <a:rPr lang="en-US" dirty="0" smtClean="0"/>
              <a:t>Conversion to </a:t>
            </a:r>
            <a:r>
              <a:rPr lang="en-US" b="1" dirty="0" err="1" smtClean="0"/>
              <a:t>bool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/>
              <a:t>if (</a:t>
            </a:r>
            <a:r>
              <a:rPr lang="en-US" b="1" dirty="0" err="1" smtClean="0"/>
              <a:t>strm</a:t>
            </a:r>
            <a:r>
              <a:rPr lang="en-US" b="1" dirty="0" smtClean="0"/>
              <a:t>)</a:t>
            </a:r>
            <a:r>
              <a:rPr lang="en-US" dirty="0" smtClean="0"/>
              <a:t>… or </a:t>
            </a:r>
            <a:r>
              <a:rPr lang="en-US" b="1" dirty="0" smtClean="0"/>
              <a:t>while (</a:t>
            </a:r>
            <a:r>
              <a:rPr lang="en-US" b="1" dirty="0" err="1" smtClean="0"/>
              <a:t>strm</a:t>
            </a:r>
            <a:r>
              <a:rPr lang="en-US" b="1" dirty="0" smtClean="0"/>
              <a:t>)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same as: </a:t>
            </a:r>
            <a:r>
              <a:rPr lang="en-US" b="1" dirty="0" smtClean="0"/>
              <a:t>if (!</a:t>
            </a:r>
            <a:r>
              <a:rPr lang="en-US" b="1" dirty="0" err="1" smtClean="0"/>
              <a:t>strm.fail</a:t>
            </a:r>
            <a:r>
              <a:rPr lang="en-US" b="1" dirty="0" smtClean="0"/>
              <a:t>( ))</a:t>
            </a:r>
            <a:r>
              <a:rPr lang="en-US" dirty="0" smtClean="0"/>
              <a:t> or </a:t>
            </a:r>
            <a:r>
              <a:rPr lang="en-US" b="1" dirty="0" smtClean="0"/>
              <a:t>while (!</a:t>
            </a:r>
            <a:r>
              <a:rPr lang="en-US" b="1" dirty="0" err="1" smtClean="0"/>
              <a:t>strm.fail</a:t>
            </a:r>
            <a:r>
              <a:rPr lang="en-US" b="1" dirty="0" smtClean="0"/>
              <a:t>( ))</a:t>
            </a:r>
          </a:p>
          <a:p>
            <a:pPr lvl="1"/>
            <a:r>
              <a:rPr lang="en-US" dirty="0" smtClean="0"/>
              <a:t>in other words, </a:t>
            </a:r>
            <a:r>
              <a:rPr lang="en-US" b="1" dirty="0" err="1" smtClean="0"/>
              <a:t>strm.good</a:t>
            </a:r>
            <a:r>
              <a:rPr lang="en-US" b="1" dirty="0" smtClean="0"/>
              <a:t>( )</a:t>
            </a:r>
            <a:r>
              <a:rPr lang="en-US" dirty="0" smtClean="0"/>
              <a:t> is </a:t>
            </a:r>
            <a:r>
              <a:rPr lang="en-US" b="1" dirty="0" smtClean="0"/>
              <a:t>true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767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Consequence of </a:t>
            </a:r>
            <a:r>
              <a:rPr lang="en-US" b="1" dirty="0" err="1" smtClean="0"/>
              <a:t>failbit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stream is </a:t>
            </a:r>
            <a:r>
              <a:rPr lang="en-US" i="1" dirty="0" smtClean="0"/>
              <a:t>inoperable</a:t>
            </a:r>
          </a:p>
          <a:p>
            <a:endParaRPr lang="en-US" dirty="0"/>
          </a:p>
          <a:p>
            <a:r>
              <a:rPr lang="en-US" dirty="0" smtClean="0"/>
              <a:t>Any subsequent stream requests will be </a:t>
            </a:r>
            <a:r>
              <a:rPr lang="en-US" i="1" dirty="0" smtClean="0"/>
              <a:t>ignored</a:t>
            </a:r>
          </a:p>
          <a:p>
            <a:endParaRPr lang="en-US" dirty="0" smtClean="0"/>
          </a:p>
          <a:p>
            <a:r>
              <a:rPr lang="en-US" dirty="0" smtClean="0"/>
              <a:t>To recover from an I/O error:</a:t>
            </a:r>
          </a:p>
          <a:p>
            <a:pPr lvl="1"/>
            <a:r>
              <a:rPr lang="en-US" i="1" dirty="0" smtClean="0"/>
              <a:t>clear</a:t>
            </a:r>
            <a:r>
              <a:rPr lang="en-US" dirty="0" smtClean="0"/>
              <a:t> all the bits to make the stream operable again</a:t>
            </a:r>
          </a:p>
          <a:p>
            <a:pPr lvl="2"/>
            <a:r>
              <a:rPr lang="en-US" dirty="0" smtClean="0"/>
              <a:t>call </a:t>
            </a:r>
            <a:r>
              <a:rPr lang="en-US" b="1" dirty="0" err="1" smtClean="0"/>
              <a:t>strm.clear</a:t>
            </a:r>
            <a:r>
              <a:rPr lang="en-US" b="1" dirty="0" smtClean="0"/>
              <a:t>( )</a:t>
            </a:r>
          </a:p>
          <a:p>
            <a:pPr lvl="1"/>
            <a:r>
              <a:rPr lang="en-US" dirty="0" smtClean="0"/>
              <a:t>report the error to the user and move on</a:t>
            </a:r>
          </a:p>
          <a:p>
            <a:endParaRPr lang="en-US" dirty="0"/>
          </a:p>
          <a:p>
            <a:r>
              <a:rPr lang="en-US" dirty="0" smtClean="0"/>
              <a:t>Example: checking console input</a:t>
            </a:r>
          </a:p>
          <a:p>
            <a:pPr lvl="1"/>
            <a:r>
              <a:rPr lang="en-US" dirty="0" smtClean="0"/>
              <a:t>see </a:t>
            </a:r>
            <a:r>
              <a:rPr lang="en-US" i="1" dirty="0" err="1" smtClean="0"/>
              <a:t>readstuff.cpp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63579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failbit</a:t>
            </a:r>
            <a:r>
              <a:rPr lang="en-US" dirty="0" smtClean="0"/>
              <a:t> and User-defined Input 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own input operators must behave in the expected way</a:t>
            </a:r>
          </a:p>
          <a:p>
            <a:endParaRPr lang="en-US" dirty="0" smtClean="0"/>
          </a:p>
          <a:p>
            <a:r>
              <a:rPr lang="en-US" dirty="0" smtClean="0"/>
              <a:t>Set the </a:t>
            </a:r>
            <a:r>
              <a:rPr lang="en-US" b="1" dirty="0" err="1" smtClean="0"/>
              <a:t>failbit</a:t>
            </a:r>
            <a:r>
              <a:rPr lang="en-US" dirty="0" smtClean="0"/>
              <a:t> when invalid data is in the stream</a:t>
            </a:r>
          </a:p>
          <a:p>
            <a:endParaRPr lang="en-US" dirty="0"/>
          </a:p>
          <a:p>
            <a:r>
              <a:rPr lang="en-US" i="1" dirty="0" smtClean="0"/>
              <a:t>Example</a:t>
            </a:r>
            <a:r>
              <a:rPr lang="en-US" dirty="0" smtClean="0"/>
              <a:t>: a Date class input operator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878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Date Input  </a:t>
            </a:r>
            <a:r>
              <a:rPr lang="en-US" sz="2800" dirty="0" smtClean="0">
                <a:ea typeface="+mj-ea"/>
                <a:cs typeface="+mj-cs"/>
              </a:rPr>
              <a:t>(numeric month-day-year)</a:t>
            </a:r>
            <a:endParaRPr lang="en-US" i="1" dirty="0">
              <a:ea typeface="+mj-ea"/>
              <a:cs typeface="+mj-cs"/>
            </a:endParaRPr>
          </a:p>
        </p:txBody>
      </p:sp>
      <p:sp>
        <p:nvSpPr>
          <p:cNvPr id="18434" name="Rectangle 4"/>
          <p:cNvSpPr>
            <a:spLocks noChangeArrowheads="1"/>
          </p:cNvSpPr>
          <p:nvPr/>
        </p:nvSpPr>
        <p:spPr bwMode="auto">
          <a:xfrm>
            <a:off x="468700" y="1540926"/>
            <a:ext cx="7924800" cy="5078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28528" rIns="0" anchor="ctr">
            <a:spAutoFit/>
          </a:bodyPr>
          <a:lstStyle/>
          <a:p>
            <a:pPr eaLnBrk="0" hangingPunct="0"/>
            <a:r>
              <a:rPr lang="en-US" dirty="0" err="1">
                <a:latin typeface="Andale Mono"/>
                <a:cs typeface="Andale Mono"/>
              </a:rPr>
              <a:t>istream</a:t>
            </a:r>
            <a:r>
              <a:rPr lang="en-US" dirty="0">
                <a:latin typeface="Andale Mono"/>
                <a:cs typeface="Andale Mono"/>
              </a:rPr>
              <a:t>&amp; operator&gt;&gt;(</a:t>
            </a:r>
            <a:r>
              <a:rPr lang="en-US" dirty="0" err="1">
                <a:latin typeface="Andale Mono"/>
                <a:cs typeface="Andale Mono"/>
              </a:rPr>
              <a:t>istream</a:t>
            </a:r>
            <a:r>
              <a:rPr lang="en-US" dirty="0">
                <a:latin typeface="Andale Mono"/>
                <a:cs typeface="Andale Mono"/>
              </a:rPr>
              <a:t>&amp; is, Date&amp; d) {</a:t>
            </a:r>
          </a:p>
          <a:p>
            <a:pPr eaLnBrk="0" hangingPunct="0"/>
            <a:r>
              <a:rPr lang="en-US" dirty="0">
                <a:latin typeface="Andale Mono"/>
                <a:cs typeface="Andale Mono"/>
              </a:rPr>
              <a:t>  is &gt;&gt; </a:t>
            </a:r>
            <a:r>
              <a:rPr lang="en-US" dirty="0" err="1">
                <a:latin typeface="Andale Mono"/>
                <a:cs typeface="Andale Mono"/>
              </a:rPr>
              <a:t>d.month</a:t>
            </a:r>
            <a:r>
              <a:rPr lang="en-US" dirty="0">
                <a:latin typeface="Andale Mono"/>
                <a:cs typeface="Andale Mono"/>
              </a:rPr>
              <a:t>;</a:t>
            </a:r>
          </a:p>
          <a:p>
            <a:pPr eaLnBrk="0" hangingPunct="0"/>
            <a:r>
              <a:rPr lang="en-US" dirty="0">
                <a:latin typeface="Andale Mono"/>
                <a:cs typeface="Andale Mono"/>
              </a:rPr>
              <a:t>  char dash;</a:t>
            </a:r>
          </a:p>
          <a:p>
            <a:pPr eaLnBrk="0" hangingPunct="0"/>
            <a:r>
              <a:rPr lang="en-US" dirty="0">
                <a:latin typeface="Andale Mono"/>
                <a:cs typeface="Andale Mono"/>
              </a:rPr>
              <a:t>  is &gt;&gt; dash;</a:t>
            </a:r>
          </a:p>
          <a:p>
            <a:pPr eaLnBrk="0" hangingPunct="0"/>
            <a:r>
              <a:rPr lang="en-US" dirty="0">
                <a:latin typeface="Andale Mono"/>
                <a:cs typeface="Andale Mono"/>
              </a:rPr>
              <a:t>  if(dash != '-') {</a:t>
            </a:r>
          </a:p>
          <a:p>
            <a:pPr eaLnBrk="0" hangingPunct="0"/>
            <a:r>
              <a:rPr lang="en-US" dirty="0">
                <a:latin typeface="Andale Mono"/>
                <a:cs typeface="Andale Mono"/>
              </a:rPr>
              <a:t>    </a:t>
            </a:r>
            <a:r>
              <a:rPr lang="en-US" dirty="0" err="1">
                <a:latin typeface="Andale Mono"/>
                <a:cs typeface="Andale Mono"/>
              </a:rPr>
              <a:t>is.unget</a:t>
            </a:r>
            <a:r>
              <a:rPr lang="en-US" dirty="0">
                <a:latin typeface="Andale Mono"/>
                <a:cs typeface="Andale Mono"/>
              </a:rPr>
              <a:t>();</a:t>
            </a:r>
          </a:p>
          <a:p>
            <a:pPr eaLnBrk="0" hangingPunct="0"/>
            <a:r>
              <a:rPr lang="en-US" dirty="0">
                <a:latin typeface="Andale Mono"/>
                <a:cs typeface="Andale Mono"/>
              </a:rPr>
              <a:t>    </a:t>
            </a:r>
            <a:r>
              <a:rPr lang="en-US" dirty="0" err="1">
                <a:latin typeface="Andale Mono"/>
                <a:cs typeface="Andale Mono"/>
              </a:rPr>
              <a:t>is.setstate</a:t>
            </a:r>
            <a:r>
              <a:rPr lang="en-US" dirty="0">
                <a:latin typeface="Andale Mono"/>
                <a:cs typeface="Andale Mono"/>
              </a:rPr>
              <a:t>(</a:t>
            </a:r>
            <a:r>
              <a:rPr lang="en-US" dirty="0" err="1">
                <a:latin typeface="Andale Mono"/>
                <a:cs typeface="Andale Mono"/>
              </a:rPr>
              <a:t>ios</a:t>
            </a:r>
            <a:r>
              <a:rPr lang="en-US" dirty="0">
                <a:latin typeface="Andale Mono"/>
                <a:cs typeface="Andale Mono"/>
              </a:rPr>
              <a:t>::</a:t>
            </a:r>
            <a:r>
              <a:rPr lang="en-US" dirty="0" err="1">
                <a:latin typeface="Andale Mono"/>
                <a:cs typeface="Andale Mono"/>
              </a:rPr>
              <a:t>failbit</a:t>
            </a:r>
            <a:r>
              <a:rPr lang="en-US" dirty="0">
                <a:latin typeface="Andale Mono"/>
                <a:cs typeface="Andale Mono"/>
              </a:rPr>
              <a:t>); </a:t>
            </a:r>
            <a:r>
              <a:rPr lang="en-US" i="1" dirty="0">
                <a:latin typeface="Andale Mono"/>
                <a:cs typeface="Andale Mono"/>
              </a:rPr>
              <a:t>// Input disabled</a:t>
            </a:r>
          </a:p>
          <a:p>
            <a:pPr eaLnBrk="0" hangingPunct="0"/>
            <a:r>
              <a:rPr lang="en-US" i="1" dirty="0">
                <a:latin typeface="Andale Mono"/>
                <a:cs typeface="Andale Mono"/>
              </a:rPr>
              <a:t>    </a:t>
            </a:r>
            <a:r>
              <a:rPr lang="en-US" dirty="0">
                <a:latin typeface="Andale Mono"/>
                <a:cs typeface="Andale Mono"/>
              </a:rPr>
              <a:t>return is;</a:t>
            </a:r>
            <a:endParaRPr lang="en-US" i="1" dirty="0">
              <a:latin typeface="Andale Mono"/>
              <a:cs typeface="Andale Mono"/>
            </a:endParaRPr>
          </a:p>
          <a:p>
            <a:pPr eaLnBrk="0" hangingPunct="0"/>
            <a:r>
              <a:rPr lang="en-US" dirty="0">
                <a:latin typeface="Andale Mono"/>
                <a:cs typeface="Andale Mono"/>
              </a:rPr>
              <a:t>  }</a:t>
            </a:r>
          </a:p>
          <a:p>
            <a:pPr eaLnBrk="0" hangingPunct="0"/>
            <a:r>
              <a:rPr lang="en-US" dirty="0">
                <a:latin typeface="Andale Mono"/>
                <a:cs typeface="Andale Mono"/>
              </a:rPr>
              <a:t>  is &gt;&gt; </a:t>
            </a:r>
            <a:r>
              <a:rPr lang="en-US" dirty="0" err="1">
                <a:latin typeface="Andale Mono"/>
                <a:cs typeface="Andale Mono"/>
              </a:rPr>
              <a:t>d.day</a:t>
            </a:r>
            <a:r>
              <a:rPr lang="en-US" dirty="0">
                <a:latin typeface="Andale Mono"/>
                <a:cs typeface="Andale Mono"/>
              </a:rPr>
              <a:t>;</a:t>
            </a:r>
          </a:p>
          <a:p>
            <a:pPr eaLnBrk="0" hangingPunct="0"/>
            <a:r>
              <a:rPr lang="en-US" dirty="0">
                <a:latin typeface="Andale Mono"/>
                <a:cs typeface="Andale Mono"/>
              </a:rPr>
              <a:t>  is &gt;&gt; dash;</a:t>
            </a:r>
          </a:p>
          <a:p>
            <a:pPr eaLnBrk="0" hangingPunct="0"/>
            <a:r>
              <a:rPr lang="en-US" dirty="0">
                <a:latin typeface="Andale Mono"/>
                <a:cs typeface="Andale Mono"/>
              </a:rPr>
              <a:t>  if(dash != '-') {</a:t>
            </a:r>
          </a:p>
          <a:p>
            <a:pPr eaLnBrk="0" hangingPunct="0"/>
            <a:r>
              <a:rPr lang="en-US" dirty="0">
                <a:latin typeface="Andale Mono"/>
                <a:cs typeface="Andale Mono"/>
              </a:rPr>
              <a:t>    </a:t>
            </a:r>
            <a:r>
              <a:rPr lang="en-US" dirty="0" err="1">
                <a:latin typeface="Andale Mono"/>
                <a:cs typeface="Andale Mono"/>
              </a:rPr>
              <a:t>is.unget</a:t>
            </a:r>
            <a:r>
              <a:rPr lang="en-US" dirty="0">
                <a:latin typeface="Andale Mono"/>
                <a:cs typeface="Andale Mono"/>
              </a:rPr>
              <a:t>();</a:t>
            </a:r>
          </a:p>
          <a:p>
            <a:pPr eaLnBrk="0" hangingPunct="0"/>
            <a:r>
              <a:rPr lang="en-US" dirty="0">
                <a:latin typeface="Andale Mono"/>
                <a:cs typeface="Andale Mono"/>
              </a:rPr>
              <a:t>    </a:t>
            </a:r>
            <a:r>
              <a:rPr lang="en-US" dirty="0" err="1">
                <a:latin typeface="Andale Mono"/>
                <a:cs typeface="Andale Mono"/>
              </a:rPr>
              <a:t>is.setstate</a:t>
            </a:r>
            <a:r>
              <a:rPr lang="en-US" dirty="0">
                <a:latin typeface="Andale Mono"/>
                <a:cs typeface="Andale Mono"/>
              </a:rPr>
              <a:t>(</a:t>
            </a:r>
            <a:r>
              <a:rPr lang="en-US" dirty="0" err="1">
                <a:latin typeface="Andale Mono"/>
                <a:cs typeface="Andale Mono"/>
              </a:rPr>
              <a:t>ios</a:t>
            </a:r>
            <a:r>
              <a:rPr lang="en-US" dirty="0">
                <a:latin typeface="Andale Mono"/>
                <a:cs typeface="Andale Mono"/>
              </a:rPr>
              <a:t>::</a:t>
            </a:r>
            <a:r>
              <a:rPr lang="en-US" dirty="0" err="1">
                <a:latin typeface="Andale Mono"/>
                <a:cs typeface="Andale Mono"/>
              </a:rPr>
              <a:t>failbit</a:t>
            </a:r>
            <a:r>
              <a:rPr lang="en-US" dirty="0">
                <a:latin typeface="Andale Mono"/>
                <a:cs typeface="Andale Mono"/>
              </a:rPr>
              <a:t>); return is;</a:t>
            </a:r>
          </a:p>
          <a:p>
            <a:pPr eaLnBrk="0" hangingPunct="0"/>
            <a:r>
              <a:rPr lang="en-US" dirty="0">
                <a:latin typeface="Andale Mono"/>
                <a:cs typeface="Andale Mono"/>
              </a:rPr>
              <a:t>  }</a:t>
            </a:r>
          </a:p>
          <a:p>
            <a:pPr eaLnBrk="0" hangingPunct="0"/>
            <a:r>
              <a:rPr lang="en-US" dirty="0">
                <a:latin typeface="Andale Mono"/>
                <a:cs typeface="Andale Mono"/>
              </a:rPr>
              <a:t>  is &gt;&gt; </a:t>
            </a:r>
            <a:r>
              <a:rPr lang="en-US" dirty="0" err="1">
                <a:latin typeface="Andale Mono"/>
                <a:cs typeface="Andale Mono"/>
              </a:rPr>
              <a:t>d.year</a:t>
            </a:r>
            <a:r>
              <a:rPr lang="en-US" dirty="0">
                <a:latin typeface="Andale Mono"/>
                <a:cs typeface="Andale Mono"/>
              </a:rPr>
              <a:t>;</a:t>
            </a:r>
          </a:p>
          <a:p>
            <a:pPr eaLnBrk="0" hangingPunct="0"/>
            <a:r>
              <a:rPr lang="en-US" dirty="0">
                <a:latin typeface="Andale Mono"/>
                <a:cs typeface="Andale Mono"/>
              </a:rPr>
              <a:t>  return is;</a:t>
            </a:r>
          </a:p>
          <a:p>
            <a:pPr eaLnBrk="0" hangingPunct="0"/>
            <a:r>
              <a:rPr lang="en-US" dirty="0">
                <a:latin typeface="Andale Mono"/>
                <a:cs typeface="Andale Mono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74200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587</TotalTime>
  <Words>1821</Words>
  <Application>Microsoft Macintosh PowerPoint</Application>
  <PresentationFormat>On-screen Show (4:3)</PresentationFormat>
  <Paragraphs>337</Paragraphs>
  <Slides>34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Clarity</vt:lpstr>
      <vt:lpstr>chapter 8</vt:lpstr>
      <vt:lpstr>iostream Hierarchy</vt:lpstr>
      <vt:lpstr>Key I/O Classes</vt:lpstr>
      <vt:lpstr>Stream Limitations</vt:lpstr>
      <vt:lpstr>Stream States</vt:lpstr>
      <vt:lpstr>Inspecting the Stream State</vt:lpstr>
      <vt:lpstr>Consequence of failbit</vt:lpstr>
      <vt:lpstr>failbit and User-defined Input Ops</vt:lpstr>
      <vt:lpstr>Date Input  (numeric month-day-year)</vt:lpstr>
      <vt:lpstr>Enabling I/O Exceptions</vt:lpstr>
      <vt:lpstr>An Input “Gotcha”</vt:lpstr>
      <vt:lpstr>Options</vt:lpstr>
      <vt:lpstr>String Streams</vt:lpstr>
      <vt:lpstr>String Conversions Using &lt;sstream&gt;</vt:lpstr>
      <vt:lpstr>toString</vt:lpstr>
      <vt:lpstr>fromString</vt:lpstr>
      <vt:lpstr>Handy Input Functions</vt:lpstr>
      <vt:lpstr>get</vt:lpstr>
      <vt:lpstr>getline Two versions</vt:lpstr>
      <vt:lpstr>ignore</vt:lpstr>
      <vt:lpstr>unget, peek</vt:lpstr>
      <vt:lpstr>File I/O</vt:lpstr>
      <vt:lpstr>File Open Modes</vt:lpstr>
      <vt:lpstr>Default Modes</vt:lpstr>
      <vt:lpstr>Binary Mode</vt:lpstr>
      <vt:lpstr>Stream Positioning</vt:lpstr>
      <vt:lpstr>Files With Fixed-length Records</vt:lpstr>
      <vt:lpstr>String Stream Positioning</vt:lpstr>
      <vt:lpstr>Formatted I/O</vt:lpstr>
      <vt:lpstr>Output Formatting</vt:lpstr>
      <vt:lpstr>Stream Buffers</vt:lpstr>
      <vt:lpstr>Manipulators</vt:lpstr>
      <vt:lpstr>Creating Your Own Manipulator</vt:lpstr>
      <vt:lpstr>Manipulators with Arguments</vt:lpstr>
    </vt:vector>
  </TitlesOfParts>
  <Company>Utah Valley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</dc:title>
  <dc:creator>Charles Allison</dc:creator>
  <cp:lastModifiedBy>Chuck Allison</cp:lastModifiedBy>
  <cp:revision>122</cp:revision>
  <dcterms:created xsi:type="dcterms:W3CDTF">2012-12-31T17:17:17Z</dcterms:created>
  <dcterms:modified xsi:type="dcterms:W3CDTF">2014-03-14T05:58:16Z</dcterms:modified>
</cp:coreProperties>
</file>