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9"/>
  </p:notesMasterIdLst>
  <p:sldIdLst>
    <p:sldId id="256" r:id="rId2"/>
    <p:sldId id="257" r:id="rId3"/>
    <p:sldId id="291" r:id="rId4"/>
    <p:sldId id="292" r:id="rId5"/>
    <p:sldId id="293" r:id="rId6"/>
    <p:sldId id="29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DE140-FE11-1C4C-BD61-205F7FABBB10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9C32D-238F-2F41-8DE6-BD57CBA0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the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</a:t>
            </a:r>
            <a:r>
              <a:rPr lang="en-US" smtClean="0"/>
              <a:t>the vector!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the begin and end wrappers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swaps implementation</a:t>
            </a:r>
            <a:r>
              <a:rPr lang="en-US" baseline="0" dirty="0" smtClean="0"/>
              <a:t> – usually pointers.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r>
              <a:rPr lang="en-US" baseline="0" dirty="0" smtClean="0"/>
              <a:t> need </a:t>
            </a:r>
            <a:r>
              <a:rPr lang="en-US" baseline="0" smtClean="0"/>
              <a:t>contiguous storage.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9C32D-238F-2F41-8DE6-BD57CBA0A4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insert doesn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overwrite.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291DA-0657-464C-B623-6FD6FD12C572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Just think 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less-than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to understand SWOs. It allows ordering and searching with one operation (no need for an equal-to operator).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B855AB-4C5F-FB42-A937-CD9387C91460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 swo.cpp, change the &lt; to &lt;= in line 20 and compare the result! The test for equivalence fails!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A56342-C74E-084E-B903-B8EC24BDEE3E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February 20,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February 20,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2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Iterators</a:t>
            </a:r>
            <a:endParaRPr lang="en-US" dirty="0"/>
          </a:p>
        </p:txBody>
      </p:sp>
      <p:pic>
        <p:nvPicPr>
          <p:cNvPr id="4" name="Picture 3" descr="containers_op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4" y="2520949"/>
            <a:ext cx="7398136" cy="20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4050"/>
          </a:xfrm>
        </p:spPr>
        <p:txBody>
          <a:bodyPr/>
          <a:lstStyle/>
          <a:p>
            <a:r>
              <a:rPr lang="en-US" dirty="0" smtClean="0"/>
              <a:t>Remember that </a:t>
            </a:r>
            <a:r>
              <a:rPr lang="en-US" b="1" dirty="0" smtClean="0"/>
              <a:t>end</a:t>
            </a:r>
            <a:r>
              <a:rPr lang="en-US" dirty="0" smtClean="0"/>
              <a:t> is </a:t>
            </a:r>
            <a:r>
              <a:rPr lang="en-US" i="1" dirty="0" smtClean="0"/>
              <a:t>non-inclusive</a:t>
            </a:r>
          </a:p>
          <a:p>
            <a:pPr lvl="1"/>
            <a:r>
              <a:rPr lang="en-US" dirty="0" smtClean="0"/>
              <a:t>it’s “one-past-the-end”</a:t>
            </a:r>
          </a:p>
          <a:p>
            <a:endParaRPr lang="en-US" dirty="0" smtClean="0"/>
          </a:p>
          <a:p>
            <a:r>
              <a:rPr lang="en-US" dirty="0" smtClean="0"/>
              <a:t>Advance the iterator until it equals 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" name="Picture 3" descr="iterat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942658"/>
            <a:ext cx="624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from a Different </a:t>
            </a:r>
            <a:r>
              <a:rPr lang="en-US" dirty="0"/>
              <a:t>C</a:t>
            </a:r>
            <a:r>
              <a:rPr lang="en-US" dirty="0" smtClean="0"/>
              <a:t>ontainer Type</a:t>
            </a:r>
            <a:endParaRPr lang="en-US" dirty="0"/>
          </a:p>
        </p:txBody>
      </p:sp>
      <p:pic>
        <p:nvPicPr>
          <p:cNvPr id="5" name="Picture 4" descr="as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579920"/>
            <a:ext cx="5927725" cy="12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swap</a:t>
            </a:r>
            <a:endParaRPr lang="en-US" b="1" dirty="0"/>
          </a:p>
        </p:txBody>
      </p:sp>
      <p:pic>
        <p:nvPicPr>
          <p:cNvPr id="3" name="Picture 2" descr="sw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0" y="2162175"/>
            <a:ext cx="5321300" cy="685800"/>
          </a:xfrm>
          <a:prstGeom prst="rect">
            <a:avLst/>
          </a:prstGeom>
        </p:spPr>
      </p:pic>
      <p:pic>
        <p:nvPicPr>
          <p:cNvPr id="4" name="Picture 3" descr="swa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086100"/>
            <a:ext cx="6375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pic>
        <p:nvPicPr>
          <p:cNvPr id="3" name="Picture 2" descr="add_ele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527175"/>
            <a:ext cx="7493000" cy="3822700"/>
          </a:xfrm>
          <a:prstGeom prst="rect">
            <a:avLst/>
          </a:prstGeom>
        </p:spPr>
      </p:pic>
      <p:pic>
        <p:nvPicPr>
          <p:cNvPr id="4" name="Picture 3" descr="invalid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5673725"/>
            <a:ext cx="6794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</a:t>
            </a:r>
            <a:endParaRPr lang="en-US" dirty="0"/>
          </a:p>
        </p:txBody>
      </p:sp>
      <p:pic>
        <p:nvPicPr>
          <p:cNvPr id="3" name="Picture 2" descr="inse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03425"/>
            <a:ext cx="5549900" cy="1676400"/>
          </a:xfrm>
          <a:prstGeom prst="rect">
            <a:avLst/>
          </a:prstGeom>
        </p:spPr>
      </p:pic>
      <p:pic>
        <p:nvPicPr>
          <p:cNvPr id="4" name="Picture 3" descr="inser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194175"/>
            <a:ext cx="6426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7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Subscripting vs. </a:t>
            </a:r>
            <a:r>
              <a:rPr lang="en-US" b="1" dirty="0" smtClean="0"/>
              <a:t>at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25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operator[ ]</a:t>
            </a:r>
            <a:r>
              <a:rPr lang="en-US" dirty="0" smtClean="0"/>
              <a:t> is fast</a:t>
            </a:r>
          </a:p>
          <a:p>
            <a:pPr lvl="1"/>
            <a:r>
              <a:rPr lang="en-US" dirty="0" smtClean="0"/>
              <a:t>but dangerous!</a:t>
            </a:r>
          </a:p>
          <a:p>
            <a:pPr lvl="1"/>
            <a:r>
              <a:rPr lang="en-US" dirty="0" smtClean="0"/>
              <a:t>doesn’t check if you’re out of bounds</a:t>
            </a:r>
          </a:p>
          <a:p>
            <a:endParaRPr lang="en-US" dirty="0"/>
          </a:p>
          <a:p>
            <a:r>
              <a:rPr lang="en-US" b="1" dirty="0" smtClean="0"/>
              <a:t>at( )</a:t>
            </a:r>
            <a:r>
              <a:rPr lang="en-US" dirty="0" smtClean="0"/>
              <a:t> checks</a:t>
            </a:r>
          </a:p>
          <a:p>
            <a:pPr lvl="1"/>
            <a:r>
              <a:rPr lang="en-US" dirty="0" smtClean="0"/>
              <a:t>and throws an exception if you goof</a:t>
            </a:r>
            <a:endParaRPr lang="en-US" dirty="0"/>
          </a:p>
        </p:txBody>
      </p:sp>
      <p:pic>
        <p:nvPicPr>
          <p:cNvPr id="5" name="Picture 4" descr="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622800"/>
            <a:ext cx="5956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Erasing Elements</a:t>
            </a:r>
            <a:endParaRPr lang="en-US" dirty="0"/>
          </a:p>
        </p:txBody>
      </p:sp>
      <p:pic>
        <p:nvPicPr>
          <p:cNvPr id="4" name="Picture 3" descr="er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981796"/>
            <a:ext cx="7442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Container Size</a:t>
            </a:r>
            <a:endParaRPr lang="en-US" dirty="0"/>
          </a:p>
        </p:txBody>
      </p:sp>
      <p:pic>
        <p:nvPicPr>
          <p:cNvPr id="5" name="Picture 4" descr="re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043333"/>
            <a:ext cx="7416800" cy="1143000"/>
          </a:xfrm>
          <a:prstGeom prst="rect">
            <a:avLst/>
          </a:prstGeom>
        </p:spPr>
      </p:pic>
      <p:pic>
        <p:nvPicPr>
          <p:cNvPr id="6" name="Picture 5" descr="manages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053033"/>
            <a:ext cx="7391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adaptors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Containers</a:t>
            </a:r>
            <a:endParaRPr lang="en-US" dirty="0"/>
          </a:p>
        </p:txBody>
      </p:sp>
      <p:pic>
        <p:nvPicPr>
          <p:cNvPr id="4" name="Picture 3" descr="sequ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758950"/>
            <a:ext cx="7747000" cy="326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750" y="5250418"/>
            <a:ext cx="611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</a:t>
            </a:r>
            <a:r>
              <a:rPr lang="en-US" dirty="0" smtClean="0"/>
              <a:t> and </a:t>
            </a:r>
            <a:r>
              <a:rPr lang="en-US" b="1" dirty="0" err="1" smtClean="0"/>
              <a:t>forward_list</a:t>
            </a:r>
            <a:r>
              <a:rPr lang="en-US" dirty="0" smtClean="0"/>
              <a:t> are 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292934"/>
              </a:solidFill>
            </a:endParaRPr>
          </a:p>
          <a:p>
            <a:r>
              <a:rPr lang="en-US" dirty="0" smtClean="0">
                <a:solidFill>
                  <a:srgbClr val="292934"/>
                </a:solidFill>
              </a:rPr>
              <a:t>All are </a:t>
            </a:r>
            <a:r>
              <a:rPr lang="en-US" i="1" dirty="0" smtClean="0">
                <a:solidFill>
                  <a:srgbClr val="292934"/>
                </a:solidFill>
              </a:rPr>
              <a:t>expandable</a:t>
            </a:r>
            <a:r>
              <a:rPr lang="en-US" dirty="0" smtClean="0">
                <a:solidFill>
                  <a:srgbClr val="292934"/>
                </a:solidFill>
              </a:rPr>
              <a:t> except </a:t>
            </a:r>
            <a:r>
              <a:rPr lang="en-US" b="1" dirty="0" smtClean="0">
                <a:solidFill>
                  <a:srgbClr val="292934"/>
                </a:solidFill>
              </a:rPr>
              <a:t>array</a:t>
            </a:r>
            <a:r>
              <a:rPr lang="en-US" dirty="0" smtClean="0">
                <a:solidFill>
                  <a:srgbClr val="292934"/>
                </a:solidFill>
              </a:rPr>
              <a:t>.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4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Adaptors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“Higher-level” Containers</a:t>
            </a:r>
          </a:p>
          <a:p>
            <a:pPr lvl="1"/>
            <a:r>
              <a:rPr lang="en-US" dirty="0" smtClean="0"/>
              <a:t>they privately use sequential containers for </a:t>
            </a:r>
            <a:r>
              <a:rPr lang="en-US" i="1" dirty="0" smtClean="0"/>
              <a:t>storage</a:t>
            </a:r>
          </a:p>
          <a:p>
            <a:endParaRPr lang="en-US" dirty="0"/>
          </a:p>
          <a:p>
            <a:r>
              <a:rPr lang="en-US" dirty="0" smtClean="0"/>
              <a:t>Have a </a:t>
            </a:r>
            <a:r>
              <a:rPr lang="en-US" i="1" dirty="0" smtClean="0"/>
              <a:t>restricted set </a:t>
            </a:r>
            <a:r>
              <a:rPr lang="en-US" dirty="0" smtClean="0"/>
              <a:t>of operations</a:t>
            </a:r>
          </a:p>
          <a:p>
            <a:endParaRPr lang="en-US" dirty="0"/>
          </a:p>
          <a:p>
            <a:r>
              <a:rPr lang="en-US" b="1" dirty="0" smtClean="0"/>
              <a:t>stack</a:t>
            </a:r>
          </a:p>
          <a:p>
            <a:endParaRPr lang="en-US" dirty="0"/>
          </a:p>
          <a:p>
            <a:r>
              <a:rPr lang="en-US" b="1" dirty="0" smtClean="0"/>
              <a:t>queue</a:t>
            </a:r>
          </a:p>
          <a:p>
            <a:endParaRPr lang="en-US" dirty="0"/>
          </a:p>
          <a:p>
            <a:r>
              <a:rPr lang="en-US" b="1" dirty="0" err="1" smtClean="0"/>
              <a:t>priority_queue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12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b="1" dirty="0" smtClean="0"/>
              <a:t>::stack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56468"/>
          </a:xfrm>
        </p:spPr>
        <p:txBody>
          <a:bodyPr/>
          <a:lstStyle/>
          <a:p>
            <a:r>
              <a:rPr lang="en-US" dirty="0" smtClean="0"/>
              <a:t>Defined in </a:t>
            </a:r>
            <a:r>
              <a:rPr lang="en-US" b="1" dirty="0" smtClean="0"/>
              <a:t>&lt;stack&gt;</a:t>
            </a:r>
          </a:p>
          <a:p>
            <a:r>
              <a:rPr lang="en-US" dirty="0" smtClean="0"/>
              <a:t>Uses a </a:t>
            </a:r>
            <a:r>
              <a:rPr lang="en-US" b="1" dirty="0" err="1" smtClean="0"/>
              <a:t>deque</a:t>
            </a:r>
            <a:r>
              <a:rPr lang="en-US" b="1" dirty="0" smtClean="0"/>
              <a:t> </a:t>
            </a:r>
            <a:r>
              <a:rPr lang="en-US" dirty="0" smtClean="0"/>
              <a:t>for storage by default</a:t>
            </a:r>
          </a:p>
          <a:p>
            <a:r>
              <a:rPr lang="en-US" dirty="0" smtClean="0"/>
              <a:t>Can change: </a:t>
            </a:r>
            <a:r>
              <a:rPr lang="en-US" b="1" dirty="0" smtClean="0"/>
              <a:t>stack&lt;</a:t>
            </a:r>
            <a:r>
              <a:rPr lang="en-US" b="1" dirty="0" err="1" smtClean="0"/>
              <a:t>int</a:t>
            </a:r>
            <a:r>
              <a:rPr lang="en-US" b="1" dirty="0" smtClean="0"/>
              <a:t>, 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&gt;&gt; </a:t>
            </a:r>
            <a:r>
              <a:rPr lang="en-US" b="1" dirty="0" err="1" smtClean="0"/>
              <a:t>stk</a:t>
            </a:r>
            <a:r>
              <a:rPr lang="en-US" b="1" dirty="0" smtClean="0"/>
              <a:t>;</a:t>
            </a:r>
            <a:endParaRPr lang="en-US" b="1" dirty="0"/>
          </a:p>
        </p:txBody>
      </p:sp>
      <p:pic>
        <p:nvPicPr>
          <p:cNvPr id="4" name="Picture 3" descr="stack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822908"/>
            <a:ext cx="7378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queue</a:t>
            </a:r>
            <a:r>
              <a:rPr lang="en-US" dirty="0" smtClean="0"/>
              <a:t> and </a:t>
            </a:r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priority_queue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73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Defined in </a:t>
            </a:r>
            <a:r>
              <a:rPr lang="en-US" b="1" dirty="0" smtClean="0"/>
              <a:t>&lt;queue&gt;</a:t>
            </a:r>
          </a:p>
          <a:p>
            <a:r>
              <a:rPr lang="en-US" b="1" dirty="0" smtClean="0"/>
              <a:t>queue</a:t>
            </a:r>
            <a:r>
              <a:rPr lang="en-US" dirty="0" smtClean="0"/>
              <a:t> uses a </a:t>
            </a:r>
            <a:r>
              <a:rPr lang="en-US" b="1" dirty="0" err="1" smtClean="0"/>
              <a:t>deque</a:t>
            </a:r>
            <a:r>
              <a:rPr lang="en-US" dirty="0" smtClean="0"/>
              <a:t> by default</a:t>
            </a:r>
          </a:p>
          <a:p>
            <a:r>
              <a:rPr lang="en-US" b="1" dirty="0" err="1" smtClean="0"/>
              <a:t>priority_queue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ses a </a:t>
            </a:r>
            <a:r>
              <a:rPr lang="en-US" b="1" dirty="0" smtClean="0"/>
              <a:t>vector</a:t>
            </a:r>
            <a:r>
              <a:rPr lang="en-US" dirty="0" smtClean="0"/>
              <a:t> by default</a:t>
            </a:r>
          </a:p>
          <a:p>
            <a:pPr lvl="1"/>
            <a:r>
              <a:rPr lang="en-US" i="1" dirty="0" smtClean="0"/>
              <a:t>can’t</a:t>
            </a:r>
            <a:r>
              <a:rPr lang="en-US" dirty="0" smtClean="0"/>
              <a:t> use a </a:t>
            </a:r>
            <a:r>
              <a:rPr lang="en-US" b="1" dirty="0" smtClean="0"/>
              <a:t>list</a:t>
            </a:r>
            <a:endParaRPr lang="en-US" b="1" dirty="0"/>
          </a:p>
        </p:txBody>
      </p:sp>
      <p:pic>
        <p:nvPicPr>
          <p:cNvPr id="4" name="Picture 3" descr="queue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717723"/>
            <a:ext cx="7340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pic>
        <p:nvPicPr>
          <p:cNvPr id="4" name="Picture 3" descr="associ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4" y="2094289"/>
            <a:ext cx="61849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47" y="4809012"/>
            <a:ext cx="61873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ordered containers used </a:t>
            </a:r>
            <a:r>
              <a:rPr lang="en-US" i="1" dirty="0" smtClean="0"/>
              <a:t>tree-based </a:t>
            </a:r>
            <a:r>
              <a:rPr lang="en-US" dirty="0" smtClean="0"/>
              <a:t>storage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i="1" dirty="0" smtClean="0"/>
              <a:t>O</a:t>
            </a:r>
            <a:r>
              <a:rPr lang="en-US" sz="1600" dirty="0" smtClean="0"/>
              <a:t>(</a:t>
            </a:r>
            <a:r>
              <a:rPr lang="en-US" sz="1600" i="1" dirty="0" smtClean="0"/>
              <a:t>log</a:t>
            </a:r>
            <a:r>
              <a:rPr lang="en-US" sz="1600" dirty="0" smtClean="0"/>
              <a:t> </a:t>
            </a:r>
            <a:r>
              <a:rPr lang="en-US" sz="1600" i="1" dirty="0" smtClean="0"/>
              <a:t>n</a:t>
            </a:r>
            <a:r>
              <a:rPr lang="en-US" sz="1600" dirty="0" smtClean="0"/>
              <a:t>) retrieval complexity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unordered containers are </a:t>
            </a:r>
            <a:r>
              <a:rPr lang="en-US" i="1" dirty="0" smtClean="0"/>
              <a:t>hash tables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i="1" dirty="0" smtClean="0"/>
              <a:t>O</a:t>
            </a:r>
            <a:r>
              <a:rPr lang="en-US" sz="1600" dirty="0" smtClean="0"/>
              <a:t>(1) retrieval complexity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108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8655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Ordered Set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010400" cy="369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&lt;set&gt;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#include &lt;string&gt;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using namespace std;</a:t>
            </a:r>
          </a:p>
          <a:p>
            <a:pPr>
              <a:lnSpc>
                <a:spcPct val="90000"/>
              </a:lnSpc>
            </a:pPr>
            <a:endParaRPr lang="en-US" sz="200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</a:t>
            </a:r>
            <a:r>
              <a:rPr lang="en-US" sz="2000" i="1">
                <a:latin typeface="Andale Mono"/>
                <a:cs typeface="Andale Mono"/>
              </a:rPr>
              <a:t>// Populate a set:</a:t>
            </a:r>
            <a:endParaRPr lang="en-US" sz="200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set&lt;string&gt; s;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s.insert("Alabama");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s.insert("Georgia");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s.insert("Tennessee");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ndale Mono"/>
                <a:cs typeface="Andale Mono"/>
              </a:rPr>
              <a:t>    s.insert("Tennessee");</a:t>
            </a:r>
          </a:p>
        </p:txBody>
      </p:sp>
    </p:spTree>
    <p:extLst>
      <p:ext uri="{BB962C8B-B14F-4D97-AF65-F5344CB8AC3E}">
        <p14:creationId xmlns:p14="http://schemas.microsoft.com/office/powerpoint/2010/main" val="168771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/>
          <p:cNvSpPr txBox="1">
            <a:spLocks noChangeArrowheads="1"/>
          </p:cNvSpPr>
          <p:nvPr/>
        </p:nvSpPr>
        <p:spPr bwMode="auto">
          <a:xfrm>
            <a:off x="86840" y="685800"/>
            <a:ext cx="8991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Print it out:</a:t>
            </a:r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auto p = </a:t>
            </a:r>
            <a:r>
              <a:rPr lang="en-US" sz="2000" dirty="0" err="1">
                <a:latin typeface="Andale Mono"/>
                <a:cs typeface="Andale Mono"/>
              </a:rPr>
              <a:t>s.begin</a:t>
            </a:r>
            <a:r>
              <a:rPr lang="en-US" sz="2000" dirty="0">
                <a:latin typeface="Andale Mono"/>
                <a:cs typeface="Andale Mono"/>
              </a:rPr>
              <a:t>();</a:t>
            </a:r>
          </a:p>
          <a:p>
            <a:r>
              <a:rPr lang="en-US" sz="2000" dirty="0">
                <a:latin typeface="Andale Mono"/>
                <a:cs typeface="Andale Mono"/>
              </a:rPr>
              <a:t>    while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*p++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Do some searches:</a:t>
            </a:r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string key = "Alabama";</a:t>
            </a:r>
          </a:p>
          <a:p>
            <a:r>
              <a:rPr lang="en-US" sz="2000" dirty="0">
                <a:latin typeface="Andale Mono"/>
                <a:cs typeface="Andale Mono"/>
              </a:rPr>
              <a:t>    p = </a:t>
            </a:r>
            <a:r>
              <a:rPr lang="en-US" sz="2000" dirty="0" err="1">
                <a:latin typeface="Andale Mono"/>
                <a:cs typeface="Andale Mono"/>
              </a:rPr>
              <a:t>s.find</a:t>
            </a:r>
            <a:r>
              <a:rPr lang="en-US" sz="2000" dirty="0">
                <a:latin typeface="Andale Mono"/>
                <a:cs typeface="Andale Mono"/>
              </a:rPr>
              <a:t>(key);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 ? "found " : "didn't find ")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 &lt;&lt; key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    key = "Michigan";</a:t>
            </a:r>
          </a:p>
          <a:p>
            <a:r>
              <a:rPr lang="en-US" sz="2000" dirty="0">
                <a:latin typeface="Andale Mono"/>
                <a:cs typeface="Andale Mono"/>
              </a:rPr>
              <a:t>    p = </a:t>
            </a:r>
            <a:r>
              <a:rPr lang="en-US" sz="2000" dirty="0" err="1">
                <a:latin typeface="Andale Mono"/>
                <a:cs typeface="Andale Mono"/>
              </a:rPr>
              <a:t>s.find</a:t>
            </a:r>
            <a:r>
              <a:rPr lang="en-US" sz="2000" dirty="0">
                <a:latin typeface="Andale Mono"/>
                <a:cs typeface="Andale Mono"/>
              </a:rPr>
              <a:t>(key);</a:t>
            </a:r>
          </a:p>
          <a:p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(p != </a:t>
            </a:r>
            <a:r>
              <a:rPr lang="en-US" sz="2000" dirty="0" err="1">
                <a:latin typeface="Andale Mono"/>
                <a:cs typeface="Andale Mono"/>
              </a:rPr>
              <a:t>s.end</a:t>
            </a:r>
            <a:r>
              <a:rPr lang="en-US" sz="2000" dirty="0">
                <a:latin typeface="Andale Mono"/>
                <a:cs typeface="Andale Mono"/>
              </a:rPr>
              <a:t>() ? "found " : "didn't find ")</a:t>
            </a:r>
          </a:p>
          <a:p>
            <a:r>
              <a:rPr lang="en-US" sz="2000" dirty="0">
                <a:latin typeface="Andale Mono"/>
                <a:cs typeface="Andale Mono"/>
              </a:rPr>
              <a:t>         &lt;&lt; key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16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086600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200" dirty="0">
              <a:latin typeface="Andale Mono"/>
              <a:cs typeface="Andale Mono"/>
            </a:endParaRPr>
          </a:p>
          <a:p>
            <a:r>
              <a:rPr lang="en-US" sz="2200" i="1" dirty="0">
                <a:latin typeface="Andale Mono"/>
                <a:cs typeface="Andale Mono"/>
              </a:rPr>
              <a:t>// Output:</a:t>
            </a:r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</a:rPr>
              <a:t>Alabama</a:t>
            </a:r>
          </a:p>
          <a:p>
            <a:r>
              <a:rPr lang="en-US" sz="2200" dirty="0">
                <a:latin typeface="Andale Mono"/>
                <a:cs typeface="Andale Mono"/>
              </a:rPr>
              <a:t>Georgia</a:t>
            </a:r>
          </a:p>
          <a:p>
            <a:r>
              <a:rPr lang="en-US" sz="2200" dirty="0">
                <a:latin typeface="Andale Mono"/>
                <a:cs typeface="Andale Mono"/>
              </a:rPr>
              <a:t>Tennessee</a:t>
            </a:r>
          </a:p>
          <a:p>
            <a:endParaRPr lang="en-US" sz="2200" dirty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</a:rPr>
              <a:t>found Alabama</a:t>
            </a:r>
          </a:p>
          <a:p>
            <a:r>
              <a:rPr lang="en-US" sz="2200" dirty="0">
                <a:latin typeface="Andale Mono"/>
                <a:cs typeface="Andale Mono"/>
              </a:rPr>
              <a:t>didn't find Michigan</a:t>
            </a:r>
          </a:p>
        </p:txBody>
      </p:sp>
    </p:spTree>
    <p:extLst>
      <p:ext uri="{BB962C8B-B14F-4D97-AF65-F5344CB8AC3E}">
        <p14:creationId xmlns:p14="http://schemas.microsoft.com/office/powerpoint/2010/main" val="86774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Program</a:t>
            </a:r>
            <a:endParaRPr lang="en-US" dirty="0"/>
          </a:p>
        </p:txBody>
      </p:sp>
      <p:pic>
        <p:nvPicPr>
          <p:cNvPr id="3" name="Picture 2" descr="word_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0" y="1654956"/>
            <a:ext cx="6477000" cy="2006600"/>
          </a:xfrm>
          <a:prstGeom prst="rect">
            <a:avLst/>
          </a:prstGeom>
        </p:spPr>
      </p:pic>
      <p:pic>
        <p:nvPicPr>
          <p:cNvPr id="4" name="Picture 3" descr="wc_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60" y="4446100"/>
            <a:ext cx="2438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pair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74868"/>
          </a:xfrm>
        </p:spPr>
        <p:txBody>
          <a:bodyPr/>
          <a:lstStyle/>
          <a:p>
            <a:r>
              <a:rPr lang="en-US" dirty="0" smtClean="0"/>
              <a:t>Defined in </a:t>
            </a:r>
            <a:r>
              <a:rPr lang="en-US" b="1" dirty="0" smtClean="0"/>
              <a:t>&lt;utility&gt;</a:t>
            </a:r>
            <a:endParaRPr lang="en-US" dirty="0"/>
          </a:p>
        </p:txBody>
      </p:sp>
      <p:pic>
        <p:nvPicPr>
          <p:cNvPr id="4" name="Picture 3" descr="pair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5" y="2367045"/>
            <a:ext cx="7416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2933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Another Map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Example</a:t>
            </a:r>
          </a:p>
        </p:txBody>
      </p:sp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457200" y="1943100"/>
            <a:ext cx="8458200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r>
              <a:rPr lang="en-US" sz="2000" dirty="0">
                <a:latin typeface="Andale Mono"/>
                <a:cs typeface="Andale Mono"/>
              </a:rPr>
              <a:t>#include &lt;map&gt;</a:t>
            </a:r>
          </a:p>
          <a:p>
            <a:r>
              <a:rPr lang="en-US" sz="2000" dirty="0">
                <a:latin typeface="Andale Mono"/>
                <a:cs typeface="Andale Mono"/>
              </a:rPr>
              <a:t>#include &lt;string&gt;</a:t>
            </a:r>
          </a:p>
          <a:p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main()</a:t>
            </a:r>
          </a:p>
          <a:p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 smtClean="0">
                <a:latin typeface="Andale Mono"/>
                <a:cs typeface="Andale Mono"/>
              </a:rPr>
              <a:t>// Insert some elements (three ways)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map&lt;string, string, greater&lt;string&gt;&gt; m;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m.insert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make_pair</a:t>
            </a:r>
            <a:r>
              <a:rPr lang="en-US" sz="2000" dirty="0" smtClean="0">
                <a:latin typeface="Andale Mono"/>
                <a:cs typeface="Andale Mono"/>
              </a:rPr>
              <a:t>("</a:t>
            </a:r>
            <a:r>
              <a:rPr lang="en-US" sz="2000" dirty="0" err="1" smtClean="0">
                <a:latin typeface="Andale Mono"/>
                <a:cs typeface="Andale Mono"/>
              </a:rPr>
              <a:t>Alabama","Montgomery</a:t>
            </a:r>
            <a:r>
              <a:rPr lang="en-US" sz="2000" dirty="0" smtClean="0">
                <a:latin typeface="Andale Mono"/>
                <a:cs typeface="Andale Mono"/>
              </a:rPr>
              <a:t>"));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m.insert</a:t>
            </a:r>
            <a:r>
              <a:rPr lang="en-US" sz="2000" dirty="0" smtClean="0">
                <a:latin typeface="Andale Mono"/>
                <a:cs typeface="Andale Mono"/>
              </a:rPr>
              <a:t>({"</a:t>
            </a:r>
            <a:r>
              <a:rPr lang="en-US" sz="2000" dirty="0" err="1" smtClean="0">
                <a:latin typeface="Andale Mono"/>
                <a:cs typeface="Andale Mono"/>
              </a:rPr>
              <a:t>Tennessee","Knoxville</a:t>
            </a:r>
            <a:r>
              <a:rPr lang="en-US" sz="2000" dirty="0" smtClean="0">
                <a:latin typeface="Andale Mono"/>
                <a:cs typeface="Andale Mono"/>
              </a:rPr>
              <a:t>"});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m["Georgia"] = "Atlanta";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m["Tennessee"] = "Nashville"; </a:t>
            </a:r>
            <a:r>
              <a:rPr lang="en-US" sz="2000" i="1" dirty="0" smtClean="0">
                <a:latin typeface="Andale Mono"/>
                <a:cs typeface="Andale Mono"/>
              </a:rPr>
              <a:t>// Overwrites</a:t>
            </a:r>
            <a:r>
              <a:rPr lang="en-US" sz="2000" dirty="0" smtClean="0">
                <a:latin typeface="Andale Mono"/>
                <a:cs typeface="Andale Mono"/>
              </a:rPr>
              <a:t>   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2711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b="1" dirty="0" smtClean="0"/>
              <a:t>::array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“wrapper” around built-in arrays</a:t>
            </a:r>
          </a:p>
          <a:p>
            <a:pPr lvl="1"/>
            <a:r>
              <a:rPr lang="en-US" dirty="0" smtClean="0"/>
              <a:t>a “first-class” object with </a:t>
            </a:r>
            <a:r>
              <a:rPr lang="en-US" i="1" dirty="0" smtClean="0"/>
              <a:t>value semantics</a:t>
            </a:r>
          </a:p>
          <a:p>
            <a:pPr lvl="2"/>
            <a:r>
              <a:rPr lang="en-US" dirty="0" smtClean="0"/>
              <a:t>they don’t decay to pointers</a:t>
            </a:r>
          </a:p>
          <a:p>
            <a:pPr lvl="2"/>
            <a:r>
              <a:rPr lang="en-US" dirty="0" smtClean="0"/>
              <a:t>passed by value to functions (i.e., </a:t>
            </a:r>
            <a:r>
              <a:rPr lang="en-US" i="1" dirty="0" smtClean="0"/>
              <a:t>copied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arrays of same size can be assigned, compared</a:t>
            </a:r>
            <a:endParaRPr lang="en-US" dirty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iterators (</a:t>
            </a:r>
            <a:r>
              <a:rPr lang="en-US" b="1" dirty="0" smtClean="0"/>
              <a:t>begin</a:t>
            </a:r>
            <a:r>
              <a:rPr lang="en-US" dirty="0" smtClean="0"/>
              <a:t>, </a:t>
            </a:r>
            <a:r>
              <a:rPr lang="en-US" b="1" dirty="0" smtClean="0"/>
              <a:t>end</a:t>
            </a:r>
            <a:r>
              <a:rPr lang="en-US" dirty="0" smtClean="0"/>
              <a:t>, random-access operations)</a:t>
            </a:r>
          </a:p>
          <a:p>
            <a:pPr lvl="1"/>
            <a:r>
              <a:rPr lang="en-US" dirty="0" smtClean="0"/>
              <a:t>compatibility with range-</a:t>
            </a:r>
            <a:r>
              <a:rPr lang="en-US" b="1" dirty="0" smtClean="0"/>
              <a:t>for</a:t>
            </a:r>
            <a:r>
              <a:rPr lang="en-US" dirty="0" smtClean="0"/>
              <a:t> loops</a:t>
            </a:r>
          </a:p>
          <a:p>
            <a:pPr lvl="1"/>
            <a:r>
              <a:rPr lang="en-US" b="1" dirty="0" smtClean="0"/>
              <a:t>size( 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index range checking (with </a:t>
            </a:r>
            <a:r>
              <a:rPr lang="en-US" b="1" dirty="0" smtClean="0"/>
              <a:t>at( 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 zero-initialization</a:t>
            </a:r>
            <a:endParaRPr lang="en-US" dirty="0"/>
          </a:p>
          <a:p>
            <a:r>
              <a:rPr lang="en-US" dirty="0" smtClean="0"/>
              <a:t>Defined in </a:t>
            </a:r>
            <a:r>
              <a:rPr lang="en-US" b="1" dirty="0" smtClean="0"/>
              <a:t>&lt;array&gt;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87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381000" y="498475"/>
            <a:ext cx="8172758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Print the map: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for (</a:t>
            </a:r>
            <a:r>
              <a:rPr lang="en-US" sz="2000" dirty="0" err="1" smtClean="0">
                <a:latin typeface="Andale Mono"/>
                <a:cs typeface="Andale Mono"/>
              </a:rPr>
              <a:t>const</a:t>
            </a:r>
            <a:r>
              <a:rPr lang="en-US" sz="2000" dirty="0" smtClean="0">
                <a:latin typeface="Andale Mono"/>
                <a:cs typeface="Andale Mono"/>
              </a:rPr>
              <a:t> auto&amp; </a:t>
            </a:r>
            <a:r>
              <a:rPr lang="en-US" sz="2000" dirty="0" err="1" smtClean="0">
                <a:latin typeface="Andale Mono"/>
                <a:cs typeface="Andale Mono"/>
              </a:rPr>
              <a:t>elem</a:t>
            </a:r>
            <a:r>
              <a:rPr lang="en-US" sz="2000" dirty="0" smtClean="0">
                <a:latin typeface="Andale Mono"/>
                <a:cs typeface="Andale Mono"/>
              </a:rPr>
              <a:t>: m)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    </a:t>
            </a: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'{' &lt;&lt; </a:t>
            </a:r>
            <a:r>
              <a:rPr lang="en-US" sz="2000" dirty="0" err="1" smtClean="0">
                <a:latin typeface="Andale Mono"/>
                <a:cs typeface="Andale Mono"/>
              </a:rPr>
              <a:t>elem.first</a:t>
            </a:r>
            <a:r>
              <a:rPr lang="en-US" sz="2000" dirty="0" smtClean="0">
                <a:latin typeface="Andale Mono"/>
                <a:cs typeface="Andale Mono"/>
              </a:rPr>
              <a:t> &lt;&lt; ','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   &lt;&lt; </a:t>
            </a:r>
            <a:r>
              <a:rPr lang="en-US" sz="2000" dirty="0" err="1" smtClean="0">
                <a:latin typeface="Andale Mono"/>
                <a:cs typeface="Andale Mono"/>
              </a:rPr>
              <a:t>elem.second</a:t>
            </a:r>
            <a:r>
              <a:rPr lang="en-US" sz="2000" dirty="0" smtClean="0">
                <a:latin typeface="Andale Mono"/>
                <a:cs typeface="Andale Mono"/>
              </a:rPr>
              <a:t> &lt;&lt; "}\n";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</a:t>
            </a:r>
            <a:r>
              <a:rPr lang="en-US" sz="2000" dirty="0" err="1" smtClean="0">
                <a:latin typeface="Andale Mono"/>
                <a:cs typeface="Andale Mono"/>
              </a:rPr>
              <a:t>endl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12149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>
            <a:spLocks noChangeArrowheads="1"/>
          </p:cNvSpPr>
          <p:nvPr/>
        </p:nvSpPr>
        <p:spPr bwMode="auto">
          <a:xfrm>
            <a:off x="609600" y="800100"/>
            <a:ext cx="7924800" cy="48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i="1" dirty="0">
                <a:latin typeface="Andale Mono"/>
                <a:cs typeface="Andale Mono"/>
              </a:rPr>
              <a:t>// Retrieve via a key: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'"' &lt;&lt; m["Georgia"] &lt;&lt; '"'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m.size</a:t>
            </a:r>
            <a:r>
              <a:rPr lang="en-US" sz="2000" dirty="0">
                <a:latin typeface="Andale Mono"/>
                <a:cs typeface="Andale Mono"/>
              </a:rPr>
              <a:t>()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'"' &lt;&lt; m["Texas"] &lt;&lt; '"'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m.size</a:t>
            </a:r>
            <a:r>
              <a:rPr lang="en-US" sz="2000" dirty="0">
                <a:latin typeface="Andale Mono"/>
                <a:cs typeface="Andale Mono"/>
              </a:rPr>
              <a:t>()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Andale Mono"/>
                <a:cs typeface="Andale Mono"/>
              </a:rPr>
              <a:t>// Output:</a:t>
            </a:r>
            <a:endParaRPr lang="en-US" sz="2000" dirty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Tennessee,Nashville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Georgia,Atlanta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{</a:t>
            </a:r>
            <a:r>
              <a:rPr lang="en-US" sz="2000" dirty="0" err="1" smtClean="0">
                <a:latin typeface="Andale Mono"/>
                <a:cs typeface="Andale Mono"/>
              </a:rPr>
              <a:t>Alabama,Montgomery</a:t>
            </a:r>
            <a:r>
              <a:rPr lang="en-US" sz="2000" dirty="0" smtClean="0">
                <a:latin typeface="Andale Mono"/>
                <a:cs typeface="Andale Mono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ndale Mono"/>
              <a:cs typeface="Andale Mono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"Atlanta"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""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4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4216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Operations</a:t>
            </a:r>
            <a:endParaRPr lang="en-US" dirty="0"/>
          </a:p>
        </p:txBody>
      </p:sp>
      <p:pic>
        <p:nvPicPr>
          <p:cNvPr id="3" name="Picture 2" descr="assoc_insert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7700"/>
            <a:ext cx="7315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 Operations</a:t>
            </a:r>
            <a:endParaRPr lang="en-US" dirty="0"/>
          </a:p>
        </p:txBody>
      </p:sp>
      <p:pic>
        <p:nvPicPr>
          <p:cNvPr id="3" name="Picture 2" descr="assoc_erase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8900"/>
            <a:ext cx="7315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87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Strict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Partial Orderings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700" i="1" dirty="0" smtClean="0">
                <a:solidFill>
                  <a:srgbClr val="D2533C"/>
                </a:solidFill>
                <a:ea typeface="+mj-ea"/>
                <a:cs typeface="+mj-cs"/>
              </a:rPr>
              <a:t>A Model of “Less-than”</a:t>
            </a:r>
            <a:endParaRPr lang="en-US" sz="3600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priority_queue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ordered</a:t>
            </a:r>
            <a:r>
              <a:rPr lang="en-US" dirty="0">
                <a:ea typeface="ＭＳ Ｐゴシック" charset="0"/>
                <a:cs typeface="ＭＳ Ｐゴシック" charset="0"/>
              </a:rPr>
              <a:t> associative containers (</a:t>
            </a:r>
            <a:r>
              <a:rPr lang="en-US" b="1" dirty="0">
                <a:ea typeface="ＭＳ Ｐゴシック" charset="0"/>
                <a:cs typeface="ＭＳ Ｐゴシック" charset="0"/>
              </a:rPr>
              <a:t>set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ea typeface="ＭＳ Ｐゴシック" charset="0"/>
                <a:cs typeface="ＭＳ Ｐゴシック" charset="0"/>
              </a:rPr>
              <a:t>map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multi_set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multi_map</a:t>
            </a:r>
            <a:r>
              <a:rPr lang="en-US" dirty="0">
                <a:ea typeface="ＭＳ Ｐゴシック" charset="0"/>
                <a:cs typeface="ＭＳ Ｐゴシック" charset="0"/>
              </a:rPr>
              <a:t>) require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strict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partial ordering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comparators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AKA “strict weak order” (http</a:t>
            </a:r>
            <a:r>
              <a:rPr lang="en-US" dirty="0">
                <a:ea typeface="ＭＳ Ｐゴシック" charset="0"/>
              </a:rPr>
              <a:t>://</a:t>
            </a:r>
            <a:r>
              <a:rPr lang="en-US" dirty="0" err="1">
                <a:ea typeface="ＭＳ Ｐゴシック" charset="0"/>
              </a:rPr>
              <a:t>en.wikipedia.org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Weak_ordering</a:t>
            </a:r>
            <a:r>
              <a:rPr lang="en-US" dirty="0">
                <a:ea typeface="ＭＳ Ｐゴシック" charset="0"/>
              </a:rPr>
              <a:t>)</a:t>
            </a:r>
            <a:endParaRPr lang="en-US" dirty="0" smtClean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behaves </a:t>
            </a:r>
            <a:r>
              <a:rPr lang="en-US" dirty="0">
                <a:ea typeface="ＭＳ Ｐゴシック" charset="0"/>
              </a:rPr>
              <a:t>like </a:t>
            </a:r>
            <a:r>
              <a:rPr lang="en-US" b="1" dirty="0">
                <a:ea typeface="ＭＳ Ｐゴシック" charset="0"/>
              </a:rPr>
              <a:t>less&lt; &gt;( )</a:t>
            </a:r>
            <a:r>
              <a:rPr lang="en-US" dirty="0">
                <a:ea typeface="ＭＳ Ｐゴシック" charset="0"/>
              </a:rPr>
              <a:t> ( (which calls </a:t>
            </a:r>
            <a:r>
              <a:rPr lang="en-US" b="1" dirty="0">
                <a:ea typeface="ＭＳ Ｐゴシック" charset="0"/>
              </a:rPr>
              <a:t>operator&lt;( )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never</a:t>
            </a:r>
            <a:r>
              <a:rPr lang="en-US" dirty="0">
                <a:ea typeface="ＭＳ Ｐゴシック" charset="0"/>
              </a:rPr>
              <a:t> use </a:t>
            </a:r>
            <a:r>
              <a:rPr lang="en-US" b="1" dirty="0">
                <a:ea typeface="ＭＳ Ｐゴシック" charset="0"/>
              </a:rPr>
              <a:t>&lt;=</a:t>
            </a:r>
            <a:r>
              <a:rPr lang="en-US" dirty="0">
                <a:ea typeface="ＭＳ Ｐゴシック" charset="0"/>
              </a:rPr>
              <a:t> or anything like it!!!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Definition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x,y</a:t>
            </a:r>
            <a:r>
              <a:rPr lang="en-US" i="1" dirty="0"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 is 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SPO </a:t>
            </a:r>
            <a:r>
              <a:rPr lang="en-US" dirty="0">
                <a:ea typeface="ＭＳ Ｐゴシック" charset="0"/>
                <a:cs typeface="ＭＳ Ｐゴシック" charset="0"/>
              </a:rPr>
              <a:t>if: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x,x</a:t>
            </a:r>
            <a:r>
              <a:rPr lang="en-US" i="1" dirty="0">
                <a:ea typeface="ＭＳ Ｐゴシック" charset="0"/>
              </a:rPr>
              <a:t>) = false</a:t>
            </a:r>
            <a:r>
              <a:rPr lang="en-US" dirty="0">
                <a:ea typeface="ＭＳ Ｐゴシック" charset="0"/>
              </a:rPr>
              <a:t>		</a:t>
            </a:r>
            <a:r>
              <a:rPr lang="en-US" dirty="0" smtClean="0">
                <a:ea typeface="ＭＳ Ｐゴシック" charset="0"/>
              </a:rPr>
              <a:t>	(</a:t>
            </a:r>
            <a:r>
              <a:rPr lang="en-US" dirty="0" err="1">
                <a:ea typeface="ＭＳ Ｐゴシック" charset="0"/>
              </a:rPr>
              <a:t>irreflexive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x,y</a:t>
            </a:r>
            <a:r>
              <a:rPr lang="en-US" i="1" dirty="0">
                <a:ea typeface="ＭＳ Ｐゴシック" charset="0"/>
              </a:rPr>
              <a:t>) = !f(</a:t>
            </a:r>
            <a:r>
              <a:rPr lang="en-US" i="1" dirty="0" err="1">
                <a:ea typeface="ＭＳ Ｐゴシック" charset="0"/>
              </a:rPr>
              <a:t>y,x</a:t>
            </a:r>
            <a:r>
              <a:rPr lang="en-US" i="1" dirty="0">
                <a:ea typeface="ＭＳ Ｐゴシック" charset="0"/>
              </a:rPr>
              <a:t>)</a:t>
            </a:r>
            <a:r>
              <a:rPr lang="en-US" dirty="0">
                <a:ea typeface="ＭＳ Ｐゴシック" charset="0"/>
              </a:rPr>
              <a:t>		</a:t>
            </a:r>
            <a:r>
              <a:rPr lang="en-US" dirty="0" smtClean="0">
                <a:ea typeface="ＭＳ Ｐゴシック" charset="0"/>
              </a:rPr>
              <a:t>	(</a:t>
            </a:r>
            <a:r>
              <a:rPr lang="en-US" dirty="0">
                <a:ea typeface="ＭＳ Ｐゴシック" charset="0"/>
              </a:rPr>
              <a:t>anti-symmetric)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f(</a:t>
            </a:r>
            <a:r>
              <a:rPr lang="en-US" i="1" dirty="0" err="1">
                <a:ea typeface="ＭＳ Ｐゴシック" charset="0"/>
              </a:rPr>
              <a:t>x,y</a:t>
            </a:r>
            <a:r>
              <a:rPr lang="en-US" i="1" dirty="0">
                <a:ea typeface="ＭＳ Ｐゴシック" charset="0"/>
              </a:rPr>
              <a:t>) &amp;&amp; f(</a:t>
            </a:r>
            <a:r>
              <a:rPr lang="en-US" i="1" dirty="0" err="1">
                <a:ea typeface="ＭＳ Ｐゴシック" charset="0"/>
              </a:rPr>
              <a:t>y,z</a:t>
            </a:r>
            <a:r>
              <a:rPr lang="en-US" i="1" dirty="0">
                <a:ea typeface="ＭＳ Ｐゴシック" charset="0"/>
              </a:rPr>
              <a:t>) =&gt; f(</a:t>
            </a:r>
            <a:r>
              <a:rPr lang="en-US" i="1" dirty="0" err="1">
                <a:ea typeface="ＭＳ Ｐゴシック" charset="0"/>
              </a:rPr>
              <a:t>x,z</a:t>
            </a:r>
            <a:r>
              <a:rPr lang="en-US" i="1" dirty="0">
                <a:ea typeface="ＭＳ Ｐゴシック" charset="0"/>
              </a:rPr>
              <a:t>)</a:t>
            </a:r>
            <a:r>
              <a:rPr lang="en-US" dirty="0">
                <a:ea typeface="ＭＳ Ｐゴシック" charset="0"/>
              </a:rPr>
              <a:t>	(transitive)</a:t>
            </a:r>
          </a:p>
        </p:txBody>
      </p:sp>
    </p:spTree>
    <p:extLst>
      <p:ext uri="{BB962C8B-B14F-4D97-AF65-F5344CB8AC3E}">
        <p14:creationId xmlns:p14="http://schemas.microsoft.com/office/powerpoint/2010/main" val="75408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j-ea"/>
                <a:cs typeface="+mj-cs"/>
              </a:rPr>
              <a:t>map</a:t>
            </a:r>
            <a:r>
              <a:rPr lang="en-US" dirty="0" smtClean="0">
                <a:ea typeface="+mj-ea"/>
                <a:cs typeface="+mj-cs"/>
              </a:rPr>
              <a:t> and </a:t>
            </a:r>
            <a:r>
              <a:rPr lang="en-US" b="1" dirty="0" smtClean="0">
                <a:ea typeface="+mj-ea"/>
                <a:cs typeface="+mj-cs"/>
              </a:rPr>
              <a:t>set</a:t>
            </a:r>
            <a:r>
              <a:rPr lang="en-US" dirty="0" smtClean="0">
                <a:ea typeface="+mj-ea"/>
                <a:cs typeface="+mj-cs"/>
              </a:rPr>
              <a:t> use SPOs!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Necessary to maintain proper order in the underlying tree data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structure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They </a:t>
            </a:r>
            <a:r>
              <a:rPr lang="en-US" dirty="0">
                <a:ea typeface="ＭＳ Ｐゴシック" charset="0"/>
                <a:cs typeface="ＭＳ Ｐゴシック" charset="0"/>
              </a:rPr>
              <a:t>test for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equivalence</a:t>
            </a:r>
            <a:r>
              <a:rPr lang="en-US" dirty="0">
                <a:ea typeface="ＭＳ Ｐゴシック" charset="0"/>
                <a:cs typeface="ＭＳ Ｐゴシック" charset="0"/>
              </a:rPr>
              <a:t>, not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equality</a:t>
            </a:r>
            <a:r>
              <a:rPr lang="en-US" dirty="0">
                <a:ea typeface="ＭＳ Ｐゴシック" charset="0"/>
                <a:cs typeface="ＭＳ Ｐゴシック" charset="0"/>
              </a:rPr>
              <a:t>, to maintain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uniqueness</a:t>
            </a:r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 smtClean="0">
                <a:ea typeface="ＭＳ Ｐゴシック" charset="0"/>
                <a:cs typeface="ＭＳ Ｐゴシック" charset="0"/>
              </a:rPr>
              <a:t>x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y</a:t>
            </a:r>
            <a:r>
              <a:rPr lang="en-US" dirty="0">
                <a:ea typeface="ＭＳ Ｐゴシック" charset="0"/>
                <a:cs typeface="ＭＳ Ｐゴシック" charset="0"/>
              </a:rPr>
              <a:t> are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equivalent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iff</a:t>
            </a:r>
            <a:r>
              <a:rPr lang="en-US" b="1" dirty="0">
                <a:ea typeface="ＭＳ Ｐゴシック" charset="0"/>
                <a:cs typeface="ＭＳ Ｐゴシック" charset="0"/>
              </a:rPr>
              <a:t> !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cmp</a:t>
            </a:r>
            <a:r>
              <a:rPr lang="en-US" b="1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x,y</a:t>
            </a:r>
            <a:r>
              <a:rPr lang="en-US" b="1" dirty="0">
                <a:ea typeface="ＭＳ Ｐゴシック" charset="0"/>
                <a:cs typeface="ＭＳ Ｐゴシック" charset="0"/>
              </a:rPr>
              <a:t>) &amp;&amp; !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cmp</a:t>
            </a:r>
            <a:r>
              <a:rPr lang="en-US" b="1" dirty="0"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b="1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i.e., </a:t>
            </a:r>
            <a:r>
              <a:rPr lang="en-US" i="1" dirty="0">
                <a:ea typeface="ＭＳ Ｐゴシック" charset="0"/>
              </a:rPr>
              <a:t>neither precedes the other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 dirty="0" err="1">
                <a:ea typeface="ＭＳ Ｐゴシック" charset="0"/>
              </a:rPr>
              <a:t>swo.cpp</a:t>
            </a:r>
            <a:endParaRPr lang="en-US" i="1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ignores </a:t>
            </a:r>
            <a:r>
              <a:rPr lang="en-US" i="1" dirty="0">
                <a:ea typeface="ＭＳ Ｐゴシック" charset="0"/>
              </a:rPr>
              <a:t>non-alpha</a:t>
            </a:r>
            <a:r>
              <a:rPr lang="en-US" dirty="0">
                <a:ea typeface="ＭＳ Ｐゴシック" charset="0"/>
              </a:rPr>
              <a:t> characters in strings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last/first key type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Defines a strict-partial 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/>
              <a:t>operator( )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records.cpp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Note:</a:t>
            </a:r>
            <a:r>
              <a:rPr lang="en-US" dirty="0" smtClean="0"/>
              <a:t> </a:t>
            </a:r>
            <a:r>
              <a:rPr lang="en-US" b="1" dirty="0" smtClean="0"/>
              <a:t>ALL</a:t>
            </a:r>
            <a:r>
              <a:rPr lang="en-US" dirty="0" smtClean="0"/>
              <a:t> containers require a default constructor of their </a:t>
            </a:r>
            <a:r>
              <a:rPr lang="en-US" dirty="0" err="1" smtClean="0"/>
              <a:t>containees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=default</a:t>
            </a:r>
            <a:r>
              <a:rPr lang="en-US" dirty="0" smtClean="0"/>
              <a:t> 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9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Container Operations</a:t>
            </a:r>
            <a:endParaRPr lang="en-US" dirty="0"/>
          </a:p>
        </p:txBody>
      </p:sp>
      <p:pic>
        <p:nvPicPr>
          <p:cNvPr id="4" name="Picture 3" descr="unordered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835136"/>
            <a:ext cx="7353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5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1166842"/>
            <a:ext cx="7721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enum</a:t>
            </a:r>
            <a:r>
              <a:rPr lang="en-US" dirty="0" smtClean="0">
                <a:latin typeface="Andale Mono"/>
                <a:cs typeface="Andale Mono"/>
              </a:rPr>
              <a:t> {N = 5};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array&lt;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, N&gt; a = {1,2,3,4};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  // 20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a.size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   // 5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x: a)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x &lt;&lt; ' ';           // 1 2 3 4 0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</a:p>
          <a:p>
            <a:r>
              <a:rPr lang="en-US" dirty="0" smtClean="0">
                <a:latin typeface="Andale Mono"/>
                <a:cs typeface="Andale Mono"/>
              </a:rPr>
              <a:t>    array&lt;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, N&gt; b;</a:t>
            </a:r>
          </a:p>
          <a:p>
            <a:r>
              <a:rPr lang="en-US" dirty="0" smtClean="0">
                <a:latin typeface="Andale Mono"/>
                <a:cs typeface="Andale Mono"/>
              </a:rPr>
              <a:t>    b = a;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assert(b == a);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b[4] = 5;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assert(b != a);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x: b)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x &lt;&lt; ' ';           // 1 2 3 4 5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7972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Input with </a:t>
            </a:r>
            <a:r>
              <a:rPr lang="en-US" b="1" dirty="0" smtClean="0"/>
              <a:t>vector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82600" y="1550243"/>
            <a:ext cx="8229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ndale Mono"/>
                <a:cs typeface="Andale Mono"/>
              </a:rPr>
              <a:t>// Shows how to easily read/print </a:t>
            </a:r>
            <a:r>
              <a:rPr lang="en-US" i="1" dirty="0" err="1" smtClean="0">
                <a:latin typeface="Andale Mono"/>
                <a:cs typeface="Andale Mono"/>
              </a:rPr>
              <a:t>ints</a:t>
            </a:r>
            <a:r>
              <a:rPr lang="en-US" i="1" dirty="0" smtClean="0">
                <a:latin typeface="Andale Mono"/>
                <a:cs typeface="Andale Mono"/>
              </a:rPr>
              <a:t> from a file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&lt;algorithm&gt;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fstream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&lt;iterator&gt;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&lt;vector&gt;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ifstream</a:t>
            </a:r>
            <a:r>
              <a:rPr lang="en-US" dirty="0" smtClean="0">
                <a:latin typeface="Andale Mono"/>
                <a:cs typeface="Andale Mono"/>
              </a:rPr>
              <a:t> f("</a:t>
            </a:r>
            <a:r>
              <a:rPr lang="en-US" dirty="0" err="1" smtClean="0">
                <a:latin typeface="Andale Mono"/>
                <a:cs typeface="Andale Mono"/>
              </a:rPr>
              <a:t>ints.dat</a:t>
            </a:r>
            <a:r>
              <a:rPr lang="en-US" dirty="0" smtClean="0">
                <a:latin typeface="Andale Mono"/>
                <a:cs typeface="Andale Mono"/>
              </a:rPr>
              <a:t>");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auto b = </a:t>
            </a:r>
            <a:r>
              <a:rPr lang="en-US" dirty="0" err="1" smtClean="0">
                <a:latin typeface="Andale Mono"/>
                <a:cs typeface="Andale Mono"/>
              </a:rPr>
              <a:t>istream_iterator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&gt;(f),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e = </a:t>
            </a:r>
            <a:r>
              <a:rPr lang="en-US" dirty="0" err="1" smtClean="0">
                <a:latin typeface="Andale Mono"/>
                <a:cs typeface="Andale Mono"/>
              </a:rPr>
              <a:t>istream_iterator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vector&lt;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v(</a:t>
            </a:r>
            <a:r>
              <a:rPr lang="en-US" dirty="0" err="1" smtClean="0">
                <a:latin typeface="Andale Mono"/>
                <a:cs typeface="Andale Mono"/>
              </a:rPr>
              <a:t>b,e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copy(</a:t>
            </a:r>
            <a:r>
              <a:rPr lang="en-US" dirty="0" err="1" smtClean="0">
                <a:latin typeface="Andale Mono"/>
                <a:cs typeface="Andale Mono"/>
              </a:rPr>
              <a:t>v.begin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v.end</a:t>
            </a:r>
            <a:r>
              <a:rPr lang="en-US" dirty="0" smtClean="0">
                <a:latin typeface="Andale Mono"/>
                <a:cs typeface="Andale Mono"/>
              </a:rPr>
              <a:t>(),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ostream_iterator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, " "));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7664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Sequences without </a:t>
            </a:r>
            <a:r>
              <a:rPr lang="en-US" b="1" dirty="0" smtClean="0"/>
              <a:t>vector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82600" y="1550243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ndale Mono"/>
                <a:cs typeface="Andale Mono"/>
              </a:rPr>
              <a:t>// Shows how to easily read/print </a:t>
            </a:r>
            <a:r>
              <a:rPr lang="en-US" i="1" dirty="0" err="1" smtClean="0">
                <a:latin typeface="Andale Mono"/>
                <a:cs typeface="Andale Mono"/>
              </a:rPr>
              <a:t>ints</a:t>
            </a:r>
            <a:r>
              <a:rPr lang="en-US" i="1" dirty="0" smtClean="0">
                <a:latin typeface="Andale Mono"/>
                <a:cs typeface="Andale Mono"/>
              </a:rPr>
              <a:t> from a file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&lt;algorithm&gt;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fstream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&lt;iterator&gt;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ifstream</a:t>
            </a:r>
            <a:r>
              <a:rPr lang="en-US" dirty="0" smtClean="0">
                <a:latin typeface="Andale Mono"/>
                <a:cs typeface="Andale Mono"/>
              </a:rPr>
              <a:t> f("</a:t>
            </a:r>
            <a:r>
              <a:rPr lang="en-US" dirty="0" err="1" smtClean="0">
                <a:latin typeface="Andale Mono"/>
                <a:cs typeface="Andale Mono"/>
              </a:rPr>
              <a:t>ints.dat</a:t>
            </a:r>
            <a:r>
              <a:rPr lang="en-US" dirty="0" smtClean="0">
                <a:latin typeface="Andale Mono"/>
                <a:cs typeface="Andale Mono"/>
              </a:rPr>
              <a:t>");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auto b = </a:t>
            </a:r>
            <a:r>
              <a:rPr lang="en-US" dirty="0" err="1" smtClean="0">
                <a:latin typeface="Andale Mono"/>
                <a:cs typeface="Andale Mono"/>
              </a:rPr>
              <a:t>istream_iterator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&gt;(f),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e = </a:t>
            </a:r>
            <a:r>
              <a:rPr lang="en-US" dirty="0" err="1" smtClean="0">
                <a:latin typeface="Andale Mono"/>
                <a:cs typeface="Andale Mono"/>
              </a:rPr>
              <a:t>istream_iterator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copy(</a:t>
            </a:r>
            <a:r>
              <a:rPr lang="en-US" dirty="0" err="1" smtClean="0">
                <a:latin typeface="Andale Mono"/>
                <a:cs typeface="Andale Mono"/>
              </a:rPr>
              <a:t>b,e,ostream_iterator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, " "));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4981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 for Expandable Containers</a:t>
            </a:r>
            <a:endParaRPr lang="en-US" dirty="0"/>
          </a:p>
        </p:txBody>
      </p:sp>
      <p:pic>
        <p:nvPicPr>
          <p:cNvPr id="5" name="Picture 4" descr="container_gu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2501900"/>
          </a:xfrm>
          <a:prstGeom prst="rect">
            <a:avLst/>
          </a:prstGeom>
        </p:spPr>
      </p:pic>
      <p:pic>
        <p:nvPicPr>
          <p:cNvPr id="6" name="Picture 5" descr="container_gui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4025900"/>
            <a:ext cx="6883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Container Operations</a:t>
            </a:r>
            <a:endParaRPr lang="en-US" dirty="0"/>
          </a:p>
        </p:txBody>
      </p:sp>
      <p:pic>
        <p:nvPicPr>
          <p:cNvPr id="3" name="Picture 2" descr="containers_op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05" y="2235200"/>
            <a:ext cx="6828695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emplace_back</a:t>
            </a:r>
            <a:r>
              <a:rPr lang="en-US" dirty="0" smtClean="0"/>
              <a:t> vs. </a:t>
            </a:r>
            <a:r>
              <a:rPr lang="en-US" b="1" dirty="0" err="1" smtClean="0"/>
              <a:t>push_back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push_back</a:t>
            </a:r>
            <a:r>
              <a:rPr lang="en-US" dirty="0" smtClean="0"/>
              <a:t> requires a previously constructed object to </a:t>
            </a:r>
            <a:r>
              <a:rPr lang="en-US" i="1" dirty="0" smtClean="0"/>
              <a:t>copy</a:t>
            </a:r>
            <a:r>
              <a:rPr lang="en-US" dirty="0" smtClean="0"/>
              <a:t> into the container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emplace_back</a:t>
            </a:r>
            <a:r>
              <a:rPr lang="en-US" dirty="0" smtClean="0"/>
              <a:t> builds the object </a:t>
            </a:r>
            <a:r>
              <a:rPr lang="en-US" i="1" dirty="0" smtClean="0"/>
              <a:t>in place</a:t>
            </a:r>
          </a:p>
          <a:p>
            <a:pPr lvl="1"/>
            <a:r>
              <a:rPr lang="en-US" dirty="0" smtClean="0"/>
              <a:t>from arguments you provide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 smtClean="0"/>
              <a:t>placement new</a:t>
            </a:r>
            <a:r>
              <a:rPr lang="en-US" dirty="0" smtClean="0"/>
              <a:t> does (</a:t>
            </a:r>
            <a:r>
              <a:rPr lang="en-US" sz="1800" dirty="0" smtClean="0">
                <a:latin typeface="Andale Mono"/>
                <a:cs typeface="Andale Mono"/>
              </a:rPr>
              <a:t>new (p) T(t);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temporary object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186</TotalTime>
  <Words>1536</Words>
  <Application>Microsoft Macintosh PowerPoint</Application>
  <PresentationFormat>On-screen Show (4:3)</PresentationFormat>
  <Paragraphs>252</Paragraphs>
  <Slides>37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chapter 9</vt:lpstr>
      <vt:lpstr>Sequential Containers</vt:lpstr>
      <vt:lpstr>std::array</vt:lpstr>
      <vt:lpstr>PowerPoint Presentation</vt:lpstr>
      <vt:lpstr>Dynamic Input with vector</vt:lpstr>
      <vt:lpstr>Dynamic Sequences without vector</vt:lpstr>
      <vt:lpstr>Guidelines for Expandable Containers</vt:lpstr>
      <vt:lpstr>Common Container Operations</vt:lpstr>
      <vt:lpstr>emplace_back vs. push_back</vt:lpstr>
      <vt:lpstr>Obtaining Iterators</vt:lpstr>
      <vt:lpstr>Using Iterators</vt:lpstr>
      <vt:lpstr>Assigning from a Different Container Type</vt:lpstr>
      <vt:lpstr>swap</vt:lpstr>
      <vt:lpstr>Adding Elements</vt:lpstr>
      <vt:lpstr>Inserting Elements</vt:lpstr>
      <vt:lpstr>Subscripting vs. at</vt:lpstr>
      <vt:lpstr>Erasing Elements</vt:lpstr>
      <vt:lpstr>Managing Container Size</vt:lpstr>
      <vt:lpstr>container adaptors</vt:lpstr>
      <vt:lpstr>Container Adaptors</vt:lpstr>
      <vt:lpstr>std::stack</vt:lpstr>
      <vt:lpstr>std::queue and std::priority_queue</vt:lpstr>
      <vt:lpstr>Associative Containers</vt:lpstr>
      <vt:lpstr>Ordered Set Example</vt:lpstr>
      <vt:lpstr>PowerPoint Presentation</vt:lpstr>
      <vt:lpstr>PowerPoint Presentation</vt:lpstr>
      <vt:lpstr>Word Count Program</vt:lpstr>
      <vt:lpstr>std::pair Operations</vt:lpstr>
      <vt:lpstr>Another Map Example</vt:lpstr>
      <vt:lpstr>PowerPoint Presentation</vt:lpstr>
      <vt:lpstr>PowerPoint Presentation</vt:lpstr>
      <vt:lpstr>Insert Operations</vt:lpstr>
      <vt:lpstr>Erase Operations</vt:lpstr>
      <vt:lpstr>Strict Partial Orderings A Model of “Less-than”</vt:lpstr>
      <vt:lpstr>map and set use SPOs!</vt:lpstr>
      <vt:lpstr>Another Example</vt:lpstr>
      <vt:lpstr>Unordered Container Operations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Charles Allison</dc:creator>
  <cp:lastModifiedBy>Charles Allison</cp:lastModifiedBy>
  <cp:revision>39</cp:revision>
  <dcterms:created xsi:type="dcterms:W3CDTF">2013-01-01T01:54:06Z</dcterms:created>
  <dcterms:modified xsi:type="dcterms:W3CDTF">2014-02-20T13:44:43Z</dcterms:modified>
</cp:coreProperties>
</file>