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65" r:id="rId2"/>
    <p:sldId id="314" r:id="rId3"/>
    <p:sldId id="315" r:id="rId4"/>
    <p:sldId id="316" r:id="rId5"/>
    <p:sldId id="342" r:id="rId6"/>
    <p:sldId id="343" r:id="rId7"/>
    <p:sldId id="344" r:id="rId8"/>
    <p:sldId id="345" r:id="rId9"/>
    <p:sldId id="340" r:id="rId10"/>
    <p:sldId id="317" r:id="rId11"/>
    <p:sldId id="318" r:id="rId12"/>
    <p:sldId id="320" r:id="rId13"/>
    <p:sldId id="321" r:id="rId14"/>
    <p:sldId id="322" r:id="rId15"/>
    <p:sldId id="323" r:id="rId16"/>
    <p:sldId id="319" r:id="rId17"/>
    <p:sldId id="324" r:id="rId18"/>
    <p:sldId id="325" r:id="rId19"/>
    <p:sldId id="308" r:id="rId20"/>
    <p:sldId id="326" r:id="rId21"/>
    <p:sldId id="339" r:id="rId22"/>
    <p:sldId id="327" r:id="rId23"/>
    <p:sldId id="354" r:id="rId24"/>
    <p:sldId id="355" r:id="rId25"/>
    <p:sldId id="309" r:id="rId26"/>
    <p:sldId id="311" r:id="rId27"/>
    <p:sldId id="336" r:id="rId28"/>
    <p:sldId id="331" r:id="rId29"/>
    <p:sldId id="332" r:id="rId30"/>
    <p:sldId id="333" r:id="rId31"/>
    <p:sldId id="334" r:id="rId32"/>
    <p:sldId id="33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5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9" autoAdjust="0"/>
  </p:normalViewPr>
  <p:slideViewPr>
    <p:cSldViewPr>
      <p:cViewPr varScale="1">
        <p:scale>
          <a:sx n="77" d="100"/>
          <a:sy n="77" d="100"/>
        </p:scale>
        <p:origin x="-17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It’s only now that we have so much data available that analysis is feasible for many problems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Data</a:t>
            </a:r>
            <a:r>
              <a:rPr lang="en-US" baseline="0" dirty="0" smtClean="0"/>
              <a:t> analysis is often an iterative process. Hard parts: (a) even figuring out what is the right question, or the right place to look (b) which standard tool is most relevant, and what to do when it fails? (c) a </a:t>
            </a:r>
            <a:r>
              <a:rPr lang="en-US" i="1" baseline="0" dirty="0" smtClean="0"/>
              <a:t>business</a:t>
            </a:r>
            <a:r>
              <a:rPr lang="en-US" i="0" baseline="0" dirty="0" smtClean="0"/>
              <a:t> problem is not the same as just a </a:t>
            </a:r>
            <a:r>
              <a:rPr lang="en-US" i="1" baseline="0" dirty="0" smtClean="0"/>
              <a:t>technical</a:t>
            </a:r>
            <a:r>
              <a:rPr lang="en-US" i="0" baseline="0" dirty="0" smtClean="0"/>
              <a:t> problem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should a manager care?</a:t>
            </a:r>
          </a:p>
          <a:p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Good technical analysts</a:t>
            </a:r>
            <a:r>
              <a:rPr lang="en-US" baseline="0" dirty="0" smtClean="0"/>
              <a:t> are rare, and expensive, and will not enjoy being asked to do trivial analyses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Being able to program and actually do the analysis is a hard skill </a:t>
            </a:r>
            <a:r>
              <a:rPr lang="en-US" baseline="0" dirty="0" smtClean="0">
                <a:sym typeface="Wingdings" panose="05000000000000000000" pitchFamily="2" charset="2"/>
              </a:rPr>
              <a:t> differentiator in the job </a:t>
            </a:r>
            <a:r>
              <a:rPr lang="en-US" baseline="0" dirty="0" smtClean="0">
                <a:sym typeface="Wingdings" panose="05000000000000000000" pitchFamily="2" charset="2"/>
              </a:rPr>
              <a:t>market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 smtClean="0"/>
              <a:t>Advertisers of computer tech support are getting swamped out by ads from</a:t>
            </a:r>
            <a:r>
              <a:rPr lang="en-US" baseline="0" dirty="0" smtClean="0"/>
              <a:t> computer manufacturers. How do you fix this?</a:t>
            </a:r>
          </a:p>
          <a:p>
            <a:r>
              <a:rPr lang="en-US" baseline="0" dirty="0" smtClean="0"/>
              <a:t>(2) Memes in News Feed. How do you fix News Feed? Identify cat pictures. Classify post a meme or not…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Twitter, Instagram and others have APIs for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Drill-down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 look at specific groups within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Classification: churn prediction for mobile operators, recommending books,</a:t>
            </a:r>
            <a:r>
              <a:rPr lang="en-US" baseline="0" dirty="0" smtClean="0"/>
              <a:t> or movies.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Clustering: Groups of users to advertise to (e.g., sharing a certain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</a:t>
            </a:r>
            <a:r>
              <a:rPr lang="en-US" dirty="0" err="1" smtClean="0"/>
              <a:t>userbase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Groups to</a:t>
            </a:r>
            <a:r>
              <a:rPr lang="en-US" baseline="0" dirty="0" smtClean="0"/>
              <a:t> remain fixed for the rest of the course; very hard to keep track when folks move; keeping the same group gives everyone an incentive to contribute.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project, show h</a:t>
            </a:r>
            <a:r>
              <a:rPr lang="en-US" dirty="0" smtClean="0"/>
              <a:t>ard facts, figures, and statistics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Say, for a company like Facebook where I worked. Communication patterns; who messaged whom? How often? When? In a group or not? Logged in on Android, iPhone, or desktop?</a:t>
            </a:r>
          </a:p>
          <a:p>
            <a:r>
              <a:rPr lang="en-US" dirty="0" smtClean="0"/>
              <a:t>Insights = actionable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come with all the necessary packages</a:t>
            </a:r>
            <a:r>
              <a:rPr lang="en-US" baseline="0" dirty="0" smtClean="0"/>
              <a:t> and modules installed.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0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Canopy</a:t>
            </a:r>
            <a:r>
              <a:rPr lang="en-US" baseline="0" dirty="0" smtClean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Canopy</a:t>
            </a:r>
            <a:r>
              <a:rPr lang="en-US" baseline="0" dirty="0" smtClean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anything scale to a very large dataset is a problem. Often a significant problem. But it’s not just about throwing more computers at it. It isn’t really about how many data centers the</a:t>
            </a:r>
            <a:r>
              <a:rPr lang="en-US" baseline="0" dirty="0" smtClean="0"/>
              <a:t> </a:t>
            </a:r>
            <a:r>
              <a:rPr lang="en-US" dirty="0" smtClean="0"/>
              <a:t>company has.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subsets of the data are interesting? Are there strange correlations? What are the right attributes of the data to consider? Age/Gender defines news feed behavior? Or mobile/desktop as well? Country? Get plots of the data, see if something is amiss…</a:t>
            </a:r>
          </a:p>
          <a:p>
            <a:r>
              <a:rPr lang="en-US" baseline="0" dirty="0" smtClean="0"/>
              <a:t>Does the data look right? </a:t>
            </a:r>
            <a:r>
              <a:rPr lang="en-US" baseline="0" dirty="0" smtClean="0">
                <a:sym typeface="Wingdings" panose="05000000000000000000" pitchFamily="2" charset="2"/>
              </a:rPr>
              <a:t> Not just plotting the data, but also some knowledge or experience of how things _should_ look.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104A60-1DA7-43BF-AF29-13117C6E7285}" type="datetime1">
              <a:rPr lang="en-US" smtClean="0"/>
              <a:t>7/10/2016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4C09-D200-4E0C-94FF-7FB400172F3C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8398-6DAA-44FF-8647-7598D1395F48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52BF-2005-41E5-A03E-539A96624FED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E6D76C-4DF4-42CD-9B3F-503273760C26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C5AC-5ADF-4D0F-8A19-A137D3F260A9}" type="datetime1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777A-4184-4B15-8A85-41B37D35C7ED}" type="datetime1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BB4B-8B38-4285-B572-093D846FB45B}" type="datetime1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B548-7652-48ED-853B-5969F8E3D428}" type="datetime1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871-2796-4508-8D22-8ED7F42AD1AF}" type="datetime1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DD98-28BD-4685-93CB-8F30DDD49EB5}" type="datetime1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8FE77F-9B9B-4C86-80BB-4D1BF34CD771}" type="datetime1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hanxi@utexas.ed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continuum.io/cshop/anacond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computing.github.io/Meetup-Fall-2013/python/getting_started.html" TargetMode="External"/><Relationship Id="rId4" Type="http://schemas.openxmlformats.org/officeDocument/2006/relationships/hyperlink" Target="https://store.enthought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Analytics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Deepayan Chakrabarti (deepay@utexas.edu)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2"/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 we analyze relationships between variables?”</a:t>
            </a:r>
          </a:p>
          <a:p>
            <a:pPr lvl="2"/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data change depending on user groups?”</a:t>
            </a:r>
          </a:p>
          <a:p>
            <a:pPr lvl="2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rgbClr val="0070C0"/>
                </a:solidFill>
              </a:rPr>
              <a:t>Leads to a concrete problem</a:t>
            </a:r>
          </a:p>
          <a:p>
            <a:pPr lvl="2"/>
            <a:r>
              <a:rPr lang="en-US" sz="2100" dirty="0" smtClean="0">
                <a:solidFill>
                  <a:srgbClr val="0070C0"/>
                </a:solidFill>
              </a:rPr>
              <a:t>(asking the </a:t>
            </a:r>
            <a:r>
              <a:rPr lang="en-US" sz="2100" i="1" dirty="0" smtClean="0">
                <a:solidFill>
                  <a:srgbClr val="0070C0"/>
                </a:solidFill>
              </a:rPr>
              <a:t>right </a:t>
            </a:r>
            <a:r>
              <a:rPr lang="en-US" sz="2100" dirty="0" smtClean="0">
                <a:solidFill>
                  <a:srgbClr val="0070C0"/>
                </a:solidFill>
              </a:rPr>
              <a:t>questions)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6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Concrete problem</a:t>
            </a:r>
          </a:p>
          <a:p>
            <a:pPr lvl="2"/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“Deliver a better experience to some subset of customers.”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</a:t>
            </a:r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“Important posts from friends are swamped out by cat pictures and random memes on News Feed”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do you fix this?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1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websites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APIs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(never quite in the form we need)</a:t>
            </a:r>
          </a:p>
          <a:p>
            <a:pPr lvl="1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6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Remove mistaken entries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Fill in missing values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Text analysis</a:t>
            </a:r>
          </a:p>
          <a:p>
            <a:pPr lvl="3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remove stop-words (“a”, “an”, “the”, “she”)</a:t>
            </a:r>
          </a:p>
          <a:p>
            <a:pPr lvl="3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stem remaining words (“car” and “cars” are the same)</a:t>
            </a:r>
          </a:p>
          <a:p>
            <a:pPr lvl="3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merge synonyms?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specific groups within the data</a:t>
            </a:r>
          </a:p>
          <a:p>
            <a:pPr lvl="2"/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Facebook user experience differ based on the number of friends?”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1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 analysis techniques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“which customers are likely to switch to a competitor?”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Clustering: </a:t>
            </a:r>
            <a:r>
              <a:rPr lang="en-US" sz="2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can I group customers by their behavior?”</a:t>
            </a:r>
            <a:endParaRPr lang="en-US" sz="2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9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That tangled line hides a lot of complexity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course is about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(primarily) the tools to work with data and do the analysis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(secondarily) gaining a working knowledge of the tool internals</a:t>
            </a:r>
          </a:p>
          <a:p>
            <a:pPr lvl="2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rgbClr val="FF0000"/>
                </a:solidFill>
              </a:rPr>
              <a:t>Specifically, data analysis with Python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Indeed, many possibilities</a:t>
            </a:r>
          </a:p>
          <a:p>
            <a:pPr lvl="1"/>
            <a:r>
              <a:rPr lang="en-US" dirty="0" smtClean="0"/>
              <a:t>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eally good for statistical analyses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Matlab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really good optimization and other toolkits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preferred by many machine learning and signal processing researchers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  and C++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general-purpose language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super fast, scales easily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useful for back-end production-level code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Difficulty: you need all of the above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Getting data</a:t>
            </a:r>
          </a:p>
          <a:p>
            <a:pPr lvl="1"/>
            <a:r>
              <a:rPr lang="en-US" dirty="0" smtClean="0"/>
              <a:t>Need to work with APIs, web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Python has libraries for it</a:t>
            </a:r>
          </a:p>
          <a:p>
            <a:r>
              <a:rPr lang="en-US" dirty="0" smtClean="0"/>
              <a:t>Munging it</a:t>
            </a:r>
          </a:p>
          <a:p>
            <a:pPr lvl="1"/>
            <a:r>
              <a:rPr lang="en-US" dirty="0" smtClean="0"/>
              <a:t>A lot of string processing and regular expression tools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Base python</a:t>
            </a:r>
          </a:p>
          <a:p>
            <a:r>
              <a:rPr lang="en-US" dirty="0" smtClean="0"/>
              <a:t>Visualization and exploratory analysis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Python libraries </a:t>
            </a:r>
            <a:r>
              <a:rPr lang="en-US" i="1" dirty="0" err="1" smtClean="0">
                <a:solidFill>
                  <a:srgbClr val="0070C0"/>
                </a:solidFill>
              </a:rPr>
              <a:t>numpy</a:t>
            </a:r>
            <a:r>
              <a:rPr lang="en-US" i="1" dirty="0" smtClean="0">
                <a:solidFill>
                  <a:srgbClr val="0070C0"/>
                </a:solidFill>
              </a:rPr>
              <a:t>, pandas, </a:t>
            </a:r>
            <a:r>
              <a:rPr lang="en-US" i="1" dirty="0" err="1" smtClean="0">
                <a:solidFill>
                  <a:srgbClr val="0070C0"/>
                </a:solidFill>
              </a:rPr>
              <a:t>matplotlib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Classification and clustering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Python libraries </a:t>
            </a:r>
            <a:r>
              <a:rPr lang="en-US" i="1" dirty="0" err="1" smtClean="0">
                <a:solidFill>
                  <a:srgbClr val="0070C0"/>
                </a:solidFill>
              </a:rPr>
              <a:t>scipy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scikit</a:t>
            </a:r>
            <a:r>
              <a:rPr lang="en-US" i="1" dirty="0" smtClean="0">
                <a:solidFill>
                  <a:srgbClr val="0070C0"/>
                </a:solidFill>
              </a:rPr>
              <a:t>-learn, </a:t>
            </a:r>
            <a:r>
              <a:rPr lang="en-US" i="1" dirty="0" err="1" smtClean="0">
                <a:solidFill>
                  <a:srgbClr val="0070C0"/>
                </a:solidFill>
              </a:rPr>
              <a:t>statsmodel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Reasonably general-purpose</a:t>
            </a:r>
          </a:p>
          <a:p>
            <a:r>
              <a:rPr lang="en-US" dirty="0" smtClean="0"/>
              <a:t>Really extensible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Used heavily in industry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 T W </a:t>
            </a:r>
            <a:r>
              <a:rPr lang="en-US" dirty="0" err="1" smtClean="0"/>
              <a:t>Th</a:t>
            </a:r>
            <a:r>
              <a:rPr lang="en-US" dirty="0" smtClean="0"/>
              <a:t> 2:00-4:00pm</a:t>
            </a:r>
          </a:p>
          <a:p>
            <a:r>
              <a:rPr lang="en-US" dirty="0" smtClean="0"/>
              <a:t>Form groups of 4</a:t>
            </a:r>
          </a:p>
          <a:p>
            <a:r>
              <a:rPr lang="en-US" dirty="0" smtClean="0"/>
              <a:t>3 assignments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first one is a group assignment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the remaining two are individual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assignments</a:t>
            </a:r>
            <a:endParaRPr lang="en-US" dirty="0" smtClean="0"/>
          </a:p>
          <a:p>
            <a:r>
              <a:rPr lang="en-US" dirty="0" smtClean="0"/>
              <a:t>Group project with presentation</a:t>
            </a:r>
          </a:p>
          <a:p>
            <a:pPr lvl="1"/>
            <a:r>
              <a:rPr lang="en-US" dirty="0" smtClean="0"/>
              <a:t>Pick any topic of interest</a:t>
            </a:r>
          </a:p>
          <a:p>
            <a:pPr lvl="1"/>
            <a:r>
              <a:rPr lang="en-US" dirty="0" smtClean="0"/>
              <a:t>Write a detailed report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literature survey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and analysis</a:t>
            </a:r>
          </a:p>
          <a:p>
            <a:pPr lvl="1"/>
            <a:r>
              <a:rPr lang="en-US" dirty="0" smtClean="0"/>
              <a:t>Present in class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5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4041648" cy="27279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… is where all the buzz is.</a:t>
            </a:r>
          </a:p>
          <a:p>
            <a:r>
              <a:rPr lang="en-US" dirty="0" smtClean="0"/>
              <a:t>Who “liked” what posts?</a:t>
            </a:r>
          </a:p>
          <a:p>
            <a:r>
              <a:rPr lang="en-US" dirty="0" smtClean="0"/>
              <a:t>Who friended/followed whom?</a:t>
            </a:r>
          </a:p>
          <a:p>
            <a:r>
              <a:rPr lang="en-US" dirty="0" smtClean="0"/>
              <a:t>Who clicked on what news stories?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32198" y="3429000"/>
            <a:ext cx="4041648" cy="27249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improve News Feed?</a:t>
            </a:r>
          </a:p>
          <a:p>
            <a:r>
              <a:rPr lang="en-US" dirty="0" smtClean="0"/>
              <a:t>How can we only show relevant ads?</a:t>
            </a:r>
          </a:p>
          <a:p>
            <a:r>
              <a:rPr lang="en-US" dirty="0" smtClean="0"/>
              <a:t>How do we help people find their friends online?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… where the money is.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Big Data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schedule is posted on Canvas</a:t>
            </a:r>
          </a:p>
          <a:p>
            <a:r>
              <a:rPr lang="en-US" dirty="0" smtClean="0"/>
              <a:t>Tentatively: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Introductory Python  3 lectures</a:t>
            </a:r>
          </a:p>
          <a:p>
            <a:pPr lvl="2"/>
            <a:r>
              <a:rPr lang="en-US" dirty="0" smtClean="0"/>
              <a:t>Values, variables, control flow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smtClean="0"/>
              <a:t>String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schedule is posted on Canvas</a:t>
            </a:r>
          </a:p>
          <a:p>
            <a:r>
              <a:rPr lang="en-US" dirty="0" smtClean="0"/>
              <a:t>Tentatively: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i="1" dirty="0" smtClean="0">
                <a:sym typeface="Wingdings" panose="05000000000000000000" pitchFamily="2" charset="2"/>
              </a:rPr>
              <a:t>Pandas</a:t>
            </a:r>
            <a:r>
              <a:rPr lang="en-US" dirty="0" smtClean="0">
                <a:sym typeface="Wingdings" panose="05000000000000000000" pitchFamily="2" charset="2"/>
              </a:rPr>
              <a:t>  5 lectures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Series and </a:t>
            </a:r>
            <a:r>
              <a:rPr lang="en-US" dirty="0" err="1" smtClean="0">
                <a:sym typeface="Wingdings" panose="05000000000000000000" pitchFamily="2" charset="2"/>
              </a:rPr>
              <a:t>DataFrames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Data wrangling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Visualization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Split data into groups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Basic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9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schedule is posted on Canvas</a:t>
            </a:r>
          </a:p>
          <a:p>
            <a:r>
              <a:rPr lang="en-US" dirty="0" smtClean="0"/>
              <a:t>Tentatively: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i="1" dirty="0" smtClean="0">
                <a:sym typeface="Wingdings" panose="05000000000000000000" pitchFamily="2" charset="2"/>
              </a:rPr>
              <a:t>Pandas</a:t>
            </a:r>
            <a:r>
              <a:rPr lang="en-US" dirty="0" smtClean="0">
                <a:sym typeface="Wingdings" panose="05000000000000000000" pitchFamily="2" charset="2"/>
              </a:rPr>
              <a:t>  5 lectures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Regression  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lectures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How do you predict sales from TV, Radio, and Newspaper advertising?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Which factors matter the most?</a:t>
            </a:r>
          </a:p>
        </p:txBody>
      </p:sp>
    </p:spTree>
    <p:extLst>
      <p:ext uri="{BB962C8B-B14F-4D97-AF65-F5344CB8AC3E}">
        <p14:creationId xmlns:p14="http://schemas.microsoft.com/office/powerpoint/2010/main" val="3877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schedule is posted on Canvas</a:t>
            </a:r>
          </a:p>
          <a:p>
            <a:r>
              <a:rPr lang="en-US" dirty="0" smtClean="0"/>
              <a:t>Tentatively: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i="1" dirty="0" smtClean="0">
                <a:sym typeface="Wingdings" panose="05000000000000000000" pitchFamily="2" charset="2"/>
              </a:rPr>
              <a:t>Pandas</a:t>
            </a:r>
            <a:r>
              <a:rPr lang="en-US" dirty="0" smtClean="0">
                <a:sym typeface="Wingdings" panose="05000000000000000000" pitchFamily="2" charset="2"/>
              </a:rPr>
              <a:t>  5 lectures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Regression  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lectures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Classification and Clustering  6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Basic probability and classification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Nearest </a:t>
            </a:r>
            <a:r>
              <a:rPr lang="en-US" dirty="0">
                <a:sym typeface="Wingdings" panose="05000000000000000000" pitchFamily="2" charset="2"/>
              </a:rPr>
              <a:t>neighbors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Naïve Bayes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Decision trees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K-Means clustering</a:t>
            </a:r>
            <a:endParaRPr lang="en-US" dirty="0"/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9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schedule is posted on Canvas</a:t>
            </a:r>
          </a:p>
          <a:p>
            <a:r>
              <a:rPr lang="en-US" dirty="0" smtClean="0"/>
              <a:t>Tentatively: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i="1" dirty="0" smtClean="0">
                <a:sym typeface="Wingdings" panose="05000000000000000000" pitchFamily="2" charset="2"/>
              </a:rPr>
              <a:t>Pandas</a:t>
            </a:r>
            <a:r>
              <a:rPr lang="en-US" dirty="0" smtClean="0">
                <a:sym typeface="Wingdings" panose="05000000000000000000" pitchFamily="2" charset="2"/>
              </a:rPr>
              <a:t>  5 lectures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Regression  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lectures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Classification and Clustering  6 lectures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Project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presentations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August 8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and 9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Final exam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August 11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in 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61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/>
              <a:t> group assignment (15%)</a:t>
            </a:r>
          </a:p>
          <a:p>
            <a:pPr lvl="2"/>
            <a:r>
              <a:rPr lang="en-US" dirty="0" smtClean="0"/>
              <a:t>Released on July 13</a:t>
            </a:r>
          </a:p>
          <a:p>
            <a:pPr lvl="2"/>
            <a:r>
              <a:rPr lang="en-US" dirty="0" smtClean="0"/>
              <a:t>Due in one week</a:t>
            </a: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/>
              <a:t> individual assignments </a:t>
            </a:r>
            <a:r>
              <a:rPr lang="en-US" dirty="0"/>
              <a:t>(2 * 15% = 30%)</a:t>
            </a:r>
          </a:p>
          <a:p>
            <a:pPr lvl="2"/>
            <a:r>
              <a:rPr lang="en-US" dirty="0"/>
              <a:t>Released on July </a:t>
            </a:r>
            <a:r>
              <a:rPr lang="en-US" dirty="0" smtClean="0"/>
              <a:t>20 </a:t>
            </a:r>
            <a:r>
              <a:rPr lang="en-US" dirty="0"/>
              <a:t>and </a:t>
            </a:r>
            <a:r>
              <a:rPr lang="en-US" dirty="0" smtClean="0"/>
              <a:t>27</a:t>
            </a:r>
            <a:endParaRPr lang="en-US" dirty="0"/>
          </a:p>
          <a:p>
            <a:pPr lvl="2"/>
            <a:r>
              <a:rPr lang="en-US" dirty="0"/>
              <a:t>Each is due in one week</a:t>
            </a: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/>
              <a:t> group project with presentation (25%)</a:t>
            </a:r>
          </a:p>
          <a:p>
            <a:pPr lvl="2"/>
            <a:r>
              <a:rPr lang="en-US" dirty="0" smtClean="0"/>
              <a:t>Due August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/>
              <a:t> final exam (30%)</a:t>
            </a:r>
          </a:p>
          <a:p>
            <a:pPr lvl="2"/>
            <a:r>
              <a:rPr lang="en-US" dirty="0" smtClean="0"/>
              <a:t>August 11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i="1" u="sng" dirty="0" smtClean="0"/>
              <a:t>Tentative</a:t>
            </a:r>
            <a:r>
              <a:rPr lang="en-US" dirty="0" smtClean="0"/>
              <a:t> schedule on canvas; has more details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Reading materials:</a:t>
            </a:r>
          </a:p>
          <a:p>
            <a:pPr lvl="1"/>
            <a:r>
              <a:rPr lang="en-US" dirty="0" smtClean="0"/>
              <a:t>Primarily: </a:t>
            </a:r>
            <a:r>
              <a:rPr lang="en-US" i="1" dirty="0" smtClean="0"/>
              <a:t>Python for data analysis,</a:t>
            </a:r>
            <a:r>
              <a:rPr lang="en-US" dirty="0" smtClean="0"/>
              <a:t> by Wes McKinney</a:t>
            </a:r>
          </a:p>
          <a:p>
            <a:pPr lvl="1"/>
            <a:r>
              <a:rPr lang="en-US" dirty="0" smtClean="0"/>
              <a:t>Introductory Python: </a:t>
            </a:r>
            <a:r>
              <a:rPr lang="en-US" i="1" dirty="0" smtClean="0"/>
              <a:t>Think Python,</a:t>
            </a:r>
            <a:r>
              <a:rPr lang="en-US" dirty="0" smtClean="0"/>
              <a:t> by Downey</a:t>
            </a:r>
          </a:p>
          <a:p>
            <a:pPr lvl="1"/>
            <a:r>
              <a:rPr lang="en-US" dirty="0" smtClean="0"/>
              <a:t>A variety of online sources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Office hours:</a:t>
            </a:r>
          </a:p>
          <a:p>
            <a:pPr lvl="1"/>
            <a:r>
              <a:rPr lang="en-US" dirty="0" smtClean="0"/>
              <a:t>Monday before class (1:00-2:00 pm) </a:t>
            </a:r>
            <a:r>
              <a:rPr lang="en-US" dirty="0"/>
              <a:t>or by </a:t>
            </a:r>
            <a:r>
              <a:rPr lang="en-US" dirty="0" smtClean="0"/>
              <a:t>appointment</a:t>
            </a:r>
          </a:p>
          <a:p>
            <a:endParaRPr lang="en-US" dirty="0"/>
          </a:p>
          <a:p>
            <a:r>
              <a:rPr lang="en-US" dirty="0" smtClean="0"/>
              <a:t>TA</a:t>
            </a:r>
          </a:p>
          <a:p>
            <a:pPr lvl="1"/>
            <a:r>
              <a:rPr lang="en-US" dirty="0" err="1" smtClean="0"/>
              <a:t>Gorkem</a:t>
            </a:r>
            <a:r>
              <a:rPr lang="en-US" dirty="0" smtClean="0"/>
              <a:t> Ozer (</a:t>
            </a:r>
            <a:r>
              <a:rPr lang="en-US" dirty="0" smtClean="0">
                <a:hlinkClick r:id="rId2"/>
              </a:rPr>
              <a:t>gtozer@utexas.edu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 office hours by appointment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(attendance)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setup the easy way:</a:t>
            </a:r>
          </a:p>
          <a:p>
            <a:pPr lvl="1"/>
            <a:r>
              <a:rPr lang="en-US" dirty="0" smtClean="0"/>
              <a:t>Anaconda Python distribution: </a:t>
            </a:r>
          </a:p>
          <a:p>
            <a:pPr lvl="2"/>
            <a:r>
              <a:rPr lang="en-US" dirty="0">
                <a:hlinkClick r:id="rId3"/>
              </a:rPr>
              <a:t>https://store.continuum.io/cshop/anaconda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Get the version for Python 2.7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Enthought</a:t>
            </a:r>
            <a:r>
              <a:rPr lang="en-US" dirty="0" smtClean="0"/>
              <a:t> </a:t>
            </a:r>
            <a:r>
              <a:rPr lang="en-US" dirty="0"/>
              <a:t>Canopy distribution: </a:t>
            </a:r>
          </a:p>
          <a:p>
            <a:pPr lvl="2"/>
            <a:r>
              <a:rPr lang="en-US" dirty="0">
                <a:hlinkClick r:id="rId4"/>
              </a:rPr>
              <a:t>https://store.enthought.com/</a:t>
            </a:r>
            <a:endParaRPr lang="en-US" dirty="0"/>
          </a:p>
          <a:p>
            <a:pPr lvl="2"/>
            <a:r>
              <a:rPr lang="en-US" dirty="0"/>
              <a:t>Go to “For Academics”</a:t>
            </a:r>
          </a:p>
          <a:p>
            <a:pPr lvl="2"/>
            <a:r>
              <a:rPr lang="en-US" dirty="0"/>
              <a:t>Fill out the forms to get an academic license</a:t>
            </a:r>
          </a:p>
          <a:p>
            <a:pPr lvl="2"/>
            <a:r>
              <a:rPr lang="en-US" dirty="0"/>
              <a:t>Download Canopy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Further instructions if you need them: </a:t>
            </a:r>
            <a:r>
              <a:rPr lang="en-US" dirty="0">
                <a:hlinkClick r:id="rId5"/>
              </a:rPr>
              <a:t>http://researchcomputing.github.io/Meetup-Fall-2013/python/getting_started.html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setup details:</a:t>
            </a:r>
          </a:p>
          <a:p>
            <a:pPr lvl="1"/>
            <a:r>
              <a:rPr lang="en-US" dirty="0" smtClean="0"/>
              <a:t>We will use Python 2.7.x</a:t>
            </a:r>
          </a:p>
          <a:p>
            <a:pPr lvl="1"/>
            <a:r>
              <a:rPr lang="en-US" dirty="0" smtClean="0"/>
              <a:t>(not Python 3.x; there are some differences not worth the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/>
          <a:lstStyle/>
          <a:p>
            <a:r>
              <a:rPr lang="en-US" dirty="0" smtClean="0"/>
              <a:t>That line is tangled</a:t>
            </a:r>
          </a:p>
          <a:p>
            <a:pPr lvl="1"/>
            <a:r>
              <a:rPr lang="en-US" dirty="0" smtClean="0"/>
              <a:t>“Big”</a:t>
            </a:r>
          </a:p>
          <a:p>
            <a:pPr lvl="2"/>
            <a:r>
              <a:rPr lang="en-US" dirty="0" smtClean="0"/>
              <a:t>but it isn’t really about how many data centers the company has</a:t>
            </a:r>
          </a:p>
          <a:p>
            <a:pPr lvl="2"/>
            <a:endParaRPr lang="en-US" dirty="0" smtClean="0"/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How is the data I have is related to the insights I want?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Big Data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setup details:</a:t>
            </a:r>
          </a:p>
          <a:p>
            <a:pPr lvl="1"/>
            <a:r>
              <a:rPr lang="en-US" dirty="0" smtClean="0"/>
              <a:t>We will need the following packages: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AutoShape 2" descr="data:image/jpeg;base64,/9j/4AAQSkZJRgABAQAAAQABAAD/2wCEAAkGBxQPEhUUDxQVFBQXFxUZGBcXFRYSFxcVFxYaFxUdGBUYHCgiHBonHhUdJDUkJS0sMS4uFyAzODQsNygtLy0BCgoKDg0OGRAQGjglHyI3KzUsLzQtNS0sLCstLy8sLCwsNDYsLDIsLCwsLDcsLCssKywsKysrLCwrKywsLCsrK//AABEIADsAoAMBIgACEQEDEQH/xAAcAAACAwEBAQEAAAAAAAAAAAAABwEGCAUEAwL/xABDEAABAwIDAwcIBwUJAAAAAAABAAIDBBEFEiEGBzE1QVFhcXKzEyIyNHSBkbIIF0JUc8LTFbHB0dIUI1JiZIKDk6H/xAAYAQEBAQEBAAAAAAAAAAAAAAAAAwIEAf/EAB4RAQACAgMAAwAAAAAAAAAAAAABAgMRITFxBBIT/9oADAMBAAIRAxEAPwB4pCSbwNom8aF3aKOUj4hPsqLIM31G+jFYnFsjIWOHFroXNcO0E3C6cW8XaF/o0TiDzijmt8VTt8XLFX3meExauQcbY+rqJ6OGStZknc2725SyxufsngvZjlS6GmmkZbMyKR7b6jM1hcLjtC9tlzNqPUqr2efw3IM+jfhiX+n/AOo/1L9M344kOIpz/wAZH5l8vo/8qj8CX8q0u5oIsdR0HVAicH3+SBwFZStc3ndC4tcOvI+4d2XCc2AY1DXwtnpXh8buBHEEcQ4HUHqKom9jd5T1VLLUU8bYqiFrngsaGCRrRdzXtGh0FweIPvVE+jvjDmVstPc5JYy+19A+M6Hts4j4dCDQ5Ki6lKGtw91Zis0PlXRgucbi7rWaDwuFXFj+++daTyX+uuDdupVMwLYU0s7JjUuky380sIvcW45z+5XO6xaIieJ21WZnuEqLoBQVlpCLqm47sO6qnfKKl0ea3mhhIFgOfOOhVOmw51FikMHlXSAOYbm7b5gT6NyrUxRaOJ5Rtkms8wb4UqApUVghCEGUN8XLFX3meExavWUN8XLFX3meExavQC5e1HqVV7PP4bl1Fy9qPUqr2efw3IM9fR+5VH4Ev5VpgFY72M2nlwqo/tEDWPfkcy0gcW2da/okG+ivMm/fEHCzYaZp6QyUn4GRA6tvcUZS4fVSSEAeSe0c13PaWtA67lI36PtE5+Jl4HmxwvLj0FxDWrwVAxjaSRoeySRgNx5hhp2E6XJta/xNr2509d3OxUeD05Y0h8z7GWS3pEXyhv8AlFzYdZPOgtqWOFcuyd6T5AmcljhXLsnek+QLowdX8Ry91M5KLebjdThGJ0lUJZDRyG0kdyWAtsJNOnK4OHSWlN5VDeps7+0cOmjaLyMHlY+nOwE2HaLj3rnWWyN4cLg3B1BGoIPCyUm9LHKmbE6PDqCZ8LnayuYbH+8I491jHO967u53aZtXhbTK6zqYGOQnmaxt2uPVk/cehVbc7G7E8SrcUlaQM2SK/MX83a1gYD30DnjZlAGugA11PvKWeN8uRdsXylM4JY43y5F2xfKV0fH7nyUc/UemcpUKVzrBCFXptucObxrqX3Txv+UlBnHfFyxV95nhMWr1kfehXx1OKVMtO9skbnMyvbqDaNoNveFpSHb7DX8K6m/3StZ8xCCyLl7UepVXs8/huXto6tkzA+F7JGO4PY4PaexzTYrxbUepVXs8/huQZ33CQtfigD2hw8jLoQHD7PMVpNlBE3URxg9TGj+Czf8AR+5VH4Ev5VpkIIshShBCWOFcuyd6T5AmcUsMMeG45IXEAZn8dPsBdGDq3iGbupoKCvkyoadA5pPUQVMkzW3zOAA43IFh19C51oZx2ue/AKrEqaIERVsQMdvNDWucTpb/AA5ntHUU693GAfs/D4ISLPy55Onyj/OcD2Xt7ktq17NosfjbFZ9JRgFzx5zX5XZj53Atc+w6wD2p4BHoSxxvlyLti+UpkvqGjQuaD1kBLTGHh2NxFpBF4uBv9kro+PHM+ShmniPTQUqFK51wUpPqEovvFV8Yv0020IFL9QlF94qvjF+mo+oSi+8VXxi/TTbQg5ezWCsoKaOnic5zIxYF1sxF762AHOvXiNIJ4pInEgSMewkcQHtLSRfn1XpQgoOxm62mwmpFRBLO9+RzMrzGW2da/otBvor6FKEAhCEEFU7Ft3sNTM+V8soLzcgZLDQDS7epXJC1W9qc1ZtSLdqfguwENJMyZkkrnNvYOyWNxbWzQV4drt1NJilQaieWoa9wa0hjow2zRYWzRk/+q/IS1ptO5K1ivTh7KbKU2FxeSpGFoJu5zjme89Lnfy0C7iELLSoY5sDDVzOmfJI1zrXDcltBbS7SV+ML3ew00rJWSyksdmAOSxPXZquSFSM19a2x+dd70gKUIU23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5" name="Picture 15" descr="http://statsmodels.sourceforge.net/stable/_static/statsmodels_hybi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999037"/>
            <a:ext cx="39719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222625" cy="1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40667"/>
            <a:ext cx="3352800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5" y="4953000"/>
            <a:ext cx="352636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92" y="2438400"/>
            <a:ext cx="36631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27" y="3581400"/>
            <a:ext cx="1807635" cy="9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run Python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IPython</a:t>
            </a:r>
            <a:r>
              <a:rPr lang="en-US" dirty="0" smtClean="0"/>
              <a:t> shell</a:t>
            </a:r>
          </a:p>
          <a:p>
            <a:pPr lvl="2"/>
            <a:r>
              <a:rPr lang="en-US" dirty="0" smtClean="0"/>
              <a:t>For interactive testing of statements</a:t>
            </a:r>
          </a:p>
          <a:p>
            <a:pPr lvl="2"/>
            <a:r>
              <a:rPr lang="en-US" dirty="0" smtClean="0"/>
              <a:t>Type </a:t>
            </a:r>
            <a:r>
              <a:rPr lang="en-US" i="1" dirty="0" err="1" smtClean="0"/>
              <a:t>ipython</a:t>
            </a:r>
            <a:r>
              <a:rPr lang="en-US" dirty="0" smtClean="0"/>
              <a:t> on the command line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also run programs directly from the command line</a:t>
            </a:r>
          </a:p>
          <a:p>
            <a:pPr lvl="2"/>
            <a:r>
              <a:rPr lang="en-US" i="1" dirty="0" smtClean="0"/>
              <a:t>python filename.py</a:t>
            </a:r>
            <a:endParaRPr lang="en-US" dirty="0" smtClean="0"/>
          </a:p>
          <a:p>
            <a:pPr lvl="2"/>
            <a:r>
              <a:rPr lang="en-US" dirty="0" smtClean="0"/>
              <a:t>will run the python code in filename.py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lvl="2"/>
            <a:r>
              <a:rPr lang="en-US" dirty="0" smtClean="0"/>
              <a:t>Combine code, results, and text in one webpage</a:t>
            </a:r>
          </a:p>
          <a:p>
            <a:pPr lvl="2"/>
            <a:r>
              <a:rPr lang="en-US" dirty="0" smtClean="0"/>
              <a:t>Run </a:t>
            </a:r>
            <a:r>
              <a:rPr lang="en-US" i="1" dirty="0" err="1" smtClean="0"/>
              <a:t>ipython</a:t>
            </a:r>
            <a:r>
              <a:rPr lang="en-US" i="1" dirty="0" smtClean="0"/>
              <a:t> notebook </a:t>
            </a:r>
            <a:r>
              <a:rPr lang="en-US" dirty="0" smtClean="0"/>
              <a:t>on the </a:t>
            </a:r>
            <a:r>
              <a:rPr lang="en-US" dirty="0" err="1" smtClean="0"/>
              <a:t>commandline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of the code I show will be in notebook form</a:t>
            </a:r>
          </a:p>
          <a:p>
            <a:endParaRPr lang="en-US" dirty="0"/>
          </a:p>
          <a:p>
            <a:r>
              <a:rPr lang="en-US" dirty="0" smtClean="0"/>
              <a:t>For assignments, I recommend creating notebooks</a:t>
            </a:r>
          </a:p>
          <a:p>
            <a:pPr lvl="1"/>
            <a:r>
              <a:rPr lang="en-US" dirty="0" smtClean="0"/>
              <a:t>Combines code, plots, and text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not that, you must present</a:t>
            </a:r>
          </a:p>
          <a:p>
            <a:pPr lvl="1"/>
            <a:r>
              <a:rPr lang="en-US" dirty="0" smtClean="0"/>
              <a:t>Python code (</a:t>
            </a:r>
            <a:r>
              <a:rPr lang="en-US" i="1" dirty="0" smtClean="0"/>
              <a:t>filename.py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a written report with plots and analysis,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6096000" cy="459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First, install Python (search for anaconda python)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3581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6267450" cy="42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command-line, run: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62800" y="3962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63613"/>
            <a:ext cx="6172200" cy="420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command-line, run: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00800" y="48768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6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240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8018" y="1524000"/>
            <a:ext cx="2971800" cy="859299"/>
            <a:chOff x="4114800" y="1371598"/>
            <a:chExt cx="2971800" cy="85929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114800" y="1828800"/>
              <a:ext cx="762000" cy="40209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876800" y="1371598"/>
              <a:ext cx="2209800" cy="859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Change the name of the notebook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4036" y="3810000"/>
            <a:ext cx="2621764" cy="1222665"/>
            <a:chOff x="4004068" y="761998"/>
            <a:chExt cx="2621764" cy="1222665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29100" y="761998"/>
              <a:ext cx="1066800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04068" y="1375063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Write some code here; then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1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4" y="14478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71800" y="3713072"/>
            <a:ext cx="3688564" cy="609600"/>
            <a:chOff x="4229100" y="559402"/>
            <a:chExt cx="3688564" cy="609600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 flipV="1">
              <a:off x="4229100" y="813100"/>
              <a:ext cx="1066800" cy="5110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95900" y="559402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Output of the code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900" y="4322672"/>
            <a:ext cx="1447800" cy="1219200"/>
            <a:chOff x="5101832" y="-50198"/>
            <a:chExt cx="1447800" cy="12192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101832" y="-50198"/>
              <a:ext cx="820934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295900" y="559402"/>
              <a:ext cx="12537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New cell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0659" y="1742303"/>
            <a:ext cx="2320532" cy="1295400"/>
            <a:chOff x="5295900" y="559402"/>
            <a:chExt cx="2320532" cy="12954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539982" y="1169002"/>
              <a:ext cx="916184" cy="6858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95900" y="559402"/>
              <a:ext cx="23205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Change the cell type to “Markdown”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63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6162"/>
            <a:ext cx="6630900" cy="45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10200" y="4343400"/>
            <a:ext cx="3193257" cy="2242912"/>
            <a:chOff x="4388538" y="2088390"/>
            <a:chExt cx="3193257" cy="2242912"/>
          </a:xfrm>
        </p:grpSpPr>
        <p:cxnSp>
          <p:nvCxnSpPr>
            <p:cNvPr id="7" name="Straight Arrow Connector 6"/>
            <p:cNvCxnSpPr>
              <a:stCxn id="8" idx="0"/>
            </p:cNvCxnSpPr>
            <p:nvPr/>
          </p:nvCxnSpPr>
          <p:spPr>
            <a:xfrm flipH="1" flipV="1">
              <a:off x="5539983" y="2088390"/>
              <a:ext cx="445184" cy="4903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388538" y="2578702"/>
              <a:ext cx="3193257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This cell is now interpreted as “Markdown”, which is text with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 smtClean="0">
                  <a:solidFill>
                    <a:srgbClr val="FF0000"/>
                  </a:solidFill>
                </a:rPr>
                <a:t> _</a:t>
              </a:r>
              <a:r>
                <a:rPr lang="en-US" i="1" dirty="0" smtClean="0">
                  <a:solidFill>
                    <a:srgbClr val="FF0000"/>
                  </a:solidFill>
                </a:rPr>
                <a:t>italics</a:t>
              </a:r>
              <a:r>
                <a:rPr lang="en-US" dirty="0" smtClean="0">
                  <a:solidFill>
                    <a:srgbClr val="FF0000"/>
                  </a:solidFill>
                </a:rPr>
                <a:t>_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 smtClean="0">
                  <a:solidFill>
                    <a:srgbClr val="FF0000"/>
                  </a:solidFill>
                </a:rPr>
                <a:t>**bold**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 smtClean="0">
                  <a:solidFill>
                    <a:srgbClr val="FF0000"/>
                  </a:solidFill>
                </a:rPr>
                <a:t>and many other options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Again,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79478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9200" y="4025117"/>
            <a:ext cx="3200400" cy="1066800"/>
            <a:chOff x="4464738" y="3781346"/>
            <a:chExt cx="3200400" cy="106680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5908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Markdown cell gets converted into italicized and bolded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6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should I distribute law enforcement units throughout New York?”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Big Data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30" y="3381375"/>
            <a:ext cx="3676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400" y="4330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Look at the number of complaints from each 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7800"/>
            <a:ext cx="701484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Python notebooks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72200" y="4505780"/>
            <a:ext cx="2819400" cy="980422"/>
            <a:chOff x="4464738" y="3781346"/>
            <a:chExt cx="2819400" cy="98042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209800" cy="9804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Figures generated by your code are easily shown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2895600"/>
            <a:ext cx="1462439" cy="1076978"/>
            <a:chOff x="5448020" y="3613191"/>
            <a:chExt cx="1462439" cy="107697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369738" y="3613191"/>
              <a:ext cx="540721" cy="3213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448020" y="3944725"/>
              <a:ext cx="1462439" cy="74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Save when you’re done!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9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bit of advice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a course in Python programming</a:t>
            </a:r>
          </a:p>
          <a:p>
            <a:endParaRPr lang="en-US" dirty="0"/>
          </a:p>
          <a:p>
            <a:r>
              <a:rPr lang="en-US" dirty="0" smtClean="0"/>
              <a:t>We learn Python so as to get to the good stuff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Data mining and machine learning</a:t>
            </a:r>
          </a:p>
          <a:p>
            <a:endParaRPr lang="en-US" dirty="0"/>
          </a:p>
          <a:p>
            <a:r>
              <a:rPr lang="en-US" dirty="0" smtClean="0"/>
              <a:t>I cannot teach you all of Python</a:t>
            </a:r>
          </a:p>
          <a:p>
            <a:pPr lvl="1"/>
            <a:r>
              <a:rPr lang="en-US" dirty="0" smtClean="0"/>
              <a:t>When in doubt,</a:t>
            </a:r>
          </a:p>
          <a:p>
            <a:pPr lvl="2"/>
            <a:r>
              <a:rPr lang="en-US" dirty="0" smtClean="0"/>
              <a:t>read online tutorials</a:t>
            </a:r>
          </a:p>
          <a:p>
            <a:pPr lvl="2"/>
            <a:r>
              <a:rPr lang="en-US" dirty="0" smtClean="0"/>
              <a:t>ask Google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visiting New York and I hate noise. What should I avoid?”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Big Data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10200" y="421322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Aggregate noise complaints around each street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35433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“What movies are rated very differently by men and women?”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Big Data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971800"/>
            <a:ext cx="6429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is advertising on TV, Radio, and Newspapers related to sales?”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Big Data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80" y="3048000"/>
            <a:ext cx="3905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7702" y="4330700"/>
            <a:ext cx="2232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TV and Radio matter, Newspapers not at all (!)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6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well does a trading strategy work?”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Big Data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5094"/>
            <a:ext cx="4548119" cy="30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13126"/>
            <a:ext cx="4114800" cy="302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about?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 smtClean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Big Data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97" y="3865779"/>
            <a:ext cx="3091404" cy="230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96" y="3876056"/>
            <a:ext cx="3240117" cy="228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23363" y="4191000"/>
            <a:ext cx="2001297" cy="7509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Is this strange?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24011" y="4941996"/>
            <a:ext cx="0" cy="54440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3429000"/>
            <a:ext cx="251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(Expected plot)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10819</TotalTime>
  <Words>2194</Words>
  <Application>Microsoft Office PowerPoint</Application>
  <PresentationFormat>On-screen Show (4:3)</PresentationFormat>
  <Paragraphs>456</Paragraphs>
  <Slides>41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Origin</vt:lpstr>
      <vt:lpstr>Data Analytics Programming 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Why Python?</vt:lpstr>
      <vt:lpstr>Why Python</vt:lpstr>
      <vt:lpstr>Logistics</vt:lpstr>
      <vt:lpstr>Tentative schedule</vt:lpstr>
      <vt:lpstr>Tentative schedule</vt:lpstr>
      <vt:lpstr>Tentative schedule</vt:lpstr>
      <vt:lpstr>Tentative schedule</vt:lpstr>
      <vt:lpstr>Tentative schedule</vt:lpstr>
      <vt:lpstr>Logistics</vt:lpstr>
      <vt:lpstr>Logistics</vt:lpstr>
      <vt:lpstr>Logistics</vt:lpstr>
      <vt:lpstr>Setting up Python</vt:lpstr>
      <vt:lpstr>Setting up Python</vt:lpstr>
      <vt:lpstr>Setting up Python</vt:lpstr>
      <vt:lpstr>Setting up Python</vt:lpstr>
      <vt:lpstr>Setting up Python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One final bit of advice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Deepayan Chakrabarti</cp:lastModifiedBy>
  <cp:revision>182</cp:revision>
  <dcterms:created xsi:type="dcterms:W3CDTF">2014-02-21T00:09:44Z</dcterms:created>
  <dcterms:modified xsi:type="dcterms:W3CDTF">2016-07-11T13:31:23Z</dcterms:modified>
</cp:coreProperties>
</file>