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0.jpeg" ContentType="image/jpe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59640" cy="24037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59640" cy="24037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59640" cy="50396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59640" cy="50396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1881360" y="1979640"/>
            <a:ext cx="6316200" cy="50396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1881360" y="1979640"/>
            <a:ext cx="6316200" cy="503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5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59640" cy="50396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396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396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59640" cy="4443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396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5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396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59640" cy="24037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59640" cy="24037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59640" cy="24037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59640" cy="50396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59640" cy="50396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1881360" y="1979640"/>
            <a:ext cx="6316200" cy="503964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1881360" y="1979640"/>
            <a:ext cx="6316200" cy="503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59640" cy="50396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396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396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59640" cy="4443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396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396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59640" cy="24037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79640" cy="503964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7200000"/>
            <a:ext cx="10079640" cy="35964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0" y="0"/>
            <a:ext cx="10079640" cy="161964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"/>
          <p:cNvSpPr/>
          <p:nvPr/>
        </p:nvSpPr>
        <p:spPr>
          <a:xfrm>
            <a:off x="9270000" y="6894000"/>
            <a:ext cx="539640" cy="53964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4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59640" cy="50396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kaggle.com/c/walmart-recruiting-sales-in-stormy-weather" TargetMode="Externa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60000" y="1369440"/>
            <a:ext cx="9359640" cy="13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CA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Predicting Item Sales in Walmart During Extreme Weather Days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60000" y="5220000"/>
            <a:ext cx="9359640" cy="19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Zexi Yu, zexi.yu@usask.ca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CA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EDA: Which items sell best?  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360000" y="2820960"/>
            <a:ext cx="9359640" cy="335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CA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EDA: Which features influence these important items?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Year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980000" y="2694960"/>
            <a:ext cx="4940640" cy="378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CA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EDA: Which features influence these important items?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Weekdays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160000" y="2635920"/>
            <a:ext cx="4940640" cy="420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CA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EDA: Which features influence these important items?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Rainfall: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447120" y="2700000"/>
            <a:ext cx="8732520" cy="431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CA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EDA: Which features influence these important items?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The day vs not on the day: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720000" y="2700000"/>
            <a:ext cx="8279640" cy="269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CA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EDA: New features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Date related: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Year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Month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weekday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Sales related: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Previous week sale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Next week sale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Weather related: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Condition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CA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Learning Model: General Structure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778760" y="1980000"/>
            <a:ext cx="6521760" cy="503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CA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Learning Model: Algorithms and Why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SVM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Fast speed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Easy explanation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Decision Tree &amp; Random Forest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Dummy features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Neural Network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Non-linear relation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CA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Results: In error score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3" name="Table 2"/>
          <p:cNvGraphicFramePr/>
          <p:nvPr/>
        </p:nvGraphicFramePr>
        <p:xfrm>
          <a:off x="313560" y="2367720"/>
          <a:ext cx="9406080" cy="4457520"/>
        </p:xfrm>
        <a:graphic>
          <a:graphicData uri="http://schemas.openxmlformats.org/drawingml/2006/table">
            <a:tbl>
              <a:tblPr/>
              <a:tblGrid>
                <a:gridCol w="3135240"/>
                <a:gridCol w="3135240"/>
                <a:gridCol w="3135960"/>
              </a:tblGrid>
              <a:tr h="482040"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</a:rPr>
                        <a:t>Algorithm Name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RMSLE score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Training Note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69440"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Base Submission 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0.11701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interpolation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13240"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SVM version 1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0.12024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trained with numeric weather features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13240"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27ae6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SVM version 2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27ae6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0.10286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27ae6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trained without numeric weather features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9440"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SVM version 3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0.10841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trained with linear kernel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9440"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Decision Tree 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0.11461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9440"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Random Forest 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0.13851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1600"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Deep Neural Network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0.14245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34" name="CustomShape 3"/>
          <p:cNvSpPr/>
          <p:nvPr/>
        </p:nvSpPr>
        <p:spPr>
          <a:xfrm>
            <a:off x="360000" y="1975680"/>
            <a:ext cx="611964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RMSLE: Root Mean Square Logarithmic Error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CA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Results: For explaining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6" name="Table 2"/>
          <p:cNvGraphicFramePr/>
          <p:nvPr/>
        </p:nvGraphicFramePr>
        <p:xfrm>
          <a:off x="475200" y="2374920"/>
          <a:ext cx="9359640" cy="4739400"/>
        </p:xfrm>
        <a:graphic>
          <a:graphicData uri="http://schemas.openxmlformats.org/drawingml/2006/table">
            <a:tbl>
              <a:tblPr/>
              <a:tblGrid>
                <a:gridCol w="1936080"/>
                <a:gridCol w="2426400"/>
                <a:gridCol w="4997520"/>
              </a:tblGrid>
              <a:tr h="441000"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</a:rPr>
                        <a:t>Feature Name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Coefficient Value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Note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9840"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Before_Sales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0.556280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Average sales of previous week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After_Sales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0.526110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Average sales of next week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weekday_6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0.111950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Sunday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weekday_3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-0.071970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Thursday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weekday_5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0.067471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Saturday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Condition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0.066983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The weather event day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weekday_2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-0.063852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Wednesday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weekday_1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-0.039919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Tuesday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year_2014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-0.038446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2014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0200"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SN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0.032191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snow day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37" name="CustomShape 3"/>
          <p:cNvSpPr/>
          <p:nvPr/>
        </p:nvSpPr>
        <p:spPr>
          <a:xfrm>
            <a:off x="540000" y="1800000"/>
            <a:ext cx="6659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Averaging over all the items: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CA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Overview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Objective: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5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What is the goal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5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Who cares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5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 General Summarize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Dataset: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5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How the data is collected, cleaned and wrangled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Exploratory data analysis (EDA):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5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Which features may be useful for the prediction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Learning Model: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5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General structures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5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Algorithm used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Result and Recommendation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CA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Results: Different case for different item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9" name="Table 2"/>
          <p:cNvGraphicFramePr/>
          <p:nvPr/>
        </p:nvGraphicFramePr>
        <p:xfrm>
          <a:off x="475200" y="2374920"/>
          <a:ext cx="9359640" cy="2108520"/>
        </p:xfrm>
        <a:graphic>
          <a:graphicData uri="http://schemas.openxmlformats.org/drawingml/2006/table">
            <a:tbl>
              <a:tblPr/>
              <a:tblGrid>
                <a:gridCol w="1936080"/>
                <a:gridCol w="2426400"/>
                <a:gridCol w="4997520"/>
              </a:tblGrid>
              <a:tr h="359280"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</a:rPr>
                        <a:t>Feature Name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Coefficient Value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Note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After_Sales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1.773143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Average sales of next week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month_12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1.227078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December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Before_Sales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1.046728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Average sales of previous week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SN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0.533850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Snow day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560"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month_1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0.227107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January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40" name="CustomShape 3"/>
          <p:cNvSpPr/>
          <p:nvPr/>
        </p:nvSpPr>
        <p:spPr>
          <a:xfrm>
            <a:off x="540000" y="1800000"/>
            <a:ext cx="6659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For item 51: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CA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Results: Recommendation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In general, sales record for past week and the weekday are the most dominant features for predicting one item sales in a given day.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It is wise to manage item storage independently. For items related to seasons, month and snowing might be a better indicator than weekday.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CA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Results: Future work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Refine the model: Parameter Tuning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CA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Objective: What is the Goal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This project comes from a kaggle competition.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Walmart wants a model that can "accurately predict the sales of </a:t>
            </a:r>
            <a:r>
              <a:rPr b="0" lang="en-CA" sz="3200" spc="-1" strike="noStrike">
                <a:solidFill>
                  <a:srgbClr val="27ae6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111 potentially weather-sensitive products</a:t>
            </a:r>
            <a:r>
              <a:rPr b="0" lang="en-CA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(like umbrellas, bread, and milk) </a:t>
            </a:r>
            <a:r>
              <a:rPr b="0" lang="en-CA" sz="3200" spc="-1" strike="noStrike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around</a:t>
            </a:r>
            <a:r>
              <a:rPr b="0" lang="en-CA" sz="3200" spc="-1" strike="noStrike">
                <a:solidFill>
                  <a:srgbClr val="27ae6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the time of </a:t>
            </a:r>
            <a:r>
              <a:rPr b="0" lang="en-CA" sz="3200" spc="-1" strike="noStrike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major weather events</a:t>
            </a:r>
            <a:r>
              <a:rPr b="0" lang="en-CA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at 45 of their retail locations"</a:t>
            </a:r>
            <a:r>
              <a:rPr b="1" lang="en-CA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CA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Objective: Our Goal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 model that will predict product sales in major weather events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Evaluate how the weather condition and other factors affect the sales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CA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Objective: Who cares?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Client: </a:t>
            </a:r>
            <a:r>
              <a:rPr b="0" lang="en-CA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Walmart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Reason: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It will help Walmart better manage its inventory, and keep its customers out of rain.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It will help Walmart better evaluate the eectiveness of its current management against weather event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CA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Objective: A Simplified Workflow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702680" y="3621240"/>
            <a:ext cx="7192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900000" y="2520000"/>
            <a:ext cx="1979640" cy="899640"/>
          </a:xfrm>
          <a:prstGeom prst="rect">
            <a:avLst/>
          </a:prstGeom>
          <a:solidFill>
            <a:srgbClr val="f39c1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Data Wrangling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900000" y="5040000"/>
            <a:ext cx="1979640" cy="899640"/>
          </a:xfrm>
          <a:prstGeom prst="rect">
            <a:avLst/>
          </a:prstGeom>
          <a:solidFill>
            <a:srgbClr val="00bde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Learning Model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1890000" y="3420000"/>
            <a:ext cx="360" cy="1620000"/>
          </a:xfrm>
          <a:prstGeom prst="bentConnector3">
            <a:avLst>
              <a:gd name="adj1" fmla="val 50000"/>
            </a:avLst>
          </a:prstGeom>
          <a:noFill/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6"/>
          <p:cNvSpPr/>
          <p:nvPr/>
        </p:nvSpPr>
        <p:spPr>
          <a:xfrm>
            <a:off x="3240000" y="1980000"/>
            <a:ext cx="1799640" cy="539640"/>
          </a:xfrm>
          <a:prstGeom prst="rect">
            <a:avLst/>
          </a:prstGeom>
          <a:solidFill>
            <a:srgbClr val="f39c1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Data Summary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5400000" y="1980000"/>
            <a:ext cx="1799640" cy="539640"/>
          </a:xfrm>
          <a:prstGeom prst="rect">
            <a:avLst/>
          </a:prstGeom>
          <a:solidFill>
            <a:srgbClr val="f39c1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Data Merge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8"/>
          <p:cNvSpPr/>
          <p:nvPr/>
        </p:nvSpPr>
        <p:spPr>
          <a:xfrm>
            <a:off x="5400000" y="2880000"/>
            <a:ext cx="1799640" cy="539640"/>
          </a:xfrm>
          <a:prstGeom prst="rect">
            <a:avLst/>
          </a:prstGeom>
          <a:solidFill>
            <a:srgbClr val="f39c1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Data Cleaning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9"/>
          <p:cNvSpPr/>
          <p:nvPr/>
        </p:nvSpPr>
        <p:spPr>
          <a:xfrm>
            <a:off x="7560000" y="2880000"/>
            <a:ext cx="2159640" cy="539640"/>
          </a:xfrm>
          <a:prstGeom prst="rect">
            <a:avLst/>
          </a:prstGeom>
          <a:solidFill>
            <a:srgbClr val="f39c1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Data Interpolation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0"/>
          <p:cNvSpPr/>
          <p:nvPr/>
        </p:nvSpPr>
        <p:spPr>
          <a:xfrm>
            <a:off x="5040000" y="2250000"/>
            <a:ext cx="360000" cy="360"/>
          </a:xfrm>
          <a:prstGeom prst="bentConnector3">
            <a:avLst>
              <a:gd name="adj1" fmla="val 50000"/>
            </a:avLst>
          </a:prstGeom>
          <a:noFill/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1"/>
          <p:cNvSpPr/>
          <p:nvPr/>
        </p:nvSpPr>
        <p:spPr>
          <a:xfrm>
            <a:off x="6300000" y="2520000"/>
            <a:ext cx="360" cy="360000"/>
          </a:xfrm>
          <a:prstGeom prst="bentConnector3">
            <a:avLst>
              <a:gd name="adj1" fmla="val 50000"/>
            </a:avLst>
          </a:prstGeom>
          <a:noFill/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2"/>
          <p:cNvSpPr/>
          <p:nvPr/>
        </p:nvSpPr>
        <p:spPr>
          <a:xfrm>
            <a:off x="7200000" y="3150000"/>
            <a:ext cx="360000" cy="360"/>
          </a:xfrm>
          <a:prstGeom prst="bentConnector3">
            <a:avLst>
              <a:gd name="adj1" fmla="val 50000"/>
            </a:avLst>
          </a:prstGeom>
          <a:noFill/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3"/>
          <p:cNvSpPr/>
          <p:nvPr/>
        </p:nvSpPr>
        <p:spPr>
          <a:xfrm>
            <a:off x="3240000" y="4320000"/>
            <a:ext cx="3059640" cy="539640"/>
          </a:xfrm>
          <a:prstGeom prst="rect">
            <a:avLst/>
          </a:prstGeom>
          <a:solidFill>
            <a:srgbClr val="00bde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Train-Test Split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4"/>
          <p:cNvSpPr/>
          <p:nvPr/>
        </p:nvSpPr>
        <p:spPr>
          <a:xfrm>
            <a:off x="3240000" y="5220000"/>
            <a:ext cx="3059640" cy="539640"/>
          </a:xfrm>
          <a:prstGeom prst="rect">
            <a:avLst/>
          </a:prstGeom>
          <a:solidFill>
            <a:srgbClr val="00bde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Learning Model Selection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15"/>
          <p:cNvSpPr/>
          <p:nvPr/>
        </p:nvSpPr>
        <p:spPr>
          <a:xfrm>
            <a:off x="3240000" y="6120000"/>
            <a:ext cx="3059640" cy="539640"/>
          </a:xfrm>
          <a:prstGeom prst="rect">
            <a:avLst/>
          </a:prstGeom>
          <a:solidFill>
            <a:srgbClr val="00bde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Result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16"/>
          <p:cNvSpPr/>
          <p:nvPr/>
        </p:nvSpPr>
        <p:spPr>
          <a:xfrm>
            <a:off x="4770000" y="4860000"/>
            <a:ext cx="360" cy="360000"/>
          </a:xfrm>
          <a:prstGeom prst="bentConnector3">
            <a:avLst>
              <a:gd name="adj1" fmla="val 50000"/>
            </a:avLst>
          </a:prstGeom>
          <a:noFill/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7"/>
          <p:cNvSpPr/>
          <p:nvPr/>
        </p:nvSpPr>
        <p:spPr>
          <a:xfrm>
            <a:off x="4770000" y="5760000"/>
            <a:ext cx="360" cy="360000"/>
          </a:xfrm>
          <a:prstGeom prst="bentConnector3">
            <a:avLst>
              <a:gd name="adj1" fmla="val 50000"/>
            </a:avLst>
          </a:prstGeom>
          <a:noFill/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8"/>
          <p:cNvSpPr/>
          <p:nvPr/>
        </p:nvSpPr>
        <p:spPr>
          <a:xfrm>
            <a:off x="7560000" y="3780000"/>
            <a:ext cx="2159640" cy="539640"/>
          </a:xfrm>
          <a:prstGeom prst="rect">
            <a:avLst/>
          </a:prstGeom>
          <a:solidFill>
            <a:srgbClr val="27ae6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Add New Features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19"/>
          <p:cNvSpPr/>
          <p:nvPr/>
        </p:nvSpPr>
        <p:spPr>
          <a:xfrm>
            <a:off x="8640000" y="3420000"/>
            <a:ext cx="360" cy="360000"/>
          </a:xfrm>
          <a:prstGeom prst="bentConnector3">
            <a:avLst>
              <a:gd name="adj1" fmla="val 50000"/>
            </a:avLst>
          </a:prstGeom>
          <a:noFill/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0"/>
          <p:cNvSpPr/>
          <p:nvPr/>
        </p:nvSpPr>
        <p:spPr>
          <a:xfrm flipH="1">
            <a:off x="6299280" y="4050000"/>
            <a:ext cx="1260360" cy="558000"/>
          </a:xfrm>
          <a:prstGeom prst="bentConnector3">
            <a:avLst>
              <a:gd name="adj1" fmla="val 50000"/>
            </a:avLst>
          </a:prstGeom>
          <a:noFill/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CA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Dataset: Where does the data come from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Kaggle competition homepage: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5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"/>
                <a:hlinkClick r:id="rId1"/>
              </a:rPr>
              <a:t>https://www.kaggle.com/c/walmart-recruiting-sales-in-stormy-weather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Include four files: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Train.csv</a:t>
            </a:r>
            <a:r>
              <a:rPr b="0" lang="en-CA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: units, store_nbr, item_nbr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Test.csv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Weather.csv</a:t>
            </a:r>
            <a:r>
              <a:rPr b="0" lang="en-CA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: station_nbr, preciptotal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Key.csv</a:t>
            </a:r>
            <a:r>
              <a:rPr b="0" lang="en-CA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: station_nbr, store_nbr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CA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Dataset: Data Summry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Important Columns: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date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27ae6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units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item_nbr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store_nbr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station_nbr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codesum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preciptotal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CA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Dataset: Data Wrangling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Data Merge: </a:t>
            </a:r>
            <a:r>
              <a:rPr b="0" lang="en-CA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train.csv/test.csv, key.csv, weather.csv using pandas.merge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Data Cleaning: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Replace “T” with 0 in preciptotal feature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New columns from codesum: RN, SN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Data Interpolation: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sort on store, item, date (in this order)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pandas.interpolate()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Midnightblue</Template>
  <TotalTime>289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2017-11-17T12:12:56Z</dcterms:created>
  <dc:creator/>
  <dc:description/>
  <dc:language>en-CA</dc:language>
  <cp:lastModifiedBy/>
  <dcterms:modified xsi:type="dcterms:W3CDTF">2017-11-17T17:08:49Z</dcterms:modified>
  <cp:revision>94</cp:revision>
  <dc:subject/>
  <dc:title/>
</cp:coreProperties>
</file>