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CE1E58E-4F64-4FF5-AA10-E409018BEA38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Establish hypothesis before you begin the experiment. This should be your best educated guess based on your research.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804FF6-0096-4094-9053-7DE771AFAAE4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This is the question that your experiment answers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3AE5344-B0FB-482B-9468-71D5DEF23D51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Establish hypothesis before you begin the experiment. This should be your best educated guess based on your research.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382640A-6A10-4ED4-9886-5886A88193C7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This is the question that your experiment answers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E01CEE9-DE9C-47F1-90C1-B3BFFD60A31A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3360" y="609912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584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352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368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336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352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368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3360" y="5860800"/>
            <a:ext cx="10972440" cy="456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1097244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3153240"/>
            <a:ext cx="10972440" cy="105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3360" y="5860800"/>
            <a:ext cx="10972440" cy="456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584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3360" y="609912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584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352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368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336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352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368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3360" y="5860800"/>
            <a:ext cx="10972440" cy="456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1097244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1097244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3153240"/>
            <a:ext cx="10972440" cy="105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2584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3360" y="609912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2584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352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368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336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352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368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3360" y="5860800"/>
            <a:ext cx="10972440" cy="456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1097244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3153240"/>
            <a:ext cx="10972440" cy="105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2584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3360" y="609912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22584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1352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23680" y="586404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336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31352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8023680" y="6099120"/>
            <a:ext cx="35330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3153240"/>
            <a:ext cx="10972440" cy="105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4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5840" y="609912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336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5840" y="5864040"/>
            <a:ext cx="535428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3360" y="6099120"/>
            <a:ext cx="10972440" cy="214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191760" cy="1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1371600"/>
            <a:ext cx="12191760" cy="360"/>
          </a:xfrm>
          <a:prstGeom prst="line">
            <a:avLst/>
          </a:prstGeom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4572000"/>
            <a:ext cx="12191760" cy="1599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4740480"/>
            <a:ext cx="10972440" cy="12632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58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5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Line 5"/>
          <p:cNvSpPr/>
          <p:nvPr/>
        </p:nvSpPr>
        <p:spPr>
          <a:xfrm>
            <a:off x="0" y="6210000"/>
            <a:ext cx="12191760" cy="360"/>
          </a:xfrm>
          <a:prstGeom prst="line">
            <a:avLst/>
          </a:prstGeom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8" descr=""/>
          <p:cNvPicPr/>
          <p:nvPr/>
        </p:nvPicPr>
        <p:blipFill>
          <a:blip r:embed="rId2"/>
          <a:stretch/>
        </p:blipFill>
        <p:spPr>
          <a:xfrm>
            <a:off x="1440" y="0"/>
            <a:ext cx="12188520" cy="457164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1760" cy="1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0" y="1371600"/>
            <a:ext cx="12191760" cy="360"/>
          </a:xfrm>
          <a:prstGeom prst="line">
            <a:avLst/>
          </a:prstGeom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</p:spPr>
        <p:txBody>
          <a:bodyPr>
            <a:noAutofit/>
          </a:bodyPr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594360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868680" indent="-228240">
              <a:lnSpc>
                <a:spcPct val="100000"/>
              </a:lnSpc>
              <a:spcBef>
                <a:spcPts val="11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4" marL="1417320" indent="-228240">
              <a:lnSpc>
                <a:spcPct val="100000"/>
              </a:lnSpc>
              <a:spcBef>
                <a:spcPts val="7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5680" y="6394320"/>
            <a:ext cx="523440" cy="273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051B69-B81E-4B99-8CE7-96DB5E9DF57D}" type="slidenum">
              <a:rPr b="0" lang="en-CA" sz="1200" spc="-1" strike="noStrike">
                <a:solidFill>
                  <a:srgbClr val="808080"/>
                </a:solidFill>
                <a:latin typeface="Arial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809640" y="6394320"/>
            <a:ext cx="813384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9487080" y="6394320"/>
            <a:ext cx="2323800" cy="273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AA41AE-EE3B-4B19-AD9B-67CD86240FB8}" type="datetime">
              <a:rPr b="0" lang="en-CA" sz="1200" spc="-1" strike="noStrike">
                <a:solidFill>
                  <a:srgbClr val="808080"/>
                </a:solidFill>
                <a:latin typeface="Arial"/>
              </a:rPr>
              <a:t>19-4-12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 hidden="1"/>
          <p:cNvSpPr/>
          <p:nvPr/>
        </p:nvSpPr>
        <p:spPr>
          <a:xfrm>
            <a:off x="0" y="0"/>
            <a:ext cx="12191760" cy="1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2"/>
          <p:cNvSpPr/>
          <p:nvPr/>
        </p:nvSpPr>
        <p:spPr>
          <a:xfrm>
            <a:off x="0" y="1371600"/>
            <a:ext cx="12191760" cy="360"/>
          </a:xfrm>
          <a:prstGeom prst="line">
            <a:avLst/>
          </a:prstGeom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0" y="0"/>
            <a:ext cx="12191760" cy="571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3153240"/>
            <a:ext cx="10972440" cy="22856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8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5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Line 5"/>
          <p:cNvSpPr/>
          <p:nvPr/>
        </p:nvSpPr>
        <p:spPr>
          <a:xfrm>
            <a:off x="0" y="5752800"/>
            <a:ext cx="12191760" cy="360"/>
          </a:xfrm>
          <a:prstGeom prst="line">
            <a:avLst/>
          </a:prstGeom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603360" y="5864040"/>
            <a:ext cx="10972440" cy="449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 hidden="1"/>
          <p:cNvSpPr/>
          <p:nvPr/>
        </p:nvSpPr>
        <p:spPr>
          <a:xfrm>
            <a:off x="0" y="0"/>
            <a:ext cx="12191760" cy="1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"/>
          <p:cNvSpPr/>
          <p:nvPr/>
        </p:nvSpPr>
        <p:spPr>
          <a:xfrm>
            <a:off x="0" y="1371600"/>
            <a:ext cx="12191760" cy="360"/>
          </a:xfrm>
          <a:prstGeom prst="line">
            <a:avLst/>
          </a:prstGeom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0" y="0"/>
            <a:ext cx="42667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>
            <a:off x="4267080" y="0"/>
            <a:ext cx="0" cy="6858000"/>
          </a:xfrm>
          <a:prstGeom prst="line">
            <a:avLst/>
          </a:prstGeom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5"/>
          <p:cNvSpPr>
            <a:spLocks noGrp="1"/>
          </p:cNvSpPr>
          <p:nvPr>
            <p:ph type="title"/>
          </p:nvPr>
        </p:nvSpPr>
        <p:spPr>
          <a:xfrm>
            <a:off x="380520" y="465480"/>
            <a:ext cx="3505680" cy="15998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80520" y="3746520"/>
            <a:ext cx="3505680" cy="24253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4699080" y="465480"/>
            <a:ext cx="7048080" cy="5934960"/>
          </a:xfrm>
          <a:prstGeom prst="rect">
            <a:avLst/>
          </a:prstGeom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594360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868680" indent="-228240">
              <a:lnSpc>
                <a:spcPct val="100000"/>
              </a:lnSpc>
              <a:spcBef>
                <a:spcPts val="11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4" marL="1417320" indent="-228240">
              <a:lnSpc>
                <a:spcPct val="100000"/>
              </a:lnSpc>
              <a:spcBef>
                <a:spcPts val="7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09480" y="4740480"/>
            <a:ext cx="10972440" cy="1263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5800" spc="-1" strike="noStrike">
                <a:solidFill>
                  <a:srgbClr val="ffffff"/>
                </a:solidFill>
                <a:latin typeface="Arial"/>
              </a:rPr>
              <a:t>Zymsoft</a:t>
            </a:r>
            <a:endParaRPr b="0" lang="en-US" sz="5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09480" y="6286680"/>
            <a:ext cx="109724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2f2f2"/>
                </a:solidFill>
                <a:latin typeface="Arial"/>
              </a:rPr>
              <a:t>Zachary Eichler, Yash Patel, Matthew Erenberg | Capstone 2019 | Sheridan College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09480" y="3153240"/>
            <a:ext cx="10972440" cy="228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5800" spc="-1" strike="noStrike">
                <a:solidFill>
                  <a:srgbClr val="ffffff"/>
                </a:solidFill>
                <a:latin typeface="Arial"/>
              </a:rPr>
              <a:t>Login Proof of Concept</a:t>
            </a:r>
            <a:endParaRPr b="0" lang="en-US" sz="5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03360" y="5864040"/>
            <a:ext cx="10972440" cy="44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Windows Scoreboard Control App – Join league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09480" y="3153240"/>
            <a:ext cx="10972440" cy="228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5800" spc="-1" strike="noStrike">
                <a:solidFill>
                  <a:srgbClr val="ffffff"/>
                </a:solidFill>
                <a:latin typeface="Arial"/>
              </a:rPr>
              <a:t>UI Prototype</a:t>
            </a:r>
            <a:endParaRPr b="0" lang="en-US" sz="5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03360" y="5864040"/>
            <a:ext cx="10972440" cy="44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2f2f2"/>
                </a:solidFill>
                <a:latin typeface="Arial"/>
              </a:rPr>
              <a:t>Scorekeeper Mobile Application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Prototyping – Risk Identification and Mitigation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066680" y="1714680"/>
            <a:ext cx="10058040" cy="4457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5684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AutoNum type="arabicParenR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User Interface is intuitive and easy to use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Original UI designs contained many user inputs on every screen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After prototyping UI seemed cluttered and overwhelming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Child screens for similarly grouped functions were created to simplify UI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AutoNum type="arabicParenR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Secure communication between windows scorekeeper client apps and database server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Originally planned to have client apps make direct connection to SQL server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Only non-client side functional control would be through stored procedures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Realized web API middle-ware between client and server would give more control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066680" y="1714680"/>
            <a:ext cx="10058040" cy="1992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Traditionally, scoreboard systems have been analogue boards controlled by serial import controllers.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With this project, we aim to catapult Harris Time into the future, and ahead of their competitors with a modern, web integrated digital scoreboard solution!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043080" y="6081840"/>
            <a:ext cx="548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Arial"/>
              </a:rPr>
              <a:t>Thank you for your patience during our presentation!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09480" y="3153240"/>
            <a:ext cx="10972440" cy="228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5800" spc="-1" strike="noStrike">
                <a:solidFill>
                  <a:srgbClr val="ffffff"/>
                </a:solidFill>
                <a:latin typeface="Arial"/>
              </a:rPr>
              <a:t>Questions / Comments?</a:t>
            </a:r>
            <a:endParaRPr b="0" lang="en-US" sz="5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Team Overview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066680" y="1714680"/>
            <a:ext cx="4242960" cy="4457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2000"/>
          </a:bodyPr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Zachary Eichler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Leadership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Organization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Problem Solving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Research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Yash Patel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System analysis diagramming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User interface design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Front-End Development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Matthew Erenberg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Quality assurance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Debugging/testing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Communication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188720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Backend development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1" name="Picture 6" descr=""/>
          <p:cNvPicPr/>
          <p:nvPr/>
        </p:nvPicPr>
        <p:blipFill>
          <a:blip r:embed="rId1"/>
          <a:stretch/>
        </p:blipFill>
        <p:spPr>
          <a:xfrm>
            <a:off x="8516880" y="1714680"/>
            <a:ext cx="1298160" cy="1298160"/>
          </a:xfrm>
          <a:prstGeom prst="rect">
            <a:avLst/>
          </a:prstGeom>
          <a:ln>
            <a:noFill/>
          </a:ln>
        </p:spPr>
      </p:pic>
      <p:pic>
        <p:nvPicPr>
          <p:cNvPr id="182" name="Picture 7" descr=""/>
          <p:cNvPicPr/>
          <p:nvPr/>
        </p:nvPicPr>
        <p:blipFill>
          <a:blip r:embed="rId2"/>
          <a:stretch/>
        </p:blipFill>
        <p:spPr>
          <a:xfrm>
            <a:off x="8516880" y="3191040"/>
            <a:ext cx="1298160" cy="1298160"/>
          </a:xfrm>
          <a:prstGeom prst="rect">
            <a:avLst/>
          </a:prstGeom>
          <a:ln>
            <a:noFill/>
          </a:ln>
        </p:spPr>
      </p:pic>
      <p:pic>
        <p:nvPicPr>
          <p:cNvPr id="183" name="Picture 8" descr=""/>
          <p:cNvPicPr/>
          <p:nvPr/>
        </p:nvPicPr>
        <p:blipFill>
          <a:blip r:embed="rId3"/>
          <a:stretch/>
        </p:blipFill>
        <p:spPr>
          <a:xfrm>
            <a:off x="8516880" y="4667760"/>
            <a:ext cx="1298160" cy="129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Mission Statement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259640" y="2855520"/>
            <a:ext cx="9469440" cy="877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2200"/>
              </a:spcBef>
            </a:pPr>
            <a:r>
              <a:rPr b="1" i="1" lang="en-US" sz="36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1" i="1" lang="en-US" sz="3600" spc="-1" strike="noStrike">
                <a:solidFill>
                  <a:srgbClr val="ffffff"/>
                </a:solidFill>
                <a:latin typeface="Arial"/>
              </a:rPr>
              <a:t>Make Technology an asset not a liability”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Our Client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066680" y="4893840"/>
            <a:ext cx="10058040" cy="1690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Harris Time is the premiere Canadian Manufacturer of sport timing and scoreboard equipment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Products Include: Scoreboards, Auxiliary Clocks, Digital Sign Solutions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Services Include: Scoreboard customization, on-site service, retrofitting of existing scoreboards, scoreboard and shot clock rental.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/>
        </p:blipFill>
        <p:spPr>
          <a:xfrm>
            <a:off x="3778200" y="1702800"/>
            <a:ext cx="4182480" cy="278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09480" y="3153240"/>
            <a:ext cx="10972440" cy="228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5800" spc="-1" strike="noStrike">
                <a:solidFill>
                  <a:srgbClr val="ffffff"/>
                </a:solidFill>
                <a:latin typeface="Arial"/>
              </a:rPr>
              <a:t>What might you want to show on a scoreboard?</a:t>
            </a:r>
            <a:endParaRPr b="0" lang="en-US" sz="5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03360" y="5864040"/>
            <a:ext cx="10972440" cy="44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2f2f2"/>
                </a:solidFill>
                <a:latin typeface="Arial"/>
              </a:rPr>
              <a:t>What is necessary? What is a luxury?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Our Project – Digital LED Scoreboard System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175760" y="2075400"/>
            <a:ext cx="10058040" cy="445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Scoreboard system for basketball gymnasiums / arenas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Lightweight, more affordable solution than traditional scoreboard system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All media, live video, stats, info on one screen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Screen display controlled by 2 mobile applications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System Vision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66680" y="1714680"/>
            <a:ext cx="10058040" cy="4457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Capabilities: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594360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Show live game video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594360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Show advertisements, fan engagement media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594360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Show player and team stats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594360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Show game information with up to date score and time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4 Main Components: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594360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Scorekeeper mobile app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594360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Producer mobile app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594360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Windows scoreboard control app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594360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Web API and SQL Database Server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System Vision – Continued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066680" y="1714680"/>
            <a:ext cx="10058040" cy="445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Risks: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2" marL="868680" indent="-228240">
              <a:lnSpc>
                <a:spcPct val="100000"/>
              </a:lnSpc>
              <a:spcBef>
                <a:spcPts val="11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Communication between different software platforms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868680" indent="-228240">
              <a:lnSpc>
                <a:spcPct val="100000"/>
              </a:lnSpc>
              <a:spcBef>
                <a:spcPts val="11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Dependency on 3</a:t>
            </a:r>
            <a:r>
              <a:rPr b="0" lang="en-US" sz="1800" spc="-1" strike="noStrike" baseline="30000">
                <a:solidFill>
                  <a:srgbClr val="ffffff"/>
                </a:solidFill>
                <a:latin typeface="Arial"/>
              </a:rPr>
              <a:t>rd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party library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868680" indent="-228240">
              <a:lnSpc>
                <a:spcPct val="100000"/>
              </a:lnSpc>
              <a:spcBef>
                <a:spcPts val="11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Deployment requires substantial hardware installation and configuration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System Benefits: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2" marL="868680" indent="-228240">
              <a:lnSpc>
                <a:spcPct val="100000"/>
              </a:lnSpc>
              <a:spcBef>
                <a:spcPts val="11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Increased attendance due to better fan experience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868680" indent="-228240">
              <a:lnSpc>
                <a:spcPct val="100000"/>
              </a:lnSpc>
              <a:spcBef>
                <a:spcPts val="11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Higher fan engagement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868680" indent="-228240">
              <a:lnSpc>
                <a:spcPct val="100000"/>
              </a:lnSpc>
              <a:spcBef>
                <a:spcPts val="11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Many operations are automated, reducing required manpower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868680" indent="-228240">
              <a:lnSpc>
                <a:spcPct val="100000"/>
              </a:lnSpc>
              <a:spcBef>
                <a:spcPts val="1199"/>
              </a:spcBef>
              <a:buClr>
                <a:srgbClr val="a6a6a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More advertising and revenue opportunities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80520" y="465480"/>
            <a:ext cx="3505680" cy="1599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System Architecture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80520" y="3746520"/>
            <a:ext cx="3505680" cy="2425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Main frameworks: .NET 4.6+, .NET Core 2.1+, AForge .NET, Native Java Android, Entity Framework, Web API Core, Microsoft SQL Server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Design patterns: MVC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9" name="Picture 4" descr=""/>
          <p:cNvPicPr/>
          <p:nvPr/>
        </p:nvPicPr>
        <p:blipFill>
          <a:blip r:embed="rId1"/>
          <a:stretch/>
        </p:blipFill>
        <p:spPr>
          <a:xfrm>
            <a:off x="4444560" y="654480"/>
            <a:ext cx="7652880" cy="568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TEMPLATE</Template>
  <TotalTime>357</TotalTime>
  <Application>LibreOffice/6.1.4.2$Windows_X86_64 LibreOffice_project/9d0f32d1f0b509096fd65e0d4bec26ddd1938fd3</Application>
  <Words>465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2019-04-11T15:22:28Z</dcterms:created>
  <dc:creator>Zack</dc:creator>
  <dc:description/>
  <dc:language>en-CA</dc:language>
  <cp:lastModifiedBy>Matthew Erenberg</cp:lastModifiedBy>
  <dcterms:modified xsi:type="dcterms:W3CDTF">2019-04-12T17:20:52Z</dcterms:modified>
  <cp:revision>15</cp:revision>
  <dc:subject/>
  <dc:title>Science 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