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7" r:id="rId7"/>
    <p:sldId id="260" r:id="rId8"/>
    <p:sldId id="261" r:id="rId9"/>
    <p:sldId id="262" r:id="rId10"/>
    <p:sldId id="263" r:id="rId11"/>
    <p:sldId id="264" r:id="rId12"/>
    <p:sldId id="265" r:id="rId13"/>
    <p:sldId id="266" r:id="rId14"/>
    <p:sldId id="275" r:id="rId15"/>
    <p:sldId id="268" r:id="rId16"/>
    <p:sldId id="269" r:id="rId17"/>
    <p:sldId id="270" r:id="rId18"/>
    <p:sldId id="271" r:id="rId19"/>
    <p:sldId id="272" r:id="rId20"/>
    <p:sldId id="277" r:id="rId21"/>
    <p:sldId id="279" r:id="rId22"/>
    <p:sldId id="273" r:id="rId23"/>
    <p:sldId id="280" r:id="rId24"/>
    <p:sldId id="281" r:id="rId25"/>
    <p:sldId id="282" r:id="rId26"/>
    <p:sldId id="287" r:id="rId27"/>
    <p:sldId id="284" r:id="rId28"/>
    <p:sldId id="285" r:id="rId29"/>
    <p:sldId id="288"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B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A2F50A-BDB2-4FBD-B4C2-8AEE3BF2019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265178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2F50A-BDB2-4FBD-B4C2-8AEE3BF2019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62704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2F50A-BDB2-4FBD-B4C2-8AEE3BF2019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178816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2F50A-BDB2-4FBD-B4C2-8AEE3BF2019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363607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A2F50A-BDB2-4FBD-B4C2-8AEE3BF20194}" type="datetimeFigureOut">
              <a:rPr lang="en-US" smtClean="0"/>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418312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A2F50A-BDB2-4FBD-B4C2-8AEE3BF20194}"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25718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A2F50A-BDB2-4FBD-B4C2-8AEE3BF20194}" type="datetimeFigureOut">
              <a:rPr lang="en-US" smtClean="0"/>
              <a:t>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287886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A2F50A-BDB2-4FBD-B4C2-8AEE3BF20194}" type="datetimeFigureOut">
              <a:rPr lang="en-US" smtClean="0"/>
              <a:t>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416712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2F50A-BDB2-4FBD-B4C2-8AEE3BF20194}" type="datetimeFigureOut">
              <a:rPr lang="en-US" smtClean="0"/>
              <a:t>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193563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A2F50A-BDB2-4FBD-B4C2-8AEE3BF20194}"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34714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A2F50A-BDB2-4FBD-B4C2-8AEE3BF20194}" type="datetimeFigureOut">
              <a:rPr lang="en-US" smtClean="0"/>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8B2D1-179C-4078-A6F8-109F3689AC68}" type="slidenum">
              <a:rPr lang="en-US" smtClean="0"/>
              <a:t>‹#›</a:t>
            </a:fld>
            <a:endParaRPr lang="en-US"/>
          </a:p>
        </p:txBody>
      </p:sp>
    </p:spTree>
    <p:extLst>
      <p:ext uri="{BB962C8B-B14F-4D97-AF65-F5344CB8AC3E}">
        <p14:creationId xmlns:p14="http://schemas.microsoft.com/office/powerpoint/2010/main" val="418511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2F50A-BDB2-4FBD-B4C2-8AEE3BF20194}" type="datetimeFigureOut">
              <a:rPr lang="en-US" smtClean="0"/>
              <a:t>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8B2D1-179C-4078-A6F8-109F3689AC68}" type="slidenum">
              <a:rPr lang="en-US" smtClean="0"/>
              <a:t>‹#›</a:t>
            </a:fld>
            <a:endParaRPr lang="en-US"/>
          </a:p>
        </p:txBody>
      </p:sp>
    </p:spTree>
    <p:extLst>
      <p:ext uri="{BB962C8B-B14F-4D97-AF65-F5344CB8AC3E}">
        <p14:creationId xmlns:p14="http://schemas.microsoft.com/office/powerpoint/2010/main" val="98580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AB9E"/>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7408"/>
            <a:ext cx="5015345" cy="4121987"/>
          </a:xfrm>
          <a:prstGeom prst="rect">
            <a:avLst/>
          </a:prstGeom>
          <a:ln>
            <a:noFill/>
          </a:ln>
          <a:effectLst>
            <a:outerShdw blurRad="482600" dist="38100" dir="18900000" sx="106000" sy="106000" algn="bl" rotWithShape="0">
              <a:prstClr val="black">
                <a:alpha val="40000"/>
              </a:prstClr>
            </a:outerShdw>
          </a:effectLst>
        </p:spPr>
      </p:pic>
      <p:sp>
        <p:nvSpPr>
          <p:cNvPr id="2" name="Title 1"/>
          <p:cNvSpPr>
            <a:spLocks noGrp="1"/>
          </p:cNvSpPr>
          <p:nvPr>
            <p:ph type="ctrTitle"/>
          </p:nvPr>
        </p:nvSpPr>
        <p:spPr>
          <a:xfrm>
            <a:off x="1919121" y="1150589"/>
            <a:ext cx="9144000" cy="1137109"/>
          </a:xfrm>
        </p:spPr>
        <p:txBody>
          <a:bodyPr/>
          <a:lstStyle/>
          <a:p>
            <a:r>
              <a:rPr lang="en-US" b="1" dirty="0" smtClean="0"/>
              <a:t>Software Engineering</a:t>
            </a:r>
            <a:endParaRPr lang="en-US" b="1" dirty="0"/>
          </a:p>
        </p:txBody>
      </p:sp>
      <p:sp>
        <p:nvSpPr>
          <p:cNvPr id="3" name="Subtitle 2"/>
          <p:cNvSpPr>
            <a:spLocks noGrp="1"/>
          </p:cNvSpPr>
          <p:nvPr>
            <p:ph type="subTitle" idx="1"/>
          </p:nvPr>
        </p:nvSpPr>
        <p:spPr>
          <a:xfrm>
            <a:off x="1919121" y="2273585"/>
            <a:ext cx="9144000" cy="669173"/>
          </a:xfrm>
        </p:spPr>
        <p:txBody>
          <a:bodyPr/>
          <a:lstStyle/>
          <a:p>
            <a:r>
              <a:rPr lang="en-US" b="1" dirty="0" smtClean="0"/>
              <a:t>A Practitioner’s Approach</a:t>
            </a:r>
            <a:endParaRPr lang="en-US" b="1" dirty="0"/>
          </a:p>
        </p:txBody>
      </p:sp>
      <p:sp>
        <p:nvSpPr>
          <p:cNvPr id="4" name="Subtitle 2"/>
          <p:cNvSpPr txBox="1">
            <a:spLocks/>
          </p:cNvSpPr>
          <p:nvPr/>
        </p:nvSpPr>
        <p:spPr>
          <a:xfrm>
            <a:off x="4509586" y="2746201"/>
            <a:ext cx="3781926" cy="6691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dirty="0" smtClean="0"/>
              <a:t>The Book by:    </a:t>
            </a:r>
            <a:r>
              <a:rPr lang="en-US" sz="1200" b="1" i="1" dirty="0" smtClean="0"/>
              <a:t>Roger S. Pressman</a:t>
            </a:r>
            <a:endParaRPr lang="en-US" sz="1200" b="1" i="1" dirty="0"/>
          </a:p>
        </p:txBody>
      </p:sp>
      <p:sp>
        <p:nvSpPr>
          <p:cNvPr id="5" name="Subtitle 2"/>
          <p:cNvSpPr txBox="1">
            <a:spLocks/>
          </p:cNvSpPr>
          <p:nvPr/>
        </p:nvSpPr>
        <p:spPr>
          <a:xfrm>
            <a:off x="0" y="6343304"/>
            <a:ext cx="2798253" cy="514696"/>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Slides by: </a:t>
            </a:r>
            <a:r>
              <a:rPr lang="en-US" sz="3000" b="1" dirty="0" smtClean="0"/>
              <a:t>Zack Enixey</a:t>
            </a:r>
          </a:p>
        </p:txBody>
      </p:sp>
      <p:sp>
        <p:nvSpPr>
          <p:cNvPr id="8" name="Subtitle 2"/>
          <p:cNvSpPr txBox="1">
            <a:spLocks/>
          </p:cNvSpPr>
          <p:nvPr/>
        </p:nvSpPr>
        <p:spPr>
          <a:xfrm>
            <a:off x="8617527" y="5104365"/>
            <a:ext cx="3574473" cy="173978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smtClean="0"/>
              <a:t>I made those slides retyping highlights </a:t>
            </a:r>
            <a:r>
              <a:rPr lang="en-US" dirty="0" smtClean="0"/>
              <a:t>of </a:t>
            </a:r>
            <a:r>
              <a:rPr lang="en-US" dirty="0" smtClean="0"/>
              <a:t>the </a:t>
            </a:r>
            <a:r>
              <a:rPr lang="en-US" dirty="0" smtClean="0"/>
              <a:t>most </a:t>
            </a:r>
            <a:r>
              <a:rPr lang="en-US" dirty="0" smtClean="0"/>
              <a:t>important parts.</a:t>
            </a:r>
          </a:p>
          <a:p>
            <a:pPr algn="r"/>
            <a:r>
              <a:rPr lang="en-US" dirty="0" smtClean="0"/>
              <a:t>I wrote it as I would retell it to </a:t>
            </a:r>
            <a:r>
              <a:rPr lang="en-US" dirty="0" smtClean="0"/>
              <a:t>anyone.</a:t>
            </a:r>
            <a:endParaRPr lang="en-US"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3926" y="0"/>
            <a:ext cx="1898073" cy="1856265"/>
          </a:xfrm>
          <a:prstGeom prst="rect">
            <a:avLst/>
          </a:prstGeom>
          <a:effectLst>
            <a:outerShdw blurRad="558800" dir="11520000" sx="121000" sy="121000" algn="tr" rotWithShape="0">
              <a:prstClr val="black">
                <a:alpha val="40000"/>
              </a:prstClr>
            </a:outerShdw>
          </a:effectLst>
        </p:spPr>
      </p:pic>
      <p:cxnSp>
        <p:nvCxnSpPr>
          <p:cNvPr id="11" name="Straight Arrow Connector 10"/>
          <p:cNvCxnSpPr/>
          <p:nvPr/>
        </p:nvCxnSpPr>
        <p:spPr>
          <a:xfrm>
            <a:off x="7107382" y="2928645"/>
            <a:ext cx="879581" cy="46793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0079000" y="1995055"/>
            <a:ext cx="589000" cy="106680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86963" y="3396581"/>
            <a:ext cx="1018492" cy="20560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005455" y="3061855"/>
            <a:ext cx="1073545" cy="540328"/>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5" y="13855"/>
            <a:ext cx="1905266" cy="704948"/>
          </a:xfrm>
          <a:prstGeom prst="rect">
            <a:avLst/>
          </a:prstGeom>
        </p:spPr>
      </p:pic>
    </p:spTree>
    <p:extLst>
      <p:ext uri="{BB962C8B-B14F-4D97-AF65-F5344CB8AC3E}">
        <p14:creationId xmlns:p14="http://schemas.microsoft.com/office/powerpoint/2010/main" val="1386974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process</a:t>
            </a:r>
            <a:endParaRPr lang="en-US" dirty="0"/>
          </a:p>
        </p:txBody>
      </p:sp>
      <p:sp>
        <p:nvSpPr>
          <p:cNvPr id="3" name="Content Placeholder 2"/>
          <p:cNvSpPr>
            <a:spLocks noGrp="1"/>
          </p:cNvSpPr>
          <p:nvPr>
            <p:ph sz="half" idx="1"/>
          </p:nvPr>
        </p:nvSpPr>
        <p:spPr>
          <a:xfrm>
            <a:off x="838200" y="1825625"/>
            <a:ext cx="10515600" cy="4658302"/>
          </a:xfrm>
        </p:spPr>
        <p:txBody>
          <a:bodyPr>
            <a:normAutofit/>
          </a:bodyPr>
          <a:lstStyle/>
          <a:p>
            <a:pPr marL="0" indent="0">
              <a:buNone/>
            </a:pPr>
            <a:r>
              <a:rPr lang="en-US" dirty="0" smtClean="0"/>
              <a:t>A </a:t>
            </a:r>
            <a:r>
              <a:rPr lang="en-US" b="1" dirty="0" smtClean="0"/>
              <a:t>process</a:t>
            </a:r>
            <a:r>
              <a:rPr lang="en-US" dirty="0" smtClean="0"/>
              <a:t> is a collection of </a:t>
            </a:r>
            <a:r>
              <a:rPr lang="en-US" i="1" dirty="0" smtClean="0"/>
              <a:t>activities</a:t>
            </a:r>
            <a:r>
              <a:rPr lang="en-US" dirty="0" smtClean="0"/>
              <a:t>, </a:t>
            </a:r>
            <a:r>
              <a:rPr lang="en-US" i="1" dirty="0" smtClean="0"/>
              <a:t>actions</a:t>
            </a:r>
            <a:r>
              <a:rPr lang="en-US" dirty="0" smtClean="0"/>
              <a:t>, and </a:t>
            </a:r>
            <a:r>
              <a:rPr lang="en-US" i="1" dirty="0" smtClean="0"/>
              <a:t>tasks</a:t>
            </a:r>
            <a:r>
              <a:rPr lang="en-US" dirty="0" smtClean="0"/>
              <a:t> that are performed when some work product is to be created.</a:t>
            </a:r>
          </a:p>
          <a:p>
            <a:pPr marL="0" indent="0">
              <a:buNone/>
            </a:pPr>
            <a:endParaRPr lang="en-US" dirty="0" smtClean="0"/>
          </a:p>
          <a:p>
            <a:r>
              <a:rPr lang="en-US" dirty="0" smtClean="0"/>
              <a:t>An </a:t>
            </a:r>
            <a:r>
              <a:rPr lang="en-US" b="1" dirty="0" smtClean="0"/>
              <a:t>activity</a:t>
            </a:r>
            <a:r>
              <a:rPr lang="en-US" dirty="0" smtClean="0"/>
              <a:t> strives to achieve a broad objective (e.g. communication with stakeholders),</a:t>
            </a:r>
          </a:p>
          <a:p>
            <a:r>
              <a:rPr lang="en-US" dirty="0" smtClean="0"/>
              <a:t>An </a:t>
            </a:r>
            <a:r>
              <a:rPr lang="en-US" b="1" dirty="0" smtClean="0"/>
              <a:t>action</a:t>
            </a:r>
            <a:r>
              <a:rPr lang="en-US" dirty="0" smtClean="0"/>
              <a:t> (e.g. architectural design) encompasses a set of tasks,</a:t>
            </a:r>
          </a:p>
          <a:p>
            <a:r>
              <a:rPr lang="en-US" dirty="0" smtClean="0"/>
              <a:t>A </a:t>
            </a:r>
            <a:r>
              <a:rPr lang="en-US" b="1" dirty="0" smtClean="0"/>
              <a:t>task</a:t>
            </a:r>
            <a:r>
              <a:rPr lang="en-US" dirty="0" smtClean="0"/>
              <a:t> focuses on a small, but well-defined objective (e.g. conducting a unit test)</a:t>
            </a:r>
          </a:p>
          <a:p>
            <a:endParaRPr lang="en-US" dirty="0"/>
          </a:p>
          <a:p>
            <a:pPr marL="0" indent="0">
              <a:buNone/>
            </a:pPr>
            <a:r>
              <a:rPr lang="en-US" sz="2000" i="1" dirty="0" smtClean="0"/>
              <a:t>A process defines who is doing what when and how to reach a certain goal.</a:t>
            </a:r>
            <a:endParaRPr lang="en-US" sz="2000"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783995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framework</a:t>
            </a:r>
            <a:endParaRPr lang="en-US" b="1" dirty="0"/>
          </a:p>
        </p:txBody>
      </p:sp>
      <p:sp>
        <p:nvSpPr>
          <p:cNvPr id="3" name="Content Placeholder 2"/>
          <p:cNvSpPr>
            <a:spLocks noGrp="1"/>
          </p:cNvSpPr>
          <p:nvPr>
            <p:ph sz="half" idx="1"/>
          </p:nvPr>
        </p:nvSpPr>
        <p:spPr>
          <a:xfrm>
            <a:off x="838199" y="1825625"/>
            <a:ext cx="4454237" cy="4351338"/>
          </a:xfrm>
        </p:spPr>
        <p:txBody>
          <a:bodyPr/>
          <a:lstStyle/>
          <a:p>
            <a:pPr marL="0" indent="0">
              <a:buNone/>
            </a:pPr>
            <a:r>
              <a:rPr lang="en-US" dirty="0" smtClean="0"/>
              <a:t>Process framework encompasses 5 activities:</a:t>
            </a:r>
          </a:p>
          <a:p>
            <a:pPr marL="0" indent="0">
              <a:buNone/>
            </a:pPr>
            <a:endParaRPr lang="en-US" dirty="0" smtClean="0"/>
          </a:p>
          <a:p>
            <a:r>
              <a:rPr lang="en-US" dirty="0" smtClean="0"/>
              <a:t>Communication</a:t>
            </a:r>
          </a:p>
          <a:p>
            <a:r>
              <a:rPr lang="en-US" dirty="0" smtClean="0"/>
              <a:t>Planning</a:t>
            </a:r>
          </a:p>
          <a:p>
            <a:r>
              <a:rPr lang="en-US" dirty="0" smtClean="0"/>
              <a:t>Modeling</a:t>
            </a:r>
          </a:p>
          <a:p>
            <a:r>
              <a:rPr lang="en-US" dirty="0" smtClean="0"/>
              <a:t>Construction</a:t>
            </a:r>
          </a:p>
          <a:p>
            <a:r>
              <a:rPr lang="en-US" dirty="0" smtClean="0"/>
              <a:t>Deployment</a:t>
            </a:r>
            <a:endParaRPr lang="en-US" dirty="0"/>
          </a:p>
        </p:txBody>
      </p:sp>
      <p:sp>
        <p:nvSpPr>
          <p:cNvPr id="4" name="Content Placeholder 2"/>
          <p:cNvSpPr>
            <a:spLocks noGrp="1"/>
          </p:cNvSpPr>
          <p:nvPr>
            <p:ph sz="half" idx="1"/>
          </p:nvPr>
        </p:nvSpPr>
        <p:spPr>
          <a:xfrm>
            <a:off x="5292437" y="1925781"/>
            <a:ext cx="6262254" cy="4251181"/>
          </a:xfrm>
        </p:spPr>
        <p:txBody>
          <a:bodyPr>
            <a:normAutofit/>
          </a:bodyPr>
          <a:lstStyle/>
          <a:p>
            <a:pPr marL="0" indent="0">
              <a:buNone/>
            </a:pPr>
            <a:r>
              <a:rPr lang="en-US" sz="2400" dirty="0" smtClean="0"/>
              <a:t>The essence of </a:t>
            </a:r>
            <a:br>
              <a:rPr lang="en-US" sz="2400" dirty="0" smtClean="0"/>
            </a:br>
            <a:r>
              <a:rPr lang="en-US" sz="2400" dirty="0" smtClean="0"/>
              <a:t>software engineering practice:</a:t>
            </a:r>
          </a:p>
          <a:p>
            <a:pPr marL="0" indent="0">
              <a:buNone/>
            </a:pPr>
            <a:endParaRPr lang="en-US" sz="2400" dirty="0" smtClean="0"/>
          </a:p>
          <a:p>
            <a:r>
              <a:rPr lang="en-US" sz="2400" dirty="0" smtClean="0"/>
              <a:t>Understand </a:t>
            </a:r>
            <a:r>
              <a:rPr lang="en-US" sz="2400" dirty="0"/>
              <a:t>the problem (communication and analysis</a:t>
            </a:r>
            <a:r>
              <a:rPr lang="en-US" sz="2400" dirty="0" smtClean="0"/>
              <a:t>)</a:t>
            </a:r>
          </a:p>
          <a:p>
            <a:r>
              <a:rPr lang="en-US" sz="2400" dirty="0" smtClean="0"/>
              <a:t>Plan a solution (modeling and software design)</a:t>
            </a:r>
          </a:p>
          <a:p>
            <a:r>
              <a:rPr lang="en-US" sz="2400" dirty="0" smtClean="0"/>
              <a:t>Carry out the plan (code generation)</a:t>
            </a:r>
          </a:p>
          <a:p>
            <a:r>
              <a:rPr lang="en-US" sz="2400" dirty="0" smtClean="0"/>
              <a:t>Examine the result for accuracy (testing and quality assurance)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195787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482" y="366329"/>
            <a:ext cx="4759036" cy="923348"/>
          </a:xfrm>
        </p:spPr>
        <p:txBody>
          <a:bodyPr/>
          <a:lstStyle/>
          <a:p>
            <a:r>
              <a:rPr lang="en-US" dirty="0" smtClean="0"/>
              <a:t>Umbrella activities</a:t>
            </a:r>
            <a:endParaRPr lang="en-US" dirty="0"/>
          </a:p>
        </p:txBody>
      </p:sp>
      <p:sp>
        <p:nvSpPr>
          <p:cNvPr id="3" name="Content Placeholder 2"/>
          <p:cNvSpPr>
            <a:spLocks noGrp="1"/>
          </p:cNvSpPr>
          <p:nvPr>
            <p:ph sz="half" idx="1"/>
          </p:nvPr>
        </p:nvSpPr>
        <p:spPr>
          <a:xfrm>
            <a:off x="838200" y="1191491"/>
            <a:ext cx="10515600" cy="5278582"/>
          </a:xfrm>
        </p:spPr>
        <p:txBody>
          <a:bodyPr>
            <a:normAutofit/>
          </a:bodyPr>
          <a:lstStyle/>
          <a:p>
            <a:pPr marL="0" indent="0">
              <a:buNone/>
            </a:pPr>
            <a:r>
              <a:rPr lang="en-US" sz="2400" dirty="0" smtClean="0"/>
              <a:t>Umbrella activities help a software team </a:t>
            </a:r>
            <a:r>
              <a:rPr lang="en-US" sz="2400" b="1" i="1" dirty="0" smtClean="0"/>
              <a:t>to manage and control progress</a:t>
            </a:r>
            <a:r>
              <a:rPr lang="en-US" sz="2400" dirty="0" smtClean="0"/>
              <a:t>, quality, change, and risk. Their intent is to improve system quality, make projects more manageable, make delivery dates and costs more predictable, and guide teams of software engineers. </a:t>
            </a:r>
            <a:r>
              <a:rPr lang="en-US" sz="2400" u="sng" dirty="0" smtClean="0"/>
              <a:t>Umbrella activities include:</a:t>
            </a:r>
          </a:p>
          <a:p>
            <a:r>
              <a:rPr lang="en-US" sz="2400" i="1" dirty="0" smtClean="0"/>
              <a:t>Software project tracking and control</a:t>
            </a:r>
          </a:p>
          <a:p>
            <a:r>
              <a:rPr lang="en-US" sz="2400" i="1" dirty="0" smtClean="0"/>
              <a:t>Risk management, assessing risks that may affect the outcome of the project</a:t>
            </a:r>
          </a:p>
          <a:p>
            <a:r>
              <a:rPr lang="en-US" sz="2400" i="1" dirty="0" smtClean="0"/>
              <a:t>Software quality assurance</a:t>
            </a:r>
          </a:p>
          <a:p>
            <a:r>
              <a:rPr lang="en-US" sz="2400" i="1" dirty="0" smtClean="0"/>
              <a:t>Technical reviews</a:t>
            </a:r>
          </a:p>
          <a:p>
            <a:r>
              <a:rPr lang="en-US" sz="2400" i="1" dirty="0" smtClean="0"/>
              <a:t>Measurement</a:t>
            </a:r>
          </a:p>
          <a:p>
            <a:r>
              <a:rPr lang="en-US" sz="2400" i="1" dirty="0" smtClean="0"/>
              <a:t>Software configuration management</a:t>
            </a:r>
          </a:p>
          <a:p>
            <a:r>
              <a:rPr lang="en-US" sz="2400" i="1" dirty="0" smtClean="0"/>
              <a:t>Reusability management</a:t>
            </a:r>
          </a:p>
          <a:p>
            <a:r>
              <a:rPr lang="en-US" sz="2400" i="1" dirty="0" smtClean="0"/>
              <a:t>Work product preparation and production</a:t>
            </a:r>
          </a:p>
          <a:p>
            <a:endParaRPr lang="en-US" sz="2400" dirty="0" smtClean="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962453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4506"/>
            <a:ext cx="10515600" cy="1020330"/>
          </a:xfrm>
        </p:spPr>
        <p:txBody>
          <a:bodyPr>
            <a:normAutofit/>
          </a:bodyPr>
          <a:lstStyle/>
          <a:p>
            <a:r>
              <a:rPr lang="en-US" sz="2800" b="1" dirty="0" smtClean="0"/>
              <a:t>David Hooker’s 7 principles </a:t>
            </a:r>
            <a:br>
              <a:rPr lang="en-US" sz="2800" b="1" dirty="0" smtClean="0"/>
            </a:br>
            <a:r>
              <a:rPr lang="en-US" sz="2800" b="1" dirty="0" smtClean="0"/>
              <a:t>that focus on software engineering practice:</a:t>
            </a:r>
            <a:endParaRPr lang="en-US" sz="2800" b="1" dirty="0"/>
          </a:p>
        </p:txBody>
      </p:sp>
      <p:sp>
        <p:nvSpPr>
          <p:cNvPr id="3" name="Content Placeholder 2"/>
          <p:cNvSpPr>
            <a:spLocks noGrp="1"/>
          </p:cNvSpPr>
          <p:nvPr>
            <p:ph sz="half" idx="1"/>
          </p:nvPr>
        </p:nvSpPr>
        <p:spPr>
          <a:xfrm>
            <a:off x="838200" y="1801091"/>
            <a:ext cx="10515600" cy="4627418"/>
          </a:xfrm>
        </p:spPr>
        <p:txBody>
          <a:bodyPr>
            <a:normAutofit lnSpcReduction="10000"/>
          </a:bodyPr>
          <a:lstStyle/>
          <a:p>
            <a:pPr marL="514350" indent="-514350">
              <a:buFont typeface="+mj-lt"/>
              <a:buAutoNum type="arabicPeriod"/>
            </a:pPr>
            <a:r>
              <a:rPr lang="en-US" dirty="0" smtClean="0"/>
              <a:t>Always check will the software be able to </a:t>
            </a:r>
            <a:br>
              <a:rPr lang="en-US" dirty="0" smtClean="0"/>
            </a:br>
            <a:r>
              <a:rPr lang="en-US" dirty="0" smtClean="0"/>
              <a:t>sell on the market, does it have any value.</a:t>
            </a:r>
          </a:p>
          <a:p>
            <a:pPr marL="514350" indent="-514350">
              <a:buFont typeface="+mj-lt"/>
              <a:buAutoNum type="arabicPeriod"/>
            </a:pPr>
            <a:r>
              <a:rPr lang="en-US" dirty="0" smtClean="0"/>
              <a:t>KISS – keep it strictly simple</a:t>
            </a:r>
          </a:p>
          <a:p>
            <a:pPr marL="514350" indent="-514350">
              <a:buFont typeface="+mj-lt"/>
              <a:buAutoNum type="arabicPeriod"/>
            </a:pPr>
            <a:r>
              <a:rPr lang="en-US" dirty="0" smtClean="0"/>
              <a:t>Maintain the clear vision</a:t>
            </a:r>
          </a:p>
          <a:p>
            <a:pPr marL="514350" indent="-514350">
              <a:buFont typeface="+mj-lt"/>
              <a:buAutoNum type="arabicPeriod"/>
            </a:pPr>
            <a:r>
              <a:rPr lang="en-US" dirty="0" smtClean="0"/>
              <a:t>Always implement like it will be used by some psycho who knows where you live.</a:t>
            </a:r>
          </a:p>
          <a:p>
            <a:pPr marL="514350" indent="-514350">
              <a:buFont typeface="+mj-lt"/>
              <a:buAutoNum type="arabicPeriod"/>
            </a:pPr>
            <a:r>
              <a:rPr lang="en-US" dirty="0" smtClean="0"/>
              <a:t>Be open to the future, because changes are to happen.</a:t>
            </a:r>
          </a:p>
          <a:p>
            <a:pPr marL="514350" indent="-514350">
              <a:buFont typeface="+mj-lt"/>
              <a:buAutoNum type="arabicPeriod"/>
            </a:pPr>
            <a:r>
              <a:rPr lang="en-US" dirty="0" smtClean="0"/>
              <a:t>Make it reusable.</a:t>
            </a:r>
          </a:p>
          <a:p>
            <a:pPr marL="514350" indent="-514350">
              <a:buFont typeface="+mj-lt"/>
              <a:buAutoNum type="arabicPeriod"/>
            </a:pPr>
            <a:r>
              <a:rPr lang="en-US" dirty="0" smtClean="0"/>
              <a:t>Think. Complete you thought before you proceed to the action. Understand the idea before you start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156" y="759435"/>
            <a:ext cx="1724025" cy="1724025"/>
          </a:xfrm>
          <a:prstGeom prst="rect">
            <a:avLst/>
          </a:prstGeom>
        </p:spPr>
      </p:pic>
      <p:sp>
        <p:nvSpPr>
          <p:cNvPr id="6" name="TextBox 5"/>
          <p:cNvSpPr txBox="1"/>
          <p:nvPr/>
        </p:nvSpPr>
        <p:spPr>
          <a:xfrm>
            <a:off x="8631381" y="390103"/>
            <a:ext cx="3262746" cy="369332"/>
          </a:xfrm>
          <a:prstGeom prst="rect">
            <a:avLst/>
          </a:prstGeom>
          <a:noFill/>
        </p:spPr>
        <p:txBody>
          <a:bodyPr wrap="square" rtlCol="0">
            <a:spAutoFit/>
          </a:bodyPr>
          <a:lstStyle/>
          <a:p>
            <a:r>
              <a:rPr lang="en-US" dirty="0" smtClean="0"/>
              <a:t>This dude works for </a:t>
            </a:r>
            <a:r>
              <a:rPr lang="en-US" b="1" dirty="0" smtClean="0"/>
              <a:t>Cisco</a:t>
            </a:r>
            <a:endParaRPr lang="en-US" b="1" dirty="0"/>
          </a:p>
        </p:txBody>
      </p:sp>
      <p:cxnSp>
        <p:nvCxnSpPr>
          <p:cNvPr id="11" name="Straight Arrow Connector 10"/>
          <p:cNvCxnSpPr/>
          <p:nvPr/>
        </p:nvCxnSpPr>
        <p:spPr>
          <a:xfrm flipV="1">
            <a:off x="2632366" y="390103"/>
            <a:ext cx="623455"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83527" y="346713"/>
            <a:ext cx="2175164" cy="4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72541" y="362393"/>
            <a:ext cx="3325091" cy="95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855"/>
            <a:ext cx="1905266" cy="704948"/>
          </a:xfrm>
          <a:prstGeom prst="rect">
            <a:avLst/>
          </a:prstGeom>
        </p:spPr>
      </p:pic>
    </p:spTree>
    <p:extLst>
      <p:ext uri="{BB962C8B-B14F-4D97-AF65-F5344CB8AC3E}">
        <p14:creationId xmlns:p14="http://schemas.microsoft.com/office/powerpoint/2010/main" val="1520497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B9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 Chapter </a:t>
            </a:r>
            <a:r>
              <a:rPr lang="en-US" dirty="0" smtClean="0"/>
              <a:t>2</a:t>
            </a:r>
            <a:endParaRPr lang="en-US" dirty="0"/>
          </a:p>
        </p:txBody>
      </p:sp>
      <p:sp>
        <p:nvSpPr>
          <p:cNvPr id="3" name="Subtitle 2"/>
          <p:cNvSpPr>
            <a:spLocks noGrp="1"/>
          </p:cNvSpPr>
          <p:nvPr>
            <p:ph type="subTitle" idx="1"/>
          </p:nvPr>
        </p:nvSpPr>
        <p:spPr/>
        <p:txBody>
          <a:bodyPr/>
          <a:lstStyle/>
          <a:p>
            <a:r>
              <a:rPr lang="en-US" dirty="0" smtClean="0"/>
              <a:t>Process Models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762" y="1118178"/>
            <a:ext cx="1438476" cy="1267002"/>
          </a:xfrm>
          <a:prstGeom prst="rect">
            <a:avLst/>
          </a:prstGeom>
        </p:spPr>
      </p:pic>
    </p:spTree>
    <p:extLst>
      <p:ext uri="{BB962C8B-B14F-4D97-AF65-F5344CB8AC3E}">
        <p14:creationId xmlns:p14="http://schemas.microsoft.com/office/powerpoint/2010/main" val="393981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7253" y="627712"/>
            <a:ext cx="9536401" cy="3085306"/>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7253" y="3713018"/>
            <a:ext cx="5429150" cy="2455394"/>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582" y="3713018"/>
            <a:ext cx="4419400" cy="246929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4137112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365125"/>
            <a:ext cx="10702636" cy="1325563"/>
          </a:xfrm>
        </p:spPr>
        <p:txBody>
          <a:bodyPr>
            <a:normAutofit/>
          </a:bodyPr>
          <a:lstStyle/>
          <a:p>
            <a:r>
              <a:rPr lang="en-US" sz="3800" dirty="0" smtClean="0"/>
              <a:t>Process framework activity No.1:  </a:t>
            </a:r>
            <a:r>
              <a:rPr lang="en-US" sz="3800" b="1" dirty="0" smtClean="0"/>
              <a:t>COMMUNICATION</a:t>
            </a:r>
            <a:endParaRPr lang="en-US" sz="3800" b="1" dirty="0"/>
          </a:p>
        </p:txBody>
      </p:sp>
      <p:sp>
        <p:nvSpPr>
          <p:cNvPr id="3" name="Content Placeholder 2"/>
          <p:cNvSpPr>
            <a:spLocks noGrp="1"/>
          </p:cNvSpPr>
          <p:nvPr>
            <p:ph sz="half" idx="1"/>
          </p:nvPr>
        </p:nvSpPr>
        <p:spPr>
          <a:xfrm>
            <a:off x="651164" y="1825625"/>
            <a:ext cx="10702636" cy="4561320"/>
          </a:xfrm>
        </p:spPr>
        <p:txBody>
          <a:bodyPr/>
          <a:lstStyle/>
          <a:p>
            <a:pPr marL="0" indent="0">
              <a:buNone/>
            </a:pPr>
            <a:r>
              <a:rPr lang="en-US" dirty="0" smtClean="0"/>
              <a:t>The communication activity has 6 distinct actions:</a:t>
            </a:r>
          </a:p>
          <a:p>
            <a:pPr marL="0" indent="0">
              <a:buNone/>
            </a:pPr>
            <a:endParaRPr lang="en-US" dirty="0" smtClean="0"/>
          </a:p>
          <a:p>
            <a:r>
              <a:rPr lang="en-US" dirty="0" smtClean="0"/>
              <a:t>Inception (start, beginning)</a:t>
            </a:r>
          </a:p>
          <a:p>
            <a:r>
              <a:rPr lang="en-US" dirty="0" smtClean="0"/>
              <a:t>elicitation (more commonly called “requirements gathering”)</a:t>
            </a:r>
          </a:p>
          <a:p>
            <a:r>
              <a:rPr lang="en-US" dirty="0" smtClean="0"/>
              <a:t>elaboration</a:t>
            </a:r>
          </a:p>
          <a:p>
            <a:r>
              <a:rPr lang="en-US" dirty="0" smtClean="0"/>
              <a:t>Negotiation</a:t>
            </a:r>
          </a:p>
          <a:p>
            <a:r>
              <a:rPr lang="en-US" dirty="0" smtClean="0"/>
              <a:t>Specification</a:t>
            </a:r>
          </a:p>
          <a:p>
            <a:r>
              <a:rPr lang="en-US" dirty="0" smtClean="0"/>
              <a:t>validation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4026112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748918" cy="1325563"/>
          </a:xfrm>
        </p:spPr>
        <p:txBody>
          <a:bodyPr>
            <a:normAutofit/>
          </a:bodyPr>
          <a:lstStyle/>
          <a:p>
            <a:pPr algn="r"/>
            <a:r>
              <a:rPr lang="en-US" b="1" dirty="0" smtClean="0"/>
              <a:t>‘Waterfall’ </a:t>
            </a:r>
            <a:br>
              <a:rPr lang="en-US" b="1" dirty="0" smtClean="0"/>
            </a:br>
            <a:r>
              <a:rPr lang="en-US" dirty="0" smtClean="0"/>
              <a:t>and ‘</a:t>
            </a:r>
            <a:r>
              <a:rPr lang="en-US" b="1" dirty="0" smtClean="0"/>
              <a:t>V’</a:t>
            </a:r>
            <a:r>
              <a:rPr lang="en-US" dirty="0" smtClean="0"/>
              <a:t> model</a:t>
            </a:r>
            <a:endParaRPr lang="en-US" dirty="0"/>
          </a:p>
        </p:txBody>
      </p:sp>
      <p:sp>
        <p:nvSpPr>
          <p:cNvPr id="3" name="Content Placeholder 2"/>
          <p:cNvSpPr>
            <a:spLocks noGrp="1"/>
          </p:cNvSpPr>
          <p:nvPr>
            <p:ph sz="half" idx="1"/>
          </p:nvPr>
        </p:nvSpPr>
        <p:spPr>
          <a:xfrm>
            <a:off x="838200" y="1690688"/>
            <a:ext cx="6172201" cy="4820948"/>
          </a:xfrm>
        </p:spPr>
        <p:txBody>
          <a:bodyPr>
            <a:normAutofit fontScale="77500" lnSpcReduction="20000"/>
          </a:bodyPr>
          <a:lstStyle/>
          <a:p>
            <a:r>
              <a:rPr lang="en-US" dirty="0" smtClean="0"/>
              <a:t>The waterfall model, sometimes called the classic life cycle, suggests a systematic, sequential approach. The problem is that to go on the next section, previous one has to be completely finished. No going back. Customer has to state all requirements at the start at once. A working version of the program will not be available until late in the project time span. Real projects rarely follow the sequential flow.</a:t>
            </a:r>
          </a:p>
          <a:p>
            <a:endParaRPr lang="en-US" dirty="0" smtClean="0"/>
          </a:p>
          <a:p>
            <a:r>
              <a:rPr lang="en-US" dirty="0" smtClean="0"/>
              <a:t>A variation in the representation of the waterfall model is called the V-model.</a:t>
            </a:r>
            <a:br>
              <a:rPr lang="en-US" dirty="0" smtClean="0"/>
            </a:br>
            <a:r>
              <a:rPr lang="en-US" dirty="0" smtClean="0"/>
              <a:t>As the software team moves down the left side of the V, basic problem requirements are refined into detailed and technical representations of the problem and its solution.</a:t>
            </a:r>
            <a:br>
              <a:rPr lang="en-US" dirty="0" smtClean="0"/>
            </a:br>
            <a:r>
              <a:rPr lang="en-US" dirty="0" smtClean="0"/>
              <a:t>Once code is generated, the team moves up the right side of the V, performing a series of tests.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118" y="365125"/>
            <a:ext cx="6766681" cy="13255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022" y="2133599"/>
            <a:ext cx="4456777" cy="4239757"/>
          </a:xfrm>
          <a:prstGeom prst="rect">
            <a:avLst/>
          </a:prstGeom>
        </p:spPr>
      </p:pic>
      <p:cxnSp>
        <p:nvCxnSpPr>
          <p:cNvPr id="8" name="Straight Arrow Connector 7"/>
          <p:cNvCxnSpPr/>
          <p:nvPr/>
        </p:nvCxnSpPr>
        <p:spPr>
          <a:xfrm flipV="1">
            <a:off x="5140036" y="1274620"/>
            <a:ext cx="1052946" cy="41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054436" y="4655127"/>
            <a:ext cx="1676400" cy="16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513739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4000" cy="1796184"/>
          </a:xfrm>
        </p:spPr>
        <p:txBody>
          <a:bodyPr>
            <a:normAutofit/>
          </a:bodyPr>
          <a:lstStyle/>
          <a:p>
            <a:r>
              <a:rPr lang="en-US" sz="4600" b="1" dirty="0" smtClean="0"/>
              <a:t>Incremental </a:t>
            </a:r>
            <a:r>
              <a:rPr lang="en-US" sz="4600" dirty="0" smtClean="0"/>
              <a:t>and</a:t>
            </a:r>
            <a:r>
              <a:rPr lang="en-US" sz="4600" b="1" dirty="0" smtClean="0"/>
              <a:t> </a:t>
            </a:r>
            <a:br>
              <a:rPr lang="en-US" sz="4600" b="1" dirty="0" smtClean="0"/>
            </a:br>
            <a:r>
              <a:rPr lang="en-US" sz="4600" b="1" dirty="0" smtClean="0"/>
              <a:t>Evolutionary </a:t>
            </a:r>
            <a:r>
              <a:rPr lang="en-US" sz="4600" dirty="0" smtClean="0"/>
              <a:t>model</a:t>
            </a:r>
            <a:endParaRPr lang="en-US" sz="4600" dirty="0"/>
          </a:p>
        </p:txBody>
      </p:sp>
      <p:sp>
        <p:nvSpPr>
          <p:cNvPr id="3" name="Content Placeholder 2"/>
          <p:cNvSpPr>
            <a:spLocks noGrp="1"/>
          </p:cNvSpPr>
          <p:nvPr>
            <p:ph sz="half" idx="1"/>
          </p:nvPr>
        </p:nvSpPr>
        <p:spPr>
          <a:xfrm>
            <a:off x="623454" y="2313710"/>
            <a:ext cx="5424055" cy="4071072"/>
          </a:xfrm>
        </p:spPr>
        <p:txBody>
          <a:bodyPr>
            <a:normAutofit lnSpcReduction="10000"/>
          </a:bodyPr>
          <a:lstStyle/>
          <a:p>
            <a:r>
              <a:rPr lang="en-US" dirty="0" smtClean="0"/>
              <a:t>The </a:t>
            </a:r>
            <a:r>
              <a:rPr lang="en-US" b="1" dirty="0" smtClean="0"/>
              <a:t>incremental</a:t>
            </a:r>
            <a:r>
              <a:rPr lang="en-US" dirty="0" smtClean="0"/>
              <a:t> model delivers a series of releases, called increments, that provide progressively more functionality for the customer as each increment is delivered.</a:t>
            </a:r>
          </a:p>
          <a:p>
            <a:r>
              <a:rPr lang="en-US" dirty="0" smtClean="0"/>
              <a:t>We provide set of software functionality to user QUICKLY.</a:t>
            </a:r>
          </a:p>
          <a:p>
            <a:r>
              <a:rPr lang="en-US" dirty="0" smtClean="0"/>
              <a:t>This way we gain feedback on every release.</a:t>
            </a:r>
          </a:p>
        </p:txBody>
      </p:sp>
      <p:sp>
        <p:nvSpPr>
          <p:cNvPr id="4" name="Content Placeholder 3"/>
          <p:cNvSpPr>
            <a:spLocks noGrp="1"/>
          </p:cNvSpPr>
          <p:nvPr>
            <p:ph sz="half" idx="2"/>
          </p:nvPr>
        </p:nvSpPr>
        <p:spPr>
          <a:xfrm>
            <a:off x="6172200" y="540327"/>
            <a:ext cx="5181600" cy="5636636"/>
          </a:xfrm>
        </p:spPr>
        <p:txBody>
          <a:bodyPr>
            <a:normAutofit lnSpcReduction="10000"/>
          </a:bodyPr>
          <a:lstStyle/>
          <a:p>
            <a:r>
              <a:rPr lang="en-US" sz="2400" b="1" dirty="0" smtClean="0"/>
              <a:t>Evolutionary</a:t>
            </a:r>
            <a:r>
              <a:rPr lang="en-US" sz="2400" dirty="0" smtClean="0"/>
              <a:t> process models produce an increasingly more complete version of the software with each iteration.</a:t>
            </a:r>
          </a:p>
          <a:p>
            <a:r>
              <a:rPr lang="en-US" sz="2400" b="1" dirty="0" smtClean="0"/>
              <a:t>Evolutionary</a:t>
            </a:r>
            <a:r>
              <a:rPr lang="en-US" sz="2400" dirty="0" smtClean="0"/>
              <a:t> models are iterative.</a:t>
            </a:r>
          </a:p>
          <a:p>
            <a:r>
              <a:rPr lang="en-US" sz="2400" dirty="0" smtClean="0"/>
              <a:t>There’s two types of evolutionary models:</a:t>
            </a:r>
          </a:p>
          <a:p>
            <a:r>
              <a:rPr lang="en-US" sz="2400" dirty="0" smtClean="0"/>
              <a:t>Prototyping (not so interesting)</a:t>
            </a:r>
            <a:br>
              <a:rPr lang="en-US" sz="2400" dirty="0" smtClean="0"/>
            </a:br>
            <a:r>
              <a:rPr lang="en-US" sz="2400" dirty="0" smtClean="0"/>
              <a:t>1. build a prototype, 2. get more info from a customer, 3. throw the mode, 4. make a new app.</a:t>
            </a:r>
            <a:br>
              <a:rPr lang="en-US" sz="2400" dirty="0" smtClean="0"/>
            </a:br>
            <a:r>
              <a:rPr lang="en-US" sz="2400" dirty="0" smtClean="0"/>
              <a:t>The problem is that customer thinks that first prototype is final product, do not extend a rough prototype into a production product. “Put Quality over everything” </a:t>
            </a:r>
            <a:endParaRPr lang="en-US" sz="2400" dirty="0"/>
          </a:p>
          <a:p>
            <a:r>
              <a:rPr lang="en-US" sz="2400" dirty="0" smtClean="0"/>
              <a:t>The Spiral Model (the best one)</a:t>
            </a:r>
            <a:endParaRPr lang="en-US" sz="2400" dirty="0"/>
          </a:p>
        </p:txBody>
      </p:sp>
      <p:sp>
        <p:nvSpPr>
          <p:cNvPr id="8" name="Down Arrow 7"/>
          <p:cNvSpPr/>
          <p:nvPr/>
        </p:nvSpPr>
        <p:spPr>
          <a:xfrm>
            <a:off x="7232073" y="5784127"/>
            <a:ext cx="540327" cy="512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168682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1527" y="198871"/>
            <a:ext cx="5276239" cy="3732584"/>
          </a:xfrm>
        </p:spPr>
      </p:pic>
      <p:sp>
        <p:nvSpPr>
          <p:cNvPr id="2" name="Title 1"/>
          <p:cNvSpPr>
            <a:spLocks noGrp="1"/>
          </p:cNvSpPr>
          <p:nvPr>
            <p:ph type="title"/>
          </p:nvPr>
        </p:nvSpPr>
        <p:spPr/>
        <p:txBody>
          <a:bodyPr/>
          <a:lstStyle/>
          <a:p>
            <a:r>
              <a:rPr lang="en-US" dirty="0" smtClean="0"/>
              <a:t>Spiral model</a:t>
            </a:r>
            <a:endParaRPr lang="en-US" dirty="0"/>
          </a:p>
        </p:txBody>
      </p:sp>
      <p:sp>
        <p:nvSpPr>
          <p:cNvPr id="3" name="Content Placeholder 2"/>
          <p:cNvSpPr>
            <a:spLocks noGrp="1"/>
          </p:cNvSpPr>
          <p:nvPr>
            <p:ph sz="half" idx="1"/>
          </p:nvPr>
        </p:nvSpPr>
        <p:spPr>
          <a:xfrm>
            <a:off x="838199" y="1690688"/>
            <a:ext cx="10051473" cy="4931785"/>
          </a:xfrm>
        </p:spPr>
        <p:txBody>
          <a:bodyPr>
            <a:normAutofit lnSpcReduction="10000"/>
          </a:bodyPr>
          <a:lstStyle/>
          <a:p>
            <a:r>
              <a:rPr lang="en-US" sz="2400" dirty="0" smtClean="0"/>
              <a:t>Using Spiral model, software is developed </a:t>
            </a:r>
            <a:br>
              <a:rPr lang="en-US" sz="2400" dirty="0" smtClean="0"/>
            </a:br>
            <a:r>
              <a:rPr lang="en-US" sz="2400" dirty="0" smtClean="0"/>
              <a:t>in a series of evolutionary releases.</a:t>
            </a:r>
          </a:p>
          <a:p>
            <a:r>
              <a:rPr lang="en-US" sz="2400" dirty="0" smtClean="0"/>
              <a:t>This way we’re progressively making</a:t>
            </a:r>
            <a:br>
              <a:rPr lang="en-US" sz="2400" dirty="0" smtClean="0"/>
            </a:br>
            <a:r>
              <a:rPr lang="en-US" sz="2400" dirty="0" smtClean="0"/>
              <a:t>more sophisticated version of the</a:t>
            </a:r>
            <a:br>
              <a:rPr lang="en-US" sz="2400" dirty="0" smtClean="0"/>
            </a:br>
            <a:r>
              <a:rPr lang="en-US" sz="2400" dirty="0" smtClean="0"/>
              <a:t>software on every new iteration.</a:t>
            </a:r>
          </a:p>
          <a:p>
            <a:r>
              <a:rPr lang="en-US" sz="2400" dirty="0" smtClean="0"/>
              <a:t>The first circuit around the spiral might</a:t>
            </a:r>
            <a:br>
              <a:rPr lang="en-US" sz="2400" dirty="0" smtClean="0"/>
            </a:br>
            <a:r>
              <a:rPr lang="en-US" sz="2400" dirty="0" smtClean="0"/>
              <a:t>represent a “concept development project”</a:t>
            </a:r>
          </a:p>
          <a:p>
            <a:r>
              <a:rPr lang="en-US" sz="2400" dirty="0" smtClean="0"/>
              <a:t>The spiral model is realistic approach to the development of large scale systems and software.</a:t>
            </a:r>
          </a:p>
          <a:p>
            <a:r>
              <a:rPr lang="en-US" sz="2400" dirty="0" smtClean="0"/>
              <a:t>We learn from customer’s feedback</a:t>
            </a:r>
          </a:p>
          <a:p>
            <a:r>
              <a:rPr lang="en-US" sz="2400" dirty="0" smtClean="0"/>
              <a:t>This way on every iteration we regenerate the plan and we reflect the reality.</a:t>
            </a:r>
          </a:p>
          <a:p>
            <a:r>
              <a:rPr lang="en-US" sz="2400" dirty="0" smtClean="0"/>
              <a:t>If the evolutions occur too fast, without a period of relaxation, it’s certain that the process will fall into chaos.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355062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B9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 Chapter </a:t>
            </a:r>
            <a:r>
              <a:rPr lang="en-US" dirty="0" smtClean="0"/>
              <a:t>1</a:t>
            </a:r>
            <a:endParaRPr lang="en-US" dirty="0"/>
          </a:p>
        </p:txBody>
      </p:sp>
      <p:sp>
        <p:nvSpPr>
          <p:cNvPr id="3" name="Subtitle 2"/>
          <p:cNvSpPr>
            <a:spLocks noGrp="1"/>
          </p:cNvSpPr>
          <p:nvPr>
            <p:ph type="subTitle" idx="1"/>
          </p:nvPr>
        </p:nvSpPr>
        <p:spPr/>
        <p:txBody>
          <a:bodyPr/>
          <a:lstStyle/>
          <a:p>
            <a:r>
              <a:rPr lang="en-US" dirty="0" smtClean="0"/>
              <a:t>Software And Software Engineering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762" y="1122363"/>
            <a:ext cx="1438476" cy="1267002"/>
          </a:xfrm>
          <a:prstGeom prst="rect">
            <a:avLst/>
          </a:prstGeom>
        </p:spPr>
      </p:pic>
    </p:spTree>
    <p:extLst>
      <p:ext uri="{BB962C8B-B14F-4D97-AF65-F5344CB8AC3E}">
        <p14:creationId xmlns:p14="http://schemas.microsoft.com/office/powerpoint/2010/main" val="71219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453255" cy="1325563"/>
          </a:xfrm>
        </p:spPr>
        <p:txBody>
          <a:bodyPr/>
          <a:lstStyle/>
          <a:p>
            <a:pPr algn="ctr"/>
            <a:r>
              <a:rPr lang="en-US" dirty="0" smtClean="0"/>
              <a:t>Unified Process </a:t>
            </a:r>
            <a:r>
              <a:rPr lang="en-US" b="1" dirty="0" smtClean="0"/>
              <a:t>UP</a:t>
            </a:r>
            <a:r>
              <a:rPr lang="en-US" dirty="0" smtClean="0"/>
              <a:t> and </a:t>
            </a:r>
            <a:br>
              <a:rPr lang="en-US" dirty="0" smtClean="0"/>
            </a:br>
            <a:r>
              <a:rPr lang="en-US" dirty="0" smtClean="0"/>
              <a:t>Personal Software process </a:t>
            </a:r>
            <a:r>
              <a:rPr lang="en-US" b="1" dirty="0" smtClean="0"/>
              <a:t>PSP</a:t>
            </a:r>
            <a:endParaRPr lang="en-US" b="1" dirty="0"/>
          </a:p>
        </p:txBody>
      </p:sp>
      <p:sp>
        <p:nvSpPr>
          <p:cNvPr id="3" name="Content Placeholder 2"/>
          <p:cNvSpPr>
            <a:spLocks noGrp="1"/>
          </p:cNvSpPr>
          <p:nvPr>
            <p:ph sz="half" idx="1"/>
          </p:nvPr>
        </p:nvSpPr>
        <p:spPr>
          <a:xfrm>
            <a:off x="838200" y="1825625"/>
            <a:ext cx="5063836" cy="4351338"/>
          </a:xfrm>
        </p:spPr>
        <p:txBody>
          <a:bodyPr>
            <a:normAutofit fontScale="77500" lnSpcReduction="20000"/>
          </a:bodyPr>
          <a:lstStyle/>
          <a:p>
            <a:r>
              <a:rPr lang="en-US" dirty="0" smtClean="0"/>
              <a:t>The only new phase at </a:t>
            </a:r>
            <a:r>
              <a:rPr lang="en-US" b="1" dirty="0" smtClean="0"/>
              <a:t>UP</a:t>
            </a:r>
            <a:r>
              <a:rPr lang="en-US" dirty="0" smtClean="0"/>
              <a:t> is the transition phase: ‘</a:t>
            </a:r>
            <a:r>
              <a:rPr lang="en-US" i="1" dirty="0" smtClean="0"/>
              <a:t>Software is given to end users for beta testing and user </a:t>
            </a:r>
            <a:r>
              <a:rPr lang="en-US" i="1" u="sng" dirty="0" smtClean="0"/>
              <a:t>feedback</a:t>
            </a:r>
            <a:r>
              <a:rPr lang="en-US" i="1" dirty="0" smtClean="0"/>
              <a:t> reports</a:t>
            </a:r>
            <a:r>
              <a:rPr lang="en-US" dirty="0" smtClean="0"/>
              <a:t>’.</a:t>
            </a:r>
          </a:p>
        </p:txBody>
      </p:sp>
      <p:sp>
        <p:nvSpPr>
          <p:cNvPr id="4" name="Content Placeholder 3"/>
          <p:cNvSpPr>
            <a:spLocks noGrp="1"/>
          </p:cNvSpPr>
          <p:nvPr>
            <p:ph sz="half" idx="2"/>
          </p:nvPr>
        </p:nvSpPr>
        <p:spPr>
          <a:xfrm>
            <a:off x="5749636" y="1825624"/>
            <a:ext cx="5735782" cy="4799670"/>
          </a:xfrm>
        </p:spPr>
        <p:txBody>
          <a:bodyPr>
            <a:normAutofit fontScale="77500" lnSpcReduction="20000"/>
          </a:bodyPr>
          <a:lstStyle/>
          <a:p>
            <a:pPr marL="0" indent="0">
              <a:buNone/>
            </a:pPr>
            <a:r>
              <a:rPr lang="en-US" b="1" dirty="0" smtClean="0"/>
              <a:t>PSP</a:t>
            </a:r>
            <a:r>
              <a:rPr lang="en-US" dirty="0" smtClean="0"/>
              <a:t> has 5 framework activities:</a:t>
            </a:r>
          </a:p>
          <a:p>
            <a:r>
              <a:rPr lang="en-US" b="1" dirty="0" smtClean="0"/>
              <a:t>Planning</a:t>
            </a:r>
            <a:r>
              <a:rPr lang="en-US" dirty="0" smtClean="0"/>
              <a:t>: this isolates requirements and gives us estimations.</a:t>
            </a:r>
          </a:p>
          <a:p>
            <a:r>
              <a:rPr lang="en-US" b="1" dirty="0" smtClean="0"/>
              <a:t>High-level design</a:t>
            </a:r>
            <a:r>
              <a:rPr lang="en-US" dirty="0" smtClean="0"/>
              <a:t>: external specifications for each component to be constructed are developed and decide deep design is created.</a:t>
            </a:r>
          </a:p>
          <a:p>
            <a:r>
              <a:rPr lang="en-US" b="1" dirty="0" smtClean="0"/>
              <a:t>High-level design review</a:t>
            </a:r>
            <a:r>
              <a:rPr lang="en-US" dirty="0" smtClean="0"/>
              <a:t>: uncovers errors in design</a:t>
            </a:r>
          </a:p>
          <a:p>
            <a:r>
              <a:rPr lang="en-US" b="1" dirty="0" smtClean="0"/>
              <a:t>Development</a:t>
            </a:r>
            <a:r>
              <a:rPr lang="en-US" dirty="0" smtClean="0"/>
              <a:t>: code is generated, review, compiled.</a:t>
            </a:r>
          </a:p>
          <a:p>
            <a:r>
              <a:rPr lang="en-US" b="1" dirty="0" smtClean="0"/>
              <a:t>Postmortem</a:t>
            </a:r>
            <a:r>
              <a:rPr lang="en-US" dirty="0" smtClean="0"/>
              <a:t>: the effectiveness of the process is determined</a:t>
            </a:r>
          </a:p>
          <a:p>
            <a:pPr marL="0" indent="0">
              <a:buNone/>
            </a:pPr>
            <a:r>
              <a:rPr lang="en-US" b="1" dirty="0" smtClean="0"/>
              <a:t>PSP </a:t>
            </a:r>
            <a:r>
              <a:rPr lang="en-US" dirty="0" smtClean="0"/>
              <a:t>stresses the need to identify errors early. </a:t>
            </a:r>
            <a:r>
              <a:rPr lang="en-US" i="1" dirty="0" smtClean="0"/>
              <a:t>Don’t waste time studying this, PSP requires lot’s of training, that’s why it’s not widely adopted.</a:t>
            </a:r>
          </a:p>
        </p:txBody>
      </p:sp>
      <p:sp>
        <p:nvSpPr>
          <p:cNvPr id="5" name="Heart 4"/>
          <p:cNvSpPr/>
          <p:nvPr/>
        </p:nvSpPr>
        <p:spPr>
          <a:xfrm>
            <a:off x="838200" y="2552515"/>
            <a:ext cx="277091" cy="235527"/>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58980"/>
            <a:ext cx="4260272" cy="3366314"/>
          </a:xfrm>
          <a:prstGeom prst="rect">
            <a:avLst/>
          </a:prstGeom>
        </p:spPr>
      </p:pic>
      <p:sp>
        <p:nvSpPr>
          <p:cNvPr id="7" name="Smiley Face 6"/>
          <p:cNvSpPr/>
          <p:nvPr/>
        </p:nvSpPr>
        <p:spPr>
          <a:xfrm>
            <a:off x="10972800" y="5292436"/>
            <a:ext cx="318655" cy="36021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397006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CAB9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1 - Chapter </a:t>
            </a:r>
            <a:r>
              <a:rPr lang="en-US" dirty="0" smtClean="0"/>
              <a:t>3</a:t>
            </a:r>
            <a:endParaRPr lang="en-US" dirty="0"/>
          </a:p>
        </p:txBody>
      </p:sp>
      <p:sp>
        <p:nvSpPr>
          <p:cNvPr id="3" name="Subtitle 2"/>
          <p:cNvSpPr>
            <a:spLocks noGrp="1"/>
          </p:cNvSpPr>
          <p:nvPr>
            <p:ph type="subTitle" idx="1"/>
          </p:nvPr>
        </p:nvSpPr>
        <p:spPr/>
        <p:txBody>
          <a:bodyPr/>
          <a:lstStyle/>
          <a:p>
            <a:r>
              <a:rPr lang="en-US" dirty="0" smtClean="0"/>
              <a:t>Agile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762" y="1122363"/>
            <a:ext cx="1438476" cy="1267002"/>
          </a:xfrm>
          <a:prstGeom prst="rect">
            <a:avLst/>
          </a:prstGeom>
        </p:spPr>
      </p:pic>
    </p:spTree>
    <p:extLst>
      <p:ext uri="{BB962C8B-B14F-4D97-AF65-F5344CB8AC3E}">
        <p14:creationId xmlns:p14="http://schemas.microsoft.com/office/powerpoint/2010/main" val="359996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172" y="718803"/>
            <a:ext cx="2223655" cy="784802"/>
          </a:xfrm>
        </p:spPr>
        <p:txBody>
          <a:bodyPr/>
          <a:lstStyle/>
          <a:p>
            <a:r>
              <a:rPr lang="en-US" dirty="0" smtClean="0"/>
              <a:t>Agility</a:t>
            </a:r>
            <a:endParaRPr lang="en-US" dirty="0"/>
          </a:p>
        </p:txBody>
      </p:sp>
      <p:sp>
        <p:nvSpPr>
          <p:cNvPr id="3" name="Content Placeholder 2"/>
          <p:cNvSpPr>
            <a:spLocks noGrp="1"/>
          </p:cNvSpPr>
          <p:nvPr>
            <p:ph sz="half" idx="1"/>
          </p:nvPr>
        </p:nvSpPr>
        <p:spPr>
          <a:xfrm>
            <a:off x="838200" y="1745673"/>
            <a:ext cx="10515600" cy="4724399"/>
          </a:xfrm>
        </p:spPr>
        <p:txBody>
          <a:bodyPr>
            <a:normAutofit/>
          </a:bodyPr>
          <a:lstStyle/>
          <a:p>
            <a:r>
              <a:rPr lang="en-US" sz="2200" dirty="0" smtClean="0"/>
              <a:t>The goal of agility is to reduce the costs of change. We will have changes in the future, and we want them to be as cheep as possible.</a:t>
            </a:r>
          </a:p>
          <a:p>
            <a:r>
              <a:rPr lang="en-US" sz="2200" dirty="0" smtClean="0"/>
              <a:t>Change is what software development is very much about.</a:t>
            </a:r>
          </a:p>
          <a:p>
            <a:r>
              <a:rPr lang="en-US" sz="2200" dirty="0" smtClean="0"/>
              <a:t>Agility doesn’t mean hacking out solutions</a:t>
            </a:r>
          </a:p>
          <a:p>
            <a:r>
              <a:rPr lang="en-US" sz="2200" dirty="0" smtClean="0"/>
              <a:t>Agility adopts customer as a part of the development team. (customer feedback &lt;3)</a:t>
            </a:r>
          </a:p>
          <a:p>
            <a:r>
              <a:rPr lang="en-US" sz="2200" dirty="0" smtClean="0"/>
              <a:t>Based on incremental delivery strategy that gets working software to the customer as rapidly as possible.</a:t>
            </a:r>
          </a:p>
          <a:p>
            <a:r>
              <a:rPr lang="en-US" sz="2200" dirty="0" smtClean="0"/>
              <a:t>The cost of change is reduced because software is released in increments and change can be better controlled within an increment.</a:t>
            </a:r>
          </a:p>
          <a:p>
            <a:r>
              <a:rPr lang="en-US" sz="2200" dirty="0" smtClean="0"/>
              <a:t>Design and construction are interleaved (both activities should be performed in tandem)</a:t>
            </a:r>
          </a:p>
          <a:p>
            <a:r>
              <a:rPr lang="en-US" sz="2200" dirty="0" smtClean="0"/>
              <a:t>Working software is ok, but it must exhibit also: </a:t>
            </a:r>
            <a:r>
              <a:rPr lang="en-US" sz="2200" b="1" dirty="0" smtClean="0"/>
              <a:t>reliability, usability, maintainability</a:t>
            </a:r>
          </a:p>
          <a:p>
            <a:endParaRPr lang="en-US" sz="2200" dirty="0" smtClean="0"/>
          </a:p>
          <a:p>
            <a:endParaRPr lang="en-US" sz="2200" dirty="0" smtClean="0"/>
          </a:p>
          <a:p>
            <a:endParaRPr lang="en-US" sz="22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176507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263" y="366329"/>
            <a:ext cx="4717473" cy="775855"/>
          </a:xfrm>
        </p:spPr>
        <p:txBody>
          <a:bodyPr/>
          <a:lstStyle/>
          <a:p>
            <a:r>
              <a:rPr lang="en-US" b="1" dirty="0" smtClean="0"/>
              <a:t>12 Agility principles</a:t>
            </a:r>
            <a:endParaRPr lang="en-US" b="1" dirty="0"/>
          </a:p>
        </p:txBody>
      </p:sp>
      <p:sp>
        <p:nvSpPr>
          <p:cNvPr id="3" name="Content Placeholder 2"/>
          <p:cNvSpPr>
            <a:spLocks noGrp="1"/>
          </p:cNvSpPr>
          <p:nvPr>
            <p:ph sz="half" idx="1"/>
          </p:nvPr>
        </p:nvSpPr>
        <p:spPr>
          <a:xfrm>
            <a:off x="838200" y="1246908"/>
            <a:ext cx="10515600" cy="5209309"/>
          </a:xfrm>
        </p:spPr>
        <p:txBody>
          <a:bodyPr>
            <a:normAutofit fontScale="92500" lnSpcReduction="20000"/>
          </a:bodyPr>
          <a:lstStyle/>
          <a:p>
            <a:pPr marL="514350" indent="-514350">
              <a:buFont typeface="+mj-lt"/>
              <a:buAutoNum type="arabicPeriod"/>
            </a:pPr>
            <a:r>
              <a:rPr lang="en-US" dirty="0" smtClean="0"/>
              <a:t>Our priority is to </a:t>
            </a:r>
            <a:r>
              <a:rPr lang="en-US" i="1" dirty="0" smtClean="0"/>
              <a:t>satisfy the customer</a:t>
            </a:r>
          </a:p>
          <a:p>
            <a:pPr marL="514350" indent="-514350">
              <a:buFont typeface="+mj-lt"/>
              <a:buAutoNum type="arabicPeriod"/>
            </a:pPr>
            <a:r>
              <a:rPr lang="en-US" i="1" dirty="0" smtClean="0"/>
              <a:t>Welcome changing requirements</a:t>
            </a:r>
          </a:p>
          <a:p>
            <a:pPr marL="514350" indent="-514350">
              <a:buFont typeface="+mj-lt"/>
              <a:buAutoNum type="arabicPeriod"/>
            </a:pPr>
            <a:r>
              <a:rPr lang="en-US" i="1" dirty="0" smtClean="0"/>
              <a:t>Deliver</a:t>
            </a:r>
            <a:r>
              <a:rPr lang="en-US" dirty="0" smtClean="0"/>
              <a:t> working software </a:t>
            </a:r>
            <a:r>
              <a:rPr lang="en-US" i="1" dirty="0" smtClean="0"/>
              <a:t>frequently</a:t>
            </a:r>
          </a:p>
          <a:p>
            <a:pPr marL="514350" indent="-514350">
              <a:buFont typeface="+mj-lt"/>
              <a:buAutoNum type="arabicPeriod"/>
            </a:pPr>
            <a:r>
              <a:rPr lang="en-US" dirty="0" smtClean="0"/>
              <a:t>Business people and developers must work together daily</a:t>
            </a:r>
          </a:p>
          <a:p>
            <a:pPr marL="514350" indent="-514350">
              <a:buFont typeface="+mj-lt"/>
              <a:buAutoNum type="arabicPeriod"/>
            </a:pPr>
            <a:r>
              <a:rPr lang="en-US" dirty="0" smtClean="0"/>
              <a:t>Build projects around </a:t>
            </a:r>
            <a:r>
              <a:rPr lang="en-US" i="1" dirty="0" smtClean="0"/>
              <a:t>motivated individuals</a:t>
            </a:r>
          </a:p>
          <a:p>
            <a:pPr marL="514350" indent="-514350">
              <a:buFont typeface="+mj-lt"/>
              <a:buAutoNum type="arabicPeriod"/>
            </a:pPr>
            <a:r>
              <a:rPr lang="en-US" i="1" dirty="0" smtClean="0"/>
              <a:t>Face-to-face conversation</a:t>
            </a:r>
          </a:p>
          <a:p>
            <a:pPr marL="514350" indent="-514350">
              <a:buFont typeface="+mj-lt"/>
              <a:buAutoNum type="arabicPeriod"/>
            </a:pPr>
            <a:r>
              <a:rPr lang="en-US" dirty="0" smtClean="0"/>
              <a:t>Working software is the primary measure of progress</a:t>
            </a:r>
          </a:p>
          <a:p>
            <a:pPr marL="514350" indent="-514350">
              <a:buFont typeface="+mj-lt"/>
              <a:buAutoNum type="arabicPeriod"/>
            </a:pPr>
            <a:r>
              <a:rPr lang="en-US" dirty="0" smtClean="0"/>
              <a:t>Sponsors, developers and users should maintain a constant pace</a:t>
            </a:r>
          </a:p>
          <a:p>
            <a:pPr marL="514350" indent="-514350">
              <a:buFont typeface="+mj-lt"/>
              <a:buAutoNum type="arabicPeriod"/>
            </a:pPr>
            <a:r>
              <a:rPr lang="en-US" dirty="0" smtClean="0"/>
              <a:t>Continuous good design</a:t>
            </a:r>
          </a:p>
          <a:p>
            <a:pPr marL="514350" indent="-514350">
              <a:buFont typeface="+mj-lt"/>
              <a:buAutoNum type="arabicPeriod"/>
            </a:pPr>
            <a:r>
              <a:rPr lang="en-US" i="1" dirty="0" smtClean="0"/>
              <a:t>KISS</a:t>
            </a:r>
            <a:r>
              <a:rPr lang="en-US" dirty="0" smtClean="0"/>
              <a:t>, simplicity</a:t>
            </a:r>
          </a:p>
          <a:p>
            <a:pPr marL="514350" indent="-514350">
              <a:buFont typeface="+mj-lt"/>
              <a:buAutoNum type="arabicPeriod"/>
            </a:pPr>
            <a:r>
              <a:rPr lang="en-US" dirty="0" smtClean="0"/>
              <a:t>Best architecture emerge from </a:t>
            </a:r>
            <a:r>
              <a:rPr lang="en-US" i="1" dirty="0" smtClean="0"/>
              <a:t>self-organizing teams</a:t>
            </a:r>
          </a:p>
          <a:p>
            <a:pPr marL="514350" indent="-514350">
              <a:buFont typeface="+mj-lt"/>
              <a:buAutoNum type="arabicPeriod"/>
            </a:pPr>
            <a:r>
              <a:rPr lang="en-US" dirty="0" smtClean="0"/>
              <a:t>The team reflects on how to become </a:t>
            </a:r>
            <a:r>
              <a:rPr lang="en-US" i="1" dirty="0" smtClean="0"/>
              <a:t>more effective</a:t>
            </a:r>
            <a:endParaRPr lang="en-US" i="1" dirty="0"/>
          </a:p>
        </p:txBody>
      </p:sp>
      <p:sp>
        <p:nvSpPr>
          <p:cNvPr id="5" name="Heart 4"/>
          <p:cNvSpPr/>
          <p:nvPr/>
        </p:nvSpPr>
        <p:spPr>
          <a:xfrm>
            <a:off x="5597236" y="366329"/>
            <a:ext cx="277091" cy="235528"/>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3654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5" y="718803"/>
            <a:ext cx="10834255" cy="597379"/>
          </a:xfrm>
        </p:spPr>
        <p:txBody>
          <a:bodyPr>
            <a:noAutofit/>
          </a:bodyPr>
          <a:lstStyle/>
          <a:p>
            <a:r>
              <a:rPr lang="en-US" sz="3000" b="1" i="1" dirty="0" smtClean="0"/>
              <a:t>A number of key traits must exist among the people on an agile team:</a:t>
            </a:r>
            <a:endParaRPr lang="en-US" sz="3000" b="1" i="1" dirty="0"/>
          </a:p>
        </p:txBody>
      </p:sp>
      <p:sp>
        <p:nvSpPr>
          <p:cNvPr id="3" name="Content Placeholder 2"/>
          <p:cNvSpPr>
            <a:spLocks noGrp="1"/>
          </p:cNvSpPr>
          <p:nvPr>
            <p:ph sz="half" idx="1"/>
          </p:nvPr>
        </p:nvSpPr>
        <p:spPr>
          <a:xfrm>
            <a:off x="838200" y="1510145"/>
            <a:ext cx="10515600" cy="5043055"/>
          </a:xfrm>
        </p:spPr>
        <p:txBody>
          <a:bodyPr>
            <a:normAutofit fontScale="92500" lnSpcReduction="20000"/>
          </a:bodyPr>
          <a:lstStyle/>
          <a:p>
            <a:r>
              <a:rPr lang="en-US" i="1" dirty="0" smtClean="0"/>
              <a:t>Competence</a:t>
            </a:r>
            <a:r>
              <a:rPr lang="en-US" dirty="0" smtClean="0"/>
              <a:t>: (innate talents, software skills).</a:t>
            </a:r>
          </a:p>
          <a:p>
            <a:r>
              <a:rPr lang="en-US" i="1" dirty="0" smtClean="0"/>
              <a:t>Common focus</a:t>
            </a:r>
            <a:r>
              <a:rPr lang="en-US" dirty="0" smtClean="0"/>
              <a:t>: all should be focused on one goal ‘to deliver working software’.</a:t>
            </a:r>
          </a:p>
          <a:p>
            <a:r>
              <a:rPr lang="en-US" i="1" dirty="0" smtClean="0"/>
              <a:t>Collaboration</a:t>
            </a:r>
            <a:r>
              <a:rPr lang="en-US" dirty="0" smtClean="0"/>
              <a:t>: using, creating or building information that provides business value for the customer</a:t>
            </a:r>
            <a:r>
              <a:rPr lang="en-US" dirty="0" smtClean="0"/>
              <a:t>. Using creation to multiply talent and creativity.</a:t>
            </a:r>
          </a:p>
          <a:p>
            <a:r>
              <a:rPr lang="en-US" i="1" dirty="0" smtClean="0"/>
              <a:t>Decision-making </a:t>
            </a:r>
            <a:r>
              <a:rPr lang="en-US" i="1" dirty="0" smtClean="0"/>
              <a:t>ability</a:t>
            </a:r>
            <a:r>
              <a:rPr lang="en-US" dirty="0" smtClean="0"/>
              <a:t>: the team is given autonomy</a:t>
            </a:r>
          </a:p>
          <a:p>
            <a:r>
              <a:rPr lang="en-US" i="1" dirty="0" smtClean="0"/>
              <a:t>Fuzzy problem-solving ability</a:t>
            </a:r>
          </a:p>
          <a:p>
            <a:r>
              <a:rPr lang="en-US" i="1" dirty="0" smtClean="0"/>
              <a:t>Mutual trust and respect</a:t>
            </a:r>
          </a:p>
          <a:p>
            <a:r>
              <a:rPr lang="en-US" i="1" dirty="0" smtClean="0"/>
              <a:t>Self-organization: the team makes its own commitments and defines plans to achieve them. “Do not put pressure on me, I will put pressure on me</a:t>
            </a:r>
            <a:r>
              <a:rPr lang="en-US" i="1" dirty="0" smtClean="0"/>
              <a:t>”</a:t>
            </a:r>
          </a:p>
          <a:p>
            <a:r>
              <a:rPr lang="en-US" dirty="0"/>
              <a:t>In team we must: Criticize without animosity, assist without resentment, work as hard as we can, have the skill set to contribute, communicate problems or concerns in a way that leads to effective action.</a:t>
            </a:r>
          </a:p>
          <a:p>
            <a:endParaRPr lang="en-US" i="1" dirty="0" smtClean="0"/>
          </a:p>
          <a:p>
            <a:endParaRPr lang="en-US" dirty="0" smtClean="0"/>
          </a:p>
          <a:p>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26085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2474"/>
            <a:ext cx="10515600" cy="985740"/>
          </a:xfrm>
        </p:spPr>
        <p:txBody>
          <a:bodyPr/>
          <a:lstStyle/>
          <a:p>
            <a:pPr algn="ctr"/>
            <a:r>
              <a:rPr lang="en-US" b="1" dirty="0" smtClean="0"/>
              <a:t>Extreme programming XP</a:t>
            </a:r>
            <a:endParaRPr lang="en-US" b="1" dirty="0"/>
          </a:p>
        </p:txBody>
      </p:sp>
      <p:sp>
        <p:nvSpPr>
          <p:cNvPr id="3" name="Content Placeholder 2"/>
          <p:cNvSpPr>
            <a:spLocks noGrp="1"/>
          </p:cNvSpPr>
          <p:nvPr>
            <p:ph sz="half" idx="1"/>
          </p:nvPr>
        </p:nvSpPr>
        <p:spPr>
          <a:xfrm>
            <a:off x="762000" y="1384182"/>
            <a:ext cx="10688782" cy="5127454"/>
          </a:xfrm>
        </p:spPr>
        <p:txBody>
          <a:bodyPr>
            <a:noAutofit/>
          </a:bodyPr>
          <a:lstStyle/>
          <a:p>
            <a:r>
              <a:rPr lang="en-US" sz="2200" dirty="0" smtClean="0"/>
              <a:t>The most widely used approach to agile softwar</a:t>
            </a:r>
            <a:r>
              <a:rPr lang="en-US" sz="2200" dirty="0" smtClean="0"/>
              <a:t>e development</a:t>
            </a:r>
          </a:p>
          <a:p>
            <a:r>
              <a:rPr lang="en-US" sz="2200" b="1" dirty="0" smtClean="0"/>
              <a:t>XP Values: </a:t>
            </a:r>
            <a:r>
              <a:rPr lang="en-US" sz="2200" dirty="0" smtClean="0"/>
              <a:t>set of 5 values that establish a foundation for all work performed as part of XP:</a:t>
            </a:r>
            <a:br>
              <a:rPr lang="en-US" sz="2200" dirty="0" smtClean="0"/>
            </a:br>
            <a:r>
              <a:rPr lang="en-US" sz="2200" u="sng" dirty="0" smtClean="0"/>
              <a:t>communication</a:t>
            </a:r>
            <a:r>
              <a:rPr lang="en-US" sz="2200" dirty="0" smtClean="0"/>
              <a:t>, </a:t>
            </a:r>
            <a:r>
              <a:rPr lang="en-US" sz="2200" u="sng" dirty="0" smtClean="0"/>
              <a:t>simplicity</a:t>
            </a:r>
            <a:r>
              <a:rPr lang="en-US" sz="2200" dirty="0" smtClean="0"/>
              <a:t>, </a:t>
            </a:r>
            <a:r>
              <a:rPr lang="en-US" sz="2200" u="sng" dirty="0" smtClean="0"/>
              <a:t>feedback</a:t>
            </a:r>
            <a:r>
              <a:rPr lang="en-US" sz="2200" dirty="0" smtClean="0"/>
              <a:t>, </a:t>
            </a:r>
            <a:r>
              <a:rPr lang="en-US" sz="2200" u="sng" dirty="0" smtClean="0"/>
              <a:t>courage</a:t>
            </a:r>
            <a:r>
              <a:rPr lang="en-US" sz="2200" dirty="0" smtClean="0"/>
              <a:t>, and </a:t>
            </a:r>
            <a:r>
              <a:rPr lang="en-US" sz="2200" u="sng" dirty="0" smtClean="0"/>
              <a:t>respect</a:t>
            </a:r>
            <a:r>
              <a:rPr lang="en-US" sz="2200" dirty="0" smtClean="0"/>
              <a:t>.</a:t>
            </a:r>
          </a:p>
          <a:p>
            <a:r>
              <a:rPr lang="en-US" sz="2200" dirty="0" smtClean="0"/>
              <a:t>XP uses an Object-Oriented approach.</a:t>
            </a:r>
          </a:p>
          <a:p>
            <a:pPr marL="0" indent="0">
              <a:buNone/>
            </a:pPr>
            <a:r>
              <a:rPr lang="en-US" sz="2200" dirty="0" smtClean="0"/>
              <a:t>Key XP activities: ( Planning,  Design, Coding, Testing)</a:t>
            </a:r>
          </a:p>
          <a:p>
            <a:r>
              <a:rPr lang="en-US" sz="2200" b="1" dirty="0" smtClean="0"/>
              <a:t>Planning</a:t>
            </a:r>
            <a:r>
              <a:rPr lang="en-US" sz="2200" dirty="0" smtClean="0"/>
              <a:t>: the planning activity begins with listening (requirements gathering) it helps us understand the business context for the software.</a:t>
            </a:r>
          </a:p>
          <a:p>
            <a:r>
              <a:rPr lang="en-US" sz="2200" dirty="0" smtClean="0"/>
              <a:t>User is required to write </a:t>
            </a:r>
            <a:r>
              <a:rPr lang="en-US" sz="2200" b="1" dirty="0" smtClean="0">
                <a:solidFill>
                  <a:srgbClr val="FF0000"/>
                </a:solidFill>
              </a:rPr>
              <a:t>User Stories</a:t>
            </a:r>
            <a:r>
              <a:rPr lang="en-US" sz="2200" b="1" dirty="0" smtClean="0"/>
              <a:t>.</a:t>
            </a:r>
            <a:r>
              <a:rPr lang="en-US" sz="2200" dirty="0" smtClean="0"/>
              <a:t> User stories describe required output features and functionality for software to be built. Each story is written by a customer and  is placed on an index card. The customer assign value (priority) to the User Story. (If the Story is estimated to be developed for more than 3 weeks, that user need to split that one user story into more smaller user stories). The stories with highest value will be moved up in the schedule and implemented first.</a:t>
            </a:r>
          </a:p>
          <a:p>
            <a:r>
              <a:rPr lang="en-US" sz="2200" b="1" dirty="0" smtClean="0">
                <a:solidFill>
                  <a:srgbClr val="FF0000"/>
                </a:solidFill>
              </a:rPr>
              <a:t>Project velocity</a:t>
            </a:r>
            <a:r>
              <a:rPr lang="en-US" sz="2200" b="1" dirty="0" smtClean="0"/>
              <a:t>: </a:t>
            </a:r>
            <a:r>
              <a:rPr lang="en-US" sz="2200" dirty="0" smtClean="0"/>
              <a:t>the number of customer stories implemented during the first release.</a:t>
            </a:r>
            <a:endParaRPr lang="en-US" sz="22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96935" y="306506"/>
            <a:ext cx="726137" cy="7261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
        <p:nvSpPr>
          <p:cNvPr id="6" name="TextBox 5"/>
          <p:cNvSpPr txBox="1"/>
          <p:nvPr/>
        </p:nvSpPr>
        <p:spPr>
          <a:xfrm rot="19569060">
            <a:off x="10295159" y="346363"/>
            <a:ext cx="616528" cy="369332"/>
          </a:xfrm>
          <a:prstGeom prst="rect">
            <a:avLst/>
          </a:prstGeom>
          <a:noFill/>
        </p:spPr>
        <p:txBody>
          <a:bodyPr wrap="square" rtlCol="0">
            <a:spAutoFit/>
          </a:bodyPr>
          <a:lstStyle/>
          <a:p>
            <a:r>
              <a:rPr lang="en-US" dirty="0" smtClean="0"/>
              <a:t>KISS</a:t>
            </a:r>
            <a:endParaRPr lang="en-US" dirty="0"/>
          </a:p>
        </p:txBody>
      </p:sp>
    </p:spTree>
    <p:extLst>
      <p:ext uri="{BB962C8B-B14F-4D97-AF65-F5344CB8AC3E}">
        <p14:creationId xmlns:p14="http://schemas.microsoft.com/office/powerpoint/2010/main" val="147346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2474"/>
            <a:ext cx="10515600" cy="985740"/>
          </a:xfrm>
        </p:spPr>
        <p:txBody>
          <a:bodyPr/>
          <a:lstStyle/>
          <a:p>
            <a:pPr algn="ctr"/>
            <a:r>
              <a:rPr lang="en-US" b="1" dirty="0" smtClean="0"/>
              <a:t>Extreme programming XP</a:t>
            </a:r>
            <a:endParaRPr lang="en-US" b="1" dirty="0"/>
          </a:p>
        </p:txBody>
      </p:sp>
      <p:sp>
        <p:nvSpPr>
          <p:cNvPr id="3" name="Content Placeholder 2"/>
          <p:cNvSpPr>
            <a:spLocks noGrp="1"/>
          </p:cNvSpPr>
          <p:nvPr>
            <p:ph sz="half" idx="1"/>
          </p:nvPr>
        </p:nvSpPr>
        <p:spPr>
          <a:xfrm>
            <a:off x="838200" y="1565564"/>
            <a:ext cx="10439400" cy="4835236"/>
          </a:xfrm>
        </p:spPr>
        <p:txBody>
          <a:bodyPr>
            <a:normAutofit fontScale="92500" lnSpcReduction="20000"/>
          </a:bodyPr>
          <a:lstStyle/>
          <a:p>
            <a:r>
              <a:rPr lang="en-US" b="1" dirty="0" smtClean="0"/>
              <a:t>Design</a:t>
            </a:r>
            <a:r>
              <a:rPr lang="en-US" dirty="0" smtClean="0"/>
              <a:t>: this is next XP key activity. XP design rigorously follows KISS. The XP design provides implementation guidance for a story as it is written, nothing more than guidance. If a difficult design problem is encountered as part of the design of a story, XP recommends immediate creation of an operational prototype of that portion of the design: “if design is too complicated just create any operational prototype. This is called </a:t>
            </a:r>
            <a:r>
              <a:rPr lang="en-US" b="1" dirty="0" smtClean="0">
                <a:solidFill>
                  <a:srgbClr val="FF0000"/>
                </a:solidFill>
              </a:rPr>
              <a:t>Spike solution</a:t>
            </a:r>
            <a:r>
              <a:rPr lang="en-US" dirty="0" smtClean="0"/>
              <a:t>.</a:t>
            </a:r>
            <a:br>
              <a:rPr lang="en-US" dirty="0" smtClean="0"/>
            </a:br>
            <a:r>
              <a:rPr lang="en-US" dirty="0" smtClean="0"/>
              <a:t>Design occurs both before and after coding.</a:t>
            </a:r>
            <a:br>
              <a:rPr lang="en-US" dirty="0" smtClean="0"/>
            </a:br>
            <a:r>
              <a:rPr lang="en-US" dirty="0" smtClean="0"/>
              <a:t>A key concept introduced with XP is PAIR PROGRAMMING (two heads are often better than one) </a:t>
            </a:r>
          </a:p>
          <a:p>
            <a:r>
              <a:rPr lang="en-US" b="1" dirty="0" smtClean="0"/>
              <a:t>Refactoring</a:t>
            </a:r>
            <a:r>
              <a:rPr lang="en-US" dirty="0" smtClean="0"/>
              <a:t>: the process of changing a software system in such a way that it does not alter the external behavior of the code yet improves the internal structure.</a:t>
            </a:r>
            <a:endParaRPr lang="en-US" dirty="0"/>
          </a:p>
          <a:p>
            <a:r>
              <a:rPr lang="en-US" b="1" dirty="0" smtClean="0"/>
              <a:t>Testing</a:t>
            </a:r>
            <a:r>
              <a:rPr lang="en-US" dirty="0" smtClean="0"/>
              <a:t>: </a:t>
            </a:r>
            <a:r>
              <a:rPr lang="en-US" dirty="0" smtClean="0"/>
              <a:t>Fixing </a:t>
            </a:r>
            <a:r>
              <a:rPr lang="en-US" dirty="0"/>
              <a:t>small problems every few hours takes less time than fixing huge problems just before the dead </a:t>
            </a:r>
            <a:r>
              <a:rPr lang="en-US" dirty="0" smtClean="0"/>
              <a:t>line</a:t>
            </a:r>
            <a:r>
              <a:rPr lang="en-US" dirty="0"/>
              <a:t>.</a:t>
            </a:r>
          </a:p>
          <a:p>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1312131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2474"/>
            <a:ext cx="10515600" cy="985740"/>
          </a:xfrm>
        </p:spPr>
        <p:txBody>
          <a:bodyPr/>
          <a:lstStyle/>
          <a:p>
            <a:pPr algn="ctr"/>
            <a:r>
              <a:rPr lang="en-US" b="1" dirty="0" smtClean="0"/>
              <a:t>Industrial Extreme Programming IXP</a:t>
            </a:r>
            <a:endParaRPr lang="en-US" b="1" dirty="0"/>
          </a:p>
        </p:txBody>
      </p:sp>
      <p:sp>
        <p:nvSpPr>
          <p:cNvPr id="3" name="Content Placeholder 2"/>
          <p:cNvSpPr>
            <a:spLocks noGrp="1"/>
          </p:cNvSpPr>
          <p:nvPr>
            <p:ph sz="half" idx="1"/>
          </p:nvPr>
        </p:nvSpPr>
        <p:spPr>
          <a:xfrm>
            <a:off x="838200" y="1565564"/>
            <a:ext cx="10439400" cy="4890654"/>
          </a:xfrm>
        </p:spPr>
        <p:txBody>
          <a:bodyPr>
            <a:normAutofit fontScale="85000" lnSpcReduction="20000"/>
          </a:bodyPr>
          <a:lstStyle/>
          <a:p>
            <a:r>
              <a:rPr lang="en-US" dirty="0" smtClean="0"/>
              <a:t>Used within large corporations. It’s XP + some new practices:</a:t>
            </a:r>
          </a:p>
          <a:p>
            <a:r>
              <a:rPr lang="en-US" b="1" dirty="0" smtClean="0"/>
              <a:t>Readiness assessment</a:t>
            </a:r>
            <a:r>
              <a:rPr lang="en-US" dirty="0" smtClean="0"/>
              <a:t>: does an appropriate development environment exists to support IXP, do we have proper set of stakeholders etc.</a:t>
            </a:r>
          </a:p>
          <a:p>
            <a:r>
              <a:rPr lang="en-US" b="1" dirty="0" smtClean="0"/>
              <a:t>Project community</a:t>
            </a:r>
            <a:r>
              <a:rPr lang="en-US" dirty="0" smtClean="0"/>
              <a:t>: people on the team must be well-trained, adaptable and skilled.</a:t>
            </a:r>
          </a:p>
          <a:p>
            <a:r>
              <a:rPr lang="en-US" b="1" dirty="0" smtClean="0"/>
              <a:t>Project chartering</a:t>
            </a:r>
            <a:r>
              <a:rPr lang="en-US" dirty="0" smtClean="0"/>
              <a:t>: to determine whether an appropriate business justification for the project exists.</a:t>
            </a:r>
          </a:p>
          <a:p>
            <a:r>
              <a:rPr lang="en-US" b="1" dirty="0" smtClean="0"/>
              <a:t>Test driven management</a:t>
            </a:r>
            <a:r>
              <a:rPr lang="en-US" dirty="0" smtClean="0"/>
              <a:t>: an IXP projects requires</a:t>
            </a:r>
            <a:r>
              <a:rPr lang="en-US" dirty="0" smtClean="0"/>
              <a:t> measurable criteria for assessing the state of the project and the progress that has been made to date.</a:t>
            </a:r>
          </a:p>
          <a:p>
            <a:r>
              <a:rPr lang="en-US" b="1" dirty="0" smtClean="0"/>
              <a:t>Retrospectives</a:t>
            </a:r>
            <a:r>
              <a:rPr lang="en-US" dirty="0" smtClean="0"/>
              <a:t>: the review examines “issues, events, and lessons-learned”</a:t>
            </a:r>
          </a:p>
          <a:p>
            <a:r>
              <a:rPr lang="en-US" b="1" dirty="0" smtClean="0"/>
              <a:t>Continuous learning</a:t>
            </a:r>
            <a:r>
              <a:rPr lang="en-US" dirty="0" smtClean="0"/>
              <a:t>: it’s a MUST! Learn, learn, learn</a:t>
            </a:r>
          </a:p>
          <a:p>
            <a:pPr marL="0" indent="0">
              <a:buNone/>
            </a:pPr>
            <a:r>
              <a:rPr lang="en-US" b="1" i="1" dirty="0"/>
              <a:t>The </a:t>
            </a:r>
            <a:r>
              <a:rPr lang="en-US" b="1" i="1" dirty="0" smtClean="0"/>
              <a:t>problems </a:t>
            </a:r>
            <a:r>
              <a:rPr lang="en-US" dirty="0" smtClean="0"/>
              <a:t>with XP </a:t>
            </a:r>
            <a:r>
              <a:rPr lang="en-US" dirty="0"/>
              <a:t>are: </a:t>
            </a:r>
            <a:r>
              <a:rPr lang="en-US" i="1" dirty="0"/>
              <a:t>changes to requirements are requested informally</a:t>
            </a:r>
            <a:r>
              <a:rPr lang="en-US" dirty="0"/>
              <a:t>, </a:t>
            </a:r>
            <a:r>
              <a:rPr lang="en-US" i="1" dirty="0"/>
              <a:t>conflicting customer needs</a:t>
            </a:r>
            <a:r>
              <a:rPr lang="en-US" dirty="0"/>
              <a:t>, the moment when you implement their last wish, and they say “I didn't mean it like that</a:t>
            </a:r>
            <a:r>
              <a:rPr lang="en-US" dirty="0" smtClean="0"/>
              <a:t>”, Lack of formal design, everything is spontaneous, it downplays analysis and design…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1188164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7528" y="2087424"/>
            <a:ext cx="6970110" cy="4469289"/>
          </a:xfrm>
        </p:spPr>
      </p:pic>
      <p:sp>
        <p:nvSpPr>
          <p:cNvPr id="2" name="Title 1"/>
          <p:cNvSpPr>
            <a:spLocks noGrp="1"/>
          </p:cNvSpPr>
          <p:nvPr>
            <p:ph type="title"/>
          </p:nvPr>
        </p:nvSpPr>
        <p:spPr>
          <a:xfrm>
            <a:off x="762000" y="352474"/>
            <a:ext cx="10515600" cy="985740"/>
          </a:xfrm>
        </p:spPr>
        <p:txBody>
          <a:bodyPr/>
          <a:lstStyle/>
          <a:p>
            <a:pPr algn="ctr"/>
            <a:r>
              <a:rPr lang="en-US" b="1" dirty="0" smtClean="0"/>
              <a:t>SCRUM</a:t>
            </a:r>
            <a:endParaRPr lang="en-US" b="1" dirty="0"/>
          </a:p>
        </p:txBody>
      </p:sp>
      <p:sp>
        <p:nvSpPr>
          <p:cNvPr id="3" name="Content Placeholder 2"/>
          <p:cNvSpPr>
            <a:spLocks noGrp="1"/>
          </p:cNvSpPr>
          <p:nvPr>
            <p:ph sz="half" idx="1"/>
          </p:nvPr>
        </p:nvSpPr>
        <p:spPr>
          <a:xfrm>
            <a:off x="838199" y="1205345"/>
            <a:ext cx="10314709" cy="5351367"/>
          </a:xfrm>
        </p:spPr>
        <p:txBody>
          <a:bodyPr>
            <a:normAutofit/>
          </a:bodyPr>
          <a:lstStyle/>
          <a:p>
            <a:r>
              <a:rPr lang="en-US" sz="2100" dirty="0" smtClean="0"/>
              <a:t>Scrum incorporates framework activities: requirements, analysis, design, evolution, and delivery</a:t>
            </a:r>
            <a:br>
              <a:rPr lang="en-US" sz="2100" dirty="0" smtClean="0"/>
            </a:br>
            <a:endParaRPr lang="en-US" sz="2100" dirty="0" smtClean="0"/>
          </a:p>
          <a:p>
            <a:r>
              <a:rPr lang="en-US" sz="2100" dirty="0" smtClean="0"/>
              <a:t>Within each mentioned framework activity, work tasks </a:t>
            </a:r>
            <a:br>
              <a:rPr lang="en-US" sz="2100" dirty="0" smtClean="0"/>
            </a:br>
            <a:r>
              <a:rPr lang="en-US" sz="2100" dirty="0" smtClean="0"/>
              <a:t>occur within a process pattern called a sprint.</a:t>
            </a:r>
            <a:br>
              <a:rPr lang="en-US" sz="2100" dirty="0" smtClean="0"/>
            </a:br>
            <a:endParaRPr lang="en-US" sz="2100" dirty="0" smtClean="0"/>
          </a:p>
          <a:p>
            <a:r>
              <a:rPr lang="en-US" sz="2100" dirty="0" smtClean="0"/>
              <a:t>Sprint: consists of work units that are required to </a:t>
            </a:r>
            <a:br>
              <a:rPr lang="en-US" sz="2100" dirty="0" smtClean="0"/>
            </a:br>
            <a:r>
              <a:rPr lang="en-US" sz="2100" dirty="0" smtClean="0"/>
              <a:t>achieve a requirement defined in the backlog that </a:t>
            </a:r>
            <a:br>
              <a:rPr lang="en-US" sz="2100" dirty="0" smtClean="0"/>
            </a:br>
            <a:r>
              <a:rPr lang="en-US" sz="2100" dirty="0" smtClean="0"/>
              <a:t>must be fit into a predefined time-box </a:t>
            </a:r>
            <a:br>
              <a:rPr lang="en-US" sz="2100" dirty="0" smtClean="0"/>
            </a:br>
            <a:r>
              <a:rPr lang="en-US" sz="2100" dirty="0" smtClean="0"/>
              <a:t>(typically 30 days)</a:t>
            </a:r>
            <a:br>
              <a:rPr lang="en-US" sz="2100" dirty="0" smtClean="0"/>
            </a:br>
            <a:endParaRPr lang="en-US" sz="2100" dirty="0" smtClean="0"/>
          </a:p>
          <a:p>
            <a:r>
              <a:rPr lang="en-US" sz="2100" dirty="0" smtClean="0"/>
              <a:t>Sprint allows team to work in </a:t>
            </a:r>
            <a:br>
              <a:rPr lang="en-US" sz="2100" dirty="0" smtClean="0"/>
            </a:br>
            <a:r>
              <a:rPr lang="en-US" sz="2100" dirty="0" smtClean="0"/>
              <a:t>a short-term.</a:t>
            </a:r>
            <a:endParaRPr lang="en-US" sz="2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20911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04948"/>
            <a:ext cx="5181600" cy="5472015"/>
          </a:xfrm>
        </p:spPr>
        <p:txBody>
          <a:bodyPr>
            <a:normAutofit fontScale="85000" lnSpcReduction="20000"/>
          </a:bodyPr>
          <a:lstStyle/>
          <a:p>
            <a:endParaRPr lang="en-US" dirty="0" smtClean="0"/>
          </a:p>
          <a:p>
            <a:r>
              <a:rPr lang="en-US" b="1" dirty="0"/>
              <a:t>Dynamic Systems Development Method (DSDM)</a:t>
            </a:r>
            <a:endParaRPr lang="en-US" dirty="0"/>
          </a:p>
          <a:p>
            <a:r>
              <a:rPr lang="en-US" dirty="0" smtClean="0"/>
              <a:t>DSDM is for practical people</a:t>
            </a:r>
          </a:p>
          <a:p>
            <a:r>
              <a:rPr lang="en-US" dirty="0" smtClean="0"/>
              <a:t>Pareto principle – 80% of an application can be delivered in 20% of the time needed to develop whole application.</a:t>
            </a:r>
            <a:br>
              <a:rPr lang="en-US" dirty="0" smtClean="0"/>
            </a:br>
            <a:r>
              <a:rPr lang="en-US" dirty="0" smtClean="0"/>
              <a:t>DSDM is for practical people.</a:t>
            </a:r>
          </a:p>
          <a:p>
            <a:r>
              <a:rPr lang="en-US" b="1" dirty="0" smtClean="0"/>
              <a:t>Feature Driven Development (FDD)</a:t>
            </a:r>
            <a:r>
              <a:rPr lang="en-US" dirty="0" smtClean="0"/>
              <a:t> is for large projects</a:t>
            </a:r>
          </a:p>
          <a:p>
            <a:r>
              <a:rPr lang="en-US" dirty="0" smtClean="0"/>
              <a:t>In FDD we decompose big problems into small features</a:t>
            </a:r>
          </a:p>
          <a:p>
            <a:r>
              <a:rPr lang="en-US" dirty="0" smtClean="0"/>
              <a:t>Features are small blocks of deliverable functionality, so their design and code are easier to inspect and implement.</a:t>
            </a:r>
            <a:endParaRPr lang="en-US" dirty="0"/>
          </a:p>
        </p:txBody>
      </p:sp>
      <p:sp>
        <p:nvSpPr>
          <p:cNvPr id="4" name="Content Placeholder 3"/>
          <p:cNvSpPr>
            <a:spLocks noGrp="1"/>
          </p:cNvSpPr>
          <p:nvPr>
            <p:ph sz="half" idx="2"/>
          </p:nvPr>
        </p:nvSpPr>
        <p:spPr>
          <a:xfrm>
            <a:off x="6172200" y="1565564"/>
            <a:ext cx="5181600" cy="4611400"/>
          </a:xfrm>
        </p:spPr>
        <p:txBody>
          <a:bodyPr>
            <a:normAutofit fontScale="85000" lnSpcReduction="20000"/>
          </a:bodyPr>
          <a:lstStyle/>
          <a:p>
            <a:r>
              <a:rPr lang="en-US" b="1" dirty="0" smtClean="0"/>
              <a:t>Lean Software Development (LSD)</a:t>
            </a:r>
            <a:r>
              <a:rPr lang="en-US" b="1" dirty="0"/>
              <a:t> </a:t>
            </a:r>
            <a:r>
              <a:rPr lang="en-US" dirty="0" smtClean="0"/>
              <a:t>– get rid of unnecessary stuff</a:t>
            </a:r>
          </a:p>
          <a:p>
            <a:r>
              <a:rPr lang="en-US" b="1" dirty="0" smtClean="0"/>
              <a:t>Agile Modeling (AM)</a:t>
            </a:r>
            <a:r>
              <a:rPr lang="en-US" dirty="0" smtClean="0"/>
              <a:t> – introducing UML, and principles like: Model with purpose, Use multiple modes, Use models as travel light…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55535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338"/>
          </a:xfrm>
        </p:spPr>
        <p:txBody>
          <a:bodyPr>
            <a:normAutofit/>
          </a:bodyPr>
          <a:lstStyle/>
          <a:p>
            <a:endParaRPr lang="en-US" dirty="0" smtClean="0"/>
          </a:p>
          <a:p>
            <a:r>
              <a:rPr lang="en-US" dirty="0" smtClean="0"/>
              <a:t>The goal is to make a software that succeeds, that meets the needs of the people who use it, that performs flawlessly over a long period of time, that is easy to modify and even easier to use. </a:t>
            </a:r>
            <a:br>
              <a:rPr lang="en-US" dirty="0" smtClean="0"/>
            </a:br>
            <a:r>
              <a:rPr lang="en-US" dirty="0" smtClean="0"/>
              <a:t>This kid of software can and does change things for the better</a:t>
            </a:r>
          </a:p>
          <a:p>
            <a:endParaRPr lang="en-US" dirty="0"/>
          </a:p>
          <a:p>
            <a:pPr marL="0" indent="0">
              <a:buNone/>
            </a:pPr>
            <a:endParaRPr lang="en-US" dirty="0" smtClean="0"/>
          </a:p>
          <a:p>
            <a:endParaRPr lang="en-US" dirty="0"/>
          </a:p>
          <a:p>
            <a:pPr marL="0" indent="0">
              <a:buNone/>
            </a:pPr>
            <a:r>
              <a:rPr lang="en-US" sz="1400" i="1" dirty="0" smtClean="0"/>
              <a:t>Use this book as a framework</a:t>
            </a:r>
            <a:r>
              <a:rPr lang="en-US" sz="1400" dirty="0" smtClean="0"/>
              <a:t>! Pick techniques from here you like, and study them thoroughly. </a:t>
            </a:r>
          </a:p>
          <a:p>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4067838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CAB9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 Of Part 1</a:t>
            </a:r>
            <a:endParaRPr lang="en-US" dirty="0"/>
          </a:p>
        </p:txBody>
      </p:sp>
      <p:sp>
        <p:nvSpPr>
          <p:cNvPr id="3" name="Subtitle 2"/>
          <p:cNvSpPr>
            <a:spLocks noGrp="1"/>
          </p:cNvSpPr>
          <p:nvPr>
            <p:ph type="subTitle" idx="1"/>
          </p:nvPr>
        </p:nvSpPr>
        <p:spPr/>
        <p:txBody>
          <a:bodyPr/>
          <a:lstStyle/>
          <a:p>
            <a:r>
              <a:rPr lang="en-US" dirty="0" smtClean="0"/>
              <a:t>The Software Process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762" y="1122363"/>
            <a:ext cx="1438476" cy="1267002"/>
          </a:xfrm>
          <a:prstGeom prst="rect">
            <a:avLst/>
          </a:prstGeom>
        </p:spPr>
      </p:pic>
    </p:spTree>
    <p:extLst>
      <p:ext uri="{BB962C8B-B14F-4D97-AF65-F5344CB8AC3E}">
        <p14:creationId xmlns:p14="http://schemas.microsoft.com/office/powerpoint/2010/main" val="39374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854" y="301624"/>
            <a:ext cx="11395364" cy="6251575"/>
          </a:xfrm>
        </p:spPr>
        <p:txBody>
          <a:bodyPr/>
          <a:lstStyle/>
          <a:p>
            <a:pPr marL="0" indent="0">
              <a:buNone/>
            </a:pPr>
            <a:endParaRPr lang="en-US" dirty="0" smtClean="0"/>
          </a:p>
          <a:p>
            <a:pPr marL="0" indent="0">
              <a:buNone/>
            </a:pPr>
            <a:r>
              <a:rPr lang="en-US" dirty="0" smtClean="0"/>
              <a:t>The book contains of 5 capital parts:</a:t>
            </a:r>
          </a:p>
          <a:p>
            <a:pPr marL="0" indent="0">
              <a:buNone/>
            </a:pPr>
            <a:endParaRPr lang="en-US" dirty="0" smtClean="0"/>
          </a:p>
          <a:p>
            <a:pPr marL="0" indent="0">
              <a:buNone/>
            </a:pPr>
            <a:endParaRPr lang="en-US" dirty="0" smtClean="0"/>
          </a:p>
          <a:p>
            <a:r>
              <a:rPr lang="en-US" b="1" dirty="0" smtClean="0"/>
              <a:t>The Process</a:t>
            </a:r>
            <a:r>
              <a:rPr lang="en-US" dirty="0" smtClean="0"/>
              <a:t>, presents a variety of different views of software process,</a:t>
            </a:r>
          </a:p>
          <a:p>
            <a:r>
              <a:rPr lang="en-US" b="1" dirty="0" smtClean="0"/>
              <a:t>Modeling</a:t>
            </a:r>
            <a:r>
              <a:rPr lang="en-US" dirty="0" smtClean="0"/>
              <a:t>, presents analysis and design methods</a:t>
            </a:r>
          </a:p>
          <a:p>
            <a:r>
              <a:rPr lang="en-US" b="1" dirty="0" smtClean="0"/>
              <a:t>Quality Management</a:t>
            </a:r>
            <a:r>
              <a:rPr lang="en-US" dirty="0" smtClean="0"/>
              <a:t>, presents the concepts, procedures, techniques</a:t>
            </a:r>
          </a:p>
          <a:p>
            <a:r>
              <a:rPr lang="en-US" b="1" dirty="0" smtClean="0"/>
              <a:t>Managing Software Projects</a:t>
            </a:r>
          </a:p>
          <a:p>
            <a:r>
              <a:rPr lang="en-US" b="1" dirty="0" smtClean="0"/>
              <a:t>Advanced Topics</a:t>
            </a:r>
            <a:r>
              <a:rPr lang="en-US" dirty="0" smtClean="0"/>
              <a:t>, considers software process improvement and software engineering trends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3675443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“software”?</a:t>
            </a:r>
            <a:endParaRPr lang="en-US" dirty="0"/>
          </a:p>
        </p:txBody>
      </p:sp>
      <p:sp>
        <p:nvSpPr>
          <p:cNvPr id="3" name="Content Placeholder 2"/>
          <p:cNvSpPr>
            <a:spLocks noGrp="1"/>
          </p:cNvSpPr>
          <p:nvPr>
            <p:ph sz="half" idx="1"/>
          </p:nvPr>
        </p:nvSpPr>
        <p:spPr>
          <a:xfrm>
            <a:off x="838200" y="1454727"/>
            <a:ext cx="10397836" cy="5167746"/>
          </a:xfrm>
        </p:spPr>
        <p:txBody>
          <a:bodyPr>
            <a:normAutofit/>
          </a:bodyPr>
          <a:lstStyle/>
          <a:p>
            <a:r>
              <a:rPr lang="en-US" dirty="0" smtClean="0"/>
              <a:t>A </a:t>
            </a:r>
            <a:r>
              <a:rPr lang="en-US" b="1" dirty="0" smtClean="0"/>
              <a:t>computer software </a:t>
            </a:r>
            <a:r>
              <a:rPr lang="en-US" dirty="0" smtClean="0"/>
              <a:t>is THE PRODUCTS that software professionals build. It encompasses programs that execute within a computer.</a:t>
            </a:r>
          </a:p>
          <a:p>
            <a:r>
              <a:rPr lang="en-US" b="1" dirty="0" smtClean="0"/>
              <a:t>Software engineers </a:t>
            </a:r>
            <a:r>
              <a:rPr lang="en-US" dirty="0" smtClean="0"/>
              <a:t>build and support software.</a:t>
            </a:r>
          </a:p>
          <a:p>
            <a:r>
              <a:rPr lang="en-US" dirty="0" smtClean="0"/>
              <a:t>We develop </a:t>
            </a:r>
            <a:r>
              <a:rPr lang="en-US" b="1" dirty="0" smtClean="0"/>
              <a:t>software</a:t>
            </a:r>
            <a:r>
              <a:rPr lang="en-US" dirty="0" smtClean="0"/>
              <a:t> and at the same time we’re developing it on another software. “</a:t>
            </a:r>
            <a:r>
              <a:rPr lang="en-US" i="1" dirty="0" smtClean="0"/>
              <a:t>Software is both  a product and a vehicle that delivers a product”</a:t>
            </a:r>
            <a:r>
              <a:rPr lang="en-US" dirty="0" smtClean="0"/>
              <a:t>.</a:t>
            </a:r>
          </a:p>
          <a:p>
            <a:r>
              <a:rPr lang="en-US" b="1" dirty="0" smtClean="0"/>
              <a:t>Software</a:t>
            </a:r>
            <a:r>
              <a:rPr lang="en-US" dirty="0" smtClean="0"/>
              <a:t> delivers the most important product of our time: “information”.</a:t>
            </a:r>
          </a:p>
          <a:p>
            <a:r>
              <a:rPr lang="en-US" b="1" dirty="0" smtClean="0"/>
              <a:t>Software</a:t>
            </a:r>
            <a:r>
              <a:rPr lang="en-US" dirty="0" smtClean="0"/>
              <a:t> is logical rather than a physical.</a:t>
            </a:r>
          </a:p>
          <a:p>
            <a:r>
              <a:rPr lang="en-US" sz="2700" b="1" dirty="0" smtClean="0"/>
              <a:t>Software</a:t>
            </a:r>
            <a:r>
              <a:rPr lang="en-US" sz="2700" dirty="0" smtClean="0"/>
              <a:t> is developed or engineered, while hardware is manufactured.</a:t>
            </a:r>
            <a:endParaRPr lang="en-US" sz="2700" dirty="0"/>
          </a:p>
          <a:p>
            <a:r>
              <a:rPr lang="en-US" sz="2700" b="1" dirty="0" smtClean="0"/>
              <a:t>Software</a:t>
            </a:r>
            <a:r>
              <a:rPr lang="en-US" sz="2700" dirty="0" smtClean="0"/>
              <a:t> doesn’t wear out, but hardware does wear out.</a:t>
            </a:r>
            <a:endParaRPr lang="en-US" sz="27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173787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sz="half" idx="1"/>
          </p:nvPr>
        </p:nvSpPr>
        <p:spPr>
          <a:xfrm>
            <a:off x="838200" y="1690688"/>
            <a:ext cx="10785764" cy="4486275"/>
          </a:xfrm>
        </p:spPr>
        <p:txBody>
          <a:bodyPr>
            <a:noAutofit/>
          </a:bodyPr>
          <a:lstStyle/>
          <a:p>
            <a:r>
              <a:rPr lang="en-US" sz="2700" dirty="0" smtClean="0"/>
              <a:t>Software engineering is the application of engineering to the development of software in a systematic method.</a:t>
            </a:r>
          </a:p>
          <a:p>
            <a:r>
              <a:rPr lang="en-US" sz="2700" dirty="0" smtClean="0"/>
              <a:t>A concerted effort should be made to understand the problem before a software solution is developed, therefore DESIGN becomes a pivotal activity.</a:t>
            </a:r>
          </a:p>
          <a:p>
            <a:r>
              <a:rPr lang="en-US" sz="2700" dirty="0" smtClean="0"/>
              <a:t>Software should always exhibit high quality.</a:t>
            </a:r>
          </a:p>
          <a:p>
            <a:r>
              <a:rPr lang="en-US" sz="2700" dirty="0" smtClean="0"/>
              <a:t>Software engineering encompasses a process, methods for managing and engineering software and tools</a:t>
            </a:r>
          </a:p>
          <a:p>
            <a:r>
              <a:rPr lang="en-US" sz="2700" dirty="0" smtClean="0"/>
              <a:t>Software engineering: “the application of a systematic, disciplined, quantifiable approach to the development, and maintenance of software.</a:t>
            </a:r>
            <a:endParaRPr lang="en-US" sz="27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785542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categories of computer software</a:t>
            </a:r>
            <a:endParaRPr lang="en-US" dirty="0"/>
          </a:p>
        </p:txBody>
      </p:sp>
      <p:sp>
        <p:nvSpPr>
          <p:cNvPr id="3" name="Content Placeholder 2"/>
          <p:cNvSpPr>
            <a:spLocks noGrp="1"/>
          </p:cNvSpPr>
          <p:nvPr>
            <p:ph sz="half" idx="1"/>
          </p:nvPr>
        </p:nvSpPr>
        <p:spPr>
          <a:xfrm>
            <a:off x="665019" y="1468582"/>
            <a:ext cx="6234546" cy="4918363"/>
          </a:xfrm>
        </p:spPr>
        <p:txBody>
          <a:bodyPr>
            <a:normAutofit/>
          </a:bodyPr>
          <a:lstStyle/>
          <a:p>
            <a:pPr marL="457200" indent="-457200">
              <a:buFont typeface="+mj-lt"/>
              <a:buAutoNum type="arabicPeriod"/>
            </a:pPr>
            <a:r>
              <a:rPr lang="en-US" sz="2200" b="1" dirty="0" smtClean="0"/>
              <a:t>System software: </a:t>
            </a:r>
            <a:r>
              <a:rPr lang="en-US" sz="2200" dirty="0" smtClean="0"/>
              <a:t>a collection of programs written to service other programs  Operating systems or utility software: (e.g. Windows, Ubuntu, compilers, editors…), characterized by multi-threading</a:t>
            </a:r>
          </a:p>
          <a:p>
            <a:pPr marL="457200" indent="-457200">
              <a:buFont typeface="+mj-lt"/>
              <a:buAutoNum type="arabicPeriod"/>
            </a:pPr>
            <a:endParaRPr lang="en-US" sz="2200" dirty="0" smtClean="0"/>
          </a:p>
          <a:p>
            <a:pPr marL="457200" indent="-457200">
              <a:buFont typeface="+mj-lt"/>
              <a:buAutoNum type="arabicPeriod"/>
            </a:pPr>
            <a:r>
              <a:rPr lang="en-US" sz="2200" b="1" dirty="0" smtClean="0"/>
              <a:t>Application software:</a:t>
            </a:r>
            <a:r>
              <a:rPr lang="en-US" sz="2200" dirty="0" smtClean="0"/>
              <a:t> stand alone programs, I see them as any App you can download from the Google Store.</a:t>
            </a:r>
          </a:p>
          <a:p>
            <a:pPr marL="457200" indent="-457200">
              <a:buFont typeface="+mj-lt"/>
              <a:buAutoNum type="arabicPeriod"/>
            </a:pPr>
            <a:endParaRPr lang="en-US" sz="2200" dirty="0" smtClean="0"/>
          </a:p>
          <a:p>
            <a:pPr marL="457200" indent="-457200">
              <a:buFont typeface="+mj-lt"/>
              <a:buAutoNum type="arabicPeriod"/>
            </a:pPr>
            <a:r>
              <a:rPr lang="en-US" sz="2200" b="1" dirty="0" smtClean="0"/>
              <a:t>Engineering/scientific software:</a:t>
            </a:r>
            <a:r>
              <a:rPr lang="en-US" sz="2200" dirty="0" smtClean="0"/>
              <a:t> characterized by number crunching algorithms. They are real time apps. (e.g. Matlab, CATIA…) </a:t>
            </a:r>
          </a:p>
          <a:p>
            <a:endParaRPr lang="en-US" sz="22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365" y="4232705"/>
            <a:ext cx="3115110" cy="21542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1365" y="1314304"/>
            <a:ext cx="2800741" cy="1969223"/>
          </a:xfrm>
          <a:prstGeom prst="rect">
            <a:avLst/>
          </a:prstGeom>
        </p:spPr>
      </p:pic>
      <p:cxnSp>
        <p:nvCxnSpPr>
          <p:cNvPr id="10" name="Straight Arrow Connector 9"/>
          <p:cNvCxnSpPr/>
          <p:nvPr/>
        </p:nvCxnSpPr>
        <p:spPr>
          <a:xfrm>
            <a:off x="6691745" y="3629891"/>
            <a:ext cx="1829620" cy="94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6691745" y="2037052"/>
            <a:ext cx="1829620" cy="261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152" y="5448846"/>
            <a:ext cx="899696" cy="93809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65738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categories of computer software</a:t>
            </a:r>
            <a:endParaRPr lang="en-US" dirty="0"/>
          </a:p>
        </p:txBody>
      </p:sp>
      <p:sp>
        <p:nvSpPr>
          <p:cNvPr id="3" name="Content Placeholder 2"/>
          <p:cNvSpPr>
            <a:spLocks noGrp="1"/>
          </p:cNvSpPr>
          <p:nvPr>
            <p:ph sz="half" idx="1"/>
          </p:nvPr>
        </p:nvSpPr>
        <p:spPr>
          <a:xfrm>
            <a:off x="838200" y="1825625"/>
            <a:ext cx="10515600" cy="4351338"/>
          </a:xfrm>
        </p:spPr>
        <p:txBody>
          <a:bodyPr>
            <a:normAutofit/>
          </a:bodyPr>
          <a:lstStyle/>
          <a:p>
            <a:pPr marL="514350" indent="-514350">
              <a:buFont typeface="+mj-lt"/>
              <a:buAutoNum type="arabicPeriod" startAt="4"/>
            </a:pPr>
            <a:r>
              <a:rPr lang="en-US" b="1" dirty="0"/>
              <a:t>Embedded software:</a:t>
            </a:r>
            <a:r>
              <a:rPr lang="en-US" dirty="0"/>
              <a:t> software that’s embedded a certain </a:t>
            </a:r>
            <a:r>
              <a:rPr lang="en-US" dirty="0" smtClean="0"/>
              <a:t>product (cars, telephones, robots, toys...) </a:t>
            </a:r>
          </a:p>
          <a:p>
            <a:pPr marL="514350" indent="-514350">
              <a:buFont typeface="+mj-lt"/>
              <a:buAutoNum type="arabicPeriod" startAt="4"/>
            </a:pPr>
            <a:r>
              <a:rPr lang="en-US" b="1" dirty="0" smtClean="0"/>
              <a:t>Product-line </a:t>
            </a:r>
            <a:r>
              <a:rPr lang="en-US" b="1" dirty="0"/>
              <a:t>software:</a:t>
            </a:r>
            <a:r>
              <a:rPr lang="en-US" dirty="0"/>
              <a:t> provides a specific capability for use by many different customers.</a:t>
            </a:r>
          </a:p>
          <a:p>
            <a:pPr marL="514350" indent="-514350">
              <a:buFont typeface="+mj-lt"/>
              <a:buAutoNum type="arabicPeriod" startAt="4"/>
            </a:pPr>
            <a:r>
              <a:rPr lang="en-US" b="1" dirty="0"/>
              <a:t>Web applications</a:t>
            </a:r>
            <a:r>
              <a:rPr lang="en-US" dirty="0"/>
              <a:t>: user-server communication software</a:t>
            </a:r>
          </a:p>
          <a:p>
            <a:pPr marL="514350" indent="-514350">
              <a:buFont typeface="+mj-lt"/>
              <a:buAutoNum type="arabicPeriod" startAt="4"/>
            </a:pPr>
            <a:r>
              <a:rPr lang="en-US" b="1" dirty="0"/>
              <a:t>Artificial intelligence software</a:t>
            </a:r>
            <a:r>
              <a:rPr lang="en-US" dirty="0"/>
              <a:t>: makes use of non-numerical algorithms to solve complex problems that are not amenable to computation or straight forward analysis.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280940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Web Apps are the most common </a:t>
            </a:r>
            <a:r>
              <a:rPr lang="en-US" sz="4000" dirty="0" smtClean="0"/>
              <a:t/>
            </a:r>
            <a:br>
              <a:rPr lang="en-US" sz="4000" dirty="0" smtClean="0"/>
            </a:br>
            <a:r>
              <a:rPr lang="en-US" sz="4000" dirty="0" smtClean="0"/>
              <a:t>software </a:t>
            </a:r>
            <a:r>
              <a:rPr lang="en-US" sz="4000" dirty="0" smtClean="0"/>
              <a:t>today, and they are characterized by:</a:t>
            </a:r>
            <a:endParaRPr lang="en-US" sz="4000" dirty="0"/>
          </a:p>
        </p:txBody>
      </p:sp>
      <p:sp>
        <p:nvSpPr>
          <p:cNvPr id="3" name="Content Placeholder 2"/>
          <p:cNvSpPr>
            <a:spLocks noGrp="1"/>
          </p:cNvSpPr>
          <p:nvPr>
            <p:ph sz="half" idx="1"/>
          </p:nvPr>
        </p:nvSpPr>
        <p:spPr>
          <a:xfrm>
            <a:off x="838200" y="1825625"/>
            <a:ext cx="10515600" cy="4351338"/>
          </a:xfrm>
        </p:spPr>
        <p:txBody>
          <a:bodyPr/>
          <a:lstStyle/>
          <a:p>
            <a:endParaRPr lang="en-US" b="1" dirty="0" smtClean="0"/>
          </a:p>
          <a:p>
            <a:r>
              <a:rPr lang="en-US" b="1" dirty="0" smtClean="0"/>
              <a:t>Network intensiveness, Concurrency</a:t>
            </a:r>
            <a:r>
              <a:rPr lang="en-US" dirty="0" smtClean="0"/>
              <a:t>, more people are using the app at the same time, and the number of user vary from day to day so there’s </a:t>
            </a:r>
            <a:r>
              <a:rPr lang="en-US" b="1" dirty="0" smtClean="0"/>
              <a:t>unpredictable load</a:t>
            </a:r>
            <a:r>
              <a:rPr lang="en-US" dirty="0" smtClean="0"/>
              <a:t>. </a:t>
            </a:r>
            <a:r>
              <a:rPr lang="en-US" b="1" dirty="0" smtClean="0"/>
              <a:t>Performance</a:t>
            </a:r>
            <a:r>
              <a:rPr lang="en-US" dirty="0" smtClean="0"/>
              <a:t> must be good, and availability has to be almost 24/7.</a:t>
            </a:r>
            <a:br>
              <a:rPr lang="en-US" dirty="0" smtClean="0"/>
            </a:br>
            <a:r>
              <a:rPr lang="en-US" dirty="0" smtClean="0"/>
              <a:t>Web Apps are </a:t>
            </a:r>
            <a:r>
              <a:rPr lang="en-US" b="1" dirty="0" smtClean="0"/>
              <a:t>data driven</a:t>
            </a:r>
            <a:r>
              <a:rPr lang="en-US" dirty="0" smtClean="0"/>
              <a:t>, we use web app to access databases on the other side. Web Apps are </a:t>
            </a:r>
            <a:r>
              <a:rPr lang="en-US" b="1" dirty="0" smtClean="0"/>
              <a:t>content sensitive</a:t>
            </a:r>
            <a:r>
              <a:rPr lang="en-US" dirty="0" smtClean="0"/>
              <a:t>, </a:t>
            </a:r>
            <a:r>
              <a:rPr lang="en-US" b="1" dirty="0" smtClean="0"/>
              <a:t>aesthetics</a:t>
            </a:r>
            <a:r>
              <a:rPr lang="en-US" dirty="0" smtClean="0"/>
              <a:t> is important. They also </a:t>
            </a:r>
            <a:r>
              <a:rPr lang="en-US" b="1" dirty="0" smtClean="0"/>
              <a:t>evolve continuously</a:t>
            </a:r>
            <a:r>
              <a:rPr lang="en-US" dirty="0" smtClean="0"/>
              <a:t>, and web app need to hit the market as quickly as possible. Web Apps need to provide </a:t>
            </a:r>
            <a:r>
              <a:rPr lang="en-US" b="1" dirty="0" smtClean="0"/>
              <a:t>security,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905266" cy="704948"/>
          </a:xfrm>
          <a:prstGeom prst="rect">
            <a:avLst/>
          </a:prstGeom>
        </p:spPr>
      </p:pic>
    </p:spTree>
    <p:extLst>
      <p:ext uri="{BB962C8B-B14F-4D97-AF65-F5344CB8AC3E}">
        <p14:creationId xmlns:p14="http://schemas.microsoft.com/office/powerpoint/2010/main" val="172715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1840</Words>
  <Application>Microsoft Office PowerPoint</Application>
  <PresentationFormat>Widescreen</PresentationFormat>
  <Paragraphs>206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Software Engineering</vt:lpstr>
      <vt:lpstr>Part 1 - Chapter 1</vt:lpstr>
      <vt:lpstr>PowerPoint Presentation</vt:lpstr>
      <vt:lpstr>PowerPoint Presentation</vt:lpstr>
      <vt:lpstr>What is a “software”?</vt:lpstr>
      <vt:lpstr>Software engineering</vt:lpstr>
      <vt:lpstr>7 categories of computer software</vt:lpstr>
      <vt:lpstr>7 categories of computer software</vt:lpstr>
      <vt:lpstr>Web Apps are the most common  software today, and they are characterized by:</vt:lpstr>
      <vt:lpstr>The software process</vt:lpstr>
      <vt:lpstr>Process framework</vt:lpstr>
      <vt:lpstr>Umbrella activities</vt:lpstr>
      <vt:lpstr>David Hooker’s 7 principles  that focus on software engineering practice:</vt:lpstr>
      <vt:lpstr>Part 1 - Chapter 2</vt:lpstr>
      <vt:lpstr>PowerPoint Presentation</vt:lpstr>
      <vt:lpstr>Process framework activity No.1:  COMMUNICATION</vt:lpstr>
      <vt:lpstr>‘Waterfall’  and ‘V’ model</vt:lpstr>
      <vt:lpstr>Incremental and  Evolutionary model</vt:lpstr>
      <vt:lpstr>Spiral model</vt:lpstr>
      <vt:lpstr>Unified Process UP and  Personal Software process PSP</vt:lpstr>
      <vt:lpstr>Part 1 - Chapter 3</vt:lpstr>
      <vt:lpstr>Agility</vt:lpstr>
      <vt:lpstr>12 Agility principles</vt:lpstr>
      <vt:lpstr>A number of key traits must exist among the people on an agile team:</vt:lpstr>
      <vt:lpstr>Extreme programming XP</vt:lpstr>
      <vt:lpstr>Extreme programming XP</vt:lpstr>
      <vt:lpstr>Industrial Extreme Programming IXP</vt:lpstr>
      <vt:lpstr>SCRUM</vt:lpstr>
      <vt:lpstr>PowerPoint Presentation</vt:lpstr>
      <vt:lpstr>The End Of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56</cp:revision>
  <dcterms:created xsi:type="dcterms:W3CDTF">2019-01-06T08:31:24Z</dcterms:created>
  <dcterms:modified xsi:type="dcterms:W3CDTF">2019-01-06T19:06:59Z</dcterms:modified>
</cp:coreProperties>
</file>