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275" r:id="rId11"/>
    <p:sldId id="277" r:id="rId12"/>
    <p:sldId id="298" r:id="rId13"/>
    <p:sldId id="299" r:id="rId14"/>
    <p:sldId id="279" r:id="rId15"/>
    <p:sldId id="302" r:id="rId16"/>
    <p:sldId id="304" r:id="rId17"/>
    <p:sldId id="305" r:id="rId18"/>
    <p:sldId id="301" r:id="rId19"/>
    <p:sldId id="306" r:id="rId20"/>
    <p:sldId id="307" r:id="rId21"/>
    <p:sldId id="308" r:id="rId22"/>
    <p:sldId id="300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28" r:id="rId42"/>
    <p:sldId id="325" r:id="rId43"/>
    <p:sldId id="329" r:id="rId44"/>
    <p:sldId id="330" r:id="rId45"/>
    <p:sldId id="331" r:id="rId46"/>
    <p:sldId id="2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000"/>
    <a:srgbClr val="3C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F50A-BDB2-4FBD-B4C2-8AEE3BF2019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B2D1-179C-4078-A6F8-109F3689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408"/>
            <a:ext cx="5015345" cy="4121987"/>
          </a:xfrm>
          <a:prstGeom prst="rect">
            <a:avLst/>
          </a:prstGeom>
          <a:ln>
            <a:noFill/>
          </a:ln>
          <a:effectLst>
            <a:outerShdw blurRad="482600" dist="38100" dir="18900000" sx="106000" sy="106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121" y="1150589"/>
            <a:ext cx="9144000" cy="1137109"/>
          </a:xfrm>
        </p:spPr>
        <p:txBody>
          <a:bodyPr/>
          <a:lstStyle/>
          <a:p>
            <a:r>
              <a:rPr lang="en-US" b="1" dirty="0" smtClean="0"/>
              <a:t>Software Engineering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21" y="2273585"/>
            <a:ext cx="9144000" cy="669173"/>
          </a:xfrm>
        </p:spPr>
        <p:txBody>
          <a:bodyPr/>
          <a:lstStyle/>
          <a:p>
            <a:r>
              <a:rPr lang="en-US" b="1" dirty="0" smtClean="0"/>
              <a:t>A Practitioner’s Approach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9586" y="2746201"/>
            <a:ext cx="3781926" cy="66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The Book by:    </a:t>
            </a:r>
            <a:r>
              <a:rPr lang="en-US" sz="1200" b="1" i="1" dirty="0" smtClean="0"/>
              <a:t>Roger S. Pressman</a:t>
            </a:r>
            <a:endParaRPr lang="en-US" sz="1200" b="1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343304"/>
            <a:ext cx="2798253" cy="514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Slides by: </a:t>
            </a:r>
            <a:r>
              <a:rPr lang="en-US" sz="3000" b="1" dirty="0" smtClean="0"/>
              <a:t>Zack Enixey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17527" y="5104365"/>
            <a:ext cx="3574473" cy="1739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I made those slides retyping highlights of the most important parts.</a:t>
            </a:r>
          </a:p>
          <a:p>
            <a:pPr algn="r"/>
            <a:r>
              <a:rPr lang="en-US" dirty="0" smtClean="0"/>
              <a:t>I wrote it as I would retell it to anyone.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26" y="0"/>
            <a:ext cx="1898073" cy="1856265"/>
          </a:xfrm>
          <a:prstGeom prst="rect">
            <a:avLst/>
          </a:prstGeom>
          <a:effectLst>
            <a:outerShdw blurRad="558800" dir="11520000" sx="121000" sy="121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7107382" y="2928645"/>
            <a:ext cx="879581" cy="4679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079000" y="1995055"/>
            <a:ext cx="589000" cy="1066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86963" y="3396581"/>
            <a:ext cx="1018492" cy="2056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05455" y="3061855"/>
            <a:ext cx="1073545" cy="54032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3855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18178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r>
              <a:rPr lang="en-US" b="1" dirty="0" smtClean="0"/>
              <a:t>Requirement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40873"/>
            <a:ext cx="10661073" cy="4736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Requirement engineering establishes a solid base for design and construction. </a:t>
            </a:r>
            <a:r>
              <a:rPr lang="en-US" i="1" dirty="0" smtClean="0">
                <a:solidFill>
                  <a:srgbClr val="480000"/>
                </a:solidFill>
              </a:rPr>
              <a:t>We need it for </a:t>
            </a:r>
            <a:r>
              <a:rPr lang="en-US" i="1" u="sng" dirty="0" smtClean="0">
                <a:solidFill>
                  <a:srgbClr val="480000"/>
                </a:solidFill>
              </a:rPr>
              <a:t>Requirement gathering</a:t>
            </a:r>
            <a:r>
              <a:rPr lang="en-US" i="1" dirty="0" smtClean="0">
                <a:solidFill>
                  <a:srgbClr val="480000"/>
                </a:solidFill>
              </a:rPr>
              <a:t>, </a:t>
            </a:r>
            <a:r>
              <a:rPr lang="en-US" i="1" u="sng" dirty="0" smtClean="0">
                <a:solidFill>
                  <a:srgbClr val="480000"/>
                </a:solidFill>
              </a:rPr>
              <a:t>requirements modeling</a:t>
            </a:r>
            <a:r>
              <a:rPr lang="en-US" i="1" dirty="0" smtClean="0">
                <a:solidFill>
                  <a:srgbClr val="480000"/>
                </a:solidFill>
              </a:rPr>
              <a:t>, </a:t>
            </a:r>
            <a:r>
              <a:rPr lang="en-US" i="1" u="sng" dirty="0" smtClean="0">
                <a:solidFill>
                  <a:srgbClr val="480000"/>
                </a:solidFill>
              </a:rPr>
              <a:t>requirements management</a:t>
            </a:r>
            <a:r>
              <a:rPr lang="en-US" i="1" dirty="0" smtClean="0">
                <a:solidFill>
                  <a:srgbClr val="480000"/>
                </a:solidFill>
              </a:rPr>
              <a:t>, and </a:t>
            </a:r>
            <a:r>
              <a:rPr lang="en-US" i="1" u="sng" dirty="0" smtClean="0">
                <a:solidFill>
                  <a:srgbClr val="480000"/>
                </a:solidFill>
              </a:rPr>
              <a:t>requirement validation</a:t>
            </a:r>
            <a:r>
              <a:rPr lang="en-US" dirty="0" smtClean="0"/>
              <a:t>. It provides mechanism for understanding what customer wants. I encompasses 7 distinct tasks: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Inception</a:t>
            </a:r>
            <a:r>
              <a:rPr lang="en-US" dirty="0" smtClean="0"/>
              <a:t> (start): the beginning, trying to identify breadth and </a:t>
            </a:r>
            <a:r>
              <a:rPr lang="en-US" i="1" u="sng" dirty="0" smtClean="0"/>
              <a:t>depth of the market</a:t>
            </a:r>
            <a:r>
              <a:rPr lang="en-US" dirty="0" smtClean="0"/>
              <a:t>, doing analysis, identify stakeholders.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Elicitation</a:t>
            </a:r>
            <a:r>
              <a:rPr lang="en-US" dirty="0" smtClean="0"/>
              <a:t>: </a:t>
            </a:r>
            <a:r>
              <a:rPr lang="en-US" i="1" dirty="0" smtClean="0"/>
              <a:t>problems of scope must be removed</a:t>
            </a:r>
            <a:r>
              <a:rPr lang="en-US" dirty="0" smtClean="0"/>
              <a:t>. Possible problems: problems of scope: too much details that are confusing, problems of understanding: not knowing what exactly is expected, problems of changing opinions. Do elicitation in every iteration:</a:t>
            </a:r>
            <a:br>
              <a:rPr lang="en-US" dirty="0" smtClean="0"/>
            </a:br>
            <a:r>
              <a:rPr lang="en-US" sz="2600" i="1" dirty="0" smtClean="0"/>
              <a:t>Write and post a list of all ideas; Have a meeting; Discuss ideas; Add new ideas.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r>
              <a:rPr lang="en-US" b="1" dirty="0"/>
              <a:t>Requirement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10453254" cy="48053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Elaboration</a:t>
            </a:r>
            <a:r>
              <a:rPr lang="en-US" dirty="0" smtClean="0"/>
              <a:t>: the information obtained from the customer during inception and elicitation is expanded and refined during elaboration.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Negotiation</a:t>
            </a:r>
            <a:r>
              <a:rPr lang="en-US" dirty="0" smtClean="0"/>
              <a:t>: stakeholders are asked to rank requirements and then discuss </a:t>
            </a:r>
            <a:r>
              <a:rPr lang="en-US" b="1" i="1" u="sng" dirty="0" smtClean="0"/>
              <a:t>conflicts</a:t>
            </a:r>
            <a:r>
              <a:rPr lang="en-US" dirty="0" smtClean="0"/>
              <a:t> in priority. Explore conflicts from different point of views. Understand the problem. Ask questions to get more information. Ask them how they would solve the problem.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Specification</a:t>
            </a:r>
            <a:r>
              <a:rPr lang="en-US" dirty="0" smtClean="0"/>
              <a:t>: it can be a written document a set of graphical models, a formal mathematical model, a collection of usage scenarios, a prototype…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Validation</a:t>
            </a:r>
            <a:r>
              <a:rPr lang="en-US" dirty="0" smtClean="0"/>
              <a:t>: just to confirm there is NO ambiguity.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Requirements management</a:t>
            </a:r>
            <a:r>
              <a:rPr lang="en-US" dirty="0" smtClean="0"/>
              <a:t>: it’s a set of activities that help the project team identify, control and track requirements and changes as the project proceeds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429492"/>
            <a:ext cx="10453255" cy="217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smtClean="0"/>
              <a:t>		What </a:t>
            </a:r>
            <a:r>
              <a:rPr lang="en-US" sz="2200" b="1" dirty="0"/>
              <a:t>do we gather with Requirements gathering</a:t>
            </a:r>
            <a:r>
              <a:rPr lang="en-US" sz="2200" b="1" dirty="0" smtClean="0"/>
              <a:t>?</a:t>
            </a:r>
            <a:br>
              <a:rPr lang="en-US" sz="2200" b="1" dirty="0" smtClean="0"/>
            </a:br>
            <a:endParaRPr lang="en-US" sz="2200" b="1" dirty="0" smtClean="0"/>
          </a:p>
          <a:p>
            <a:r>
              <a:rPr lang="en-US" sz="2400" dirty="0" smtClean="0"/>
              <a:t>A statement of need and feasibility</a:t>
            </a:r>
          </a:p>
          <a:p>
            <a:r>
              <a:rPr lang="en-US" sz="2400" dirty="0" smtClean="0"/>
              <a:t>Bounded statement of scope for the system product</a:t>
            </a:r>
          </a:p>
          <a:p>
            <a:r>
              <a:rPr lang="en-US" sz="2400" dirty="0" smtClean="0"/>
              <a:t>A list of customers, users, and other stakeholders who participate in.</a:t>
            </a:r>
          </a:p>
          <a:p>
            <a:r>
              <a:rPr lang="en-US" sz="2400" dirty="0" smtClean="0"/>
              <a:t>A set of usage scenarios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2715491"/>
            <a:ext cx="10453256" cy="3768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Use cases:</a:t>
            </a:r>
            <a:endParaRPr lang="en-US" b="1" dirty="0"/>
          </a:p>
          <a:p>
            <a:r>
              <a:rPr lang="en-US" dirty="0" smtClean="0"/>
              <a:t>Use case tells stylizes story about </a:t>
            </a:r>
            <a:r>
              <a:rPr lang="en-US" i="1" dirty="0" smtClean="0"/>
              <a:t>how an end user</a:t>
            </a:r>
            <a:r>
              <a:rPr lang="en-US" dirty="0" smtClean="0"/>
              <a:t> interacts with the system under a specific set of circumstances. The story may be narrative text.</a:t>
            </a:r>
          </a:p>
          <a:p>
            <a:r>
              <a:rPr lang="en-US" dirty="0" smtClean="0"/>
              <a:t>It’s literary a story from a user’s point of view ‘how he would use it’.</a:t>
            </a:r>
          </a:p>
          <a:p>
            <a:r>
              <a:rPr lang="en-US" dirty="0" smtClean="0"/>
              <a:t>First step Is to define a set of actors. </a:t>
            </a:r>
            <a:r>
              <a:rPr lang="en-US" b="1" dirty="0" smtClean="0"/>
              <a:t>Primary actors </a:t>
            </a:r>
            <a:r>
              <a:rPr lang="en-US" dirty="0" smtClean="0"/>
              <a:t>that work directly and frequently with the software; and </a:t>
            </a:r>
            <a:r>
              <a:rPr lang="en-US" b="1" dirty="0" smtClean="0"/>
              <a:t>Secondary actors </a:t>
            </a:r>
            <a:r>
              <a:rPr lang="en-US" dirty="0" smtClean="0"/>
              <a:t>support the system so that primary actors can do their work.</a:t>
            </a:r>
          </a:p>
          <a:p>
            <a:r>
              <a:rPr lang="en-US" dirty="0" smtClean="0"/>
              <a:t>Use case could be in a way of UML diagram</a:t>
            </a:r>
          </a:p>
          <a:p>
            <a:r>
              <a:rPr lang="en-US" i="1" dirty="0" smtClean="0"/>
              <a:t>Google for ‘Use Case WebApp Examples’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81" y="5838365"/>
            <a:ext cx="35247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1 - 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Modeling: Scenarios, Information, And Analysis 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4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Modeling: Flow, Behavior, Patterns, And WebApps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Principles That Guide Practice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9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8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0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690687"/>
            <a:ext cx="10515601" cy="457156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Be agile</a:t>
            </a:r>
            <a:r>
              <a:rPr lang="en-US" dirty="0" smtClean="0"/>
              <a:t>: the basic tenets of agile development should govern your approach,</a:t>
            </a:r>
          </a:p>
          <a:p>
            <a:r>
              <a:rPr lang="en-US" b="1" dirty="0" smtClean="0"/>
              <a:t>Focus on QUALITY </a:t>
            </a:r>
            <a:r>
              <a:rPr lang="en-US" dirty="0" smtClean="0"/>
              <a:t>on every step,</a:t>
            </a:r>
          </a:p>
          <a:p>
            <a:r>
              <a:rPr lang="en-US" b="1" dirty="0" smtClean="0"/>
              <a:t>Be ready to adopt</a:t>
            </a:r>
            <a:r>
              <a:rPr lang="en-US" dirty="0" smtClean="0"/>
              <a:t>, no place for dogma, be open for change,</a:t>
            </a:r>
          </a:p>
          <a:p>
            <a:r>
              <a:rPr lang="en-US" b="1" dirty="0" smtClean="0"/>
              <a:t>Build an effective team</a:t>
            </a:r>
            <a:r>
              <a:rPr lang="en-US" dirty="0" smtClean="0"/>
              <a:t>, the people is what matters,</a:t>
            </a:r>
          </a:p>
          <a:p>
            <a:r>
              <a:rPr lang="en-US" b="1" dirty="0" smtClean="0"/>
              <a:t>Establish mechanisms for communication and coordination</a:t>
            </a:r>
            <a:r>
              <a:rPr lang="en-US" dirty="0" smtClean="0"/>
              <a:t>, (the project will fail cause important information fails into cracks). Talk with team,</a:t>
            </a:r>
          </a:p>
          <a:p>
            <a:r>
              <a:rPr lang="en-US" b="1" dirty="0" smtClean="0"/>
              <a:t>Manage change</a:t>
            </a:r>
            <a:r>
              <a:rPr lang="en-US" dirty="0" smtClean="0"/>
              <a:t>, (mechanisms must be established to manage the way changes are requested, assessed, approved and implemented,</a:t>
            </a:r>
          </a:p>
          <a:p>
            <a:r>
              <a:rPr lang="en-US" b="1" dirty="0" smtClean="0"/>
              <a:t>Assess risk</a:t>
            </a:r>
            <a:r>
              <a:rPr lang="en-US" dirty="0" smtClean="0"/>
              <a:t>. Be aware: “lots of things can go wrong”! Make a list of </a:t>
            </a:r>
            <a:r>
              <a:rPr lang="en-US" i="1" dirty="0" smtClean="0"/>
              <a:t>possible</a:t>
            </a:r>
            <a:r>
              <a:rPr lang="en-US" dirty="0" smtClean="0"/>
              <a:t> risks.</a:t>
            </a:r>
          </a:p>
          <a:p>
            <a:r>
              <a:rPr lang="en-US" b="1" dirty="0" smtClean="0"/>
              <a:t>Create work products that provide value for others! </a:t>
            </a:r>
            <a:r>
              <a:rPr lang="en-US" dirty="0" smtClean="0"/>
              <a:t>Do not waste you time </a:t>
            </a:r>
            <a:br>
              <a:rPr lang="en-US" dirty="0" smtClean="0"/>
            </a:br>
            <a:r>
              <a:rPr lang="en-US" dirty="0" smtClean="0"/>
              <a:t>if no one needs it, and no one wants to buy it.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990" y="5156687"/>
            <a:ext cx="1152381" cy="15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31" y="2414638"/>
            <a:ext cx="1921359" cy="1120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60" y="2414638"/>
            <a:ext cx="501701" cy="523578"/>
          </a:xfrm>
          <a:prstGeom prst="rect">
            <a:avLst/>
          </a:prstGeom>
        </p:spPr>
      </p:pic>
      <p:sp>
        <p:nvSpPr>
          <p:cNvPr id="12" name="Heart 11"/>
          <p:cNvSpPr/>
          <p:nvPr/>
        </p:nvSpPr>
        <p:spPr>
          <a:xfrm>
            <a:off x="10751127" y="2676427"/>
            <a:ext cx="318655" cy="26178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199" y="887862"/>
            <a:ext cx="10515600" cy="6358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Principles that guide </a:t>
            </a:r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" y="5787202"/>
            <a:ext cx="1739741" cy="10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Component-Level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09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2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1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Pattern-Based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88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14953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Principles that guide </a:t>
            </a:r>
            <a:r>
              <a:rPr lang="en-US" sz="2400" b="1" dirty="0">
                <a:solidFill>
                  <a:srgbClr val="FF0000"/>
                </a:solidFill>
              </a:rPr>
              <a:t>PRACTICE</a:t>
            </a:r>
            <a:r>
              <a:rPr lang="en-US" sz="2400" b="1" dirty="0"/>
              <a:t>:</a:t>
            </a:r>
            <a:endParaRPr lang="en-US" sz="2200" b="1" dirty="0" smtClean="0"/>
          </a:p>
          <a:p>
            <a:r>
              <a:rPr lang="en-US" sz="2200" b="1" dirty="0" smtClean="0"/>
              <a:t>Divide and conquer</a:t>
            </a:r>
            <a:r>
              <a:rPr lang="en-US" sz="2200" dirty="0" smtClean="0"/>
              <a:t>. Large problem is easier to solve if it is subdivided into a collection of elements,</a:t>
            </a:r>
          </a:p>
          <a:p>
            <a:r>
              <a:rPr lang="en-US" sz="2200" b="1" dirty="0" smtClean="0"/>
              <a:t>Use abstraction</a:t>
            </a:r>
            <a:r>
              <a:rPr lang="en-US" sz="2200" dirty="0" smtClean="0"/>
              <a:t>: it is simplification of some complex element. Use one word to explain whole system. Use abbreviations. Eliminate details,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8" y="3320931"/>
            <a:ext cx="7280565" cy="2747360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Be consistent</a:t>
            </a:r>
            <a:r>
              <a:rPr lang="en-US" sz="2200" dirty="0" smtClean="0"/>
              <a:t>. Stick to the goal. Don’t wiggle,</a:t>
            </a:r>
          </a:p>
          <a:p>
            <a:r>
              <a:rPr lang="en-US" sz="2200" b="1" dirty="0" smtClean="0"/>
              <a:t>Focus on The transfer of information</a:t>
            </a:r>
            <a:r>
              <a:rPr lang="en-US" sz="2200" dirty="0" smtClean="0"/>
              <a:t>: from a DB to the user,</a:t>
            </a:r>
          </a:p>
          <a:p>
            <a:r>
              <a:rPr lang="en-US" sz="2200" b="1" dirty="0" smtClean="0"/>
              <a:t>Build software that exhibits effective MODULARITY</a:t>
            </a:r>
            <a:r>
              <a:rPr lang="en-US" sz="2200" dirty="0" smtClean="0"/>
              <a:t>,</a:t>
            </a:r>
          </a:p>
          <a:p>
            <a:r>
              <a:rPr lang="en-US" sz="2200" b="1" dirty="0" smtClean="0"/>
              <a:t>Use PATTERNS</a:t>
            </a:r>
            <a:r>
              <a:rPr lang="en-US" sz="2200" dirty="0" smtClean="0"/>
              <a:t>: </a:t>
            </a:r>
            <a:r>
              <a:rPr lang="en-US" sz="2200" i="1" dirty="0" smtClean="0"/>
              <a:t>Singleton</a:t>
            </a:r>
            <a:r>
              <a:rPr lang="en-US" sz="2200" dirty="0" smtClean="0"/>
              <a:t>, </a:t>
            </a:r>
            <a:r>
              <a:rPr lang="en-US" sz="2200" i="1" dirty="0" smtClean="0"/>
              <a:t>Factory</a:t>
            </a:r>
            <a:r>
              <a:rPr lang="en-US" sz="2200" dirty="0" smtClean="0"/>
              <a:t>… don’t reinvent a wheel.</a:t>
            </a:r>
          </a:p>
          <a:p>
            <a:r>
              <a:rPr lang="en-US" sz="2200" b="1" dirty="0" smtClean="0"/>
              <a:t>Look for as much as different perspectives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Remember that someone will maintain the software.</a:t>
            </a:r>
            <a:br>
              <a:rPr lang="en-US" sz="2200" b="1" dirty="0" smtClean="0"/>
            </a:br>
            <a:r>
              <a:rPr lang="en-US" sz="2200" dirty="0" smtClean="0"/>
              <a:t>(write the code like the user is a psychopath who knows where you live)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3" y="3402502"/>
            <a:ext cx="4049762" cy="3430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8216" y="3136267"/>
            <a:ext cx="36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3CAB9E"/>
                </a:solidFill>
              </a:rPr>
              <a:t>GOALS OF SOFTWARE ENGINEERING</a:t>
            </a:r>
            <a:endParaRPr lang="en-US" b="1" i="1" dirty="0">
              <a:solidFill>
                <a:srgbClr val="3CAB9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002" y="446794"/>
            <a:ext cx="1857634" cy="1419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21175" y="157897"/>
            <a:ext cx="2682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Break into pieces and than solve it</a:t>
            </a:r>
            <a:endParaRPr lang="en-US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198" y="745930"/>
            <a:ext cx="10515600" cy="873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400" b="1" u="sng" dirty="0" smtClean="0"/>
              <a:t>What is software engineering ‘practice’?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300" dirty="0" smtClean="0">
                <a:solidFill>
                  <a:srgbClr val="C00000"/>
                </a:solidFill>
              </a:rPr>
              <a:t>Practice</a:t>
            </a:r>
            <a:r>
              <a:rPr lang="en-US" sz="2300" dirty="0" smtClean="0"/>
              <a:t> is a  collection of </a:t>
            </a:r>
            <a:r>
              <a:rPr lang="en-US" sz="2300" b="1" dirty="0" smtClean="0"/>
              <a:t>concepts</a:t>
            </a:r>
            <a:r>
              <a:rPr lang="en-US" sz="2300" dirty="0" smtClean="0"/>
              <a:t>, </a:t>
            </a:r>
            <a:r>
              <a:rPr lang="en-US" sz="2300" b="1" dirty="0" smtClean="0"/>
              <a:t>principles</a:t>
            </a:r>
            <a:r>
              <a:rPr lang="en-US" sz="2300" dirty="0" smtClean="0"/>
              <a:t>, </a:t>
            </a:r>
            <a:r>
              <a:rPr lang="en-US" sz="2300" b="1" dirty="0" smtClean="0"/>
              <a:t>methods</a:t>
            </a:r>
            <a:r>
              <a:rPr lang="en-US" sz="2300" dirty="0" smtClean="0"/>
              <a:t>, and </a:t>
            </a:r>
            <a:r>
              <a:rPr lang="en-US" sz="2300" b="1" dirty="0" smtClean="0"/>
              <a:t>tools</a:t>
            </a:r>
            <a:r>
              <a:rPr lang="en-US" sz="2300" dirty="0" smtClean="0"/>
              <a:t>. </a:t>
            </a:r>
            <a:br>
              <a:rPr lang="en-US" sz="2300" dirty="0" smtClean="0"/>
            </a:br>
            <a:r>
              <a:rPr lang="en-US" sz="2300" dirty="0" smtClean="0"/>
              <a:t>Software practice transforms a haphazard unfocused approach </a:t>
            </a:r>
          </a:p>
          <a:p>
            <a:r>
              <a:rPr lang="en-US" sz="2300" dirty="0" smtClean="0"/>
              <a:t>into something more organized.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136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5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9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- Chapter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WebApp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9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9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255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63836" cy="435133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127" y="1825624"/>
            <a:ext cx="5112328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 Of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Software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2" y="1122363"/>
            <a:ext cx="14384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948"/>
            <a:ext cx="10515600" cy="777488"/>
          </a:xfrm>
        </p:spPr>
        <p:txBody>
          <a:bodyPr/>
          <a:lstStyle/>
          <a:p>
            <a:r>
              <a:rPr lang="en-US" b="1" dirty="0" smtClean="0"/>
              <a:t>Communication Principles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2436"/>
            <a:ext cx="10515600" cy="494607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Listen</a:t>
            </a:r>
            <a:r>
              <a:rPr lang="en-US" dirty="0" smtClean="0"/>
              <a:t>: Focus on the speaker’s words, don’t interrupt him/her,</a:t>
            </a:r>
          </a:p>
          <a:p>
            <a:r>
              <a:rPr lang="en-US" b="1" dirty="0" smtClean="0"/>
              <a:t>Prepare</a:t>
            </a:r>
            <a:r>
              <a:rPr lang="en-US" dirty="0" smtClean="0"/>
              <a:t> before you communicate: understand the problem before a meeting,</a:t>
            </a:r>
          </a:p>
          <a:p>
            <a:r>
              <a:rPr lang="en-US" b="1" dirty="0" smtClean="0"/>
              <a:t>Someone needs to facilitate the activity </a:t>
            </a:r>
            <a:r>
              <a:rPr lang="en-US" dirty="0" smtClean="0"/>
              <a:t>(facilitator),</a:t>
            </a:r>
          </a:p>
          <a:p>
            <a:r>
              <a:rPr lang="en-US" b="1" dirty="0" smtClean="0"/>
              <a:t>Face-to-Face communication </a:t>
            </a:r>
            <a:r>
              <a:rPr lang="en-US" dirty="0" smtClean="0"/>
              <a:t>is the best,</a:t>
            </a:r>
          </a:p>
          <a:p>
            <a:r>
              <a:rPr lang="en-US" b="1" dirty="0" smtClean="0"/>
              <a:t>Take notes </a:t>
            </a:r>
            <a:r>
              <a:rPr lang="en-US" dirty="0" smtClean="0"/>
              <a:t>(we need someone to write everything down)</a:t>
            </a:r>
          </a:p>
          <a:p>
            <a:r>
              <a:rPr lang="en-US" b="1" dirty="0" smtClean="0"/>
              <a:t>Strive for collaboration</a:t>
            </a:r>
            <a:r>
              <a:rPr lang="en-US" dirty="0" smtClean="0"/>
              <a:t>, we all describe product and wanted functionality,</a:t>
            </a:r>
          </a:p>
          <a:p>
            <a:r>
              <a:rPr lang="en-US" dirty="0" smtClean="0"/>
              <a:t>Don’t waste time. You agree on something, </a:t>
            </a:r>
            <a:r>
              <a:rPr lang="en-US" b="1" dirty="0" smtClean="0"/>
              <a:t>move on</a:t>
            </a:r>
            <a:r>
              <a:rPr lang="en-US" dirty="0" smtClean="0"/>
              <a:t>, you can’t agree, </a:t>
            </a:r>
            <a:r>
              <a:rPr lang="en-US" b="1" dirty="0" smtClean="0"/>
              <a:t>move on</a:t>
            </a:r>
            <a:r>
              <a:rPr lang="en-US" dirty="0" smtClean="0"/>
              <a:t>, feature is unclear to everyone, </a:t>
            </a:r>
            <a:r>
              <a:rPr lang="en-US" b="1" dirty="0" smtClean="0"/>
              <a:t>move on</a:t>
            </a:r>
            <a:r>
              <a:rPr lang="en-US" dirty="0" smtClean="0"/>
              <a:t>. Moving on is the best way to achieve communication agility.</a:t>
            </a:r>
          </a:p>
          <a:p>
            <a:r>
              <a:rPr lang="en-US" dirty="0" smtClean="0"/>
              <a:t>Make it </a:t>
            </a:r>
            <a:r>
              <a:rPr lang="en-US" b="1" dirty="0" smtClean="0"/>
              <a:t>Win-Win communication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1" y="239245"/>
            <a:ext cx="1662209" cy="1536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84" y="3029885"/>
            <a:ext cx="1648055" cy="121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82" y="5467789"/>
            <a:ext cx="1814694" cy="9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en-US" dirty="0" smtClean="0"/>
              <a:t>Planning Principles: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5914"/>
            <a:ext cx="10515600" cy="482917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Understand the scope of the project</a:t>
            </a:r>
            <a:r>
              <a:rPr lang="en-US" dirty="0" smtClean="0"/>
              <a:t>. Know the destination where you are going,</a:t>
            </a:r>
          </a:p>
          <a:p>
            <a:r>
              <a:rPr lang="en-US" dirty="0" smtClean="0"/>
              <a:t>Always </a:t>
            </a:r>
            <a:r>
              <a:rPr lang="en-US" b="1" dirty="0" smtClean="0"/>
              <a:t>include stakeholders </a:t>
            </a:r>
            <a:r>
              <a:rPr lang="en-US" dirty="0" smtClean="0"/>
              <a:t>in planning activity,</a:t>
            </a:r>
          </a:p>
          <a:p>
            <a:r>
              <a:rPr lang="en-US" b="1" dirty="0" smtClean="0"/>
              <a:t>Planning should be iterative</a:t>
            </a:r>
            <a:r>
              <a:rPr lang="en-US" dirty="0" smtClean="0"/>
              <a:t>, (things will be changing all the time)</a:t>
            </a:r>
          </a:p>
          <a:p>
            <a:r>
              <a:rPr lang="en-US" dirty="0" smtClean="0"/>
              <a:t>Planning should be conducted enough to provide useful guidance for the team, no more, no less.</a:t>
            </a:r>
          </a:p>
          <a:p>
            <a:r>
              <a:rPr lang="en-US" b="1" dirty="0" smtClean="0"/>
              <a:t>Consider risk </a:t>
            </a:r>
            <a:r>
              <a:rPr lang="en-US" dirty="0" smtClean="0"/>
              <a:t>and point to risky areas, have plan B,</a:t>
            </a:r>
          </a:p>
          <a:p>
            <a:r>
              <a:rPr lang="en-US" b="1" dirty="0" smtClean="0"/>
              <a:t>Be realistic</a:t>
            </a:r>
            <a:r>
              <a:rPr lang="en-US" dirty="0" smtClean="0"/>
              <a:t>, people don’t work 100% all the time, changes will happen, problems will happen, so keep it real.</a:t>
            </a:r>
          </a:p>
          <a:p>
            <a:r>
              <a:rPr lang="en-US" b="1" dirty="0" smtClean="0"/>
              <a:t>Don’t go into detail</a:t>
            </a:r>
            <a:r>
              <a:rPr lang="en-US" dirty="0" smtClean="0"/>
              <a:t>, have ‘low-granularity’ plan it will give you broader work tasks for longer time periods.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7864" y="352474"/>
            <a:ext cx="440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‘Quick pan game’ is necessary, but the </a:t>
            </a:r>
            <a:r>
              <a:rPr lang="en-US" sz="1600" b="1" i="1" dirty="0" smtClean="0"/>
              <a:t>ROAD MAP </a:t>
            </a:r>
          </a:p>
          <a:p>
            <a:r>
              <a:rPr lang="en-US" sz="1600" i="1" dirty="0" smtClean="0"/>
              <a:t>will emerge along with the real work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5564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en-US" dirty="0" smtClean="0"/>
              <a:t>Modeling Principles: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0562"/>
            <a:ext cx="11118273" cy="48564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models as travel light,</a:t>
            </a:r>
          </a:p>
          <a:p>
            <a:r>
              <a:rPr lang="en-US" dirty="0" smtClean="0"/>
              <a:t>KISS – keep it strictly simple,</a:t>
            </a:r>
          </a:p>
          <a:p>
            <a:r>
              <a:rPr lang="en-US" dirty="0" smtClean="0"/>
              <a:t>Stick to the gist, ‘What is the topic?’, ‘What’s the goal?’</a:t>
            </a:r>
          </a:p>
          <a:p>
            <a:r>
              <a:rPr lang="en-US" dirty="0"/>
              <a:t>The goal of modeling is to BUILD SOFTWARE, not to create </a:t>
            </a:r>
            <a:r>
              <a:rPr lang="en-US" dirty="0" smtClean="0"/>
              <a:t>models,</a:t>
            </a:r>
          </a:p>
          <a:p>
            <a:r>
              <a:rPr lang="en-US" dirty="0" smtClean="0"/>
              <a:t>Functions and behavior of the software must be defined (</a:t>
            </a:r>
            <a:r>
              <a:rPr lang="en-US" i="1" dirty="0" smtClean="0"/>
              <a:t>I would use User stories for this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Makes modes that are easy to change in future. So… don’t go into details,</a:t>
            </a:r>
          </a:p>
          <a:p>
            <a:r>
              <a:rPr lang="en-US" dirty="0" smtClean="0"/>
              <a:t>Every part of the model has to have purpose, model has to be USEFUL,</a:t>
            </a:r>
          </a:p>
          <a:p>
            <a:r>
              <a:rPr lang="en-US" dirty="0" smtClean="0"/>
              <a:t>Get feedback as soon as you can and update model,</a:t>
            </a:r>
          </a:p>
          <a:p>
            <a:r>
              <a:rPr lang="en-US" dirty="0" smtClean="0"/>
              <a:t>Design of data is as important as design of processing functions.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Requirements models </a:t>
            </a:r>
            <a:r>
              <a:rPr lang="en-US" dirty="0"/>
              <a:t>(</a:t>
            </a:r>
            <a:r>
              <a:rPr lang="en-US" i="1" dirty="0"/>
              <a:t>analysis models</a:t>
            </a:r>
            <a:r>
              <a:rPr lang="en-US" dirty="0"/>
              <a:t>) represent customer requirements.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Design model </a:t>
            </a:r>
            <a:r>
              <a:rPr lang="en-US" dirty="0"/>
              <a:t>– represents characteristics of the software that help practitioners to construct Software effectively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3" y="114126"/>
            <a:ext cx="1678550" cy="157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313" y="114126"/>
            <a:ext cx="1677078" cy="1686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8981" y="120233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the </a:t>
            </a:r>
            <a:br>
              <a:rPr lang="en-US" dirty="0" smtClean="0"/>
            </a:br>
            <a:r>
              <a:rPr lang="en-US" dirty="0" smtClean="0"/>
              <a:t>founders </a:t>
            </a:r>
          </a:p>
          <a:p>
            <a:r>
              <a:rPr lang="en-US" dirty="0" smtClean="0"/>
              <a:t>of </a:t>
            </a:r>
            <a:r>
              <a:rPr lang="en-US" i="1" dirty="0" smtClean="0"/>
              <a:t>Extreme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Programming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32023" y="1367522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Scott Amber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4018" y="1453807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Ron Jeffries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924627">
            <a:off x="2762199" y="494411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Were defined by: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545120" y="233492"/>
            <a:ext cx="2053502" cy="26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545120" y="457200"/>
            <a:ext cx="2164723" cy="4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125" y="6176963"/>
            <a:ext cx="705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The software design model is analogous to an architect’s plan for a house.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0" y="3419741"/>
            <a:ext cx="2003860" cy="18490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261746" y="372607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20" name="Heart 19"/>
          <p:cNvSpPr/>
          <p:nvPr/>
        </p:nvSpPr>
        <p:spPr>
          <a:xfrm>
            <a:off x="11403935" y="4009780"/>
            <a:ext cx="360218" cy="31087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45" y="268914"/>
            <a:ext cx="5922818" cy="776288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Principles: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6" y="900546"/>
            <a:ext cx="11166764" cy="5624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Coding Principles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u="sng" dirty="0" smtClean="0"/>
              <a:t>Preparation principles</a:t>
            </a:r>
            <a:r>
              <a:rPr lang="en-US" dirty="0" smtClean="0"/>
              <a:t>: Before you write one line of code be sure you:</a:t>
            </a:r>
          </a:p>
          <a:p>
            <a:pPr lvl="1"/>
            <a:r>
              <a:rPr lang="en-US" dirty="0" smtClean="0"/>
              <a:t>Understand the problem you’re trying to solve, and understand basic design principles and concepts.</a:t>
            </a:r>
          </a:p>
          <a:p>
            <a:pPr marL="0" indent="0">
              <a:buNone/>
            </a:pPr>
            <a:r>
              <a:rPr lang="en-US" b="1" u="sng" dirty="0" smtClean="0"/>
              <a:t>Programming principles</a:t>
            </a:r>
            <a:r>
              <a:rPr lang="en-US" dirty="0" smtClean="0"/>
              <a:t>: As you begin writing code, be sure you:</a:t>
            </a:r>
          </a:p>
          <a:p>
            <a:pPr lvl="1"/>
            <a:r>
              <a:rPr lang="en-US" dirty="0" smtClean="0"/>
              <a:t>Constrain your algorithms, optimize them,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pair programming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Select </a:t>
            </a:r>
            <a:r>
              <a:rPr lang="en-US" b="1" dirty="0" smtClean="0"/>
              <a:t>data structures </a:t>
            </a:r>
            <a:r>
              <a:rPr lang="en-US" dirty="0" smtClean="0"/>
              <a:t>that will meet the needs of the design,</a:t>
            </a:r>
          </a:p>
          <a:p>
            <a:pPr lvl="1"/>
            <a:r>
              <a:rPr lang="en-US" dirty="0" smtClean="0"/>
              <a:t>Keep logic as simple as possible, KISS</a:t>
            </a:r>
          </a:p>
          <a:p>
            <a:pPr lvl="1"/>
            <a:r>
              <a:rPr lang="en-US" b="1" dirty="0" smtClean="0"/>
              <a:t>Make nested loops</a:t>
            </a:r>
            <a:r>
              <a:rPr lang="en-US" dirty="0" smtClean="0"/>
              <a:t> in the way to be easily testable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/>
              <a:t>self-documenting code,</a:t>
            </a:r>
          </a:p>
          <a:p>
            <a:pPr marL="0" indent="0">
              <a:buNone/>
            </a:pPr>
            <a:r>
              <a:rPr lang="en-US" b="1" u="sng" dirty="0" smtClean="0"/>
              <a:t>Validation principles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/>
              <a:t>unit tests,</a:t>
            </a:r>
          </a:p>
          <a:p>
            <a:pPr lvl="1"/>
            <a:r>
              <a:rPr lang="en-US" b="1" dirty="0" smtClean="0"/>
              <a:t>Refactor </a:t>
            </a:r>
            <a:r>
              <a:rPr lang="en-US" dirty="0" smtClean="0"/>
              <a:t>the code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Testing Principles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Testing is a process of executing a program with the intent of finding an error.</a:t>
            </a:r>
          </a:p>
          <a:p>
            <a:pPr lvl="1"/>
            <a:r>
              <a:rPr lang="en-US" dirty="0" smtClean="0"/>
              <a:t>Testing should prove that software functions according to specification.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Principles: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Deployment encompasses three actions: </a:t>
            </a:r>
            <a:r>
              <a:rPr lang="en-US" i="1" u="sng" dirty="0" smtClean="0"/>
              <a:t>delivery</a:t>
            </a:r>
            <a:r>
              <a:rPr lang="en-US" dirty="0" smtClean="0"/>
              <a:t>, </a:t>
            </a:r>
            <a:r>
              <a:rPr lang="en-US" i="1" u="sng" dirty="0" smtClean="0"/>
              <a:t>support</a:t>
            </a:r>
            <a:r>
              <a:rPr lang="en-US" dirty="0" smtClean="0"/>
              <a:t>, </a:t>
            </a:r>
            <a:r>
              <a:rPr lang="en-US" i="1" u="sng" dirty="0" smtClean="0"/>
              <a:t>feedback</a:t>
            </a:r>
            <a:r>
              <a:rPr lang="en-US" dirty="0" smtClean="0"/>
              <a:t>. Deployment happens not once, but a number of times as software moves toward completion. Each feedback provides the software team with important information for correction and improvement.</a:t>
            </a:r>
          </a:p>
          <a:p>
            <a:r>
              <a:rPr lang="en-US" dirty="0" smtClean="0"/>
              <a:t>Customer often expects more than the team has promised to deliver (tell customer what to expect)</a:t>
            </a:r>
          </a:p>
          <a:p>
            <a:r>
              <a:rPr lang="en-US" dirty="0" smtClean="0"/>
              <a:t>Prepare instructions to the end users, and make it easy to install and run.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1269</Words>
  <Application>Microsoft Office PowerPoint</Application>
  <PresentationFormat>Widescreen</PresentationFormat>
  <Paragraphs>133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Software Engineering</vt:lpstr>
      <vt:lpstr>Part 2 - Chapter 4</vt:lpstr>
      <vt:lpstr>Principles that guide PROCESS: </vt:lpstr>
      <vt:lpstr>PowerPoint Presentation</vt:lpstr>
      <vt:lpstr>Communication Principles:</vt:lpstr>
      <vt:lpstr>Planning Principles:</vt:lpstr>
      <vt:lpstr>Modeling Principles:</vt:lpstr>
      <vt:lpstr>Construction Principles:</vt:lpstr>
      <vt:lpstr>Deployment Principles:</vt:lpstr>
      <vt:lpstr>Part 2 - Chapter 5</vt:lpstr>
      <vt:lpstr>Requirement engineering</vt:lpstr>
      <vt:lpstr>Requirement engineering</vt:lpstr>
      <vt:lpstr>PowerPoint Presentation</vt:lpstr>
      <vt:lpstr>Part 1 - Chapter 6</vt:lpstr>
      <vt:lpstr>PowerPoint Presentation</vt:lpstr>
      <vt:lpstr>PowerPoint Presentation</vt:lpstr>
      <vt:lpstr>PowerPoint Presentation</vt:lpstr>
      <vt:lpstr>Part 2 - Chapter 7</vt:lpstr>
      <vt:lpstr>PowerPoint Presentation</vt:lpstr>
      <vt:lpstr>PowerPoint Presentation</vt:lpstr>
      <vt:lpstr>PowerPoint Presentation</vt:lpstr>
      <vt:lpstr>Part 2 - Chapter 8</vt:lpstr>
      <vt:lpstr>PowerPoint Presentation</vt:lpstr>
      <vt:lpstr>PowerPoint Presentation</vt:lpstr>
      <vt:lpstr>PowerPoint Presentation</vt:lpstr>
      <vt:lpstr>Part 2 - Chapter 9</vt:lpstr>
      <vt:lpstr>PowerPoint Presentation</vt:lpstr>
      <vt:lpstr>PowerPoint Presentation</vt:lpstr>
      <vt:lpstr>PowerPoint Presentation</vt:lpstr>
      <vt:lpstr>Part 2 - Chapter 10</vt:lpstr>
      <vt:lpstr>PowerPoint Presentation</vt:lpstr>
      <vt:lpstr>PowerPoint Presentation</vt:lpstr>
      <vt:lpstr>PowerPoint Presentation</vt:lpstr>
      <vt:lpstr>Part 2 - Chapter 11</vt:lpstr>
      <vt:lpstr>PowerPoint Presentation</vt:lpstr>
      <vt:lpstr>PowerPoint Presentation</vt:lpstr>
      <vt:lpstr>PowerPoint Presentation</vt:lpstr>
      <vt:lpstr>Part 2 - Chapter 12</vt:lpstr>
      <vt:lpstr>PowerPoint Presentation</vt:lpstr>
      <vt:lpstr>PowerPoint Presentation</vt:lpstr>
      <vt:lpstr>PowerPoint Presentation</vt:lpstr>
      <vt:lpstr>Part 2 - Chapter 13</vt:lpstr>
      <vt:lpstr>PowerPoint Presentation</vt:lpstr>
      <vt:lpstr>PowerPoint Presentation</vt:lpstr>
      <vt:lpstr>PowerPoint Presentation</vt:lpstr>
      <vt:lpstr>The End Of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USER</cp:lastModifiedBy>
  <cp:revision>113</cp:revision>
  <dcterms:created xsi:type="dcterms:W3CDTF">2019-01-06T08:31:24Z</dcterms:created>
  <dcterms:modified xsi:type="dcterms:W3CDTF">2019-01-18T01:01:58Z</dcterms:modified>
</cp:coreProperties>
</file>