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76" r:id="rId4"/>
    <p:sldId id="305" r:id="rId5"/>
    <p:sldId id="332" r:id="rId6"/>
    <p:sldId id="331" r:id="rId7"/>
    <p:sldId id="333" r:id="rId8"/>
    <p:sldId id="336" r:id="rId9"/>
    <p:sldId id="335" r:id="rId10"/>
    <p:sldId id="334" r:id="rId11"/>
    <p:sldId id="338" r:id="rId12"/>
    <p:sldId id="337" r:id="rId13"/>
    <p:sldId id="339" r:id="rId14"/>
    <p:sldId id="341" r:id="rId15"/>
    <p:sldId id="340" r:id="rId16"/>
    <p:sldId id="342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B9E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20" d="100"/>
          <a:sy n="20" d="100"/>
        </p:scale>
        <p:origin x="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F50A-BDB2-4FBD-B4C2-8AEE3BF2019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Machine_languag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dependency-grap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2609"/>
            <a:ext cx="2891907" cy="2376786"/>
          </a:xfrm>
          <a:prstGeom prst="rect">
            <a:avLst/>
          </a:prstGeom>
          <a:ln>
            <a:noFill/>
          </a:ln>
          <a:effectLst>
            <a:outerShdw blurRad="482600" dist="38100" dir="18900000" sx="106000" sy="106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121" y="1150589"/>
            <a:ext cx="9144000" cy="1137109"/>
          </a:xfrm>
        </p:spPr>
        <p:txBody>
          <a:bodyPr/>
          <a:lstStyle/>
          <a:p>
            <a:r>
              <a:rPr lang="en-US" b="1" dirty="0" smtClean="0"/>
              <a:t>Tools </a:t>
            </a:r>
            <a:r>
              <a:rPr lang="en-US" b="1" dirty="0"/>
              <a:t>U</a:t>
            </a:r>
            <a:r>
              <a:rPr lang="en-US" b="1" dirty="0" smtClean="0"/>
              <a:t>sed </a:t>
            </a:r>
            <a:r>
              <a:rPr lang="en-US" b="1" dirty="0"/>
              <a:t>F</a:t>
            </a:r>
            <a:r>
              <a:rPr lang="en-US" b="1" dirty="0" smtClean="0"/>
              <a:t>or Development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21" y="2273585"/>
            <a:ext cx="9144000" cy="669173"/>
          </a:xfrm>
        </p:spPr>
        <p:txBody>
          <a:bodyPr/>
          <a:lstStyle/>
          <a:p>
            <a:r>
              <a:rPr lang="en-US" b="1" dirty="0" smtClean="0"/>
              <a:t>Short Definitions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9586" y="2746201"/>
            <a:ext cx="3781926" cy="66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343304"/>
            <a:ext cx="2798253" cy="514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Slides by: </a:t>
            </a:r>
            <a:r>
              <a:rPr lang="en-US" sz="3000" b="1" dirty="0" smtClean="0"/>
              <a:t>Zack Enixey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3855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09" y="3463637"/>
            <a:ext cx="2699621" cy="3115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that acts as a bridge between an operating </a:t>
            </a:r>
            <a:r>
              <a:rPr lang="en-US" dirty="0" smtClean="0"/>
              <a:t>system and </a:t>
            </a:r>
            <a:r>
              <a:rPr lang="en-US" dirty="0"/>
              <a:t>applications, especially on a network</a:t>
            </a:r>
            <a:r>
              <a:rPr lang="en-US" dirty="0" smtClean="0"/>
              <a:t>.</a:t>
            </a:r>
          </a:p>
          <a:p>
            <a:r>
              <a:rPr lang="en-US" dirty="0"/>
              <a:t>It is a general term for software that serves to "glue together" separate, often complex and already existing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Everything between our application and Linux Kernel is </a:t>
            </a:r>
            <a:br>
              <a:rPr lang="en-US" dirty="0" smtClean="0"/>
            </a:br>
            <a:r>
              <a:rPr lang="en-US" dirty="0" smtClean="0"/>
              <a:t>‘middleware’. If we are using Android operating </a:t>
            </a:r>
            <a:br>
              <a:rPr lang="en-US" dirty="0" smtClean="0"/>
            </a:br>
            <a:r>
              <a:rPr lang="en-US" dirty="0" smtClean="0"/>
              <a:t>system, all that </a:t>
            </a:r>
            <a:endParaRPr lang="en-US" dirty="0"/>
          </a:p>
          <a:p>
            <a:r>
              <a:rPr lang="en-US" dirty="0"/>
              <a:t>middleware libraries are </a:t>
            </a:r>
            <a:r>
              <a:rPr lang="en-US" dirty="0">
                <a:hlinkClick r:id="rId3" tooltip="Compiler"/>
              </a:rPr>
              <a:t>compiled</a:t>
            </a:r>
            <a:r>
              <a:rPr lang="en-US" dirty="0"/>
              <a:t> to </a:t>
            </a:r>
            <a:r>
              <a:rPr lang="en-US" dirty="0">
                <a:hlinkClick r:id="rId4"/>
              </a:rPr>
              <a:t>machine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pic>
        <p:nvPicPr>
          <p:cNvPr id="1026" name="Picture 2" descr="Image result for what is middlew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72" y="151811"/>
            <a:ext cx="3454924" cy="167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2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ESLint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ESLint will tell us for errors and omissions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36" y="4493623"/>
            <a:ext cx="3580964" cy="1768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89708"/>
            <a:ext cx="10515600" cy="5793971"/>
          </a:xfrm>
        </p:spPr>
        <p:txBody>
          <a:bodyPr/>
          <a:lstStyle/>
          <a:p>
            <a:r>
              <a:rPr lang="en-US" dirty="0" smtClean="0"/>
              <a:t>Code linting is </a:t>
            </a:r>
            <a:r>
              <a:rPr lang="en-US" dirty="0"/>
              <a:t>a type of static analysis that is frequently used to find problematic patterns or code that doesn’t adhere to certain style guidelines. </a:t>
            </a:r>
            <a:endParaRPr lang="en-US" dirty="0" smtClean="0"/>
          </a:p>
          <a:p>
            <a:r>
              <a:rPr lang="en-US" dirty="0" smtClean="0"/>
              <a:t>With ESLint we find ‘problematic parts of code’.</a:t>
            </a:r>
          </a:p>
          <a:p>
            <a:r>
              <a:rPr lang="en-US" dirty="0"/>
              <a:t>Linting tools like ESLint allow developers to discover problems with their JavaScript code without executing </a:t>
            </a:r>
            <a:r>
              <a:rPr lang="en-US" dirty="0" smtClean="0"/>
              <a:t>it.</a:t>
            </a:r>
          </a:p>
          <a:p>
            <a:r>
              <a:rPr lang="en-US" dirty="0"/>
              <a:t>A </a:t>
            </a:r>
            <a:r>
              <a:rPr lang="en-US" b="1" dirty="0"/>
              <a:t>Lint</a:t>
            </a:r>
            <a:r>
              <a:rPr lang="en-US" dirty="0"/>
              <a:t> or a Linter is a program that supports </a:t>
            </a:r>
            <a:r>
              <a:rPr lang="en-US" b="1" dirty="0"/>
              <a:t>linting</a:t>
            </a:r>
            <a:r>
              <a:rPr lang="en-US" dirty="0"/>
              <a:t> (verifying code quality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With ESLint </a:t>
            </a:r>
            <a:r>
              <a:rPr lang="en-US" dirty="0"/>
              <a:t>we verify </a:t>
            </a:r>
            <a:r>
              <a:rPr lang="en-US" dirty="0" smtClean="0"/>
              <a:t>credibility of our written code.</a:t>
            </a:r>
          </a:p>
          <a:p>
            <a:r>
              <a:rPr lang="en-US" b="1" dirty="0"/>
              <a:t> It’s a pluggable linter that’s going to tell you </a:t>
            </a:r>
            <a:br>
              <a:rPr lang="en-US" b="1" dirty="0"/>
            </a:br>
            <a:r>
              <a:rPr lang="en-US" b="1" dirty="0" smtClean="0"/>
              <a:t> if you’ve </a:t>
            </a:r>
            <a:r>
              <a:rPr lang="en-US" b="1" dirty="0"/>
              <a:t>imported something and not </a:t>
            </a:r>
            <a:r>
              <a:rPr lang="en-US" b="1" dirty="0" smtClean="0"/>
              <a:t>used</a:t>
            </a:r>
            <a:br>
              <a:rPr lang="en-US" b="1" dirty="0" smtClean="0"/>
            </a:br>
            <a:r>
              <a:rPr lang="en-US" b="1" dirty="0" smtClean="0"/>
              <a:t> it, if </a:t>
            </a:r>
            <a:r>
              <a:rPr lang="en-US" b="1" dirty="0"/>
              <a:t>your function could be </a:t>
            </a:r>
            <a:r>
              <a:rPr lang="en-US" b="1" dirty="0" smtClean="0"/>
              <a:t>short-handed</a:t>
            </a:r>
            <a:r>
              <a:rPr lang="en-US" b="1" dirty="0"/>
              <a:t>.</a:t>
            </a:r>
          </a:p>
        </p:txBody>
      </p:sp>
      <p:sp>
        <p:nvSpPr>
          <p:cNvPr id="5" name="AutoShape 2" descr="Image result for esl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EasdfasasdfasdfSLint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ESLint will tell </a:t>
            </a:r>
            <a:r>
              <a:rPr lang="en-US" dirty="0" err="1" smtClean="0"/>
              <a:t>asdfasdfasdfasdfus</a:t>
            </a:r>
            <a:r>
              <a:rPr lang="en-US" dirty="0" smtClean="0"/>
              <a:t> for errors and omissions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6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EasdfasdfSLint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ESLint will </a:t>
            </a:r>
            <a:r>
              <a:rPr lang="en-US" dirty="0" err="1" smtClean="0"/>
              <a:t>telsdfasdfasdfasdfasdfl</a:t>
            </a:r>
            <a:r>
              <a:rPr lang="en-US" dirty="0" smtClean="0"/>
              <a:t> us for errors and omissions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Brendan Eich </a:t>
            </a:r>
            <a:r>
              <a:rPr lang="en-US" dirty="0" smtClean="0"/>
              <a:t>is </a:t>
            </a:r>
            <a:r>
              <a:rPr lang="en-US" dirty="0"/>
              <a:t>an American technologist and creator of the JavaScript programming language.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563982"/>
            <a:ext cx="3069771" cy="3069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6701" y="3102317"/>
            <a:ext cx="182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Brendan Eich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06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646"/>
            <a:ext cx="10515600" cy="5419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We are:</a:t>
            </a:r>
          </a:p>
          <a:p>
            <a:r>
              <a:rPr lang="en-US" sz="3200" dirty="0" smtClean="0"/>
              <a:t>Transpiling via Babel,</a:t>
            </a:r>
          </a:p>
          <a:p>
            <a:r>
              <a:rPr lang="en-US" sz="3200" dirty="0" smtClean="0"/>
              <a:t>Bundling via webpack,</a:t>
            </a:r>
          </a:p>
          <a:p>
            <a:r>
              <a:rPr lang="en-US" sz="3200" dirty="0" smtClean="0"/>
              <a:t>Linting via ESLint,</a:t>
            </a:r>
          </a:p>
          <a:p>
            <a:r>
              <a:rPr lang="en-US" sz="3200" dirty="0" smtClean="0"/>
              <a:t>Testing via mocha,</a:t>
            </a:r>
          </a:p>
          <a:p>
            <a:r>
              <a:rPr lang="en-US" sz="3200" dirty="0" smtClean="0"/>
              <a:t>Serving the app via Express and,</a:t>
            </a:r>
          </a:p>
          <a:p>
            <a:r>
              <a:rPr lang="en-US" sz="3200" dirty="0" smtClean="0"/>
              <a:t>tying all this goodness together via npm scripts.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Babel is a JavaScript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63" y="244337"/>
            <a:ext cx="2278181" cy="15267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7707"/>
            <a:ext cx="10453254" cy="4880476"/>
          </a:xfrm>
        </p:spPr>
        <p:txBody>
          <a:bodyPr>
            <a:normAutofit/>
          </a:bodyPr>
          <a:lstStyle/>
          <a:p>
            <a:r>
              <a:rPr lang="en-US" sz="3200" dirty="0"/>
              <a:t>Babel is a toolchain that is mainly used to convert ECMAScript 2015+ code into a backwards compatible version of JavaScript in current and older browsers or </a:t>
            </a:r>
            <a:r>
              <a:rPr lang="en-US" sz="3200" dirty="0" smtClean="0"/>
              <a:t>environments. *</a:t>
            </a:r>
          </a:p>
          <a:p>
            <a:r>
              <a:rPr lang="en-US" sz="3200" dirty="0"/>
              <a:t>Babel allows software developers to write source code in a preferred programming language or markup language and have it translated by Babel into </a:t>
            </a:r>
            <a:r>
              <a:rPr lang="en-US" sz="3200" dirty="0" smtClean="0"/>
              <a:t>JavaScript. **</a:t>
            </a:r>
            <a:endParaRPr lang="en-US" sz="3200" dirty="0"/>
          </a:p>
          <a:p>
            <a:r>
              <a:rPr lang="en-US" sz="3200" b="1" dirty="0" smtClean="0"/>
              <a:t>With Babel we convert (transpile) the version we write in into the version that can run on any browsers.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1669"/>
            <a:ext cx="490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  </a:t>
            </a:r>
            <a:r>
              <a:rPr lang="en-US" i="1" dirty="0" smtClean="0"/>
              <a:t> https</a:t>
            </a:r>
            <a:r>
              <a:rPr lang="en-US" i="1" dirty="0"/>
              <a:t>://babeljs.io/docs/en/</a:t>
            </a:r>
            <a:endParaRPr lang="en-US" i="1" dirty="0" smtClean="0"/>
          </a:p>
          <a:p>
            <a:r>
              <a:rPr lang="en-US" i="1" dirty="0"/>
              <a:t>** https://en.wikipedia.org/wiki/Babel_(compiler)</a:t>
            </a:r>
          </a:p>
        </p:txBody>
      </p:sp>
    </p:spTree>
    <p:extLst>
      <p:ext uri="{BB962C8B-B14F-4D97-AF65-F5344CB8AC3E}">
        <p14:creationId xmlns:p14="http://schemas.microsoft.com/office/powerpoint/2010/main" val="104555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Wrapping JavaScript code in a BUNDLE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428" y="186878"/>
            <a:ext cx="2035789" cy="18220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33061"/>
            <a:ext cx="10601132" cy="4790661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webpack</a:t>
            </a:r>
            <a:r>
              <a:rPr lang="en-US" sz="3200" dirty="0"/>
              <a:t> is a </a:t>
            </a:r>
            <a:r>
              <a:rPr lang="en-US" sz="3200" i="1" dirty="0"/>
              <a:t>static module bundler</a:t>
            </a:r>
            <a:r>
              <a:rPr lang="en-US" sz="3200" dirty="0"/>
              <a:t> for modern JavaScript applications. When webpack processes your application, it internally builds a </a:t>
            </a:r>
            <a:r>
              <a:rPr lang="en-US" sz="3200" dirty="0">
                <a:hlinkClick r:id="rId3"/>
              </a:rPr>
              <a:t>dependency graph</a:t>
            </a:r>
            <a:r>
              <a:rPr lang="en-US" sz="3200" dirty="0"/>
              <a:t> which maps every module your project needs and generates one or more </a:t>
            </a:r>
            <a:r>
              <a:rPr lang="en-US" sz="3200" i="1" dirty="0"/>
              <a:t>bundles</a:t>
            </a:r>
            <a:r>
              <a:rPr lang="en-US" sz="3200" dirty="0" smtClean="0"/>
              <a:t>. *</a:t>
            </a:r>
          </a:p>
          <a:p>
            <a:r>
              <a:rPr lang="en-US" sz="3200" dirty="0" smtClean="0"/>
              <a:t>Bundle – </a:t>
            </a:r>
            <a:r>
              <a:rPr lang="en-US" sz="3200" dirty="0" err="1" smtClean="0"/>
              <a:t>en</a:t>
            </a:r>
            <a:r>
              <a:rPr lang="en-US" sz="3200" dirty="0" smtClean="0"/>
              <a:t>. Package; Bundler – </a:t>
            </a:r>
            <a:r>
              <a:rPr lang="en-US" sz="3200" dirty="0" err="1" smtClean="0"/>
              <a:t>en</a:t>
            </a:r>
            <a:r>
              <a:rPr lang="en-US" sz="3200" dirty="0" smtClean="0"/>
              <a:t>. someone who package things</a:t>
            </a:r>
          </a:p>
          <a:p>
            <a:r>
              <a:rPr lang="en-US" sz="3200" b="1" dirty="0" smtClean="0"/>
              <a:t>We use WEBPACK to extract JavaScript into a single minified file that works in the browser.</a:t>
            </a:r>
          </a:p>
          <a:p>
            <a:r>
              <a:rPr lang="en-US" sz="3200" dirty="0" smtClean="0"/>
              <a:t>Webpack has a rich plugin interface. Most of the </a:t>
            </a:r>
            <a:r>
              <a:rPr lang="en-US" sz="3200" dirty="0" err="1" smtClean="0"/>
              <a:t>fatures</a:t>
            </a:r>
            <a:r>
              <a:rPr lang="en-US" sz="3200" dirty="0" smtClean="0"/>
              <a:t> are internal plugins using this interface. This makes webpack very </a:t>
            </a:r>
            <a:r>
              <a:rPr lang="en-US" sz="3200" b="1" dirty="0" smtClean="0"/>
              <a:t>flexible</a:t>
            </a:r>
          </a:p>
          <a:p>
            <a:r>
              <a:rPr lang="en-US" sz="3200" dirty="0" smtClean="0"/>
              <a:t>Performance: webpack uses </a:t>
            </a:r>
            <a:r>
              <a:rPr lang="en-US" sz="3200" dirty="0" err="1" smtClean="0"/>
              <a:t>async</a:t>
            </a:r>
            <a:r>
              <a:rPr lang="en-US" sz="3200" dirty="0" smtClean="0"/>
              <a:t> I/O and has many multiple catching levels, this makes webpack </a:t>
            </a:r>
            <a:r>
              <a:rPr lang="en-US" sz="3200" b="1" dirty="0" smtClean="0"/>
              <a:t>fast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6497782"/>
            <a:ext cx="3020291" cy="3602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/>
              <a:t>*  https://webpack.js.org/concepts/</a:t>
            </a:r>
            <a:endParaRPr lang="en-US" sz="1600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Most Popular JS </a:t>
            </a:r>
            <a:r>
              <a:rPr lang="en-US" dirty="0"/>
              <a:t>T</a:t>
            </a:r>
            <a:r>
              <a:rPr lang="en-US" dirty="0" smtClean="0"/>
              <a:t>esting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1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071" y="897370"/>
            <a:ext cx="10647220" cy="5591298"/>
          </a:xfrm>
        </p:spPr>
        <p:txBody>
          <a:bodyPr>
            <a:normAutofit/>
          </a:bodyPr>
          <a:lstStyle/>
          <a:p>
            <a:r>
              <a:rPr lang="en-US" sz="3200" dirty="0"/>
              <a:t>Mocha is a feature-rich JavaScript test framework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running </a:t>
            </a:r>
            <a:r>
              <a:rPr lang="en-US" sz="3200" dirty="0"/>
              <a:t>on </a:t>
            </a:r>
            <a:r>
              <a:rPr lang="en-US" sz="3200" dirty="0">
                <a:hlinkClick r:id="rId2"/>
              </a:rPr>
              <a:t>Node.js</a:t>
            </a:r>
            <a:r>
              <a:rPr lang="en-US" sz="3200" dirty="0"/>
              <a:t> and in the browser, making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asynchronous </a:t>
            </a:r>
            <a:r>
              <a:rPr lang="en-US" sz="3200" dirty="0"/>
              <a:t>testing </a:t>
            </a:r>
            <a:r>
              <a:rPr lang="en-US" sz="3200" i="1" dirty="0"/>
              <a:t>simple</a:t>
            </a:r>
            <a:r>
              <a:rPr lang="en-US" sz="3200" dirty="0"/>
              <a:t> and </a:t>
            </a:r>
            <a:r>
              <a:rPr lang="en-US" sz="3200" i="1" dirty="0"/>
              <a:t>fun</a:t>
            </a:r>
            <a:r>
              <a:rPr lang="en-US" sz="3200" dirty="0"/>
              <a:t>. Mocha tests run serially, allowing for flexible and accurate reporting, while mapping uncaught exceptions to the correct test cases</a:t>
            </a:r>
            <a:r>
              <a:rPr lang="en-US" sz="3200" dirty="0" smtClean="0"/>
              <a:t>. * </a:t>
            </a:r>
          </a:p>
          <a:p>
            <a:r>
              <a:rPr lang="en-US" sz="3200" b="1" dirty="0" smtClean="0"/>
              <a:t>Mocha allows asynchronous testing and it has wide browser support.</a:t>
            </a:r>
          </a:p>
          <a:p>
            <a:r>
              <a:rPr lang="en-US" sz="3200" dirty="0" smtClean="0"/>
              <a:t>Node.js® is a JavaScript runtime built on Chrome's V8 JavaScript engine. In Node.js we write whole WebApp in JavaScript so all app is written in one language. **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273225"/>
            <a:ext cx="46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    www.mochajs.org/</a:t>
            </a:r>
          </a:p>
          <a:p>
            <a:r>
              <a:rPr lang="en-US" sz="1600" i="1" dirty="0" smtClean="0"/>
              <a:t>**  https</a:t>
            </a:r>
            <a:r>
              <a:rPr lang="en-US" sz="1600" i="1" dirty="0"/>
              <a:t>://en.wikipedia.org/wiki/Node.js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70" y="133816"/>
            <a:ext cx="1666926" cy="1666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70" y="5202793"/>
            <a:ext cx="2095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Everything between our app and Linux kernel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6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304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Tools Used For Development</vt:lpstr>
      <vt:lpstr>PowerPoint Presentation</vt:lpstr>
      <vt:lpstr>BABEL</vt:lpstr>
      <vt:lpstr>PowerPoint Presentation</vt:lpstr>
      <vt:lpstr>Webpack</vt:lpstr>
      <vt:lpstr>PowerPoint Presentation</vt:lpstr>
      <vt:lpstr>Mocha</vt:lpstr>
      <vt:lpstr>PowerPoint Presentation</vt:lpstr>
      <vt:lpstr>Middleware</vt:lpstr>
      <vt:lpstr>Middleware</vt:lpstr>
      <vt:lpstr>ESLint</vt:lpstr>
      <vt:lpstr>PowerPoint Presentation</vt:lpstr>
      <vt:lpstr>EasdfasasdfasdfSLint</vt:lpstr>
      <vt:lpstr>PowerPoint Presentation</vt:lpstr>
      <vt:lpstr>EasdfasdfSLint</vt:lpstr>
      <vt:lpstr>PowerPoint Presentation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USER</cp:lastModifiedBy>
  <cp:revision>146</cp:revision>
  <dcterms:created xsi:type="dcterms:W3CDTF">2019-01-06T08:31:24Z</dcterms:created>
  <dcterms:modified xsi:type="dcterms:W3CDTF">2019-01-22T21:07:40Z</dcterms:modified>
</cp:coreProperties>
</file>