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9" r:id="rId13"/>
    <p:sldId id="270" r:id="rId14"/>
    <p:sldId id="272" r:id="rId15"/>
    <p:sldId id="268" r:id="rId16"/>
    <p:sldId id="276" r:id="rId17"/>
    <p:sldId id="271" r:id="rId18"/>
    <p:sldId id="273" r:id="rId19"/>
    <p:sldId id="274" r:id="rId20"/>
    <p:sldId id="277" r:id="rId21"/>
    <p:sldId id="278" r:id="rId22"/>
    <p:sldId id="275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A7ADBF4-7F9D-2740-952F-121B37A9B24A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method" id="{9FC27E1C-943F-BE4E-AA35-3641E81D6CC4}">
          <p14:sldIdLst>
            <p14:sldId id="263"/>
            <p14:sldId id="262"/>
            <p14:sldId id="264"/>
            <p14:sldId id="265"/>
            <p14:sldId id="266"/>
            <p14:sldId id="269"/>
            <p14:sldId id="270"/>
            <p14:sldId id="272"/>
          </p14:sldIdLst>
        </p14:section>
        <p14:section name="evaluation" id="{4AC4B64F-6741-E145-9AEE-C53E3C446699}">
          <p14:sldIdLst>
            <p14:sldId id="268"/>
            <p14:sldId id="276"/>
            <p14:sldId id="271"/>
            <p14:sldId id="273"/>
            <p14:sldId id="274"/>
          </p14:sldIdLst>
        </p14:section>
        <p14:section name="Conclusion" id="{D8B1CA43-FE68-D141-8483-1414113B3C0D}">
          <p14:sldIdLst>
            <p14:sldId id="277"/>
            <p14:sldId id="278"/>
          </p14:sldIdLst>
        </p14:section>
        <p14:section name="Appendix" id="{68692653-4297-5244-A432-1B7F10DACA59}">
          <p14:sldIdLst>
            <p14:sldId id="275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7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2E94-0869-FF40-A378-2CAEED89A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30D0B-6C5E-374F-9C16-4F78697AF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039BE-B950-2545-8F88-CE903770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F63E-1A27-6046-A961-FF39E9A2446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22845-A007-DE49-8A5C-C4349B44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7C78A-9A29-5D46-978D-2DD93902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C554-0005-E244-A807-A6BC944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9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5543-72BC-C34C-8328-3CDEAF84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7B9BE-C9CF-1A46-8A07-28DC841EA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A8E3A-C254-2544-A9A8-4D351075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F63E-1A27-6046-A961-FF39E9A2446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CC34D-039D-D841-A2BC-E5B7BA2D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97190-2D27-9F4F-9A35-217C8661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C554-0005-E244-A807-A6BC944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1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FCDC0-08E1-5D46-AEA0-AC32708BC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38434-3225-394B-973D-DACFCC5DF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339E1-CEE7-1C4C-BD60-5F75A593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F63E-1A27-6046-A961-FF39E9A2446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4A81C-CF0F-BC43-AFE5-388A0B62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3F128-4C0D-4E4A-BB11-BCFABD1D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C554-0005-E244-A807-A6BC944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1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A091-5221-ED41-96B0-8B1D3C1A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9D4FD-0BBA-504F-803B-E4F1D7BD1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0538-03F7-5741-9D68-31321CFD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F63E-1A27-6046-A961-FF39E9A2446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CB026-724E-A94C-A4F5-7092CB38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590C-4327-4C4D-8187-5D289F88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C554-0005-E244-A807-A6BC944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5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883F-EA05-1443-88D6-87D6C2A3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23CCC-50B6-ED4F-ACA3-9885E13FA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95BAD-1C63-7740-BA73-9E9AB083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F63E-1A27-6046-A961-FF39E9A2446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00F-A9A7-F642-8AE4-9FA6F254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F5CE8-C66E-C74B-8106-313A38D0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C554-0005-E244-A807-A6BC944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2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77D7-495C-4F48-A13B-0D9DAED9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A4AA-0EE2-0547-A69E-4F5A67F34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340F3-6AAE-D645-BBD0-19DA1648D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8B9AF-B839-AB4B-8DCE-23425501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F63E-1A27-6046-A961-FF39E9A2446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0C871-1A54-514E-9924-F41D639F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B959F-44A2-2345-997F-6AE46D13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C554-0005-E244-A807-A6BC944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3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CF1E-BCCE-944B-AD9C-C7C660F2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967F4-A01E-3941-8A56-C7E0DAAFF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C58D9-F32A-D442-8695-395458466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C491-A665-A34A-9DE2-6E588663B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ED132-C5BB-6946-B84F-0A923DFA2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6DF91-078A-5D44-A5FC-224B0554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F63E-1A27-6046-A961-FF39E9A2446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EDA50-851E-F848-9289-6DA75540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E3A67-BF76-5A42-8ACC-F6D86011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C554-0005-E244-A807-A6BC944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7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6ED8-C6EA-EF49-B728-386E5AF6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4D955-4368-A641-89C4-E22C08D0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F63E-1A27-6046-A961-FF39E9A2446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14B33-2DFB-184C-96D7-FB3A7656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28794-39CF-D84B-B3F0-8618ABB1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C554-0005-E244-A807-A6BC944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5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418E6-081A-B64B-826D-88EE35CF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F63E-1A27-6046-A961-FF39E9A2446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3ACBD-FDAF-2F4E-9D0C-5FE41862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F21A9-E939-D844-BD58-44A755D7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C554-0005-E244-A807-A6BC944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0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85F4-84E8-3B40-BE09-AAA28A15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C18CF-470D-CD48-97C9-E5B38BBE0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1FDB7-489B-F845-BD1F-D1838F558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ACF5E-C5C4-284C-BBC2-9AAC934D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F63E-1A27-6046-A961-FF39E9A2446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07127-2B9B-F648-94C3-5797E6A3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67143-B0D9-D349-AE04-1516EE9E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C554-0005-E244-A807-A6BC944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4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C2A7-EF89-E543-B7C6-439B4A474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0EAC7-0270-7948-8678-1186AD973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303FF-F6AC-B843-A7EC-E7ABD8B13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917AC-F885-1F4E-AF25-9AFFC02F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F63E-1A27-6046-A961-FF39E9A2446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2FE01-D364-324B-BFB1-2BCCB45E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15924-459F-F740-B1E7-AC51D0E4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C554-0005-E244-A807-A6BC944D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2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979F2-1919-D74E-9C26-9C4DF9A8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28952-A7EA-C248-B3EF-BEF486070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EADD-BDA4-8C43-B381-36FEE0BCD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2FDF63E-1A27-6046-A961-FF39E9A2446A}" type="datetimeFigureOut">
              <a:rPr lang="en-US" smtClean="0"/>
              <a:pPr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BA49-2B04-674B-8E93-CF92EAA09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25E3E-B24F-7F43-A18C-4580810EC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03DC554-0005-E244-A807-A6BC944DA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4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1" Type="http://schemas.openxmlformats.org/officeDocument/2006/relationships/image" Target="../media/image14.png"/><Relationship Id="rId2" Type="http://schemas.openxmlformats.org/officeDocument/2006/relationships/image" Target="../media/image9.emf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D142-4D0F-7245-A8D5-C72B9ED96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Context aware modelling of prosody (CAMP)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A1B58-64C2-EC4C-8914-3E667ECA9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7308"/>
            <a:ext cx="9144000" cy="1796527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A two-stage approach to modelling prosody in context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Zack Hodari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Internship presentation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January – July 2020</a:t>
            </a:r>
          </a:p>
        </p:txBody>
      </p:sp>
    </p:spTree>
    <p:extLst>
      <p:ext uri="{BB962C8B-B14F-4D97-AF65-F5344CB8AC3E}">
        <p14:creationId xmlns:p14="http://schemas.microsoft.com/office/powerpoint/2010/main" val="109590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9C11F5-70BF-4A48-BC5F-0655578665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4182" y="3589043"/>
            <a:ext cx="11083636" cy="29038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68A4E1-5168-6947-9081-EE88D9E8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 – Oracle prosody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97FA9-72D4-C34A-9E51-5C60F876B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– Autoencoder model for representation learning</a:t>
            </a:r>
          </a:p>
          <a:p>
            <a:pPr marL="0" indent="0">
              <a:buNone/>
            </a:pPr>
            <a:r>
              <a:rPr lang="en-US" dirty="0"/>
              <a:t>– Sequence-to-sequence with jointly-trained duration model</a:t>
            </a:r>
          </a:p>
          <a:p>
            <a:pPr marL="0" indent="0">
              <a:buNone/>
            </a:pPr>
            <a:r>
              <a:rPr lang="en-US" dirty="0"/>
              <a:t>– Word-level reference encoder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CC7B7C-7634-C84F-AD36-292CE40ACB3F}"/>
              </a:ext>
            </a:extLst>
          </p:cNvPr>
          <p:cNvSpPr/>
          <p:nvPr/>
        </p:nvSpPr>
        <p:spPr>
          <a:xfrm>
            <a:off x="457200" y="5538355"/>
            <a:ext cx="4769427" cy="1049481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2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A4E1-5168-6947-9081-EE88D9E8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 – Predicted prosody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97FA9-72D4-C34A-9E51-5C60F876B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– Proposed two-stage approach</a:t>
            </a:r>
          </a:p>
          <a:p>
            <a:pPr marL="0" indent="0">
              <a:buNone/>
            </a:pPr>
            <a:r>
              <a:rPr lang="en-US" dirty="0"/>
              <a:t>– Sequence-to-sequence with jointly-trained duration model</a:t>
            </a:r>
          </a:p>
          <a:p>
            <a:pPr marL="0" indent="0">
              <a:buNone/>
            </a:pPr>
            <a:r>
              <a:rPr lang="en-US" dirty="0"/>
              <a:t>– Context-based prediction of word-level prosody embeddings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DE9924-DD00-954A-B39E-414B836192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4182" y="3589043"/>
            <a:ext cx="11083636" cy="29038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A2BC7F3-61F2-EA48-A457-715FC70E3FFB}"/>
              </a:ext>
            </a:extLst>
          </p:cNvPr>
          <p:cNvSpPr/>
          <p:nvPr/>
        </p:nvSpPr>
        <p:spPr>
          <a:xfrm>
            <a:off x="457200" y="5538355"/>
            <a:ext cx="4769427" cy="1049481"/>
          </a:xfrm>
          <a:prstGeom prst="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06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CA35-EC7F-F744-8C29-0FB35494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encoder (for oracle prosody)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FC2E8-BC4F-2147-B0CB-3BBA38948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– Makes model an autoencoder</a:t>
            </a:r>
          </a:p>
          <a:p>
            <a:pPr marL="0" indent="0">
              <a:buNone/>
            </a:pPr>
            <a:r>
              <a:rPr lang="en-US" dirty="0"/>
              <a:t>– Embeds </a:t>
            </a:r>
            <a:r>
              <a:rPr lang="en-US" dirty="0" err="1"/>
              <a:t>mel</a:t>
            </a:r>
            <a:r>
              <a:rPr lang="en-US" dirty="0"/>
              <a:t>-spectrogram frames</a:t>
            </a:r>
          </a:p>
          <a:p>
            <a:pPr marL="0" indent="0">
              <a:buNone/>
            </a:pPr>
            <a:r>
              <a:rPr lang="en-US" dirty="0"/>
              <a:t>– Keep last frame’s embedding for each word (</a:t>
            </a:r>
            <a:r>
              <a:rPr lang="en-US" dirty="0" err="1"/>
              <a:t>downsampling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9B85D-D7BE-9747-BE6E-0F641539E8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68191" y="1690689"/>
            <a:ext cx="5896908" cy="448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0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29B85D-D7BE-9747-BE6E-0F641539E8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24356" y="914399"/>
            <a:ext cx="5284696" cy="5438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46CA35-EC7F-F744-8C29-0FB35494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Prosody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FC2E8-BC4F-2147-B0CB-3BBA38948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626269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– Predicts word-prosody representations</a:t>
            </a:r>
          </a:p>
          <a:p>
            <a:pPr marL="0" indent="0">
              <a:buNone/>
            </a:pPr>
            <a:r>
              <a:rPr lang="en-US" dirty="0"/>
              <a:t>– Replaces reference encoder which relied on the spectrogram</a:t>
            </a:r>
          </a:p>
          <a:p>
            <a:pPr marL="0" indent="0">
              <a:buNone/>
            </a:pPr>
            <a:r>
              <a:rPr lang="en-US" dirty="0"/>
              <a:t>– Uses one or more context encoders</a:t>
            </a:r>
          </a:p>
          <a:p>
            <a:pPr marL="0" indent="0">
              <a:buNone/>
            </a:pPr>
            <a:r>
              <a:rPr lang="en-US" sz="2400" dirty="0"/>
              <a:t>	i.e. Information used in prosody planning</a:t>
            </a:r>
          </a:p>
        </p:txBody>
      </p:sp>
    </p:spTree>
    <p:extLst>
      <p:ext uri="{BB962C8B-B14F-4D97-AF65-F5344CB8AC3E}">
        <p14:creationId xmlns:p14="http://schemas.microsoft.com/office/powerpoint/2010/main" val="324722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C8BD-5412-1E46-8FC8-F1100789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C49DB-DCC3-EE42-82BD-EDBDDB923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– Syntax features</a:t>
            </a:r>
          </a:p>
          <a:p>
            <a:pPr marL="0" indent="0">
              <a:buNone/>
            </a:pPr>
            <a:r>
              <a:rPr lang="en-US" dirty="0"/>
              <a:t>	Part-of-speech (POS) – syntactic role of a word</a:t>
            </a:r>
          </a:p>
          <a:p>
            <a:pPr marL="0" indent="0">
              <a:buNone/>
            </a:pPr>
            <a:r>
              <a:rPr lang="en-US" dirty="0"/>
              <a:t>	Word-class – open/closed class (content/function)</a:t>
            </a:r>
          </a:p>
          <a:p>
            <a:pPr marL="0" indent="0">
              <a:buNone/>
            </a:pPr>
            <a:r>
              <a:rPr lang="en-US" dirty="0"/>
              <a:t>	Compound noun structure – </a:t>
            </a:r>
            <a:r>
              <a:rPr lang="en-US" dirty="0" err="1"/>
              <a:t>boolean</a:t>
            </a:r>
            <a:r>
              <a:rPr lang="en-US" dirty="0"/>
              <a:t> flag</a:t>
            </a:r>
          </a:p>
          <a:p>
            <a:pPr marL="0" indent="0">
              <a:buNone/>
            </a:pPr>
            <a:r>
              <a:rPr lang="en-US" dirty="0"/>
              <a:t>	Punctuation structure – </a:t>
            </a:r>
            <a:r>
              <a:rPr lang="en-US" dirty="0" err="1"/>
              <a:t>boolean</a:t>
            </a:r>
            <a:r>
              <a:rPr lang="en-US" dirty="0"/>
              <a:t> flag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– Semantic context encoder</a:t>
            </a:r>
          </a:p>
          <a:p>
            <a:pPr marL="0" indent="0">
              <a:buNone/>
            </a:pPr>
            <a:r>
              <a:rPr lang="en-US" dirty="0"/>
              <a:t>	Fine-tuned BERT</a:t>
            </a:r>
            <a:r>
              <a:rPr lang="en-US" baseline="-25000" dirty="0"/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31421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0D02-366B-7842-A8FF-C3918BB15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99538"/>
            <a:ext cx="10515600" cy="2852737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B3A8D-79DF-7743-889B-C80EFC89F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Context features</a:t>
            </a:r>
          </a:p>
          <a:p>
            <a:r>
              <a:rPr lang="en-US" dirty="0"/>
              <a:t>2. Duration modelling</a:t>
            </a:r>
          </a:p>
          <a:p>
            <a:r>
              <a:rPr lang="en-US" dirty="0"/>
              <a:t>3. CAMP</a:t>
            </a:r>
          </a:p>
        </p:txBody>
      </p:sp>
    </p:spTree>
    <p:extLst>
      <p:ext uri="{BB962C8B-B14F-4D97-AF65-F5344CB8AC3E}">
        <p14:creationId xmlns:p14="http://schemas.microsoft.com/office/powerpoint/2010/main" val="4140128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5C1C-E268-DA46-8982-5F9E3380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60A63-430B-044A-BB23-1B0AF04F8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– 40 hours of long-form reading content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– 80-band </a:t>
            </a:r>
            <a:r>
              <a:rPr lang="en-US" dirty="0" err="1"/>
              <a:t>mel</a:t>
            </a:r>
            <a:r>
              <a:rPr lang="en-US" dirty="0"/>
              <a:t>-spectrograms with a 12.5ms frame-shift</a:t>
            </a:r>
          </a:p>
          <a:p>
            <a:pPr marL="0" indent="0">
              <a:buNone/>
            </a:pPr>
            <a:r>
              <a:rPr lang="en-US" dirty="0"/>
              <a:t>– Durations extracted using forced alignment with Kaldi</a:t>
            </a:r>
          </a:p>
        </p:txBody>
      </p:sp>
    </p:spTree>
    <p:extLst>
      <p:ext uri="{BB962C8B-B14F-4D97-AF65-F5344CB8AC3E}">
        <p14:creationId xmlns:p14="http://schemas.microsoft.com/office/powerpoint/2010/main" val="3551931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564CA-1085-634D-BE3B-3DF0AA55505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– Compare CAMP with different context encoders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CAMP</a:t>
            </a:r>
            <a:r>
              <a:rPr lang="en-US" baseline="-25000" dirty="0" err="1"/>
              <a:t>syntax</a:t>
            </a:r>
            <a:r>
              <a:rPr lang="en-US" dirty="0"/>
              <a:t> 		– Context encoder for each syntax features</a:t>
            </a:r>
          </a:p>
          <a:p>
            <a:pPr marL="0" indent="0">
              <a:buNone/>
            </a:pPr>
            <a:r>
              <a:rPr lang="en-US" dirty="0"/>
              <a:t>		(POS, word-class, compound noun, punctuation)</a:t>
            </a:r>
          </a:p>
          <a:p>
            <a:pPr marL="0" indent="0">
              <a:buNone/>
            </a:pPr>
            <a:r>
              <a:rPr lang="en-US" dirty="0"/>
              <a:t>	CAMP</a:t>
            </a:r>
            <a:r>
              <a:rPr lang="en-US" baseline="-25000" dirty="0"/>
              <a:t>BERT</a:t>
            </a:r>
            <a:r>
              <a:rPr lang="en-US" dirty="0"/>
              <a:t> 		– BERT context encoders</a:t>
            </a:r>
            <a:endParaRPr lang="en-US" baseline="-250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CAMP</a:t>
            </a:r>
            <a:r>
              <a:rPr lang="en-US" baseline="-25000" dirty="0" err="1"/>
              <a:t>BERT+syntax</a:t>
            </a:r>
            <a:r>
              <a:rPr lang="en-US" dirty="0"/>
              <a:t> 	– All syntax context encoders and BERT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8F4B8-1855-A740-839F-BFD3A9389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01" y="2230174"/>
            <a:ext cx="9255650" cy="46278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064E16-ABE7-D34C-8F9A-5BCC98FA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feature ablation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CAA5F0-3F9A-1D43-967D-DF766D6FF2D5}"/>
                  </a:ext>
                </a:extLst>
              </p:cNvPr>
              <p:cNvSpPr txBox="1"/>
              <p:nvPr/>
            </p:nvSpPr>
            <p:spPr>
              <a:xfrm>
                <a:off x="4954136" y="5858265"/>
                <a:ext cx="49132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1" i="1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GB" sz="5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CAA5F0-3F9A-1D43-967D-DF766D6FF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36" y="5858265"/>
                <a:ext cx="491320" cy="830997"/>
              </a:xfrm>
              <a:prstGeom prst="rect">
                <a:avLst/>
              </a:prstGeom>
              <a:blipFill>
                <a:blip r:embed="rId3"/>
                <a:stretch>
                  <a:fillRect l="-40000" r="-45000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4FE274-AA1C-E44D-90BB-AA8C03F59B65}"/>
                  </a:ext>
                </a:extLst>
              </p:cNvPr>
              <p:cNvSpPr txBox="1"/>
              <p:nvPr/>
            </p:nvSpPr>
            <p:spPr>
              <a:xfrm>
                <a:off x="7531904" y="5858265"/>
                <a:ext cx="49132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5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4FE274-AA1C-E44D-90BB-AA8C03F59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904" y="5858265"/>
                <a:ext cx="491320" cy="830997"/>
              </a:xfrm>
              <a:prstGeom prst="rect">
                <a:avLst/>
              </a:prstGeom>
              <a:blipFill>
                <a:blip r:embed="rId4"/>
                <a:stretch>
                  <a:fillRect l="-27500" r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2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CB9DD-DC17-3145-B712-075413DB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Duration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69DC1-8FCE-8643-A891-F39529B53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320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– Determine the contribution of joint duration modelling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58DA1-1A28-324C-AB59-C4D7B5038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2293416"/>
            <a:ext cx="10076033" cy="202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0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9791-CE0D-834E-BD90-5FFBE448E09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– MUSHRA evaluation of our proposed model – CAMP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53D89C7-657E-5D40-A9BF-984E9A5F9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258954"/>
              </p:ext>
            </p:extLst>
          </p:nvPr>
        </p:nvGraphicFramePr>
        <p:xfrm>
          <a:off x="1528541" y="2431441"/>
          <a:ext cx="9247497" cy="207264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840961">
                  <a:extLst>
                    <a:ext uri="{9D8B030D-6E8A-4147-A177-3AD203B41FA5}">
                      <a16:colId xmlns:a16="http://schemas.microsoft.com/office/drawing/2014/main" val="2298683842"/>
                    </a:ext>
                  </a:extLst>
                </a:gridCol>
                <a:gridCol w="2517731">
                  <a:extLst>
                    <a:ext uri="{9D8B030D-6E8A-4147-A177-3AD203B41FA5}">
                      <a16:colId xmlns:a16="http://schemas.microsoft.com/office/drawing/2014/main" val="3769240589"/>
                    </a:ext>
                  </a:extLst>
                </a:gridCol>
                <a:gridCol w="4888805">
                  <a:extLst>
                    <a:ext uri="{9D8B030D-6E8A-4147-A177-3AD203B41FA5}">
                      <a16:colId xmlns:a16="http://schemas.microsoft.com/office/drawing/2014/main" val="1814725672"/>
                    </a:ext>
                  </a:extLst>
                </a:gridCol>
              </a:tblGrid>
              <a:tr h="4929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DurIAN</a:t>
                      </a:r>
                      <a:r>
                        <a:rPr lang="en-US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 Lower-bound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 Duration-based Tacotron-2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823858"/>
                  </a:ext>
                </a:extLst>
              </a:tr>
              <a:tr h="4929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CAMP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US" sz="2800" b="1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Proposed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 Predicted prosody specification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587981"/>
                  </a:ext>
                </a:extLst>
              </a:tr>
              <a:tr h="4929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ORA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 Top-line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 Oracle prosody specification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386268"/>
                  </a:ext>
                </a:extLst>
              </a:tr>
              <a:tr h="4929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Nat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 Upper-bound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US" sz="2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Natrual</a:t>
                      </a:r>
                      <a:r>
                        <a:rPr lang="en-US" sz="2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speech (no vocoding)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86127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55DC5EF-7487-154B-B992-CFC24D90E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252" y="2234252"/>
            <a:ext cx="9247496" cy="462374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14CAF83-FE61-CA41-A6B1-A71A10067A87}"/>
              </a:ext>
            </a:extLst>
          </p:cNvPr>
          <p:cNvSpPr txBox="1"/>
          <p:nvPr/>
        </p:nvSpPr>
        <p:spPr>
          <a:xfrm>
            <a:off x="5533076" y="257647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37.5%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966B5E-2DC6-F149-8DE1-A4DDDA690D4C}"/>
              </a:ext>
            </a:extLst>
          </p:cNvPr>
          <p:cNvSpPr txBox="1"/>
          <p:nvPr/>
        </p:nvSpPr>
        <p:spPr>
          <a:xfrm>
            <a:off x="5533076" y="257170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25.8%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C05F4-D5AE-D446-A746-07CC4697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746B69-FA72-2B44-9E7D-0B3932650CDB}"/>
                  </a:ext>
                </a:extLst>
              </p:cNvPr>
              <p:cNvSpPr txBox="1"/>
              <p:nvPr/>
            </p:nvSpPr>
            <p:spPr>
              <a:xfrm>
                <a:off x="4326339" y="5950993"/>
                <a:ext cx="49132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1" i="1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GB" sz="4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746B69-FA72-2B44-9E7D-0B3932650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339" y="5950993"/>
                <a:ext cx="491320" cy="677108"/>
              </a:xfrm>
              <a:prstGeom prst="rect">
                <a:avLst/>
              </a:prstGeom>
              <a:blipFill>
                <a:blip r:embed="rId19"/>
                <a:stretch>
                  <a:fillRect l="-28205" r="-28205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59252B-79B6-0749-BA17-3BB56708AF5B}"/>
                  </a:ext>
                </a:extLst>
              </p:cNvPr>
              <p:cNvSpPr txBox="1"/>
              <p:nvPr/>
            </p:nvSpPr>
            <p:spPr>
              <a:xfrm>
                <a:off x="6291617" y="5950993"/>
                <a:ext cx="49132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1" i="1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GB" sz="4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59252B-79B6-0749-BA17-3BB56708A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617" y="5950993"/>
                <a:ext cx="491320" cy="677108"/>
              </a:xfrm>
              <a:prstGeom prst="rect">
                <a:avLst/>
              </a:prstGeom>
              <a:blipFill>
                <a:blip r:embed="rId20"/>
                <a:stretch>
                  <a:fillRect l="-25000" r="-25000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411B42-EF69-594C-8578-BA81D380F80E}"/>
                  </a:ext>
                </a:extLst>
              </p:cNvPr>
              <p:cNvSpPr txBox="1"/>
              <p:nvPr/>
            </p:nvSpPr>
            <p:spPr>
              <a:xfrm>
                <a:off x="8243246" y="5944714"/>
                <a:ext cx="49132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1" i="1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GB" sz="4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411B42-EF69-594C-8578-BA81D380F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246" y="5944714"/>
                <a:ext cx="491320" cy="677108"/>
              </a:xfrm>
              <a:prstGeom prst="rect">
                <a:avLst/>
              </a:prstGeom>
              <a:blipFill>
                <a:blip r:embed="rId21"/>
                <a:stretch>
                  <a:fillRect l="-27500" r="-25000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F32B096-0273-2743-884D-F196D5D9DAD1}"/>
              </a:ext>
            </a:extLst>
          </p:cNvPr>
          <p:cNvGrpSpPr/>
          <p:nvPr/>
        </p:nvGrpSpPr>
        <p:grpSpPr>
          <a:xfrm>
            <a:off x="3603009" y="2292959"/>
            <a:ext cx="5868537" cy="287276"/>
            <a:chOff x="3603009" y="2292959"/>
            <a:chExt cx="5868537" cy="28727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96D0D4C-4779-BE48-8959-3B3B7995DC38}"/>
                </a:ext>
              </a:extLst>
            </p:cNvPr>
            <p:cNvCxnSpPr/>
            <p:nvPr/>
          </p:nvCxnSpPr>
          <p:spPr>
            <a:xfrm>
              <a:off x="3603009" y="2442949"/>
              <a:ext cx="5868537" cy="0"/>
            </a:xfrm>
            <a:prstGeom prst="line">
              <a:avLst/>
            </a:prstGeom>
            <a:ln w="508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42DF4F9-930E-4B4B-9EE4-B97CBF052D7E}"/>
                </a:ext>
              </a:extLst>
            </p:cNvPr>
            <p:cNvCxnSpPr>
              <a:cxnSpLocks/>
            </p:cNvCxnSpPr>
            <p:nvPr/>
          </p:nvCxnSpPr>
          <p:spPr>
            <a:xfrm>
              <a:off x="9471546" y="2292959"/>
              <a:ext cx="0" cy="287275"/>
            </a:xfrm>
            <a:prstGeom prst="line">
              <a:avLst/>
            </a:prstGeom>
            <a:ln w="508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F1B1A0A-1DFC-5346-986F-E5BE3B26FF8B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18" y="2292960"/>
              <a:ext cx="0" cy="287275"/>
            </a:xfrm>
            <a:prstGeom prst="line">
              <a:avLst/>
            </a:prstGeom>
            <a:ln w="508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112B1F2-069F-C84E-8321-8C51A785A5EC}"/>
              </a:ext>
            </a:extLst>
          </p:cNvPr>
          <p:cNvSpPr txBox="1"/>
          <p:nvPr/>
        </p:nvSpPr>
        <p:spPr>
          <a:xfrm>
            <a:off x="7502311" y="256980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68.8%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41F17ED-0BDD-1741-A09B-1C6CD79CD112}"/>
              </a:ext>
            </a:extLst>
          </p:cNvPr>
          <p:cNvGrpSpPr/>
          <p:nvPr/>
        </p:nvGrpSpPr>
        <p:grpSpPr>
          <a:xfrm>
            <a:off x="3603008" y="2282527"/>
            <a:ext cx="3907871" cy="297708"/>
            <a:chOff x="3603008" y="2282527"/>
            <a:chExt cx="3907871" cy="29770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569F7B-691F-A440-AD32-F71843943BAC}"/>
                </a:ext>
              </a:extLst>
            </p:cNvPr>
            <p:cNvCxnSpPr>
              <a:cxnSpLocks/>
            </p:cNvCxnSpPr>
            <p:nvPr/>
          </p:nvCxnSpPr>
          <p:spPr>
            <a:xfrm>
              <a:off x="3603008" y="2442949"/>
              <a:ext cx="3899303" cy="0"/>
            </a:xfrm>
            <a:prstGeom prst="line">
              <a:avLst/>
            </a:prstGeom>
            <a:ln w="508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FA04689-7EEA-4046-AF42-539D6104BA35}"/>
                </a:ext>
              </a:extLst>
            </p:cNvPr>
            <p:cNvCxnSpPr>
              <a:cxnSpLocks/>
            </p:cNvCxnSpPr>
            <p:nvPr/>
          </p:nvCxnSpPr>
          <p:spPr>
            <a:xfrm>
              <a:off x="7510879" y="2282527"/>
              <a:ext cx="0" cy="287275"/>
            </a:xfrm>
            <a:prstGeom prst="line">
              <a:avLst/>
            </a:prstGeom>
            <a:ln w="508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D82BF6-7603-7C4F-ACDD-3F577230F896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17" y="2292960"/>
              <a:ext cx="0" cy="287275"/>
            </a:xfrm>
            <a:prstGeom prst="line">
              <a:avLst/>
            </a:prstGeom>
            <a:ln w="508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378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7" grpId="0"/>
      <p:bldP spid="17" grpId="1"/>
      <p:bldP spid="18" grpId="0"/>
      <p:bldP spid="1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EBB8-B2C4-F84D-B673-18E0E9E1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16E64-CAA5-2147-B75B-FCCA7AD8D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– Relationship between context and prosody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– Proposed models</a:t>
            </a:r>
          </a:p>
          <a:p>
            <a:pPr marL="0" indent="0">
              <a:buNone/>
            </a:pPr>
            <a:r>
              <a:rPr lang="en-US" dirty="0"/>
              <a:t>	Duration modelling</a:t>
            </a:r>
          </a:p>
          <a:p>
            <a:pPr marL="0" indent="0">
              <a:buNone/>
            </a:pPr>
            <a:r>
              <a:rPr lang="en-US" dirty="0"/>
              <a:t>	Prosody representation learning</a:t>
            </a:r>
          </a:p>
          <a:p>
            <a:pPr marL="0" indent="0">
              <a:buNone/>
            </a:pPr>
            <a:r>
              <a:rPr lang="en-US" dirty="0"/>
              <a:t>	Prosody prediction using context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– Evaluation</a:t>
            </a:r>
          </a:p>
        </p:txBody>
      </p:sp>
    </p:spTree>
    <p:extLst>
      <p:ext uri="{BB962C8B-B14F-4D97-AF65-F5344CB8AC3E}">
        <p14:creationId xmlns:p14="http://schemas.microsoft.com/office/powerpoint/2010/main" val="1680545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C65A-4614-384A-98EB-5CFCD38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FD60-E218-944D-B788-9FA148395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– Closed the gap between strong duration baseline and natural speech</a:t>
            </a:r>
          </a:p>
          <a:p>
            <a:pPr marL="0" indent="0">
              <a:buNone/>
            </a:pPr>
            <a:r>
              <a:rPr lang="en-US" dirty="0"/>
              <a:t>	25.8%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– Future work</a:t>
            </a:r>
          </a:p>
          <a:p>
            <a:pPr marL="0" indent="0">
              <a:buNone/>
            </a:pPr>
            <a:r>
              <a:rPr lang="en-US" dirty="0"/>
              <a:t>	68.8% – Improve representation learning</a:t>
            </a:r>
          </a:p>
          <a:p>
            <a:pPr marL="0" indent="0">
              <a:buNone/>
            </a:pPr>
            <a:r>
              <a:rPr lang="en-US" dirty="0"/>
              <a:t>	37.5% – Improve context modelling</a:t>
            </a:r>
          </a:p>
        </p:txBody>
      </p:sp>
    </p:spTree>
    <p:extLst>
      <p:ext uri="{BB962C8B-B14F-4D97-AF65-F5344CB8AC3E}">
        <p14:creationId xmlns:p14="http://schemas.microsoft.com/office/powerpoint/2010/main" val="258051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00FE-B70D-5E4A-B9AC-8C53C867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0E657-C2D4-E540-B2AF-A661E8F53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53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1F62-C5C4-3944-9B9D-C3D62DE0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level TTS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9D75-10F1-B94B-A57B-16102B0A2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– Experimented with improving the prosody prediction</a:t>
            </a:r>
          </a:p>
          <a:p>
            <a:pPr marL="0" indent="0">
              <a:buNone/>
            </a:pPr>
            <a:r>
              <a:rPr lang="en-US" dirty="0"/>
              <a:t>	Provide wider context by training on paragraphs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– Informally we found that</a:t>
            </a:r>
          </a:p>
          <a:p>
            <a:pPr marL="0" indent="0">
              <a:buNone/>
            </a:pPr>
            <a:r>
              <a:rPr lang="en-US" dirty="0"/>
              <a:t>	Sentence transitions were improved</a:t>
            </a:r>
          </a:p>
          <a:p>
            <a:pPr marL="0" indent="0">
              <a:buNone/>
            </a:pPr>
            <a:r>
              <a:rPr lang="en-US" dirty="0"/>
              <a:t>	Only short sentences had noticeable prosody improvements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– We need to improve the architecture to fully utilize this context</a:t>
            </a:r>
          </a:p>
        </p:txBody>
      </p:sp>
    </p:spTree>
    <p:extLst>
      <p:ext uri="{BB962C8B-B14F-4D97-AF65-F5344CB8AC3E}">
        <p14:creationId xmlns:p14="http://schemas.microsoft.com/office/powerpoint/2010/main" val="382694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FBB2-CF24-F349-84BE-DDCF52F7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rate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18E63-D051-DA4B-A565-CEB75EC59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– As we added more information the speaking rate improved</a:t>
            </a:r>
          </a:p>
          <a:p>
            <a:pPr marL="0" indent="0">
              <a:buNone/>
            </a:pPr>
            <a:r>
              <a:rPr lang="en-US" dirty="0"/>
              <a:t>	However, the L1 loss got worse</a:t>
            </a:r>
          </a:p>
          <a:p>
            <a:pPr marL="0" indent="0">
              <a:buNone/>
            </a:pPr>
            <a:r>
              <a:rPr lang="en-US" dirty="0"/>
              <a:t>	This is likely due to the non-Gaussian distribution of durations</a:t>
            </a:r>
          </a:p>
        </p:txBody>
      </p:sp>
    </p:spTree>
    <p:extLst>
      <p:ext uri="{BB962C8B-B14F-4D97-AF65-F5344CB8AC3E}">
        <p14:creationId xmlns:p14="http://schemas.microsoft.com/office/powerpoint/2010/main" val="99633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6BA9-7E22-F044-B046-FD20873D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Prosody embedding space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4AB9-F375-C946-BD73-42874E216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– In earlier models we saw three clusters</a:t>
            </a:r>
          </a:p>
          <a:p>
            <a:pPr marL="0" indent="0">
              <a:buNone/>
            </a:pPr>
            <a:r>
              <a:rPr lang="en-US" dirty="0"/>
              <a:t>	One cluster clearly represented silences</a:t>
            </a:r>
          </a:p>
          <a:p>
            <a:pPr marL="0" indent="0">
              <a:buNone/>
            </a:pPr>
            <a:r>
              <a:rPr lang="en-US" dirty="0"/>
              <a:t>	Two clusters represented words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– However, we did not determine the meaning of the two word clusters</a:t>
            </a:r>
          </a:p>
          <a:p>
            <a:pPr marL="0" indent="0">
              <a:buNone/>
            </a:pPr>
            <a:r>
              <a:rPr lang="en-US" dirty="0"/>
              <a:t>	e.g. average pitch, emphasis, proximity to silences</a:t>
            </a:r>
          </a:p>
        </p:txBody>
      </p:sp>
    </p:spTree>
    <p:extLst>
      <p:ext uri="{BB962C8B-B14F-4D97-AF65-F5344CB8AC3E}">
        <p14:creationId xmlns:p14="http://schemas.microsoft.com/office/powerpoint/2010/main" val="132406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E6BC-3271-A249-964A-1694040E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77734-DA1A-0A44-A44E-CB3B154A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– In TTS we typically split the problem into three parts</a:t>
            </a:r>
          </a:p>
          <a:p>
            <a:pPr marL="0" indent="0">
              <a:buNone/>
            </a:pPr>
            <a:r>
              <a:rPr lang="en-US" dirty="0"/>
              <a:t>	Text processing → Acoustic modelling → Waveform prediction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– We propose a two-stage acoustic model to directly model prosody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stage-1</a:t>
            </a:r>
            <a:r>
              <a:rPr lang="en-US" dirty="0"/>
              <a:t>: goal – Naturalness (acoustic quality)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stage-2</a:t>
            </a:r>
            <a:r>
              <a:rPr lang="en-US" dirty="0"/>
              <a:t>: goal – Appropriateness (prosody quality)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4066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672D-F476-F147-BB36-05853EFD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Prosody is a weak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B9096-2273-B44A-8F57-428A62B7C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– Prosody is a channel of communication</a:t>
            </a:r>
          </a:p>
          <a:p>
            <a:pPr marL="0" indent="0">
              <a:buNone/>
            </a:pPr>
            <a:r>
              <a:rPr lang="en-US" dirty="0"/>
              <a:t>	i.e. It can provide information not already expressed in words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– It is realised through suprasegmental effects such as:</a:t>
            </a:r>
          </a:p>
          <a:p>
            <a:pPr marL="0" indent="0">
              <a:buNone/>
            </a:pPr>
            <a:r>
              <a:rPr lang="en-US" dirty="0"/>
              <a:t>	timing (rhythm), intonation (F0), and loudness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/>
              <a:t>problem-1</a:t>
            </a:r>
            <a:r>
              <a:rPr lang="en-US" dirty="0"/>
              <a:t>: Prosody is a weak signal</a:t>
            </a:r>
          </a:p>
        </p:txBody>
      </p:sp>
    </p:spTree>
    <p:extLst>
      <p:ext uri="{BB962C8B-B14F-4D97-AF65-F5344CB8AC3E}">
        <p14:creationId xmlns:p14="http://schemas.microsoft.com/office/powerpoint/2010/main" val="18487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1027-BACE-1148-B823-0B154421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determines prosody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2DE7D-6071-BB46-8255-C10700EB2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– Prosody is determined by the context a speaker sees as relevant</a:t>
            </a:r>
          </a:p>
          <a:p>
            <a:pPr marL="0" indent="0">
              <a:buNone/>
            </a:pPr>
            <a:r>
              <a:rPr lang="en-US" dirty="0"/>
              <a:t>	Syntax, semantics, affect, pragmatics, setting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– In TTS our context typically includes only,</a:t>
            </a:r>
          </a:p>
          <a:p>
            <a:pPr marL="0" indent="0">
              <a:buNone/>
            </a:pPr>
            <a:r>
              <a:rPr lang="en-US" dirty="0"/>
              <a:t>	lexical information (phonemes), and</a:t>
            </a:r>
          </a:p>
          <a:p>
            <a:pPr marL="0" indent="0">
              <a:buNone/>
            </a:pPr>
            <a:r>
              <a:rPr lang="en-US" dirty="0"/>
              <a:t>	some syntax information (in HUS linguistic features)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/>
              <a:t>problem-2</a:t>
            </a:r>
            <a:r>
              <a:rPr lang="en-US" dirty="0"/>
              <a:t>: We need more context!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4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043B-4086-7146-8FBB-BD67FC03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 – Context aware model of prosody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506BD-2E54-6043-986F-1D9ACF5C6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– To address these two problems we proposed a two-stage paradigm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stage-1</a:t>
            </a:r>
            <a:r>
              <a:rPr lang="en-US" dirty="0"/>
              <a:t>: Prosody representation learning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stage-2</a:t>
            </a:r>
            <a:r>
              <a:rPr lang="en-US" dirty="0"/>
              <a:t>: Prosody prediction using context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– Similar to</a:t>
            </a:r>
          </a:p>
          <a:p>
            <a:pPr marL="0" indent="0">
              <a:buNone/>
            </a:pPr>
            <a:r>
              <a:rPr lang="en-US" dirty="0"/>
              <a:t>	VQ-VAE’s learnt prior – focusses on phonetic discovery</a:t>
            </a:r>
          </a:p>
          <a:p>
            <a:pPr marL="0" indent="0">
              <a:buNone/>
            </a:pPr>
            <a:r>
              <a:rPr lang="en-US" dirty="0"/>
              <a:t>	TP-GST – focusses on sentence-level style w/o additional context</a:t>
            </a:r>
          </a:p>
          <a:p>
            <a:pPr marL="0" indent="0">
              <a:buNone/>
            </a:pPr>
            <a:r>
              <a:rPr lang="en-US" dirty="0"/>
              <a:t>	Linguistic linker – focusses on on F0 w/o additional context</a:t>
            </a:r>
          </a:p>
        </p:txBody>
      </p:sp>
    </p:spTree>
    <p:extLst>
      <p:ext uri="{BB962C8B-B14F-4D97-AF65-F5344CB8AC3E}">
        <p14:creationId xmlns:p14="http://schemas.microsoft.com/office/powerpoint/2010/main" val="175800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0D02-366B-7842-A8FF-C3918BB15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99538"/>
            <a:ext cx="10515600" cy="2852737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B3A8D-79DF-7743-889B-C80EFC89F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Tacotron-2</a:t>
            </a:r>
          </a:p>
          <a:p>
            <a:r>
              <a:rPr lang="en-US" dirty="0"/>
              <a:t>2. Duration modelling</a:t>
            </a:r>
          </a:p>
          <a:p>
            <a:r>
              <a:rPr lang="en-US" dirty="0"/>
              <a:t>3. CAMP</a:t>
            </a:r>
          </a:p>
        </p:txBody>
      </p:sp>
    </p:spTree>
    <p:extLst>
      <p:ext uri="{BB962C8B-B14F-4D97-AF65-F5344CB8AC3E}">
        <p14:creationId xmlns:p14="http://schemas.microsoft.com/office/powerpoint/2010/main" val="44581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14275D-351F-F143-8BEE-950BCEDB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4182" y="3582898"/>
            <a:ext cx="11083636" cy="16768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68A4E1-5168-6947-9081-EE88D9E8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S2S – Tacotron-2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97FA9-72D4-C34A-9E51-5C60F876B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– Tacotron-2 like model</a:t>
            </a:r>
          </a:p>
          <a:p>
            <a:pPr marL="0" indent="0">
              <a:buNone/>
            </a:pPr>
            <a:r>
              <a:rPr lang="en-US" dirty="0"/>
              <a:t>– Sequence-to-sequence with attention</a:t>
            </a:r>
          </a:p>
        </p:txBody>
      </p:sp>
    </p:spTree>
    <p:extLst>
      <p:ext uri="{BB962C8B-B14F-4D97-AF65-F5344CB8AC3E}">
        <p14:creationId xmlns:p14="http://schemas.microsoft.com/office/powerpoint/2010/main" val="436752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A4E1-5168-6947-9081-EE88D9E8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DurIAN</a:t>
            </a:r>
            <a:r>
              <a:rPr lang="en-US" dirty="0"/>
              <a:t>+ S2S w/joint duration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97FA9-72D4-C34A-9E51-5C60F876B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– Tacotron-2 like model</a:t>
            </a:r>
          </a:p>
          <a:p>
            <a:pPr marL="0" indent="0">
              <a:buNone/>
            </a:pPr>
            <a:r>
              <a:rPr lang="en-US" dirty="0"/>
              <a:t>– Attention replaced with jointly-trained duration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70FDF8-C7F5-5243-8402-52033C3EE0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4182" y="3589043"/>
            <a:ext cx="11083636" cy="167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9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786</Words>
  <Application>Microsoft Macintosh PowerPoint</Application>
  <PresentationFormat>Widescreen</PresentationFormat>
  <Paragraphs>151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Context aware modelling of prosody (CAMP)</vt:lpstr>
      <vt:lpstr>Overview</vt:lpstr>
      <vt:lpstr>Speech synthesis</vt:lpstr>
      <vt:lpstr>Prosody is a weak signal</vt:lpstr>
      <vt:lpstr>Context determines prosody</vt:lpstr>
      <vt:lpstr>CAMP – Context aware model of prosody</vt:lpstr>
      <vt:lpstr>Methods</vt:lpstr>
      <vt:lpstr>S2S – Tacotron-2</vt:lpstr>
      <vt:lpstr>DurIAN+ S2S w/joint duration model</vt:lpstr>
      <vt:lpstr>ORA – Oracle prosody</vt:lpstr>
      <vt:lpstr>CAMP – Predicted prosody</vt:lpstr>
      <vt:lpstr>Reference encoder (for oracle prosody)</vt:lpstr>
      <vt:lpstr>Prosody predictor</vt:lpstr>
      <vt:lpstr>Context features</vt:lpstr>
      <vt:lpstr>Evaluation</vt:lpstr>
      <vt:lpstr>Data</vt:lpstr>
      <vt:lpstr>Context feature ablation</vt:lpstr>
      <vt:lpstr>Duration benchmark</vt:lpstr>
      <vt:lpstr>CAMP</vt:lpstr>
      <vt:lpstr>Conclusion</vt:lpstr>
      <vt:lpstr>Thanks!</vt:lpstr>
      <vt:lpstr>Paragraph level TTS</vt:lpstr>
      <vt:lpstr>Speaking rate behaviour</vt:lpstr>
      <vt:lpstr>Prosody embedding space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HODARI Zack</cp:lastModifiedBy>
  <cp:revision>33</cp:revision>
  <dcterms:created xsi:type="dcterms:W3CDTF">2020-07-24T09:27:25Z</dcterms:created>
  <dcterms:modified xsi:type="dcterms:W3CDTF">2020-11-04T16:11:03Z</dcterms:modified>
</cp:coreProperties>
</file>