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f244a4acd_0_1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f244a4acd_0_1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f244a4acd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f244a4acd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f244a4acd_0_1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f244a4acd_0_1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9f244a4acd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9f244a4acd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VIBE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look at how the elements of popular music change over time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72525" y="17166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contains two tables: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of every album to make the billboard 200 for every week from 1963-2019.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table containing the tracks from about 72% of those albums, along with spotify data points describing each one.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Acquire/Clean Data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Queries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Missing Values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Fill in missing data for Kenny G’s </a:t>
            </a:r>
            <a:r>
              <a:rPr i="1" lang="en" sz="1400"/>
              <a:t>Silhouette</a:t>
            </a:r>
            <a:endParaRPr i="1" sz="1400"/>
          </a:p>
        </p:txBody>
      </p:sp>
      <p:sp>
        <p:nvSpPr>
          <p:cNvPr id="75" name="Google Shape;7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Explore/Understand Data</a:t>
            </a:r>
            <a:endParaRPr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Spotify EchoNest data available for about 72% of the albums.</a:t>
            </a:r>
            <a:endParaRPr sz="14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Datapoints like:</a:t>
            </a:r>
            <a:endParaRPr sz="14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Danceability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Energy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Speechiness </a:t>
            </a:r>
            <a:endParaRPr sz="1100"/>
          </a:p>
          <a:p>
            <a:pPr indent="-298450" lvl="1" marL="914400" rtl="0" algn="l">
              <a:spcBef>
                <a:spcPts val="800"/>
              </a:spcBef>
              <a:spcAft>
                <a:spcPts val="800"/>
              </a:spcAft>
              <a:buSzPts val="1100"/>
              <a:buChar char="○"/>
            </a:pPr>
            <a:r>
              <a:rPr lang="en" sz="1100"/>
              <a:t>etc.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</a:t>
            </a:r>
            <a:r>
              <a:rPr lang="en">
                <a:solidFill>
                  <a:schemeClr val="lt1"/>
                </a:solidFill>
              </a:rPr>
              <a:t>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Analysis</a:t>
            </a:r>
            <a:endParaRPr b="1" sz="1600"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Compile popularity of each element for each week from 1963-2019 to see how the musical landscape changes over time.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Figures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213" y="168137"/>
            <a:ext cx="7691576" cy="480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-870" l="0" r="0" t="870"/>
          <a:stretch/>
        </p:blipFill>
        <p:spPr>
          <a:xfrm>
            <a:off x="217175" y="194300"/>
            <a:ext cx="87096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average “speechiness” of music trends upward after 1985, as rap music is invented and popularized</a:t>
            </a:r>
            <a:endParaRPr sz="11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8982" y="555595"/>
            <a:ext cx="3485450" cy="228960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068975" y="2791700"/>
            <a:ext cx="3766200" cy="23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p = 0.014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3047" l="0" r="0" t="76703"/>
          <a:stretch/>
        </p:blipFill>
        <p:spPr>
          <a:xfrm>
            <a:off x="5001554" y="1466779"/>
            <a:ext cx="3678500" cy="9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Hypothesis:</a:t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relationship between danceability and energy is consistent over time, but “valence” (measure of joy/positivity) has been drifting away from them over time.</a:t>
            </a:r>
            <a:endParaRPr sz="1100"/>
          </a:p>
        </p:txBody>
      </p:sp>
      <p:sp>
        <p:nvSpPr>
          <p:cNvPr id="111" name="Google Shape;111;p20"/>
          <p:cNvSpPr txBox="1"/>
          <p:nvPr/>
        </p:nvSpPr>
        <p:spPr>
          <a:xfrm>
            <a:off x="5144400" y="2017950"/>
            <a:ext cx="3999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50">
                <a:solidFill>
                  <a:srgbClr val="24292E"/>
                </a:solidFill>
                <a:highlight>
                  <a:srgbClr val="FFFFFF"/>
                </a:highlight>
              </a:rPr>
              <a:t>Results</a:t>
            </a:r>
            <a:endParaRPr b="1" sz="1650">
              <a:solidFill>
                <a:srgbClr val="24292E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[valence vs danceability] : p = 0.0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E06666"/>
                </a:highlight>
                <a:latin typeface="Courier New"/>
                <a:ea typeface="Courier New"/>
                <a:cs typeface="Courier New"/>
                <a:sym typeface="Courier New"/>
              </a:rPr>
              <a:t>Failed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to reject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[danceability vs energy] : p = 0.8525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Successfully</a:t>
            </a: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rejected null hypothesis on </a:t>
            </a:r>
            <a:endParaRPr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4292E"/>
                </a:solidFill>
                <a:latin typeface="Courier New"/>
                <a:ea typeface="Courier New"/>
                <a:cs typeface="Courier New"/>
                <a:sym typeface="Courier New"/>
              </a:rPr>
              <a:t>[energy vs valence] : p = 0.0069</a:t>
            </a:r>
            <a:endParaRPr b="1" sz="1000">
              <a:solidFill>
                <a:srgbClr val="24292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21606" l="0" r="0" t="32374"/>
          <a:stretch/>
        </p:blipFill>
        <p:spPr>
          <a:xfrm>
            <a:off x="6565525" y="25"/>
            <a:ext cx="2613750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5">
            <a:alphaModFix/>
          </a:blip>
          <a:srcRect b="66504" l="8054" r="13130" t="0"/>
          <a:stretch/>
        </p:blipFill>
        <p:spPr>
          <a:xfrm>
            <a:off x="4572000" y="73225"/>
            <a:ext cx="2557100" cy="13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19" name="Google Shape;119;p21"/>
          <p:cNvSpPr txBox="1"/>
          <p:nvPr/>
        </p:nvSpPr>
        <p:spPr>
          <a:xfrm>
            <a:off x="5389000" y="461050"/>
            <a:ext cx="2958000" cy="36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Project Repo: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github.com/zackmagnotti/tin-pan-data</a:t>
            </a:r>
            <a:endParaRPr sz="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Data Source: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components.one/datasets/billboard-200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List of Albums by Kenny G: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verage"/>
              <a:buChar char="●"/>
            </a:pPr>
            <a:r>
              <a:rPr lang="en" sz="800">
                <a:latin typeface="Average"/>
                <a:ea typeface="Average"/>
                <a:cs typeface="Average"/>
                <a:sym typeface="Average"/>
              </a:rPr>
              <a:t>wikipedia.org/wiki/Kenny_G_discography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