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4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47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937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7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155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618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574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7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3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9" y="1454964"/>
            <a:ext cx="3342460" cy="3308840"/>
          </a:xfrm>
        </p:spPr>
        <p:txBody>
          <a:bodyPr>
            <a:normAutofit/>
          </a:bodyPr>
          <a:lstStyle/>
          <a:p>
            <a:r>
              <a:rPr lang="en-US" sz="6000"/>
              <a:t>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9" y="4763803"/>
            <a:ext cx="3342460" cy="146437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Zackery Rogers, Luis Rojas, Hector Ladero, Akanksha Kukhraniya, Mariam Ahmad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r="20486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B078-FBD1-44D9-AEEB-5E6563EB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C36B-03A3-4B6B-A186-8F582211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Colon and rectum Cancer</a:t>
            </a:r>
          </a:p>
          <a:p>
            <a:pPr lvl="1"/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most common in men and women </a:t>
            </a:r>
          </a:p>
          <a:p>
            <a:pPr lvl="1"/>
            <a:r>
              <a:rPr lang="en-US" sz="2000" b="1" dirty="0"/>
              <a:t>Warning signs bleeding in the stool, rectal bleeding</a:t>
            </a:r>
          </a:p>
          <a:p>
            <a:r>
              <a:rPr lang="en-US" sz="2000" b="1" dirty="0"/>
              <a:t>Prostrate Cancer </a:t>
            </a:r>
          </a:p>
          <a:p>
            <a:pPr lvl="1"/>
            <a:r>
              <a:rPr lang="en-US" sz="2000" b="1" dirty="0"/>
              <a:t>Most common in Males today </a:t>
            </a:r>
          </a:p>
          <a:p>
            <a:pPr lvl="1"/>
            <a:r>
              <a:rPr lang="en-US" sz="2000" b="1" dirty="0"/>
              <a:t>Estimated 30,000 men will die</a:t>
            </a:r>
          </a:p>
          <a:p>
            <a:r>
              <a:rPr lang="en-US" sz="2000" b="1" dirty="0"/>
              <a:t>Skin Cancer</a:t>
            </a:r>
          </a:p>
          <a:p>
            <a:pPr lvl="1"/>
            <a:r>
              <a:rPr lang="en-US" sz="2000" b="1" dirty="0"/>
              <a:t>1.3 million cases </a:t>
            </a:r>
          </a:p>
          <a:p>
            <a:pPr lvl="1"/>
            <a:r>
              <a:rPr lang="en-US" sz="2000" b="1" dirty="0"/>
              <a:t>Treatable </a:t>
            </a:r>
          </a:p>
        </p:txBody>
      </p:sp>
    </p:spTree>
    <p:extLst>
      <p:ext uri="{BB962C8B-B14F-4D97-AF65-F5344CB8AC3E}">
        <p14:creationId xmlns:p14="http://schemas.microsoft.com/office/powerpoint/2010/main" val="6000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BB8C-0C12-4E4A-BAFF-63E9ECDD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Facing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7419-F769-48FB-8B2B-9DC3052C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Detecting Cancer</a:t>
            </a:r>
          </a:p>
          <a:p>
            <a:pPr lvl="1"/>
            <a:r>
              <a:rPr lang="en-US" sz="3200" b="1" dirty="0"/>
              <a:t>Magnetic Resonance Imaging (MRI)</a:t>
            </a:r>
          </a:p>
          <a:p>
            <a:pPr lvl="1"/>
            <a:r>
              <a:rPr lang="en-US" sz="3200" b="1" dirty="0"/>
              <a:t>Computerized Axial Tomography scanning (CAT)</a:t>
            </a:r>
          </a:p>
          <a:p>
            <a:pPr lvl="1"/>
            <a:r>
              <a:rPr lang="en-US" sz="3200" b="1" dirty="0"/>
              <a:t>Prostatic ultrasound (rectal probe)</a:t>
            </a:r>
          </a:p>
          <a:p>
            <a:pPr lvl="1"/>
            <a:r>
              <a:rPr lang="en-US" sz="3200" b="1" dirty="0"/>
              <a:t>Self exam and check ups</a:t>
            </a:r>
          </a:p>
        </p:txBody>
      </p:sp>
    </p:spTree>
    <p:extLst>
      <p:ext uri="{BB962C8B-B14F-4D97-AF65-F5344CB8AC3E}">
        <p14:creationId xmlns:p14="http://schemas.microsoft.com/office/powerpoint/2010/main" val="6225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4C73-F21D-4201-AE8D-C57B268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able 13.3 ">
            <a:extLst>
              <a:ext uri="{FF2B5EF4-FFF2-40B4-BE49-F238E27FC236}">
                <a16:creationId xmlns:a16="http://schemas.microsoft.com/office/drawing/2014/main" id="{92CD6F96-63E1-4263-9D19-4FB9BE601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 r="667"/>
          <a:stretch/>
        </p:blipFill>
        <p:spPr bwMode="auto">
          <a:xfrm>
            <a:off x="939019" y="1125414"/>
            <a:ext cx="9203788" cy="5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747-8DED-4809-B756-679580E3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acing Cancer &lt;ul&gt;&lt;li&gt;New Hope in Cancer Treatments &lt;/li&gt;&lt;/ul&gt;&lt;ul&gt;&lt;ul&gt;&lt;li&gt;Surgery to remove tumor &lt;/li&gt;&lt;/ul&gt;&lt;/ul&gt;&lt;ul&gt;&lt;ul&gt;&lt;...">
            <a:extLst>
              <a:ext uri="{FF2B5EF4-FFF2-40B4-BE49-F238E27FC236}">
                <a16:creationId xmlns:a16="http://schemas.microsoft.com/office/drawing/2014/main" id="{C4B97134-ED4B-4848-B3FB-ABD3F50B2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r="51"/>
          <a:stretch/>
        </p:blipFill>
        <p:spPr bwMode="auto">
          <a:xfrm>
            <a:off x="685800" y="858128"/>
            <a:ext cx="8345658" cy="52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ADFC-675D-4B60-8295-792F15EF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			    </a:t>
            </a:r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9547-0DB2-495D-A685-ED4CCCF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1"/>
              <a:t>The last 50 years has seen a better understanding of the causes and treatments of cancer. Hence, the stigma, early detection and technology has improved the prognosis of cancer patients to unprecedented level. </a:t>
            </a:r>
          </a:p>
        </p:txBody>
      </p:sp>
    </p:spTree>
    <p:extLst>
      <p:ext uri="{BB962C8B-B14F-4D97-AF65-F5344CB8AC3E}">
        <p14:creationId xmlns:p14="http://schemas.microsoft.com/office/powerpoint/2010/main" val="15093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47C0-AAEA-463A-B47D-AB7FB3F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Cancer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8569-7F95-492C-8D9A-CE52EC3B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1.3 million new diagnoses cases every year </a:t>
            </a:r>
          </a:p>
          <a:p>
            <a:r>
              <a:rPr lang="en-US" sz="3600" b="1" dirty="0"/>
              <a:t>1 in 4 deaths from cancer</a:t>
            </a:r>
          </a:p>
          <a:p>
            <a:r>
              <a:rPr lang="en-US" sz="3600" b="1" dirty="0"/>
              <a:t>Early detection/Improvements in technology have improved prognosis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57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B041B-1046-4C6F-8C45-06BD6177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" r="1" b="4879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170" name="Picture 2" descr="10 Facts About Cancer Cells">
            <a:extLst>
              <a:ext uri="{FF2B5EF4-FFF2-40B4-BE49-F238E27FC236}">
                <a16:creationId xmlns:a16="http://schemas.microsoft.com/office/drawing/2014/main" id="{A4BD52B4-6D6D-4D8E-ABA8-F629C7D97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94" y="2405575"/>
            <a:ext cx="3188074" cy="30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7DFE-CBA4-4860-9431-518B9976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CA8C-4073-4E0D-892D-D02AC5A2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Carcinomas</a:t>
            </a:r>
          </a:p>
          <a:p>
            <a:r>
              <a:rPr lang="en-US" sz="3600" b="1" dirty="0"/>
              <a:t>Sarcomas</a:t>
            </a:r>
          </a:p>
          <a:p>
            <a:r>
              <a:rPr lang="en-US" sz="3600" b="1" dirty="0"/>
              <a:t>Lymphomas</a:t>
            </a:r>
          </a:p>
          <a:p>
            <a:r>
              <a:rPr lang="en-US" sz="3600" b="1" dirty="0"/>
              <a:t>Leukemias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7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2">
            <a:extLst>
              <a:ext uri="{FF2B5EF4-FFF2-40B4-BE49-F238E27FC236}">
                <a16:creationId xmlns:a16="http://schemas.microsoft.com/office/drawing/2014/main" id="{AB98DEF2-4F47-4FD0-83F5-2824FC60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 descr="Ten Leading Causes of Death for Males, 2002 (CDC) ">
            <a:extLst>
              <a:ext uri="{FF2B5EF4-FFF2-40B4-BE49-F238E27FC236}">
                <a16:creationId xmlns:a16="http://schemas.microsoft.com/office/drawing/2014/main" id="{DDCCA4E9-5A5C-4ED8-AFA0-0EE95C82BA6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426"/>
          <a:stretch/>
        </p:blipFill>
        <p:spPr bwMode="auto">
          <a:xfrm>
            <a:off x="228599" y="1069145"/>
            <a:ext cx="9857935" cy="524592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9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372-0755-452D-B306-4D3765E9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/>
              <a:t>Overview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79D3-D3BC-43C4-8F73-B32FBCD43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Cellular change/ Mutation Theories </a:t>
            </a:r>
          </a:p>
          <a:p>
            <a:pPr lvl="1"/>
            <a:r>
              <a:rPr lang="en-US" sz="1800" b="1" dirty="0"/>
              <a:t>Spontaneous errors</a:t>
            </a:r>
          </a:p>
          <a:p>
            <a:pPr lvl="1"/>
            <a:r>
              <a:rPr lang="en-US" sz="1800" b="1" dirty="0"/>
              <a:t>External agents</a:t>
            </a:r>
          </a:p>
          <a:p>
            <a:pPr lvl="1"/>
            <a:r>
              <a:rPr lang="en-US" sz="1800" b="1" dirty="0"/>
              <a:t>Oncogenes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Risks for Cancer Lifestyle</a:t>
            </a:r>
          </a:p>
          <a:p>
            <a:pPr lvl="1"/>
            <a:r>
              <a:rPr lang="en-US" sz="1800" b="1" dirty="0"/>
              <a:t>Smoking among greatest</a:t>
            </a:r>
          </a:p>
          <a:p>
            <a:pPr lvl="1"/>
            <a:r>
              <a:rPr lang="en-US" sz="1800" b="1" dirty="0"/>
              <a:t>Nutrition/Exercise</a:t>
            </a:r>
          </a:p>
        </p:txBody>
      </p:sp>
      <p:pic>
        <p:nvPicPr>
          <p:cNvPr id="6146" name="Picture 2" descr="Cancer: When good cells go bad | CTCA">
            <a:extLst>
              <a:ext uri="{FF2B5EF4-FFF2-40B4-BE49-F238E27FC236}">
                <a16:creationId xmlns:a16="http://schemas.microsoft.com/office/drawing/2014/main" id="{1CD25242-D5F4-4842-A398-C532C6071CC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56" y="2915479"/>
            <a:ext cx="4297307" cy="27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8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>
            <a:extLst>
              <a:ext uri="{FF2B5EF4-FFF2-40B4-BE49-F238E27FC236}">
                <a16:creationId xmlns:a16="http://schemas.microsoft.com/office/drawing/2014/main" id="{AB7BDF30-07FF-4D83-94F0-EBF36ED5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actors Believed to Contribute to Global Causes of Cancer Figure 13.1 ">
            <a:extLst>
              <a:ext uri="{FF2B5EF4-FFF2-40B4-BE49-F238E27FC236}">
                <a16:creationId xmlns:a16="http://schemas.microsoft.com/office/drawing/2014/main" id="{AA507A34-F716-473A-AC49-63C10BDE01F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9" t="13614" r="24826" b="4782"/>
          <a:stretch/>
        </p:blipFill>
        <p:spPr bwMode="auto">
          <a:xfrm>
            <a:off x="1156753" y="126609"/>
            <a:ext cx="6102176" cy="643061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Placeholder 3">
            <a:extLst>
              <a:ext uri="{FF2B5EF4-FFF2-40B4-BE49-F238E27FC236}">
                <a16:creationId xmlns:a16="http://schemas.microsoft.com/office/drawing/2014/main" id="{7456D1DC-1BAC-4C30-982F-5F771B2A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E332-A17B-45EC-BBB1-FA20C5E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2054-59D7-4FE7-A0CC-5F31D718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Breast Cancer</a:t>
            </a:r>
          </a:p>
          <a:p>
            <a:pPr lvl="1"/>
            <a:r>
              <a:rPr lang="en-US" sz="3600" b="1" dirty="0"/>
              <a:t>1 in 8 women </a:t>
            </a:r>
          </a:p>
          <a:p>
            <a:pPr lvl="1"/>
            <a:r>
              <a:rPr lang="en-US" sz="3600" b="1" dirty="0"/>
              <a:t>Risk with age</a:t>
            </a:r>
          </a:p>
          <a:p>
            <a:pPr lvl="1"/>
            <a:r>
              <a:rPr lang="en-US" sz="3600" b="1" dirty="0"/>
              <a:t>Risks factors supported by research</a:t>
            </a:r>
          </a:p>
          <a:p>
            <a:pPr lvl="1"/>
            <a:r>
              <a:rPr lang="en-US" sz="3600" b="1" dirty="0"/>
              <a:t>Prevention(Self-exam and mammogram)</a:t>
            </a:r>
          </a:p>
          <a:p>
            <a:pPr marL="274320" lvl="1" indent="0">
              <a:buNone/>
            </a:pPr>
            <a:endParaRPr lang="en-US" sz="3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1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3862</TotalTime>
  <Words>203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Cancer</vt:lpstr>
      <vt:lpstr>       Introduction</vt:lpstr>
      <vt:lpstr>Cancer Statistics</vt:lpstr>
      <vt:lpstr>PowerPoint Presentation</vt:lpstr>
      <vt:lpstr>Types of Cancer</vt:lpstr>
      <vt:lpstr>PowerPoint Presentation</vt:lpstr>
      <vt:lpstr>Overview of Cancer</vt:lpstr>
      <vt:lpstr>PowerPoint Presentation</vt:lpstr>
      <vt:lpstr>Types of Cancer</vt:lpstr>
      <vt:lpstr>Types of Cancer</vt:lpstr>
      <vt:lpstr>Facing Cancer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Statistics</dc:title>
  <dc:creator>Mariam Ahmad</dc:creator>
  <cp:lastModifiedBy>Mariam Ahmad</cp:lastModifiedBy>
  <cp:revision>25</cp:revision>
  <dcterms:created xsi:type="dcterms:W3CDTF">2021-06-03T01:06:01Z</dcterms:created>
  <dcterms:modified xsi:type="dcterms:W3CDTF">2021-06-05T17:28:09Z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