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6" r:id="rId4"/>
    <p:sldId id="258" r:id="rId5"/>
    <p:sldId id="273" r:id="rId6"/>
    <p:sldId id="259" r:id="rId7"/>
    <p:sldId id="277" r:id="rId8"/>
    <p:sldId id="278" r:id="rId9"/>
    <p:sldId id="279" r:id="rId10"/>
    <p:sldId id="260" r:id="rId11"/>
    <p:sldId id="261" r:id="rId12"/>
    <p:sldId id="262" r:id="rId13"/>
    <p:sldId id="275" r:id="rId14"/>
    <p:sldId id="280" r:id="rId15"/>
    <p:sldId id="281" r:id="rId16"/>
    <p:sldId id="282" r:id="rId17"/>
    <p:sldId id="283" r:id="rId18"/>
    <p:sldId id="263" r:id="rId19"/>
    <p:sldId id="264" r:id="rId20"/>
    <p:sldId id="274" r:id="rId21"/>
    <p:sldId id="265" r:id="rId22"/>
    <p:sldId id="267" r:id="rId23"/>
    <p:sldId id="266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95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3E216-8CC9-488A-A811-4BB415F161F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13FC8-DA03-4C4D-941F-82DB1CA9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instance; note this is not the constructor.</a:t>
            </a:r>
          </a:p>
          <a:p>
            <a:r>
              <a:rPr lang="en-US" dirty="0" smtClean="0"/>
              <a:t>Get</a:t>
            </a:r>
            <a:r>
              <a:rPr lang="en-US" baseline="0" dirty="0" smtClean="0"/>
              <a:t> the fragment manager, a system service</a:t>
            </a:r>
          </a:p>
          <a:p>
            <a:r>
              <a:rPr lang="en-US" baseline="0" dirty="0" smtClean="0"/>
              <a:t>Add the fragment to the </a:t>
            </a:r>
            <a:r>
              <a:rPr lang="en-US" baseline="0" dirty="0" err="1" smtClean="0"/>
              <a:t>FrameLayout</a:t>
            </a:r>
            <a:r>
              <a:rPr lang="en-US" baseline="0" dirty="0" smtClean="0"/>
              <a:t> we created and put it on the “back” button stack</a:t>
            </a:r>
          </a:p>
          <a:p>
            <a:r>
              <a:rPr lang="en-US" baseline="0" dirty="0" smtClean="0"/>
              <a:t>Commit the fragment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13FC8-DA03-4C4D-941F-82DB1CA976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h:/java/WorkshopNameEntry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13FC8-DA03-4C4D-941F-82DB1CA976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7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BF1-0FB1-4D7E-A926-4A2019EB4BE9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3F69-315D-472F-8830-3882E83D7E79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E00A-AA68-45C1-A4E0-D864531B6BDC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09-B386-436A-86F3-E699F8FBE80F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A-50CA-4174-B6A5-8D49C96059D7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0869-A29C-4152-A72D-6C2254C5AC7B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0B-CFD0-467D-BC9E-4437E8B3CB02}" type="datetime1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9875-F0CA-4C9A-866C-8DDB6960FB28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A257-F229-4E7A-ACE6-AFC95F5F6E50}" type="datetime1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4E1-40E5-4F66-9AA3-C38E172E58F0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BAB-B2A0-4F10-9999-ACF3E0F2523D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D109-8ACF-4591-B796-C64F5F8B17FC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FAB-7303-4612-B7BA-EA453B6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Fragments and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Fragment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Fragment.onAttach</a:t>
            </a:r>
            <a:r>
              <a:rPr lang="en-US" dirty="0" smtClean="0"/>
              <a:t>-&gt;</a:t>
            </a:r>
            <a:r>
              <a:rPr lang="en-US" dirty="0" err="1" smtClean="0"/>
              <a:t>Fragment.onCreate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err="1" smtClean="0"/>
              <a:t>Fragment.onCreateView</a:t>
            </a:r>
            <a:r>
              <a:rPr lang="en-US" dirty="0" smtClean="0"/>
              <a:t>-&gt;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Fragment.onActivityCreated</a:t>
            </a:r>
            <a:r>
              <a:rPr lang="en-US" dirty="0" smtClean="0"/>
              <a:t>	(Visible)</a:t>
            </a:r>
          </a:p>
          <a:p>
            <a:pPr marL="0" indent="0">
              <a:buNone/>
            </a:pPr>
            <a:r>
              <a:rPr lang="en-US" dirty="0" err="1" smtClean="0"/>
              <a:t>Fragment.onStart</a:t>
            </a:r>
            <a:r>
              <a:rPr lang="en-US" dirty="0" smtClean="0"/>
              <a:t>-&gt;		(Active)</a:t>
            </a:r>
          </a:p>
          <a:p>
            <a:pPr marL="0" indent="0">
              <a:buNone/>
            </a:pPr>
            <a:r>
              <a:rPr lang="en-US" dirty="0" err="1" smtClean="0"/>
              <a:t>Fragment.onResume</a:t>
            </a:r>
            <a:r>
              <a:rPr lang="en-US" dirty="0" smtClean="0"/>
              <a:t>-&gt;Fragment-&gt;</a:t>
            </a:r>
            <a:r>
              <a:rPr lang="en-US" dirty="0" err="1" smtClean="0"/>
              <a:t>onPause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smtClean="0"/>
              <a:t>Fragment-&gt;</a:t>
            </a:r>
            <a:r>
              <a:rPr lang="en-US" dirty="0" err="1" smtClean="0"/>
              <a:t>onPause</a:t>
            </a:r>
            <a:r>
              <a:rPr lang="en-US" dirty="0" smtClean="0"/>
              <a:t>-&gt;</a:t>
            </a:r>
            <a:r>
              <a:rPr lang="en-US" dirty="0" err="1" smtClean="0"/>
              <a:t>Fragment.onDestroyView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smtClean="0"/>
              <a:t>Fragment-&gt;</a:t>
            </a:r>
            <a:r>
              <a:rPr lang="en-US" dirty="0" err="1" smtClean="0"/>
              <a:t>onDestroy</a:t>
            </a:r>
            <a:r>
              <a:rPr lang="en-US" dirty="0" smtClean="0"/>
              <a:t>-&gt;Fragment-&gt;</a:t>
            </a:r>
            <a:r>
              <a:rPr lang="en-US" dirty="0" err="1" smtClean="0"/>
              <a:t>onDetach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Include it in the Activity’s XML:</a:t>
            </a:r>
          </a:p>
          <a:p>
            <a:pPr marL="0" indent="0">
              <a:buNone/>
            </a:pPr>
            <a:r>
              <a:rPr lang="en-US" dirty="0" smtClean="0"/>
              <a:t>&lt;fragment </a:t>
            </a:r>
            <a:r>
              <a:rPr lang="en-US" dirty="0" err="1" smtClean="0"/>
              <a:t>android:name</a:t>
            </a:r>
            <a:r>
              <a:rPr lang="en-US" dirty="0" smtClean="0"/>
              <a:t>="com.example.utd.helloworld4.ItemFragment"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="@+id/</a:t>
            </a:r>
            <a:r>
              <a:rPr lang="en-US" dirty="0" err="1" smtClean="0"/>
              <a:t>item_fragment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match_parent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match_parent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="@id/</a:t>
            </a:r>
            <a:r>
              <a:rPr lang="en-US" dirty="0" err="1" smtClean="0"/>
              <a:t>imageView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tools:layout</a:t>
            </a:r>
            <a:r>
              <a:rPr lang="en-US" dirty="0" smtClean="0"/>
              <a:t>="@layout/simple_list_item_1"/&gt;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and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a reference to the activity in which the fragment exists: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MainActivity</a:t>
            </a:r>
            <a:r>
              <a:rPr lang="en-US" dirty="0" smtClean="0"/>
              <a:t> main = (</a:t>
            </a:r>
            <a:r>
              <a:rPr lang="en-US" dirty="0" err="1" smtClean="0"/>
              <a:t>MainActivity</a:t>
            </a:r>
            <a:r>
              <a:rPr lang="en-US" dirty="0" smtClean="0"/>
              <a:t>)</a:t>
            </a:r>
            <a:r>
              <a:rPr lang="en-US" dirty="0" err="1" smtClean="0"/>
              <a:t>getActivity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Fragment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set of controls that will be used in different programs, or different parts of the same program, consider a fragment</a:t>
            </a:r>
          </a:p>
          <a:p>
            <a:pPr lvl="1"/>
            <a:r>
              <a:rPr lang="en-US" dirty="0" smtClean="0"/>
              <a:t>It has its own layout that is not part of the main activity’s layout, so no id conflicts</a:t>
            </a:r>
          </a:p>
          <a:p>
            <a:pPr lvl="1"/>
            <a:r>
              <a:rPr lang="en-US" dirty="0" smtClean="0"/>
              <a:t>Its functionality can be in its own class, so no duplicate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value of using a fragment is that you can replace it with another one, or simply remove it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FrameLayout</a:t>
            </a:r>
            <a:r>
              <a:rPr lang="en-US" dirty="0" smtClean="0"/>
              <a:t> as a placeholder for the fragment UI</a:t>
            </a:r>
          </a:p>
          <a:p>
            <a:r>
              <a:rPr lang="en-US" dirty="0" smtClean="0"/>
              <a:t>The sample program uses the main activity as the controller and each fragment is the view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828800"/>
            <a:ext cx="864852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android.support.v7.widget.ContentFrameLayout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fragFrame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"com.utd.fragdemo2.fragmentEnter"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helloText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4958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Height will change with the contents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Must have an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Not clear whether the name is required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597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Fragments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7138"/>
            <a:ext cx="830580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fragmentEnter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fragEnter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fragmentEnter.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fragmentManager.beginTransaction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fragmentTransaction.add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fragFrame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fragEnter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addToBackStack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).commit();</a:t>
            </a:r>
            <a:endParaRPr kumimoji="0" lang="en-US" alt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4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Fragment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5300" y="1600200"/>
            <a:ext cx="81534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fragmentShow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fragshow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fragmentShow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fragmentManager.findFragmentById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fragFrame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fragmentManager.beginTransaction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fragmentTransaction.remove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fragshow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).commit();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6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Compound controls are self-contained View Groups that contain multiple child views</a:t>
            </a:r>
          </a:p>
          <a:p>
            <a:r>
              <a:rPr lang="en-US" dirty="0" smtClean="0"/>
              <a:t>These can be treated as a single control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 smtClean="0"/>
              <a:t>CpdView</a:t>
            </a:r>
            <a:r>
              <a:rPr lang="en-US" dirty="0" smtClean="0"/>
              <a:t> extends </a:t>
            </a:r>
            <a:r>
              <a:rPr lang="en-US" dirty="0" err="1" smtClean="0"/>
              <a:t>LinearLayout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CpdView</a:t>
            </a:r>
            <a:r>
              <a:rPr lang="en-US" dirty="0" smtClean="0"/>
              <a:t>(Context context)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super(context)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View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&lt;?xml version=”1.0” encoding=”utf-8”?&gt;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=”http://schemas.android.com/</a:t>
            </a:r>
            <a:r>
              <a:rPr lang="en-US" dirty="0" err="1"/>
              <a:t>apk</a:t>
            </a:r>
            <a:r>
              <a:rPr lang="en-US" dirty="0"/>
              <a:t>/res/android”</a:t>
            </a:r>
          </a:p>
          <a:p>
            <a:pPr marL="0" indent="0">
              <a:buNone/>
            </a:pPr>
            <a:r>
              <a:rPr lang="en-US" dirty="0" err="1"/>
              <a:t>android:orientation</a:t>
            </a:r>
            <a:r>
              <a:rPr lang="en-US" dirty="0"/>
              <a:t>=”vertical”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=”</a:t>
            </a:r>
            <a:r>
              <a:rPr lang="en-US" dirty="0" err="1"/>
              <a:t>match_parent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=”</a:t>
            </a:r>
            <a:r>
              <a:rPr lang="en-US" dirty="0" err="1"/>
              <a:t>wrap_content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=”@+id/</a:t>
            </a:r>
            <a:r>
              <a:rPr lang="en-US" dirty="0" err="1"/>
              <a:t>editText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=”</a:t>
            </a:r>
            <a:r>
              <a:rPr lang="en-US" dirty="0" err="1"/>
              <a:t>match_parent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=”</a:t>
            </a:r>
            <a:r>
              <a:rPr lang="en-US" dirty="0" err="1"/>
              <a:t>wrap_content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&lt;Button</a:t>
            </a:r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=”@+id/</a:t>
            </a:r>
            <a:r>
              <a:rPr lang="en-US" dirty="0" err="1"/>
              <a:t>clearButton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=”</a:t>
            </a:r>
            <a:r>
              <a:rPr lang="en-US" dirty="0" err="1"/>
              <a:t>match_parent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=”</a:t>
            </a:r>
            <a:r>
              <a:rPr lang="en-US" dirty="0" err="1"/>
              <a:t>wrap_content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android:text</a:t>
            </a:r>
            <a:r>
              <a:rPr lang="en-US" dirty="0"/>
              <a:t>=”Clear”</a:t>
            </a:r>
          </a:p>
          <a:p>
            <a:pPr marL="0" indent="0">
              <a:buNone/>
            </a:pP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fragment</a:t>
            </a:r>
            <a:r>
              <a:rPr lang="en-US" dirty="0" smtClean="0"/>
              <a:t> is an independent module with its own user interface</a:t>
            </a:r>
          </a:p>
          <a:p>
            <a:r>
              <a:rPr lang="en-US" dirty="0" smtClean="0"/>
              <a:t>You can create a fragment without a UI to handle background tasks and retain values across configuration changes, but this is not the usual case, and not covered here</a:t>
            </a:r>
          </a:p>
          <a:p>
            <a:r>
              <a:rPr lang="en-US" dirty="0" smtClean="0"/>
              <a:t>Fragments exist only when embedded within an 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program with </a:t>
            </a:r>
            <a:r>
              <a:rPr lang="en-US" smtClean="0"/>
              <a:t>a fragment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1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paradigm is used for many controls, but in particular, you’ll need it for lists</a:t>
            </a:r>
          </a:p>
          <a:p>
            <a:r>
              <a:rPr lang="en-US" dirty="0" smtClean="0"/>
              <a:t>The Model is the actual data</a:t>
            </a:r>
          </a:p>
          <a:p>
            <a:r>
              <a:rPr lang="en-US" dirty="0" smtClean="0"/>
              <a:t>The View is how the data are displayed</a:t>
            </a:r>
          </a:p>
          <a:p>
            <a:r>
              <a:rPr lang="en-US" dirty="0" smtClean="0"/>
              <a:t>The Controller gets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JList</a:t>
            </a:r>
            <a:r>
              <a:rPr lang="en-US" dirty="0" smtClean="0"/>
              <a:t> does not have an “add” method</a:t>
            </a:r>
          </a:p>
          <a:p>
            <a:r>
              <a:rPr lang="en-US" dirty="0" smtClean="0"/>
              <a:t>Therefore, to add something to the list on the screen, you must add it to the model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example </a:t>
            </a:r>
            <a:r>
              <a:rPr lang="en-US" dirty="0" err="1" smtClean="0"/>
              <a:t>WorkshopNameEntry</a:t>
            </a:r>
            <a:r>
              <a:rPr lang="en-US" dirty="0" smtClean="0"/>
              <a:t> in NetBeans</a:t>
            </a:r>
          </a:p>
          <a:p>
            <a:r>
              <a:rPr lang="en-US" dirty="0" smtClean="0"/>
              <a:t>The data model for the </a:t>
            </a:r>
            <a:r>
              <a:rPr lang="en-US" dirty="0" err="1" smtClean="0"/>
              <a:t>JList</a:t>
            </a:r>
            <a:r>
              <a:rPr lang="en-US" dirty="0" smtClean="0"/>
              <a:t> called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list1</a:t>
            </a:r>
            <a:r>
              <a:rPr lang="en-US" dirty="0" smtClean="0"/>
              <a:t> is the Vector called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Since Vectors cannot notify the View, you must redisplay the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implements </a:t>
            </a:r>
            <a:r>
              <a:rPr lang="en-US" dirty="0" err="1" smtClean="0"/>
              <a:t>ActionListener</a:t>
            </a:r>
            <a:r>
              <a:rPr lang="en-US" dirty="0" smtClean="0"/>
              <a:t> to get events from the model when the data changes</a:t>
            </a:r>
          </a:p>
          <a:p>
            <a:r>
              <a:rPr lang="en-US" dirty="0" smtClean="0"/>
              <a:t>Views can show the data in different ways, depending upon the renderer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JSpinner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JSpinner</a:t>
            </a:r>
            <a:r>
              <a:rPr lang="en-US" dirty="0" smtClean="0"/>
              <a:t> control has several models:</a:t>
            </a:r>
          </a:p>
          <a:p>
            <a:r>
              <a:rPr lang="en-US" dirty="0" err="1" smtClean="0"/>
              <a:t>SpinnerDateModel</a:t>
            </a:r>
            <a:r>
              <a:rPr lang="en-US" dirty="0" smtClean="0"/>
              <a:t> to cycle through dates</a:t>
            </a:r>
          </a:p>
          <a:p>
            <a:r>
              <a:rPr lang="en-US" dirty="0" err="1" smtClean="0"/>
              <a:t>SpinnerNumberModel</a:t>
            </a:r>
            <a:r>
              <a:rPr lang="en-US" dirty="0" smtClean="0"/>
              <a:t> for numbers (default)</a:t>
            </a:r>
          </a:p>
          <a:p>
            <a:r>
              <a:rPr lang="en-US" dirty="0" err="1" smtClean="0"/>
              <a:t>SpinnerListModel</a:t>
            </a:r>
            <a:r>
              <a:rPr lang="en-US" dirty="0" smtClean="0"/>
              <a:t> cycles through the items in a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JList</a:t>
            </a:r>
            <a:r>
              <a:rPr lang="en-US" dirty="0" smtClean="0"/>
              <a:t> Control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appearance of </a:t>
            </a:r>
            <a:r>
              <a:rPr lang="en-US" dirty="0" err="1" smtClean="0"/>
              <a:t>JList</a:t>
            </a:r>
            <a:r>
              <a:rPr lang="en-US" dirty="0" smtClean="0"/>
              <a:t> is controlled by the Cell Renderer</a:t>
            </a:r>
          </a:p>
          <a:p>
            <a:r>
              <a:rPr lang="en-US" dirty="0" smtClean="0"/>
              <a:t>These implement the </a:t>
            </a:r>
            <a:r>
              <a:rPr lang="en-US" dirty="0" err="1" smtClean="0"/>
              <a:t>ListCellRenderer</a:t>
            </a:r>
            <a:r>
              <a:rPr lang="en-US" dirty="0" smtClean="0"/>
              <a:t> interface, which defines the </a:t>
            </a:r>
            <a:r>
              <a:rPr lang="en-US" dirty="0" err="1" smtClean="0"/>
              <a:t>getListCellRendererComponent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Thus the appropriate Cell Renderer can display anything in a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JList</a:t>
            </a:r>
            <a:r>
              <a:rPr lang="en-US" dirty="0" smtClean="0"/>
              <a:t> Control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ListCellRenderer</a:t>
            </a:r>
            <a:r>
              <a:rPr lang="en-US" dirty="0" smtClean="0"/>
              <a:t> subclasses should handle the cases where the cell is selected and where it is not, and whether it has the focus</a:t>
            </a:r>
          </a:p>
          <a:p>
            <a:r>
              <a:rPr lang="en-US" dirty="0" smtClean="0"/>
              <a:t>These attributes are passed as parameters to the </a:t>
            </a:r>
            <a:r>
              <a:rPr lang="en-US" dirty="0" err="1" smtClean="0"/>
              <a:t>getListCellRenderer</a:t>
            </a:r>
            <a:r>
              <a:rPr lang="en-US" dirty="0" smtClean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Fragment can be a static part of the UI of an Activity, which means that the Fragment remains on the screen during the entire lifecycle of the </a:t>
            </a:r>
            <a:r>
              <a:rPr lang="en-US" dirty="0" smtClean="0"/>
              <a:t>Activity</a:t>
            </a:r>
          </a:p>
          <a:p>
            <a:r>
              <a:rPr lang="en-US" smtClean="0"/>
              <a:t>Fragments can also </a:t>
            </a:r>
            <a:r>
              <a:rPr lang="en-US" dirty="0" smtClean="0"/>
              <a:t>be added or removed dynamically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Android Studio you can right-click on the “app” root, select New, and select Fragment</a:t>
            </a:r>
          </a:p>
          <a:p>
            <a:r>
              <a:rPr lang="en-US" dirty="0" smtClean="0"/>
              <a:t>You’ll be presented with three choices: </a:t>
            </a:r>
          </a:p>
          <a:p>
            <a:pPr lvl="1"/>
            <a:r>
              <a:rPr lang="en-US" dirty="0" smtClean="0"/>
              <a:t>Fragment (blank)</a:t>
            </a:r>
          </a:p>
          <a:p>
            <a:pPr lvl="1"/>
            <a:r>
              <a:rPr lang="en-US" dirty="0" smtClean="0"/>
              <a:t>Fragment (list)</a:t>
            </a:r>
          </a:p>
          <a:p>
            <a:pPr lvl="1"/>
            <a:r>
              <a:rPr lang="en-US" dirty="0" smtClean="0"/>
              <a:t>Fragment (with a +1 button)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1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fragment will have a layout defined in the XML</a:t>
            </a:r>
          </a:p>
          <a:p>
            <a:r>
              <a:rPr lang="en-US" dirty="0" smtClean="0"/>
              <a:t>The code for your fragment will be an inner class within the main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fragment extends the Fragment class</a:t>
            </a:r>
          </a:p>
          <a:p>
            <a:r>
              <a:rPr lang="en-US" dirty="0" smtClean="0"/>
              <a:t>If you have a UI, override the </a:t>
            </a:r>
            <a:r>
              <a:rPr lang="en-US" dirty="0" err="1" smtClean="0"/>
              <a:t>onCreateView</a:t>
            </a:r>
            <a:r>
              <a:rPr lang="en-US" dirty="0" smtClean="0"/>
              <a:t> method to inflate it: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View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onCreateView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LayoutInflater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container,                            Bundle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View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inflater.inflate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R.layout.listfragment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container, 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onCreateView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the </a:t>
            </a:r>
            <a:r>
              <a:rPr lang="en-US" i="1" dirty="0" smtClean="0"/>
              <a:t>View</a:t>
            </a:r>
            <a:r>
              <a:rPr lang="en-US" dirty="0" smtClean="0"/>
              <a:t> object to get references to the controls in the fragment:</a:t>
            </a:r>
          </a:p>
          <a:p>
            <a:pPr marL="0" lvl="0" indent="0">
              <a:buNone/>
            </a:pP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btnEnter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iew.findViewById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lang="en-US" altLang="en-US" sz="2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btnEnter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btnEnter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BtnClickListener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altLang="en-US" sz="7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shown in the previous slide, using code to set the click listeners, is required.</a:t>
            </a:r>
          </a:p>
          <a:p>
            <a:r>
              <a:rPr lang="en-US" dirty="0" smtClean="0"/>
              <a:t>If you attempt to set a click listener in XML and tie it to the fragment, it won’t work.</a:t>
            </a:r>
          </a:p>
          <a:p>
            <a:r>
              <a:rPr lang="en-US" dirty="0" smtClean="0"/>
              <a:t>I have created a </a:t>
            </a:r>
            <a:r>
              <a:rPr lang="en-US" b="1" dirty="0" smtClean="0"/>
              <a:t>named</a:t>
            </a:r>
            <a:r>
              <a:rPr lang="en-US" dirty="0" smtClean="0"/>
              <a:t> inner class that implements </a:t>
            </a:r>
            <a:r>
              <a:rPr lang="en-US" dirty="0" err="1" smtClean="0"/>
              <a:t>onClick</a:t>
            </a:r>
            <a:r>
              <a:rPr lang="en-US" dirty="0" smtClean="0"/>
              <a:t>(View view) to handle the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Click Listener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Fragments and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5FAB-7303-4612-B7BA-EA453B69616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1954970"/>
            <a:ext cx="8458200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BtnClickListener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Button.OnClickListener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= 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	        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main.setFragText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txtEnter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main.setFragShow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3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1009</Words>
  <Application>Microsoft Office PowerPoint</Application>
  <PresentationFormat>On-screen Show (4:3)</PresentationFormat>
  <Paragraphs>186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Office Theme</vt:lpstr>
      <vt:lpstr>Fragments and MVC</vt:lpstr>
      <vt:lpstr>Fragments</vt:lpstr>
      <vt:lpstr>Fragments</vt:lpstr>
      <vt:lpstr>Creating Fragments</vt:lpstr>
      <vt:lpstr>Creating Fragments</vt:lpstr>
      <vt:lpstr>Creating Fragments</vt:lpstr>
      <vt:lpstr>onCreateView</vt:lpstr>
      <vt:lpstr>Setting Listeners</vt:lpstr>
      <vt:lpstr>Code for Click Listener</vt:lpstr>
      <vt:lpstr>The Fragment Lifecycle</vt:lpstr>
      <vt:lpstr>Using the Fragment</vt:lpstr>
      <vt:lpstr>Fragments and Activities</vt:lpstr>
      <vt:lpstr>Practical Fragment Use</vt:lpstr>
      <vt:lpstr>Dynamic Fragments</vt:lpstr>
      <vt:lpstr>Dynamic Fragments</vt:lpstr>
      <vt:lpstr>Dynamic Fragments</vt:lpstr>
      <vt:lpstr>Removing a Fragment</vt:lpstr>
      <vt:lpstr>Compound Controls</vt:lpstr>
      <vt:lpstr>Compound View Resource</vt:lpstr>
      <vt:lpstr>Exercise</vt:lpstr>
      <vt:lpstr>Model-View-Controller</vt:lpstr>
      <vt:lpstr>Model-View-Controller</vt:lpstr>
      <vt:lpstr>Model-View-Controller</vt:lpstr>
      <vt:lpstr>Model-View-Controller</vt:lpstr>
      <vt:lpstr>JSpinner Models</vt:lpstr>
      <vt:lpstr>The JList Control Revisited</vt:lpstr>
      <vt:lpstr>The JList Control Revisited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and MVC</dc:title>
  <dc:creator>jcole</dc:creator>
  <cp:lastModifiedBy>Cole, John</cp:lastModifiedBy>
  <cp:revision>38</cp:revision>
  <dcterms:created xsi:type="dcterms:W3CDTF">2015-01-26T17:01:57Z</dcterms:created>
  <dcterms:modified xsi:type="dcterms:W3CDTF">2019-02-05T16:30:02Z</dcterms:modified>
</cp:coreProperties>
</file>