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4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2" r:id="rId27"/>
    <p:sldId id="283" r:id="rId28"/>
    <p:sldId id="284" r:id="rId29"/>
    <p:sldId id="285" r:id="rId30"/>
    <p:sldId id="286" r:id="rId31"/>
    <p:sldId id="287" r:id="rId32"/>
    <p:sldId id="292" r:id="rId33"/>
    <p:sldId id="293" r:id="rId34"/>
    <p:sldId id="288" r:id="rId35"/>
    <p:sldId id="289" r:id="rId36"/>
    <p:sldId id="290" r:id="rId37"/>
    <p:sldId id="291" r:id="rId38"/>
    <p:sldId id="294" r:id="rId39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795" y="5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714753" y="685800"/>
            <a:ext cx="3429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9000393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37139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09095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38721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70444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03104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98444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1098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49577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24969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12349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41026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35260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93931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00875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19263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5" name="Shape 2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90226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802967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174954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776827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750476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1" name="Shape 2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599357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01403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099137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4" name="Shape 2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184130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0" name="Shape 2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478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37644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07181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54736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35710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6355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0328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1800">
                <a:solidFill>
                  <a:schemeClr val="dk1"/>
                </a:solidFill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30000">
              <a:schemeClr val="lt1"/>
            </a:gs>
            <a:gs pos="100000">
              <a:schemeClr val="l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SzPct val="100000"/>
              <a:defRPr sz="3000"/>
            </a:lvl1pPr>
            <a:lvl2pPr>
              <a:spcBef>
                <a:spcPts val="480"/>
              </a:spcBef>
              <a:buSzPct val="100000"/>
              <a:defRPr sz="2400"/>
            </a:lvl2pPr>
            <a:lvl3pPr>
              <a:spcBef>
                <a:spcPts val="480"/>
              </a:spcBef>
              <a:buSzPct val="100000"/>
              <a:defRPr sz="2400"/>
            </a:lvl3pPr>
            <a:lvl4pPr>
              <a:spcBef>
                <a:spcPts val="360"/>
              </a:spcBef>
              <a:buSzPct val="100000"/>
              <a:defRPr sz="1800"/>
            </a:lvl4pPr>
            <a:lvl5pPr>
              <a:spcBef>
                <a:spcPts val="360"/>
              </a:spcBef>
              <a:buSzPct val="100000"/>
              <a:defRPr sz="1800"/>
            </a:lvl5pPr>
            <a:lvl6pPr>
              <a:spcBef>
                <a:spcPts val="360"/>
              </a:spcBef>
              <a:buSzPct val="100000"/>
              <a:defRPr sz="1800"/>
            </a:lvl6pPr>
            <a:lvl7pPr>
              <a:spcBef>
                <a:spcPts val="360"/>
              </a:spcBef>
              <a:buSzPct val="100000"/>
              <a:defRPr sz="1800"/>
            </a:lvl7pPr>
            <a:lvl8pPr>
              <a:spcBef>
                <a:spcPts val="360"/>
              </a:spcBef>
              <a:buSzPct val="100000"/>
              <a:defRPr sz="1800"/>
            </a:lvl8pPr>
            <a:lvl9pPr>
              <a:spcBef>
                <a:spcPts val="360"/>
              </a:spcBef>
              <a:buSzPct val="100000"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Location Services</a:t>
            </a:r>
          </a:p>
        </p:txBody>
      </p:sp>
      <p:sp>
        <p:nvSpPr>
          <p:cNvPr id="24" name="Shape 24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Android Development</a:t>
            </a:r>
            <a:endParaRPr dirty="0"/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/>
        </p:nvSpPr>
        <p:spPr>
          <a:xfrm>
            <a:off x="4342125" y="3431650"/>
            <a:ext cx="1958400" cy="1953000"/>
          </a:xfrm>
          <a:prstGeom prst="ellipse">
            <a:avLst/>
          </a:prstGeom>
          <a:noFill/>
          <a:ln w="228600" cap="flat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Triangulation</a:t>
            </a:r>
          </a:p>
        </p:txBody>
      </p:sp>
      <p:sp>
        <p:nvSpPr>
          <p:cNvPr id="122" name="Shape 122"/>
          <p:cNvSpPr/>
          <p:nvPr/>
        </p:nvSpPr>
        <p:spPr>
          <a:xfrm>
            <a:off x="2791450" y="2998225"/>
            <a:ext cx="287100" cy="6894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3" name="Shape 123"/>
          <p:cNvSpPr txBox="1"/>
          <p:nvPr/>
        </p:nvSpPr>
        <p:spPr>
          <a:xfrm>
            <a:off x="2335300" y="3848300"/>
            <a:ext cx="11994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b="1"/>
              <a:t>Tower 1</a:t>
            </a:r>
          </a:p>
        </p:txBody>
      </p:sp>
      <p:sp>
        <p:nvSpPr>
          <p:cNvPr id="124" name="Shape 124"/>
          <p:cNvSpPr txBox="1"/>
          <p:nvPr/>
        </p:nvSpPr>
        <p:spPr>
          <a:xfrm>
            <a:off x="5772450" y="818675"/>
            <a:ext cx="3008399" cy="1875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b="1"/>
              <a:t>Device Sees: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b="1"/>
              <a:t>Tower 1 : 30% power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b="1"/>
              <a:t>Tower 2 : 50% power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b="1"/>
              <a:t>Tower 3 : 90% power</a:t>
            </a:r>
          </a:p>
        </p:txBody>
      </p:sp>
      <p:sp>
        <p:nvSpPr>
          <p:cNvPr id="125" name="Shape 125"/>
          <p:cNvSpPr/>
          <p:nvPr/>
        </p:nvSpPr>
        <p:spPr>
          <a:xfrm>
            <a:off x="1430850" y="2081153"/>
            <a:ext cx="3008399" cy="3005999"/>
          </a:xfrm>
          <a:prstGeom prst="ellipse">
            <a:avLst/>
          </a:prstGeom>
          <a:noFill/>
          <a:ln w="228600" cap="flat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6" name="Shape 126"/>
          <p:cNvSpPr/>
          <p:nvPr/>
        </p:nvSpPr>
        <p:spPr>
          <a:xfrm>
            <a:off x="5177775" y="3822275"/>
            <a:ext cx="287100" cy="6894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7" name="Shape 127"/>
          <p:cNvSpPr txBox="1"/>
          <p:nvPr/>
        </p:nvSpPr>
        <p:spPr>
          <a:xfrm>
            <a:off x="4721625" y="4672350"/>
            <a:ext cx="11994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b="1"/>
              <a:t>Tower 2</a:t>
            </a:r>
          </a:p>
        </p:txBody>
      </p:sp>
      <p:sp>
        <p:nvSpPr>
          <p:cNvPr id="128" name="Shape 128"/>
          <p:cNvSpPr/>
          <p:nvPr/>
        </p:nvSpPr>
        <p:spPr>
          <a:xfrm rot="1600663">
            <a:off x="4185508" y="3446978"/>
            <a:ext cx="682225" cy="652844"/>
          </a:xfrm>
          <a:prstGeom prst="ellipse">
            <a:avLst/>
          </a:prstGeom>
          <a:noFill/>
          <a:ln w="3810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9" name="Shape 129"/>
          <p:cNvSpPr txBox="1"/>
          <p:nvPr/>
        </p:nvSpPr>
        <p:spPr>
          <a:xfrm>
            <a:off x="1993075" y="5651825"/>
            <a:ext cx="42146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b="1"/>
              <a:t>Adding a 3rd tower gets us closer</a:t>
            </a:r>
          </a:p>
        </p:txBody>
      </p:sp>
      <p:cxnSp>
        <p:nvCxnSpPr>
          <p:cNvPr id="130" name="Shape 130"/>
          <p:cNvCxnSpPr>
            <a:endCxn id="128" idx="4"/>
          </p:cNvCxnSpPr>
          <p:nvPr/>
        </p:nvCxnSpPr>
        <p:spPr>
          <a:xfrm rot="10800000" flipH="1">
            <a:off x="3905621" y="4065000"/>
            <a:ext cx="474300" cy="1678800"/>
          </a:xfrm>
          <a:prstGeom prst="straightConnector1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31" name="Shape 131"/>
          <p:cNvSpPr/>
          <p:nvPr/>
        </p:nvSpPr>
        <p:spPr>
          <a:xfrm>
            <a:off x="4123725" y="2176000"/>
            <a:ext cx="1797299" cy="1767300"/>
          </a:xfrm>
          <a:prstGeom prst="ellipse">
            <a:avLst/>
          </a:prstGeom>
          <a:noFill/>
          <a:ln w="228600" cap="flat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4883300" y="2362125"/>
            <a:ext cx="287100" cy="6894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3" name="Shape 133"/>
          <p:cNvSpPr txBox="1"/>
          <p:nvPr/>
        </p:nvSpPr>
        <p:spPr>
          <a:xfrm>
            <a:off x="4422675" y="2998225"/>
            <a:ext cx="11994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b="1"/>
              <a:t>Tower 3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Mobile Tower Triangulation</a:t>
            </a:r>
          </a:p>
        </p:txBody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Accuracy: 4 miles to 50m, depends on</a:t>
            </a:r>
          </a:p>
          <a:p>
            <a:pPr marL="9144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How many towers are in area</a:t>
            </a:r>
          </a:p>
          <a:p>
            <a:pPr marL="9144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Terrain</a:t>
            </a:r>
          </a:p>
          <a:p>
            <a:pPr marL="9144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On average: about a 1/4 mile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Only 2D</a:t>
            </a:r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Works indoors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Mobile Tower Triangulation</a:t>
            </a:r>
          </a:p>
        </p:txBody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Always "on"</a:t>
            </a:r>
          </a:p>
          <a:p>
            <a:pPr marL="914400" lvl="1" indent="-381000" rtl="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Required by E911 Systems</a:t>
            </a:r>
          </a:p>
          <a:p>
            <a:pPr marL="914400" lvl="1" indent="-381000" rtl="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Built into mobile network technology</a:t>
            </a:r>
          </a:p>
          <a:p>
            <a:pPr marL="914400" lvl="1" indent="-381000" rtl="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Apps can get a location fast</a:t>
            </a:r>
          </a:p>
          <a:p>
            <a:pPr marL="914400" lvl="1" indent="-381000" rtl="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Still requires permission from OS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Wifi Positioning </a:t>
            </a:r>
          </a:p>
        </p:txBody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dirty="0"/>
              <a:t>Like towers, works by triangulation</a:t>
            </a:r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dirty="0"/>
              <a:t>Scans for local Wifi signals ("fingerprints")</a:t>
            </a:r>
          </a:p>
          <a:p>
            <a:pPr marL="914400" lvl="1" indent="-381000" rtl="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 dirty="0"/>
              <a:t>MAC Address</a:t>
            </a:r>
          </a:p>
          <a:p>
            <a:pPr marL="914400" lvl="1" indent="-381000" rtl="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 dirty="0"/>
              <a:t>SSID (Network names)</a:t>
            </a:r>
          </a:p>
          <a:p>
            <a:pPr marL="914400" lvl="1" indent="-381000" rtl="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 dirty="0"/>
              <a:t>Signal </a:t>
            </a:r>
            <a:r>
              <a:rPr lang="en" dirty="0" smtClean="0"/>
              <a:t>strength</a:t>
            </a:r>
          </a:p>
          <a:p>
            <a:pPr marL="914400" lvl="1" indent="-381000" rtl="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 dirty="0" smtClean="0"/>
              <a:t>Works even if you’re not signed in</a:t>
            </a:r>
            <a:endParaRPr lang="en" dirty="0"/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dirty="0"/>
              <a:t>Databases of crowdsourced information </a:t>
            </a:r>
          </a:p>
          <a:p>
            <a:pPr marL="914400" lvl="1" indent="-381000" rtl="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 dirty="0"/>
              <a:t>People driving around, scanning with laptops</a:t>
            </a:r>
          </a:p>
          <a:p>
            <a:pPr marL="914400" lvl="1" indent="-381000" rtl="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 dirty="0"/>
              <a:t>Google StreetView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Wifi Positioning</a:t>
            </a:r>
          </a:p>
        </p:txBody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Accuracy: meters</a:t>
            </a:r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Works in urban areas</a:t>
            </a:r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Works great indoors</a:t>
            </a:r>
          </a:p>
          <a:p>
            <a:pPr marL="914400" lvl="1" indent="-381000" rtl="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Example: Home Depot provides Wifi info to Google to help people find items down to a few feet within store aisles</a:t>
            </a:r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Works Vertically</a:t>
            </a:r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Has to communicate with server to get location info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9950" y="1476887"/>
            <a:ext cx="2936849" cy="5066624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Vertical Triangulation</a:t>
            </a:r>
          </a:p>
        </p:txBody>
      </p:sp>
      <p:sp>
        <p:nvSpPr>
          <p:cNvPr id="164" name="Shape 164"/>
          <p:cNvSpPr txBox="1"/>
          <p:nvPr/>
        </p:nvSpPr>
        <p:spPr>
          <a:xfrm>
            <a:off x="3317500" y="3244825"/>
            <a:ext cx="19002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1800" b="1"/>
              <a:t> 4th Floor AP</a:t>
            </a:r>
          </a:p>
        </p:txBody>
      </p:sp>
      <p:sp>
        <p:nvSpPr>
          <p:cNvPr id="165" name="Shape 165"/>
          <p:cNvSpPr/>
          <p:nvPr/>
        </p:nvSpPr>
        <p:spPr>
          <a:xfrm>
            <a:off x="2763400" y="1725050"/>
            <a:ext cx="2772000" cy="2770500"/>
          </a:xfrm>
          <a:prstGeom prst="ellipse">
            <a:avLst/>
          </a:prstGeom>
          <a:noFill/>
          <a:ln w="228600" cap="flat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166" name="Shape 1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74187" y="2654700"/>
            <a:ext cx="750424" cy="59012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Shape 167"/>
          <p:cNvSpPr txBox="1"/>
          <p:nvPr/>
        </p:nvSpPr>
        <p:spPr>
          <a:xfrm>
            <a:off x="3241300" y="5422075"/>
            <a:ext cx="19002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1800" b="1"/>
              <a:t> 1st Floor AP</a:t>
            </a:r>
          </a:p>
        </p:txBody>
      </p:sp>
      <p:sp>
        <p:nvSpPr>
          <p:cNvPr id="168" name="Shape 168"/>
          <p:cNvSpPr/>
          <p:nvPr/>
        </p:nvSpPr>
        <p:spPr>
          <a:xfrm>
            <a:off x="2929975" y="4220900"/>
            <a:ext cx="2324099" cy="2322600"/>
          </a:xfrm>
          <a:prstGeom prst="ellipse">
            <a:avLst/>
          </a:prstGeom>
          <a:noFill/>
          <a:ln w="228600" cap="flat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169" name="Shape 1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97987" y="4831950"/>
            <a:ext cx="750424" cy="590125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Shape 170"/>
          <p:cNvSpPr/>
          <p:nvPr/>
        </p:nvSpPr>
        <p:spPr>
          <a:xfrm rot="1600663">
            <a:off x="3808283" y="4021328"/>
            <a:ext cx="682225" cy="652844"/>
          </a:xfrm>
          <a:prstGeom prst="ellipse">
            <a:avLst/>
          </a:prstGeom>
          <a:noFill/>
          <a:ln w="3810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71" name="Shape 171"/>
          <p:cNvSpPr txBox="1"/>
          <p:nvPr/>
        </p:nvSpPr>
        <p:spPr>
          <a:xfrm>
            <a:off x="457200" y="4065000"/>
            <a:ext cx="18425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b="1"/>
              <a:t>Probably on Floor 2</a:t>
            </a:r>
          </a:p>
        </p:txBody>
      </p:sp>
      <p:cxnSp>
        <p:nvCxnSpPr>
          <p:cNvPr id="172" name="Shape 172"/>
          <p:cNvCxnSpPr/>
          <p:nvPr/>
        </p:nvCxnSpPr>
        <p:spPr>
          <a:xfrm rot="10800000" flipH="1">
            <a:off x="2033275" y="4365250"/>
            <a:ext cx="1769099" cy="80399"/>
          </a:xfrm>
          <a:prstGeom prst="straightConnector1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GPS</a:t>
            </a:r>
          </a:p>
        </p:txBody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GPS - Global Positioning System</a:t>
            </a:r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Works with satellites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>
                <a:solidFill>
                  <a:schemeClr val="dk1"/>
                </a:solidFill>
              </a:rPr>
              <a:t>Position by triangulation</a:t>
            </a:r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>
                <a:solidFill>
                  <a:schemeClr val="dk1"/>
                </a:solidFill>
              </a:rPr>
              <a:t>Distance </a:t>
            </a:r>
            <a:r>
              <a:rPr lang="en"/>
              <a:t>based on time 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179" name="Shape 1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450" y="3983825"/>
            <a:ext cx="3810000" cy="253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Shape 1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94350" y="3983825"/>
            <a:ext cx="3176650" cy="253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GPS</a:t>
            </a:r>
          </a:p>
        </p:txBody>
      </p:sp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</a:rPr>
              <a:t>Advantages: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solidFill>
                  <a:schemeClr val="dk1"/>
                </a:solidFill>
              </a:rPr>
              <a:t>Most accurate</a:t>
            </a:r>
          </a:p>
          <a:p>
            <a:pPr marL="1371600" lvl="2" indent="-381000" rtl="0">
              <a:spcBef>
                <a:spcPts val="0"/>
              </a:spcBef>
              <a:buClr>
                <a:schemeClr val="dk1"/>
              </a:buClr>
              <a:buSzPct val="80000"/>
              <a:buFont typeface="Wingdings"/>
              <a:buChar char="§"/>
            </a:pPr>
            <a:r>
              <a:rPr lang="en" dirty="0">
                <a:solidFill>
                  <a:schemeClr val="dk1"/>
                </a:solidFill>
              </a:rPr>
              <a:t>"Worst case" is 7m, usually more </a:t>
            </a:r>
            <a:r>
              <a:rPr lang="en" dirty="0" smtClean="0">
                <a:solidFill>
                  <a:schemeClr val="dk1"/>
                </a:solidFill>
              </a:rPr>
              <a:t>accurate</a:t>
            </a:r>
          </a:p>
          <a:p>
            <a:pPr marL="1371600" lvl="2" indent="-381000" rtl="0">
              <a:spcBef>
                <a:spcPts val="0"/>
              </a:spcBef>
              <a:buClr>
                <a:schemeClr val="dk1"/>
              </a:buClr>
              <a:buSzPct val="80000"/>
              <a:buFont typeface="Wingdings"/>
              <a:buChar char="§"/>
            </a:pPr>
            <a:r>
              <a:rPr lang="en" smtClean="0">
                <a:solidFill>
                  <a:schemeClr val="dk1"/>
                </a:solidFill>
              </a:rPr>
              <a:t>Not very good indoors</a:t>
            </a:r>
            <a:endParaRPr lang="en">
              <a:solidFill>
                <a:schemeClr val="dk1"/>
              </a:solidFill>
            </a:endParaRP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solidFill>
                  <a:schemeClr val="dk1"/>
                </a:solidFill>
              </a:rPr>
              <a:t>Works vertically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solidFill>
                  <a:schemeClr val="dk1"/>
                </a:solidFill>
              </a:rPr>
              <a:t>Once locked, movement is quick to track</a:t>
            </a:r>
          </a:p>
          <a:p>
            <a:pPr marL="0" lvl="0" indent="0" rtl="0">
              <a:spcBef>
                <a:spcPts val="0"/>
              </a:spcBef>
              <a:buNone/>
            </a:pPr>
            <a:endParaRPr dirty="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dirty="0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GPS</a:t>
            </a:r>
          </a:p>
        </p:txBody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GPS - Global Positioning System</a:t>
            </a:r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3000"/>
              <a:t>Disadvantages</a:t>
            </a:r>
          </a:p>
          <a:p>
            <a:pPr marL="1371600" lvl="2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Wingdings"/>
              <a:buChar char="§"/>
            </a:pPr>
            <a:r>
              <a:rPr lang="en" sz="3000"/>
              <a:t>Slow to get initial "lock" : 2 minutes</a:t>
            </a:r>
          </a:p>
          <a:p>
            <a:pPr marL="1371600" lvl="2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Wingdings"/>
              <a:buChar char="§"/>
            </a:pPr>
            <a:r>
              <a:rPr lang="en" sz="3000"/>
              <a:t>Works poorly indoors</a:t>
            </a:r>
          </a:p>
          <a:p>
            <a:pPr marL="1371600" lvl="2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Wingdings"/>
              <a:buChar char="§"/>
            </a:pPr>
            <a:r>
              <a:rPr lang="en" sz="3000"/>
              <a:t>Battery drain</a:t>
            </a:r>
          </a:p>
          <a:p>
            <a:pPr marL="0" lvl="0" indent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title"/>
          </p:nvPr>
        </p:nvSpPr>
        <p:spPr>
          <a:xfrm>
            <a:off x="457200" y="2514600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4400" dirty="0"/>
              <a:t>Other Location Technologies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Location Services</a:t>
            </a: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A key advantage of a mobile device is that </a:t>
            </a:r>
            <a:r>
              <a:rPr lang="en" dirty="0" smtClean="0"/>
              <a:t>it </a:t>
            </a:r>
            <a:r>
              <a:rPr lang="en" dirty="0"/>
              <a:t>knows where it is. </a:t>
            </a:r>
            <a:r>
              <a:rPr lang="en" dirty="0">
                <a:solidFill>
                  <a:schemeClr val="dk1"/>
                </a:solidFill>
              </a:rPr>
              <a:t>You can offer </a:t>
            </a:r>
            <a:r>
              <a:rPr lang="en" dirty="0" smtClean="0">
                <a:solidFill>
                  <a:schemeClr val="dk1"/>
                </a:solidFill>
              </a:rPr>
              <a:t>tailored </a:t>
            </a:r>
            <a:r>
              <a:rPr lang="en" dirty="0">
                <a:solidFill>
                  <a:schemeClr val="dk1"/>
                </a:solidFill>
              </a:rPr>
              <a:t>experiences based on location</a:t>
            </a:r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dirty="0"/>
              <a:t>Provide mapping and location services</a:t>
            </a:r>
          </a:p>
          <a:p>
            <a:pPr marL="914400" lvl="1" indent="-381000" rtl="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 dirty="0"/>
              <a:t>What's nearby?</a:t>
            </a:r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dirty="0"/>
              <a:t>You can target advertising. Demographic data</a:t>
            </a:r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dirty="0"/>
              <a:t>Geofencing opportunities</a:t>
            </a:r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dirty="0"/>
              <a:t>Understand user's context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Beaconing</a:t>
            </a:r>
          </a:p>
        </p:txBody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Knowing you are in close proximity to a point of interest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Apple's iBeacon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Bluetooth LE based technology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Beaconing</a:t>
            </a:r>
          </a:p>
        </p:txBody>
      </p:sp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Hardware on device detects the presence of a local beacon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>
              <a:spcBef>
                <a:spcPts val="0"/>
              </a:spcBef>
              <a:buNone/>
            </a:pPr>
            <a:r>
              <a:rPr lang="en"/>
              <a:t>ID of beacon is cross referenced with an online database to determine location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GeoFencing</a:t>
            </a:r>
          </a:p>
        </p:txBody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Having an app take an action when a user crosses into a defined location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Google Now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Google Play Services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dirty="0"/>
              <a:t>"Remind me when I get home to..."</a:t>
            </a:r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dirty="0"/>
              <a:t>Provide a grocery list when at a Target</a:t>
            </a:r>
          </a:p>
          <a:p>
            <a:pPr>
              <a:spcBef>
                <a:spcPts val="0"/>
              </a:spcBef>
              <a:buNone/>
            </a:pPr>
            <a:r>
              <a:rPr lang="en" dirty="0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GeoFencing</a:t>
            </a:r>
          </a:p>
        </p:txBody>
      </p:sp>
      <p:sp>
        <p:nvSpPr>
          <p:cNvPr id="222" name="Shape 22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Has been taking a while to develop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Requires constant knowledge of users' device location, so it can be a drain on battery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New strategies + new technologies making it more possible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Low Battery use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	Beaconing</a:t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Activity Recognition</a:t>
            </a:r>
          </a:p>
        </p:txBody>
      </p:sp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600"/>
              <a:t>An extension of the data provided by Location Services (and other sensors)</a:t>
            </a:r>
          </a:p>
          <a:p>
            <a:pPr lvl="0" rtl="0">
              <a:spcBef>
                <a:spcPts val="0"/>
              </a:spcBef>
              <a:buNone/>
            </a:pPr>
            <a:endParaRPr sz="2600"/>
          </a:p>
          <a:p>
            <a:pPr lvl="0" rtl="0">
              <a:spcBef>
                <a:spcPts val="0"/>
              </a:spcBef>
              <a:buNone/>
            </a:pPr>
            <a:r>
              <a:rPr lang="en" sz="2600"/>
              <a:t>Devices lets you know what it thinks the user is doing</a:t>
            </a:r>
          </a:p>
          <a:p>
            <a:pPr marL="457200" lvl="0" indent="-3937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600"/>
              <a:t>Walking</a:t>
            </a:r>
          </a:p>
          <a:p>
            <a:pPr marL="457200" lvl="0" indent="-3937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600"/>
              <a:t>Driving</a:t>
            </a:r>
          </a:p>
          <a:p>
            <a:pPr marL="457200" lvl="0" indent="-3937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600"/>
              <a:t>Bicycling</a:t>
            </a:r>
          </a:p>
          <a:p>
            <a:pPr marL="457200" lvl="0" indent="-3937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600"/>
              <a:t>Standing Still</a:t>
            </a:r>
          </a:p>
          <a:p>
            <a:pPr lvl="0" rtl="0">
              <a:spcBef>
                <a:spcPts val="0"/>
              </a:spcBef>
              <a:buNone/>
            </a:pPr>
            <a:endParaRPr sz="2600"/>
          </a:p>
          <a:p>
            <a:pPr lvl="0">
              <a:spcBef>
                <a:spcPts val="0"/>
              </a:spcBef>
              <a:buNone/>
            </a:pPr>
            <a:r>
              <a:rPr lang="en" sz="2600">
                <a:solidFill>
                  <a:schemeClr val="dk1"/>
                </a:solidFill>
              </a:rPr>
              <a:t>Google Play Services</a:t>
            </a: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Maps	</a:t>
            </a:r>
          </a:p>
        </p:txBody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Maps are not built in</a:t>
            </a:r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Map data is intellectual property and requires servers to support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>
              <a:spcBef>
                <a:spcPts val="0"/>
              </a:spcBef>
              <a:buNone/>
            </a:pPr>
            <a:r>
              <a:rPr lang="en"/>
              <a:t>MapViews are provided by Google Play Services (and Amazon Kindle API)</a:t>
            </a: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 smtClean="0"/>
              <a:t>Android Locations </a:t>
            </a:r>
            <a:r>
              <a:rPr lang="en" dirty="0"/>
              <a:t>Services</a:t>
            </a:r>
          </a:p>
        </p:txBody>
      </p:sp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dirty="0"/>
              <a:t>Service is provided by operating system</a:t>
            </a:r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dirty="0"/>
              <a:t>Don't have to do triangulation yourself</a:t>
            </a:r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dirty="0"/>
              <a:t>Still need to understand network based and </a:t>
            </a:r>
            <a:r>
              <a:rPr lang="en" dirty="0" smtClean="0"/>
              <a:t>GPS-based </a:t>
            </a:r>
            <a:r>
              <a:rPr lang="en" dirty="0"/>
              <a:t>location services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"Network Provider" = Mobile network or Wifi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"GPS Provider" =  GPS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Strategies</a:t>
            </a:r>
          </a:p>
        </p:txBody>
      </p:sp>
      <p:sp>
        <p:nvSpPr>
          <p:cNvPr id="252" name="Shape 25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Use GPS or Network?</a:t>
            </a:r>
          </a:p>
          <a:p>
            <a:pPr marL="914400" lvl="1" indent="-381000" rtl="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Why not both?</a:t>
            </a:r>
          </a:p>
          <a:p>
            <a:pPr marL="914400" lvl="1" indent="-381000" rtl="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Initial location provided by a cell network or Wifi service</a:t>
            </a:r>
          </a:p>
          <a:p>
            <a:pPr marL="914400" lvl="1" indent="-381000" rtl="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Switch to GPS once there is a lock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en" i="1"/>
              <a:t>The "circle" that shrinks when you use some mapping programs</a:t>
            </a:r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Strategies</a:t>
            </a:r>
          </a:p>
        </p:txBody>
      </p:sp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dirty="0"/>
              <a:t>Use getLastKnownLocation if possible</a:t>
            </a:r>
          </a:p>
          <a:p>
            <a:pPr marL="914400" lvl="1" indent="-381000" rtl="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 dirty="0"/>
              <a:t>Save battery life</a:t>
            </a:r>
          </a:p>
          <a:p>
            <a:pPr marL="914400" lvl="1" indent="-381000" rtl="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 dirty="0"/>
              <a:t>Immediate response</a:t>
            </a:r>
          </a:p>
          <a:p>
            <a:pPr marL="914400" lvl="1" indent="-381000" rtl="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 dirty="0"/>
              <a:t>Often good enough</a:t>
            </a:r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dirty="0"/>
              <a:t>Use less accurate locations until you get an accurate location</a:t>
            </a:r>
          </a:p>
          <a:p>
            <a:pPr marL="914400" lvl="1" indent="-381000" rtl="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 dirty="0"/>
              <a:t>GPS may take a while (or never come)</a:t>
            </a:r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dirty="0"/>
              <a:t>Stop listening or throttle updates when you have a good answer</a:t>
            </a:r>
          </a:p>
          <a:p>
            <a:pPr lvl="0" rtl="0">
              <a:spcBef>
                <a:spcPts val="0"/>
              </a:spcBef>
              <a:buNone/>
            </a:pPr>
            <a:endParaRPr dirty="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100" dirty="0">
                <a:solidFill>
                  <a:schemeClr val="dk1"/>
                </a:solidFill>
              </a:rPr>
              <a:t>http://developer.android.com/guide/topics/location/strategies.html</a:t>
            </a:r>
          </a:p>
          <a:p>
            <a:pPr lvl="0" rtl="0">
              <a:spcBef>
                <a:spcPts val="0"/>
              </a:spcBef>
              <a:buNone/>
            </a:pPr>
            <a:endParaRPr b="1" dirty="0"/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Location Services on Android</a:t>
            </a:r>
          </a:p>
        </p:txBody>
      </p:sp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4882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"/>
              <a:t>Request permission in AndroidManifest.xml.</a:t>
            </a:r>
            <a:br>
              <a:rPr lang="en"/>
            </a:br>
            <a:r>
              <a:rPr lang="en"/>
              <a:t>Two options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// COARSE Network only. Does not use GPS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&lt;uses-permission android:name=</a:t>
            </a:r>
            <a:br>
              <a:rPr lang="en" sz="2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"android.permission.ACCESS_COARSE_LOCATION"/&gt;</a:t>
            </a:r>
          </a:p>
          <a:p>
            <a:pPr marL="0" lvl="0" indent="0" rtl="0">
              <a:spcBef>
                <a:spcPts val="0"/>
              </a:spcBef>
              <a:buNone/>
            </a:pP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// FINE uses GPS plus network</a:t>
            </a:r>
            <a:r>
              <a:rPr lang="en">
                <a:solidFill>
                  <a:schemeClr val="dk1"/>
                </a:solidFill>
              </a:rPr>
              <a:t/>
            </a:r>
            <a:br>
              <a:rPr lang="en">
                <a:solidFill>
                  <a:schemeClr val="dk1"/>
                </a:solidFill>
              </a:rPr>
            </a:b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&lt;uses-permission android:name=</a:t>
            </a:r>
            <a:br>
              <a:rPr lang="en" sz="2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"android.permission.ACCESS_FINE_LOCATION"/&gt;</a:t>
            </a:r>
          </a:p>
          <a:p>
            <a:pPr marL="0" lvl="0" indent="0">
              <a:spcBef>
                <a:spcPts val="0"/>
              </a:spcBef>
              <a:buNone/>
            </a:pPr>
            <a:endParaRPr sz="2400"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Technology involved</a:t>
            </a:r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Mobile Towers</a:t>
            </a:r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Wifi Networks</a:t>
            </a:r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GPS - Global Positioning Satellites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Location Services on Android</a:t>
            </a:r>
          </a:p>
        </p:txBody>
      </p:sp>
      <p:sp>
        <p:nvSpPr>
          <p:cNvPr id="270" name="Shape 27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4882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" dirty="0"/>
              <a:t>Request permission in AndroidManifest.xml.</a:t>
            </a:r>
            <a:br>
              <a:rPr lang="en" dirty="0"/>
            </a:br>
            <a:r>
              <a:rPr lang="en" dirty="0"/>
              <a:t>Shows up when </a:t>
            </a:r>
            <a:r>
              <a:rPr lang="en" dirty="0" smtClean="0"/>
              <a:t>they </a:t>
            </a:r>
            <a:r>
              <a:rPr lang="en" dirty="0"/>
              <a:t>download the app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marL="0" lvl="0" indent="0" rtl="0">
              <a:spcBef>
                <a:spcPts val="0"/>
              </a:spcBef>
              <a:buNone/>
            </a:pPr>
            <a:endParaRPr sz="2400" dirty="0"/>
          </a:p>
        </p:txBody>
      </p:sp>
      <p:pic>
        <p:nvPicPr>
          <p:cNvPr id="271" name="Shape 2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5650" y="2845300"/>
            <a:ext cx="4309699" cy="382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Location Services on Android</a:t>
            </a:r>
          </a:p>
        </p:txBody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rabicPeriod" startAt="2"/>
            </a:pPr>
            <a:r>
              <a:rPr lang="en" dirty="0">
                <a:solidFill>
                  <a:schemeClr val="dk1"/>
                </a:solidFill>
              </a:rPr>
              <a:t>Get </a:t>
            </a:r>
            <a:r>
              <a:rPr lang="en" dirty="0" smtClean="0">
                <a:solidFill>
                  <a:schemeClr val="dk1"/>
                </a:solidFill>
              </a:rPr>
              <a:t>the </a:t>
            </a:r>
            <a:r>
              <a:rPr lang="en" dirty="0">
                <a:solidFill>
                  <a:schemeClr val="dk1"/>
                </a:solidFill>
              </a:rPr>
              <a:t>LocationManager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LocationManager locationManager = (LocationManager)getSystemService(Context.LOCATION_SERVICE);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 startAt="3"/>
            </a:pPr>
            <a:r>
              <a:rPr lang="en" dirty="0">
                <a:solidFill>
                  <a:schemeClr val="dk1"/>
                </a:solidFill>
              </a:rPr>
              <a:t>Create a listener (</a:t>
            </a:r>
            <a:r>
              <a:rPr lang="en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LocationListener</a:t>
            </a:r>
            <a:r>
              <a:rPr lang="en" dirty="0" smtClean="0">
                <a:solidFill>
                  <a:schemeClr val="dk1"/>
                </a:solidFill>
              </a:rPr>
              <a:t>)</a:t>
            </a:r>
            <a:endParaRPr lang="en" dirty="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Location Services on Android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0" indent="-419100">
              <a:buClr>
                <a:schemeClr val="dk1"/>
              </a:buClr>
              <a:buFont typeface="Arial"/>
              <a:buAutoNum type="arabicPeriod" startAt="3"/>
            </a:pPr>
            <a:r>
              <a:rPr lang="en" dirty="0">
                <a:solidFill>
                  <a:schemeClr val="dk1"/>
                </a:solidFill>
              </a:rPr>
              <a:t>Register for updates </a:t>
            </a:r>
            <a:br>
              <a:rPr lang="en" dirty="0">
                <a:solidFill>
                  <a:schemeClr val="dk1"/>
                </a:solidFill>
              </a:rPr>
            </a:br>
            <a:r>
              <a:rPr lang="en" dirty="0">
                <a:solidFill>
                  <a:schemeClr val="dk1"/>
                </a:solidFill>
              </a:rPr>
              <a:t>(usually in </a:t>
            </a:r>
            <a:r>
              <a:rPr lang="en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onResume</a:t>
            </a:r>
            <a:r>
              <a:rPr lang="en" dirty="0" smtClean="0">
                <a:solidFill>
                  <a:schemeClr val="dk1"/>
                </a:solidFill>
              </a:rPr>
              <a:t>)</a:t>
            </a:r>
          </a:p>
          <a:p>
            <a:pPr marL="38100" lvl="0">
              <a:buClr>
                <a:schemeClr val="dk1"/>
              </a:buClr>
            </a:pPr>
            <a:r>
              <a:rPr lang="en" dirty="0" smtClean="0">
                <a:solidFill>
                  <a:schemeClr val="dk1"/>
                </a:solidFill>
              </a:rPr>
              <a:t>locationManager.requestLocationUpdates(</a:t>
            </a:r>
          </a:p>
          <a:p>
            <a:pPr marL="38100" lvl="0">
              <a:buClr>
                <a:schemeClr val="dk1"/>
              </a:buClr>
            </a:pPr>
            <a:r>
              <a:rPr lang="en" dirty="0">
                <a:solidFill>
                  <a:schemeClr val="dk1"/>
                </a:solidFill>
              </a:rPr>
              <a:t>	</a:t>
            </a:r>
            <a:r>
              <a:rPr lang="en" dirty="0" smtClean="0">
                <a:solidFill>
                  <a:schemeClr val="dk1"/>
                </a:solidFill>
              </a:rPr>
              <a:t>name of provider</a:t>
            </a:r>
          </a:p>
          <a:p>
            <a:pPr marL="38100" lvl="0">
              <a:buClr>
                <a:schemeClr val="dk1"/>
              </a:buClr>
            </a:pPr>
            <a:r>
              <a:rPr lang="en" dirty="0">
                <a:solidFill>
                  <a:schemeClr val="dk1"/>
                </a:solidFill>
              </a:rPr>
              <a:t>	</a:t>
            </a:r>
            <a:r>
              <a:rPr lang="en" dirty="0" smtClean="0">
                <a:solidFill>
                  <a:schemeClr val="dk1"/>
                </a:solidFill>
              </a:rPr>
              <a:t>interval – Minimum interval in milliseconds</a:t>
            </a:r>
          </a:p>
          <a:p>
            <a:pPr marL="38100" lvl="0">
              <a:buClr>
                <a:schemeClr val="dk1"/>
              </a:buClr>
            </a:pPr>
            <a:r>
              <a:rPr lang="en" dirty="0">
                <a:solidFill>
                  <a:schemeClr val="dk1"/>
                </a:solidFill>
              </a:rPr>
              <a:t>	</a:t>
            </a:r>
            <a:r>
              <a:rPr lang="en" dirty="0" smtClean="0">
                <a:solidFill>
                  <a:schemeClr val="dk1"/>
                </a:solidFill>
              </a:rPr>
              <a:t>distance – Minimum distance between</a:t>
            </a:r>
          </a:p>
          <a:p>
            <a:pPr marL="38100" lvl="0">
              <a:buClr>
                <a:schemeClr val="dk1"/>
              </a:buClr>
            </a:pPr>
            <a:r>
              <a:rPr lang="en" dirty="0">
                <a:solidFill>
                  <a:schemeClr val="dk1"/>
                </a:solidFill>
              </a:rPr>
              <a:t>	</a:t>
            </a:r>
            <a:r>
              <a:rPr lang="en" dirty="0" smtClean="0">
                <a:solidFill>
                  <a:schemeClr val="dk1"/>
                </a:solidFill>
              </a:rPr>
              <a:t>	updates, in meters</a:t>
            </a:r>
          </a:p>
          <a:p>
            <a:pPr marL="38100" lvl="0">
              <a:buClr>
                <a:schemeClr val="dk1"/>
              </a:buClr>
            </a:pPr>
            <a:r>
              <a:rPr lang="en" dirty="0">
                <a:solidFill>
                  <a:schemeClr val="dk1"/>
                </a:solidFill>
              </a:rPr>
              <a:t>	</a:t>
            </a:r>
            <a:r>
              <a:rPr lang="en" dirty="0" smtClean="0">
                <a:solidFill>
                  <a:schemeClr val="dk1"/>
                </a:solidFill>
              </a:rPr>
              <a:t>name of listener</a:t>
            </a:r>
          </a:p>
          <a:p>
            <a:pPr marL="38100" lvl="0">
              <a:buClr>
                <a:schemeClr val="dk1"/>
              </a:buClr>
            </a:pPr>
            <a:r>
              <a:rPr lang="en" dirty="0" smtClean="0">
                <a:solidFill>
                  <a:schemeClr val="dk1"/>
                </a:solidFill>
              </a:rPr>
              <a:t>The Listener is an instance of LocationListener</a:t>
            </a:r>
            <a:endParaRPr lang="en" dirty="0">
              <a:solidFill>
                <a:schemeClr val="dk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2120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Location Services on Android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0" indent="-419100">
              <a:buClr>
                <a:schemeClr val="dk1"/>
              </a:buClr>
              <a:buFont typeface="Arial"/>
              <a:buAutoNum type="arabicPeriod" startAt="3"/>
            </a:pPr>
            <a:r>
              <a:rPr lang="en" dirty="0">
                <a:solidFill>
                  <a:schemeClr val="dk1"/>
                </a:solidFill>
              </a:rPr>
              <a:t>Unregister updates* </a:t>
            </a:r>
            <a:br>
              <a:rPr lang="en" dirty="0">
                <a:solidFill>
                  <a:schemeClr val="dk1"/>
                </a:solidFill>
              </a:rPr>
            </a:br>
            <a:r>
              <a:rPr lang="en" dirty="0">
                <a:solidFill>
                  <a:schemeClr val="dk1"/>
                </a:solidFill>
              </a:rPr>
              <a:t>(usually in </a:t>
            </a:r>
            <a:r>
              <a:rPr lang="en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onPause</a:t>
            </a:r>
            <a:r>
              <a:rPr lang="en" dirty="0">
                <a:solidFill>
                  <a:schemeClr val="dk1"/>
                </a:solidFill>
              </a:rPr>
              <a:t>)</a:t>
            </a:r>
          </a:p>
          <a:p>
            <a:pPr marL="457200" lvl="0" indent="-419100">
              <a:buClr>
                <a:schemeClr val="dk1"/>
              </a:buClr>
              <a:buFont typeface="Arial"/>
              <a:buAutoNum type="arabicPeriod" startAt="3"/>
            </a:pPr>
            <a:r>
              <a:rPr lang="en" dirty="0">
                <a:solidFill>
                  <a:schemeClr val="dk1"/>
                </a:solidFill>
              </a:rPr>
              <a:t>Do something with Locations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3578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Location Services Sample Program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“</a:t>
            </a:r>
            <a:r>
              <a:rPr lang="en-US" dirty="0" err="1" smtClean="0"/>
              <a:t>MyLocation</a:t>
            </a:r>
            <a:r>
              <a:rPr lang="en-US" dirty="0" smtClean="0"/>
              <a:t>” program.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381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Location Services Best Practices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The more accurate the location, the more it drains your battery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Faster updates drain the battery faster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GPS can take a long time, on the order of minutes, to determine location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Monitor provider status to make sure the best alternative is used at all times</a:t>
            </a:r>
          </a:p>
        </p:txBody>
      </p:sp>
    </p:spTree>
    <p:extLst>
      <p:ext uri="{BB962C8B-B14F-4D97-AF65-F5344CB8AC3E}">
        <p14:creationId xmlns:p14="http://schemas.microsoft.com/office/powerpoint/2010/main" val="952667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Proximity Alerts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24000"/>
            <a:ext cx="8382000" cy="5043900"/>
          </a:xfrm>
        </p:spPr>
        <p:txBody>
          <a:bodyPr/>
          <a:lstStyle/>
          <a:p>
            <a:r>
              <a:rPr lang="en-US" sz="2800" dirty="0"/>
              <a:t>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setProximityAlert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double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lat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73.147536;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double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lng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0.510638;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float radius = 100f; // meters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long expiration = -1; // do not expire</a:t>
            </a:r>
          </a:p>
          <a:p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Intent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intent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new Intent(TREASURE_PROXIMITY_ALERT);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PendingIntent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proximityIntent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PendingIntent.getBroadcast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(this, -1, intent, 0);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locationManager.addProximityAlert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lat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lng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, radius, expiration,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proximityIntent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14099860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715963"/>
          </a:xfrm>
        </p:spPr>
        <p:txBody>
          <a:bodyPr/>
          <a:lstStyle/>
          <a:p>
            <a:r>
              <a:rPr lang="en-US" dirty="0" smtClean="0"/>
              <a:t>Set Up Location Listener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185445"/>
            <a:ext cx="8534400" cy="4585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// Acquire a reference to the system Location Manager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LocationManager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locationManager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= (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LocationManager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chemeClr val="tx1"/>
                </a:solidFill>
                <a:latin typeface="+mn-lt"/>
              </a:rPr>
              <a:t>	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this.getSystemService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(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Context.LOCATION_SERVICE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);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/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// Register the listener with the Location Manager to receive location updates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locationManager.requestLocationUpdates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(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LocationManager.NETWORK_PROVIDER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0, 0,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locationListener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);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 the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LocationListener</a:t>
            </a:r>
            <a:r>
              <a:rPr kumimoji="0" lang="en-US" alt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as an inner class, shown on the next slide.</a:t>
            </a:r>
            <a:endParaRPr kumimoji="0" lang="en-US" altLang="en-US" sz="8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52154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Location Listener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dirty="0">
                <a:solidFill>
                  <a:schemeClr val="tx1"/>
                </a:solidFill>
                <a:latin typeface="+mn-lt"/>
              </a:rPr>
              <a:t>// Define a listener that responds to location updates</a:t>
            </a:r>
            <a:br>
              <a:rPr lang="en-US" altLang="en-US" sz="2400" dirty="0">
                <a:solidFill>
                  <a:schemeClr val="tx1"/>
                </a:solidFill>
                <a:latin typeface="+mn-lt"/>
              </a:rPr>
            </a:br>
            <a:r>
              <a:rPr lang="en-US" altLang="en-US" sz="2400" dirty="0" err="1">
                <a:solidFill>
                  <a:schemeClr val="tx1"/>
                </a:solidFill>
                <a:latin typeface="+mn-lt"/>
              </a:rPr>
              <a:t>LocationListener</a:t>
            </a:r>
            <a:r>
              <a:rPr lang="en-US" altLang="en-US" sz="24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  <a:latin typeface="+mn-lt"/>
              </a:rPr>
              <a:t>locationListener</a:t>
            </a:r>
            <a:r>
              <a:rPr lang="en-US" altLang="en-US" sz="2400" dirty="0">
                <a:solidFill>
                  <a:schemeClr val="tx1"/>
                </a:solidFill>
                <a:latin typeface="+mn-lt"/>
              </a:rPr>
              <a:t> = new </a:t>
            </a:r>
            <a:r>
              <a:rPr lang="en-US" altLang="en-US" sz="2400" dirty="0" err="1">
                <a:solidFill>
                  <a:schemeClr val="tx1"/>
                </a:solidFill>
                <a:latin typeface="+mn-lt"/>
              </a:rPr>
              <a:t>LocationListener</a:t>
            </a:r>
            <a:r>
              <a:rPr lang="en-US" altLang="en-US" sz="2400" dirty="0">
                <a:solidFill>
                  <a:schemeClr val="tx1"/>
                </a:solidFill>
                <a:latin typeface="+mn-lt"/>
              </a:rPr>
              <a:t>() {</a:t>
            </a:r>
            <a:br>
              <a:rPr lang="en-US" altLang="en-US" sz="2400" dirty="0">
                <a:solidFill>
                  <a:schemeClr val="tx1"/>
                </a:solidFill>
                <a:latin typeface="+mn-lt"/>
              </a:rPr>
            </a:br>
            <a:r>
              <a:rPr lang="en-US" altLang="en-US" sz="2400" dirty="0">
                <a:solidFill>
                  <a:schemeClr val="tx1"/>
                </a:solidFill>
                <a:latin typeface="+mn-lt"/>
              </a:rPr>
              <a:t>    public void </a:t>
            </a:r>
            <a:r>
              <a:rPr lang="en-US" altLang="en-US" sz="2400" dirty="0" err="1">
                <a:solidFill>
                  <a:schemeClr val="tx1"/>
                </a:solidFill>
                <a:latin typeface="+mn-lt"/>
              </a:rPr>
              <a:t>onLocationChanged</a:t>
            </a:r>
            <a:r>
              <a:rPr lang="en-US" altLang="en-US" sz="2400" dirty="0">
                <a:solidFill>
                  <a:schemeClr val="tx1"/>
                </a:solidFill>
                <a:latin typeface="+mn-lt"/>
              </a:rPr>
              <a:t>(Location location) {</a:t>
            </a:r>
            <a:br>
              <a:rPr lang="en-US" altLang="en-US" sz="2400" dirty="0">
                <a:solidFill>
                  <a:schemeClr val="tx1"/>
                </a:solidFill>
                <a:latin typeface="+mn-lt"/>
              </a:rPr>
            </a:br>
            <a:r>
              <a:rPr lang="en-US" altLang="en-US" sz="2400" dirty="0">
                <a:solidFill>
                  <a:schemeClr val="tx1"/>
                </a:solidFill>
                <a:latin typeface="+mn-lt"/>
              </a:rPr>
              <a:t>      // Called when a new location is found by the network location provider.</a:t>
            </a:r>
            <a:br>
              <a:rPr lang="en-US" altLang="en-US" sz="2400" dirty="0">
                <a:solidFill>
                  <a:schemeClr val="tx1"/>
                </a:solidFill>
                <a:latin typeface="+mn-lt"/>
              </a:rPr>
            </a:br>
            <a:r>
              <a:rPr lang="en-US" altLang="en-US" sz="2400" dirty="0">
                <a:solidFill>
                  <a:schemeClr val="tx1"/>
                </a:solidFill>
                <a:latin typeface="+mn-lt"/>
              </a:rPr>
              <a:t>      </a:t>
            </a:r>
            <a:r>
              <a:rPr lang="en-US" altLang="en-US" sz="2400" dirty="0" err="1">
                <a:solidFill>
                  <a:schemeClr val="tx1"/>
                </a:solidFill>
                <a:latin typeface="+mn-lt"/>
              </a:rPr>
              <a:t>makeUseOfNewLocation</a:t>
            </a:r>
            <a:r>
              <a:rPr lang="en-US" altLang="en-US" sz="2400" dirty="0">
                <a:solidFill>
                  <a:schemeClr val="tx1"/>
                </a:solidFill>
                <a:latin typeface="+mn-lt"/>
              </a:rPr>
              <a:t>(location);</a:t>
            </a:r>
            <a:br>
              <a:rPr lang="en-US" altLang="en-US" sz="2400" dirty="0">
                <a:solidFill>
                  <a:schemeClr val="tx1"/>
                </a:solidFill>
                <a:latin typeface="+mn-lt"/>
              </a:rPr>
            </a:br>
            <a:r>
              <a:rPr lang="en-US" altLang="en-US" sz="2400" dirty="0">
                <a:solidFill>
                  <a:schemeClr val="tx1"/>
                </a:solidFill>
                <a:latin typeface="+mn-lt"/>
              </a:rPr>
              <a:t>    }</a:t>
            </a:r>
            <a:br>
              <a:rPr lang="en-US" altLang="en-US" sz="2400" dirty="0">
                <a:solidFill>
                  <a:schemeClr val="tx1"/>
                </a:solidFill>
                <a:latin typeface="+mn-lt"/>
              </a:rPr>
            </a:br>
            <a:r>
              <a:rPr lang="en-US" altLang="en-US" sz="2400" dirty="0">
                <a:solidFill>
                  <a:schemeClr val="tx1"/>
                </a:solidFill>
                <a:latin typeface="+mn-lt"/>
              </a:rPr>
              <a:t>    public void </a:t>
            </a:r>
            <a:r>
              <a:rPr lang="en-US" altLang="en-US" sz="2400" dirty="0" err="1">
                <a:solidFill>
                  <a:schemeClr val="tx1"/>
                </a:solidFill>
                <a:latin typeface="+mn-lt"/>
              </a:rPr>
              <a:t>onStatusChanged</a:t>
            </a:r>
            <a:r>
              <a:rPr lang="en-US" altLang="en-US" sz="2400" dirty="0">
                <a:solidFill>
                  <a:schemeClr val="tx1"/>
                </a:solidFill>
                <a:latin typeface="+mn-lt"/>
              </a:rPr>
              <a:t>(String provider, </a:t>
            </a:r>
            <a:r>
              <a:rPr lang="en-US" altLang="en-US" sz="2400" dirty="0" err="1">
                <a:solidFill>
                  <a:schemeClr val="tx1"/>
                </a:solidFill>
                <a:latin typeface="+mn-lt"/>
              </a:rPr>
              <a:t>int</a:t>
            </a:r>
            <a:r>
              <a:rPr lang="en-US" altLang="en-US" sz="2400" dirty="0">
                <a:solidFill>
                  <a:schemeClr val="tx1"/>
                </a:solidFill>
                <a:latin typeface="+mn-lt"/>
              </a:rPr>
              <a:t> status, Bundle extras) {}</a:t>
            </a:r>
            <a:br>
              <a:rPr lang="en-US" altLang="en-US" sz="2400" dirty="0">
                <a:solidFill>
                  <a:schemeClr val="tx1"/>
                </a:solidFill>
                <a:latin typeface="+mn-lt"/>
              </a:rPr>
            </a:br>
            <a:r>
              <a:rPr lang="en-US" altLang="en-US" sz="2400" dirty="0">
                <a:solidFill>
                  <a:schemeClr val="tx1"/>
                </a:solidFill>
                <a:latin typeface="+mn-lt"/>
              </a:rPr>
              <a:t>    public void </a:t>
            </a:r>
            <a:r>
              <a:rPr lang="en-US" altLang="en-US" sz="2400" dirty="0" err="1">
                <a:solidFill>
                  <a:schemeClr val="tx1"/>
                </a:solidFill>
                <a:latin typeface="+mn-lt"/>
              </a:rPr>
              <a:t>onProviderEnabled</a:t>
            </a:r>
            <a:r>
              <a:rPr lang="en-US" altLang="en-US" sz="2400" dirty="0">
                <a:solidFill>
                  <a:schemeClr val="tx1"/>
                </a:solidFill>
                <a:latin typeface="+mn-lt"/>
              </a:rPr>
              <a:t>(String provider) {}</a:t>
            </a:r>
            <a:br>
              <a:rPr lang="en-US" altLang="en-US" sz="2400" dirty="0">
                <a:solidFill>
                  <a:schemeClr val="tx1"/>
                </a:solidFill>
                <a:latin typeface="+mn-lt"/>
              </a:rPr>
            </a:br>
            <a:r>
              <a:rPr lang="en-US" altLang="en-US" sz="2400" dirty="0">
                <a:solidFill>
                  <a:schemeClr val="tx1"/>
                </a:solidFill>
                <a:latin typeface="+mn-lt"/>
              </a:rPr>
              <a:t>    public void </a:t>
            </a:r>
            <a:r>
              <a:rPr lang="en-US" altLang="en-US" sz="2400" dirty="0" err="1">
                <a:solidFill>
                  <a:schemeClr val="tx1"/>
                </a:solidFill>
                <a:latin typeface="+mn-lt"/>
              </a:rPr>
              <a:t>onProviderDisabled</a:t>
            </a:r>
            <a:r>
              <a:rPr lang="en-US" altLang="en-US" sz="2400" dirty="0">
                <a:solidFill>
                  <a:schemeClr val="tx1"/>
                </a:solidFill>
                <a:latin typeface="+mn-lt"/>
              </a:rPr>
              <a:t>(String provider) {}</a:t>
            </a:r>
            <a:br>
              <a:rPr lang="en-US" altLang="en-US" sz="2400" dirty="0">
                <a:solidFill>
                  <a:schemeClr val="tx1"/>
                </a:solidFill>
                <a:latin typeface="+mn-lt"/>
              </a:rPr>
            </a:br>
            <a:r>
              <a:rPr lang="en-US" altLang="en-US" sz="2400" dirty="0">
                <a:solidFill>
                  <a:schemeClr val="tx1"/>
                </a:solidFill>
                <a:latin typeface="+mn-lt"/>
              </a:rPr>
              <a:t>  };</a:t>
            </a:r>
            <a:br>
              <a:rPr lang="en-US" altLang="en-US" sz="2400" dirty="0">
                <a:solidFill>
                  <a:schemeClr val="tx1"/>
                </a:solidFill>
                <a:latin typeface="+mn-lt"/>
              </a:rPr>
            </a:br>
            <a:r>
              <a:rPr lang="en-US" altLang="en-US" sz="3200" dirty="0">
                <a:solidFill>
                  <a:schemeClr val="tx1"/>
                </a:solidFill>
                <a:latin typeface="Arial Unicode MS" panose="020B0604020202020204" pitchFamily="34" charset="-128"/>
              </a:rPr>
              <a:t/>
            </a:r>
            <a:br>
              <a:rPr lang="en-US" altLang="en-US" sz="3200" dirty="0">
                <a:solidFill>
                  <a:schemeClr val="tx1"/>
                </a:solidFill>
                <a:latin typeface="Arial Unicode MS" panose="020B0604020202020204" pitchFamily="34" charset="-128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023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Technology - Mobile Towers</a:t>
            </a:r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A device can usually "see" multiple mobile towers</a:t>
            </a:r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Distance is approximated by signal strength</a:t>
            </a:r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Triangulation is used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/>
        </p:nvSpPr>
        <p:spPr>
          <a:xfrm>
            <a:off x="1140925" y="1792000"/>
            <a:ext cx="3588299" cy="3584400"/>
          </a:xfrm>
          <a:prstGeom prst="ellipse">
            <a:avLst/>
          </a:prstGeom>
          <a:noFill/>
          <a:ln w="9525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Triangulation</a:t>
            </a:r>
          </a:p>
        </p:txBody>
      </p:sp>
      <p:sp>
        <p:nvSpPr>
          <p:cNvPr id="49" name="Shape 49"/>
          <p:cNvSpPr/>
          <p:nvPr/>
        </p:nvSpPr>
        <p:spPr>
          <a:xfrm>
            <a:off x="2791450" y="2998225"/>
            <a:ext cx="287100" cy="6894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0" name="Shape 50"/>
          <p:cNvSpPr txBox="1"/>
          <p:nvPr/>
        </p:nvSpPr>
        <p:spPr>
          <a:xfrm>
            <a:off x="2335300" y="3848300"/>
            <a:ext cx="11994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1800" b="1"/>
              <a:t>Tower 1</a:t>
            </a:r>
          </a:p>
        </p:txBody>
      </p:sp>
      <p:sp>
        <p:nvSpPr>
          <p:cNvPr id="51" name="Shape 51"/>
          <p:cNvSpPr txBox="1"/>
          <p:nvPr/>
        </p:nvSpPr>
        <p:spPr>
          <a:xfrm>
            <a:off x="5772450" y="818675"/>
            <a:ext cx="3008399" cy="1875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b="1"/>
              <a:t>Device Sees:</a:t>
            </a:r>
          </a:p>
          <a:p>
            <a:pPr lvl="0">
              <a:spcBef>
                <a:spcPts val="0"/>
              </a:spcBef>
              <a:buNone/>
            </a:pPr>
            <a:r>
              <a:rPr lang="en" sz="1800" b="1"/>
              <a:t>Tower 1 : 30% power</a:t>
            </a:r>
          </a:p>
        </p:txBody>
      </p:sp>
      <p:sp>
        <p:nvSpPr>
          <p:cNvPr id="52" name="Shape 52"/>
          <p:cNvSpPr/>
          <p:nvPr/>
        </p:nvSpPr>
        <p:spPr>
          <a:xfrm>
            <a:off x="2601850" y="3250950"/>
            <a:ext cx="666300" cy="666300"/>
          </a:xfrm>
          <a:prstGeom prst="ellipse">
            <a:avLst/>
          </a:prstGeom>
          <a:noFill/>
          <a:ln w="9525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3" name="Shape 53"/>
          <p:cNvSpPr/>
          <p:nvPr/>
        </p:nvSpPr>
        <p:spPr>
          <a:xfrm>
            <a:off x="2274450" y="2923550"/>
            <a:ext cx="1321200" cy="1321200"/>
          </a:xfrm>
          <a:prstGeom prst="ellipse">
            <a:avLst/>
          </a:prstGeom>
          <a:noFill/>
          <a:ln w="9525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4" name="Shape 54"/>
          <p:cNvSpPr/>
          <p:nvPr/>
        </p:nvSpPr>
        <p:spPr>
          <a:xfrm>
            <a:off x="1955800" y="2607600"/>
            <a:ext cx="1958400" cy="1953000"/>
          </a:xfrm>
          <a:prstGeom prst="ellipse">
            <a:avLst/>
          </a:prstGeom>
          <a:noFill/>
          <a:ln w="9525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5" name="Shape 55"/>
          <p:cNvSpPr/>
          <p:nvPr/>
        </p:nvSpPr>
        <p:spPr>
          <a:xfrm>
            <a:off x="1550375" y="2199800"/>
            <a:ext cx="2769299" cy="2768700"/>
          </a:xfrm>
          <a:prstGeom prst="ellipse">
            <a:avLst/>
          </a:prstGeom>
          <a:noFill/>
          <a:ln w="9525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1140925" y="1792000"/>
            <a:ext cx="3588299" cy="3584400"/>
          </a:xfrm>
          <a:prstGeom prst="ellipse">
            <a:avLst/>
          </a:prstGeom>
          <a:noFill/>
          <a:ln w="9525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Triangulation</a:t>
            </a:r>
          </a:p>
        </p:txBody>
      </p:sp>
      <p:sp>
        <p:nvSpPr>
          <p:cNvPr id="62" name="Shape 62"/>
          <p:cNvSpPr/>
          <p:nvPr/>
        </p:nvSpPr>
        <p:spPr>
          <a:xfrm>
            <a:off x="2791450" y="2998225"/>
            <a:ext cx="287100" cy="6894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3" name="Shape 63"/>
          <p:cNvSpPr txBox="1"/>
          <p:nvPr/>
        </p:nvSpPr>
        <p:spPr>
          <a:xfrm>
            <a:off x="2335300" y="3848300"/>
            <a:ext cx="11994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b="1"/>
              <a:t>Tower 1</a:t>
            </a:r>
          </a:p>
        </p:txBody>
      </p:sp>
      <p:sp>
        <p:nvSpPr>
          <p:cNvPr id="64" name="Shape 64"/>
          <p:cNvSpPr txBox="1"/>
          <p:nvPr/>
        </p:nvSpPr>
        <p:spPr>
          <a:xfrm>
            <a:off x="5772450" y="818675"/>
            <a:ext cx="3008399" cy="1875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b="1"/>
              <a:t>Device Sees: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b="1"/>
              <a:t>Tower 1 : 30% power</a:t>
            </a:r>
          </a:p>
        </p:txBody>
      </p:sp>
      <p:sp>
        <p:nvSpPr>
          <p:cNvPr id="65" name="Shape 65"/>
          <p:cNvSpPr/>
          <p:nvPr/>
        </p:nvSpPr>
        <p:spPr>
          <a:xfrm>
            <a:off x="2601850" y="3250950"/>
            <a:ext cx="666300" cy="666300"/>
          </a:xfrm>
          <a:prstGeom prst="ellipse">
            <a:avLst/>
          </a:prstGeom>
          <a:noFill/>
          <a:ln w="9525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2274450" y="2923550"/>
            <a:ext cx="1321200" cy="1321200"/>
          </a:xfrm>
          <a:prstGeom prst="ellipse">
            <a:avLst/>
          </a:prstGeom>
          <a:noFill/>
          <a:ln w="9525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1955800" y="2607600"/>
            <a:ext cx="1958400" cy="1953000"/>
          </a:xfrm>
          <a:prstGeom prst="ellipse">
            <a:avLst/>
          </a:prstGeom>
          <a:noFill/>
          <a:ln w="9525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8" name="Shape 68"/>
          <p:cNvSpPr/>
          <p:nvPr/>
        </p:nvSpPr>
        <p:spPr>
          <a:xfrm>
            <a:off x="1430850" y="2081153"/>
            <a:ext cx="3008399" cy="3005999"/>
          </a:xfrm>
          <a:prstGeom prst="ellipse">
            <a:avLst/>
          </a:prstGeom>
          <a:noFill/>
          <a:ln w="228600" cap="flat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/>
        </p:nvSpPr>
        <p:spPr>
          <a:xfrm>
            <a:off x="3936700" y="3023850"/>
            <a:ext cx="2769299" cy="2768700"/>
          </a:xfrm>
          <a:prstGeom prst="ellipse">
            <a:avLst/>
          </a:prstGeom>
          <a:noFill/>
          <a:ln w="9525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74" name="Shape 74"/>
          <p:cNvSpPr/>
          <p:nvPr/>
        </p:nvSpPr>
        <p:spPr>
          <a:xfrm>
            <a:off x="3527250" y="2616050"/>
            <a:ext cx="3588299" cy="3584400"/>
          </a:xfrm>
          <a:prstGeom prst="ellipse">
            <a:avLst/>
          </a:prstGeom>
          <a:noFill/>
          <a:ln w="9525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75" name="Shape 75"/>
          <p:cNvSpPr/>
          <p:nvPr/>
        </p:nvSpPr>
        <p:spPr>
          <a:xfrm>
            <a:off x="4988175" y="4075000"/>
            <a:ext cx="666300" cy="666300"/>
          </a:xfrm>
          <a:prstGeom prst="ellipse">
            <a:avLst/>
          </a:prstGeom>
          <a:noFill/>
          <a:ln w="9525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6" name="Shape 76"/>
          <p:cNvSpPr/>
          <p:nvPr/>
        </p:nvSpPr>
        <p:spPr>
          <a:xfrm>
            <a:off x="4660775" y="3747600"/>
            <a:ext cx="1321200" cy="1321200"/>
          </a:xfrm>
          <a:prstGeom prst="ellipse">
            <a:avLst/>
          </a:prstGeom>
          <a:noFill/>
          <a:ln w="9525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7" name="Shape 77"/>
          <p:cNvSpPr/>
          <p:nvPr/>
        </p:nvSpPr>
        <p:spPr>
          <a:xfrm>
            <a:off x="4342125" y="3431650"/>
            <a:ext cx="1958400" cy="1953000"/>
          </a:xfrm>
          <a:prstGeom prst="ellipse">
            <a:avLst/>
          </a:pr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Triangulation</a:t>
            </a:r>
          </a:p>
        </p:txBody>
      </p:sp>
      <p:sp>
        <p:nvSpPr>
          <p:cNvPr id="79" name="Shape 79"/>
          <p:cNvSpPr/>
          <p:nvPr/>
        </p:nvSpPr>
        <p:spPr>
          <a:xfrm>
            <a:off x="2791450" y="2998225"/>
            <a:ext cx="287100" cy="6894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0" name="Shape 80"/>
          <p:cNvSpPr txBox="1"/>
          <p:nvPr/>
        </p:nvSpPr>
        <p:spPr>
          <a:xfrm>
            <a:off x="2335300" y="3848300"/>
            <a:ext cx="11994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b="1"/>
              <a:t>Tower 1</a:t>
            </a:r>
          </a:p>
        </p:txBody>
      </p:sp>
      <p:sp>
        <p:nvSpPr>
          <p:cNvPr id="81" name="Shape 81"/>
          <p:cNvSpPr txBox="1"/>
          <p:nvPr/>
        </p:nvSpPr>
        <p:spPr>
          <a:xfrm>
            <a:off x="5772450" y="818675"/>
            <a:ext cx="3008399" cy="1875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b="1"/>
              <a:t>Device Sees: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b="1"/>
              <a:t>Tower 1 : 30% power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b="1"/>
              <a:t>Tower 2 : 50% power</a:t>
            </a:r>
          </a:p>
        </p:txBody>
      </p:sp>
      <p:sp>
        <p:nvSpPr>
          <p:cNvPr id="82" name="Shape 82"/>
          <p:cNvSpPr/>
          <p:nvPr/>
        </p:nvSpPr>
        <p:spPr>
          <a:xfrm>
            <a:off x="1430850" y="2081153"/>
            <a:ext cx="3008399" cy="3005999"/>
          </a:xfrm>
          <a:prstGeom prst="ellipse">
            <a:avLst/>
          </a:prstGeom>
          <a:noFill/>
          <a:ln w="228600" cap="flat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3" name="Shape 83"/>
          <p:cNvSpPr/>
          <p:nvPr/>
        </p:nvSpPr>
        <p:spPr>
          <a:xfrm>
            <a:off x="5177775" y="3822275"/>
            <a:ext cx="287100" cy="6894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4" name="Shape 84"/>
          <p:cNvSpPr txBox="1"/>
          <p:nvPr/>
        </p:nvSpPr>
        <p:spPr>
          <a:xfrm>
            <a:off x="4721625" y="4672350"/>
            <a:ext cx="11994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b="1"/>
              <a:t>Tower 2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/>
        </p:nvSpPr>
        <p:spPr>
          <a:xfrm>
            <a:off x="3936700" y="3023850"/>
            <a:ext cx="2769299" cy="2768700"/>
          </a:xfrm>
          <a:prstGeom prst="ellipse">
            <a:avLst/>
          </a:prstGeom>
          <a:noFill/>
          <a:ln w="9525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0" name="Shape 90"/>
          <p:cNvSpPr/>
          <p:nvPr/>
        </p:nvSpPr>
        <p:spPr>
          <a:xfrm>
            <a:off x="3527250" y="2616050"/>
            <a:ext cx="3588299" cy="3584400"/>
          </a:xfrm>
          <a:prstGeom prst="ellipse">
            <a:avLst/>
          </a:prstGeom>
          <a:noFill/>
          <a:ln w="9525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4988175" y="4075000"/>
            <a:ext cx="666300" cy="666300"/>
          </a:xfrm>
          <a:prstGeom prst="ellipse">
            <a:avLst/>
          </a:prstGeom>
          <a:noFill/>
          <a:ln w="9525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4660775" y="3747600"/>
            <a:ext cx="1321200" cy="1321200"/>
          </a:xfrm>
          <a:prstGeom prst="ellipse">
            <a:avLst/>
          </a:prstGeom>
          <a:noFill/>
          <a:ln w="9525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4342125" y="3431650"/>
            <a:ext cx="1958400" cy="1953000"/>
          </a:xfrm>
          <a:prstGeom prst="ellipse">
            <a:avLst/>
          </a:prstGeom>
          <a:noFill/>
          <a:ln w="228600" cap="flat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Triangulation</a:t>
            </a:r>
          </a:p>
        </p:txBody>
      </p:sp>
      <p:sp>
        <p:nvSpPr>
          <p:cNvPr id="95" name="Shape 95"/>
          <p:cNvSpPr/>
          <p:nvPr/>
        </p:nvSpPr>
        <p:spPr>
          <a:xfrm>
            <a:off x="2791450" y="2998225"/>
            <a:ext cx="287100" cy="6894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6" name="Shape 96"/>
          <p:cNvSpPr txBox="1"/>
          <p:nvPr/>
        </p:nvSpPr>
        <p:spPr>
          <a:xfrm>
            <a:off x="2335300" y="3848300"/>
            <a:ext cx="11994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b="1"/>
              <a:t>Tower 1</a:t>
            </a:r>
          </a:p>
        </p:txBody>
      </p:sp>
      <p:sp>
        <p:nvSpPr>
          <p:cNvPr id="97" name="Shape 97"/>
          <p:cNvSpPr txBox="1"/>
          <p:nvPr/>
        </p:nvSpPr>
        <p:spPr>
          <a:xfrm>
            <a:off x="5772450" y="818675"/>
            <a:ext cx="3008399" cy="1875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b="1"/>
              <a:t>Device Sees: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b="1"/>
              <a:t>Tower 1 : 30% power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b="1"/>
              <a:t>Tower 2 : 50% power</a:t>
            </a:r>
          </a:p>
        </p:txBody>
      </p:sp>
      <p:sp>
        <p:nvSpPr>
          <p:cNvPr id="98" name="Shape 98"/>
          <p:cNvSpPr/>
          <p:nvPr/>
        </p:nvSpPr>
        <p:spPr>
          <a:xfrm>
            <a:off x="1430850" y="2081153"/>
            <a:ext cx="3008399" cy="3005999"/>
          </a:xfrm>
          <a:prstGeom prst="ellipse">
            <a:avLst/>
          </a:prstGeom>
          <a:noFill/>
          <a:ln w="228600" cap="flat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5177775" y="3822275"/>
            <a:ext cx="287100" cy="6894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0" name="Shape 100"/>
          <p:cNvSpPr txBox="1"/>
          <p:nvPr/>
        </p:nvSpPr>
        <p:spPr>
          <a:xfrm>
            <a:off x="4721625" y="4672350"/>
            <a:ext cx="11994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b="1"/>
              <a:t>Tower 2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/>
        </p:nvSpPr>
        <p:spPr>
          <a:xfrm>
            <a:off x="4342125" y="3431650"/>
            <a:ext cx="1958400" cy="1953000"/>
          </a:xfrm>
          <a:prstGeom prst="ellipse">
            <a:avLst/>
          </a:prstGeom>
          <a:noFill/>
          <a:ln w="228600" cap="flat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Triangulation</a:t>
            </a:r>
          </a:p>
        </p:txBody>
      </p:sp>
      <p:sp>
        <p:nvSpPr>
          <p:cNvPr id="107" name="Shape 107"/>
          <p:cNvSpPr/>
          <p:nvPr/>
        </p:nvSpPr>
        <p:spPr>
          <a:xfrm>
            <a:off x="2791450" y="2998225"/>
            <a:ext cx="287100" cy="6894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8" name="Shape 108"/>
          <p:cNvSpPr txBox="1"/>
          <p:nvPr/>
        </p:nvSpPr>
        <p:spPr>
          <a:xfrm>
            <a:off x="2335300" y="3848300"/>
            <a:ext cx="11994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b="1"/>
              <a:t>Tower 1</a:t>
            </a:r>
          </a:p>
        </p:txBody>
      </p:sp>
      <p:sp>
        <p:nvSpPr>
          <p:cNvPr id="109" name="Shape 109"/>
          <p:cNvSpPr txBox="1"/>
          <p:nvPr/>
        </p:nvSpPr>
        <p:spPr>
          <a:xfrm>
            <a:off x="5772450" y="818675"/>
            <a:ext cx="3008399" cy="1875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b="1"/>
              <a:t>Device Sees: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b="1"/>
              <a:t>Tower 1 : 30% power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b="1"/>
              <a:t>Tower 2 : 50% power</a:t>
            </a:r>
          </a:p>
        </p:txBody>
      </p:sp>
      <p:sp>
        <p:nvSpPr>
          <p:cNvPr id="110" name="Shape 110"/>
          <p:cNvSpPr/>
          <p:nvPr/>
        </p:nvSpPr>
        <p:spPr>
          <a:xfrm>
            <a:off x="1430850" y="2081153"/>
            <a:ext cx="3008399" cy="3005999"/>
          </a:xfrm>
          <a:prstGeom prst="ellipse">
            <a:avLst/>
          </a:prstGeom>
          <a:noFill/>
          <a:ln w="228600" cap="flat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5177775" y="3822275"/>
            <a:ext cx="287100" cy="6894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2" name="Shape 112"/>
          <p:cNvSpPr txBox="1"/>
          <p:nvPr/>
        </p:nvSpPr>
        <p:spPr>
          <a:xfrm>
            <a:off x="4721625" y="4672350"/>
            <a:ext cx="11994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b="1"/>
              <a:t>Tower 2</a:t>
            </a:r>
          </a:p>
        </p:txBody>
      </p:sp>
      <p:sp>
        <p:nvSpPr>
          <p:cNvPr id="113" name="Shape 113"/>
          <p:cNvSpPr/>
          <p:nvPr/>
        </p:nvSpPr>
        <p:spPr>
          <a:xfrm rot="1600663">
            <a:off x="4021512" y="3235909"/>
            <a:ext cx="682225" cy="1726831"/>
          </a:xfrm>
          <a:prstGeom prst="ellipse">
            <a:avLst/>
          </a:prstGeom>
          <a:noFill/>
          <a:ln w="3810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4" name="Shape 114"/>
          <p:cNvSpPr txBox="1"/>
          <p:nvPr/>
        </p:nvSpPr>
        <p:spPr>
          <a:xfrm>
            <a:off x="2699550" y="5858600"/>
            <a:ext cx="24782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1800" b="1"/>
              <a:t>Must be in this area</a:t>
            </a:r>
          </a:p>
        </p:txBody>
      </p:sp>
      <p:cxnSp>
        <p:nvCxnSpPr>
          <p:cNvPr id="115" name="Shape 115"/>
          <p:cNvCxnSpPr>
            <a:endCxn id="113" idx="4"/>
          </p:cNvCxnSpPr>
          <p:nvPr/>
        </p:nvCxnSpPr>
        <p:spPr>
          <a:xfrm rot="10800000" flipH="1">
            <a:off x="3790974" y="4870624"/>
            <a:ext cx="183600" cy="884700"/>
          </a:xfrm>
          <a:prstGeom prst="straightConnector1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light-gradien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1472</TotalTime>
  <Words>953</Words>
  <Application>Microsoft Office PowerPoint</Application>
  <PresentationFormat>On-screen Show (4:3)</PresentationFormat>
  <Paragraphs>227</Paragraphs>
  <Slides>38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Arial Unicode MS</vt:lpstr>
      <vt:lpstr>Consolas</vt:lpstr>
      <vt:lpstr>Courier New</vt:lpstr>
      <vt:lpstr>Wingdings</vt:lpstr>
      <vt:lpstr>light-gradient</vt:lpstr>
      <vt:lpstr>Location Services</vt:lpstr>
      <vt:lpstr>Location Services</vt:lpstr>
      <vt:lpstr>Technology involved</vt:lpstr>
      <vt:lpstr>Technology - Mobile Towers</vt:lpstr>
      <vt:lpstr>Triangulation</vt:lpstr>
      <vt:lpstr>Triangulation</vt:lpstr>
      <vt:lpstr>Triangulation</vt:lpstr>
      <vt:lpstr>Triangulation</vt:lpstr>
      <vt:lpstr>Triangulation</vt:lpstr>
      <vt:lpstr>Triangulation</vt:lpstr>
      <vt:lpstr>Mobile Tower Triangulation</vt:lpstr>
      <vt:lpstr>Mobile Tower Triangulation</vt:lpstr>
      <vt:lpstr>Wifi Positioning </vt:lpstr>
      <vt:lpstr>Wifi Positioning</vt:lpstr>
      <vt:lpstr>Vertical Triangulation</vt:lpstr>
      <vt:lpstr>GPS</vt:lpstr>
      <vt:lpstr>GPS</vt:lpstr>
      <vt:lpstr>GPS</vt:lpstr>
      <vt:lpstr>Other Location Technologies</vt:lpstr>
      <vt:lpstr>Beaconing</vt:lpstr>
      <vt:lpstr>Beaconing</vt:lpstr>
      <vt:lpstr>GeoFencing</vt:lpstr>
      <vt:lpstr>GeoFencing</vt:lpstr>
      <vt:lpstr>Activity Recognition</vt:lpstr>
      <vt:lpstr>Maps </vt:lpstr>
      <vt:lpstr>Android Locations Services</vt:lpstr>
      <vt:lpstr>Strategies</vt:lpstr>
      <vt:lpstr>Strategies</vt:lpstr>
      <vt:lpstr>Location Services on Android</vt:lpstr>
      <vt:lpstr>Location Services on Android</vt:lpstr>
      <vt:lpstr>Location Services on Android</vt:lpstr>
      <vt:lpstr>Location Services on Android</vt:lpstr>
      <vt:lpstr>Location Services on Android</vt:lpstr>
      <vt:lpstr>Location Services Sample Program</vt:lpstr>
      <vt:lpstr>Location Services Best Practices</vt:lpstr>
      <vt:lpstr>Using Proximity Alerts</vt:lpstr>
      <vt:lpstr>Set Up Location Listener</vt:lpstr>
      <vt:lpstr>Location Listener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Location Services</dc:title>
  <cp:lastModifiedBy>Cole, John</cp:lastModifiedBy>
  <cp:revision>20</cp:revision>
  <dcterms:modified xsi:type="dcterms:W3CDTF">2019-04-02T15:35:51Z</dcterms:modified>
</cp:coreProperties>
</file>