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  <p:sldId id="280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81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1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4273-1405-4706-99E6-2C31A0A8E3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480E6-2878-4B09-91FD-34F1D82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B40-9805-4769-9D23-FE6C508AF3B6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952-5151-460F-911C-83B0FE013349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3CB8-400F-4327-BC12-2FB0351DAE26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B92-B205-409C-A13F-8780C3508522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28EB-55A8-469D-937E-79A00BF637DA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C91A-DE43-4D03-BFDD-ADB06B85858F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190-3A70-4C6D-B320-00E26CBBF8BB}" type="datetime1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1129-89A4-402A-9C14-1277DC019483}" type="datetime1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0669-FC99-480B-A87A-2BF15CCEDA1D}" type="datetime1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38CA-5F20-4C62-BD14-2445FFC7B135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572-9512-4281-A2C5-6B977BEE8F67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8C85-259A-4F94-A22A-FDB26D4EC082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D0B4-15AA-443F-B766-7E7F2248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SQLite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takes the following parameters:</a:t>
            </a:r>
          </a:p>
          <a:p>
            <a:r>
              <a:rPr lang="en-US" dirty="0" smtClean="0"/>
              <a:t>Name of the table to query</a:t>
            </a:r>
          </a:p>
          <a:p>
            <a:r>
              <a:rPr lang="en-US" dirty="0" smtClean="0"/>
              <a:t>Columns to be returned; if null, return all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Selection arguments.  Question marks in the </a:t>
            </a:r>
            <a:r>
              <a:rPr lang="en-US" i="1" dirty="0" smtClean="0"/>
              <a:t>where</a:t>
            </a:r>
            <a:r>
              <a:rPr lang="en-US" dirty="0" smtClean="0"/>
              <a:t> clause will be replaced by these arguments, similar to the way stored </a:t>
            </a:r>
            <a:r>
              <a:rPr lang="en-US" dirty="0" err="1" smtClean="0"/>
              <a:t>procs</a:t>
            </a:r>
            <a:r>
              <a:rPr lang="en-US" dirty="0" smtClean="0"/>
              <a:t> work.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group by </a:t>
            </a:r>
            <a:r>
              <a:rPr lang="en-US" dirty="0" smtClean="0"/>
              <a:t>clause for grouping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having</a:t>
            </a:r>
            <a:r>
              <a:rPr lang="en-US" dirty="0" smtClean="0"/>
              <a:t> clause to do post-query selection</a:t>
            </a:r>
          </a:p>
          <a:p>
            <a:r>
              <a:rPr lang="en-US" dirty="0" smtClean="0"/>
              <a:t>A string to describe the order of returned rows</a:t>
            </a:r>
          </a:p>
          <a:p>
            <a:r>
              <a:rPr lang="en-US" dirty="0" smtClean="0"/>
              <a:t>A string that gives the maximum number of rows in the result set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result_columns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String[]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“name”,”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”,”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major”,”GPA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where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“major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=?”;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Replace these with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statements as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needed.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whereArgs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{“CS”};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having = null;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order = null;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SQLiteDatabase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dbHelper.getWritableDatabase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db.query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dbHelper.DATABASE_TABLE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result_columns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whereArgs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having, order);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Query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cursor returned is positioned to before the first record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avgGPA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numStudents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cs.getCount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cs.moveToNext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avgGPA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cs.getFloat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cs.getString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cs.getColumnIndexOrThrow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(“GPA”));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lang="en-US" dirty="0" smtClean="0"/>
              <a:t> object to create a set of name/value pairs for insertion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ontentValues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cv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cv.put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name”,”Smith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cv.put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3.94);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db.insert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(“Contacts”, null, cv);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/>
              <a:t>The second parameter used in the insert method </a:t>
            </a:r>
            <a:r>
              <a:rPr lang="en-US" sz="2800" dirty="0" smtClean="0"/>
              <a:t>is known as </a:t>
            </a:r>
            <a:r>
              <a:rPr lang="en-US" sz="2800" dirty="0"/>
              <a:t>the</a:t>
            </a:r>
            <a:r>
              <a:rPr lang="en-US" sz="2800" i="1" dirty="0"/>
              <a:t> null column </a:t>
            </a:r>
            <a:r>
              <a:rPr lang="en-US" sz="2800" i="1" dirty="0" smtClean="0"/>
              <a:t>hack.</a:t>
            </a:r>
          </a:p>
          <a:p>
            <a:r>
              <a:rPr lang="en-US" sz="2800" dirty="0" smtClean="0"/>
              <a:t>If you want to add an empty row to an SQLite database by passing in an empty Content Values object, you must also pass in the name of a column whose value can be explicitly set to </a:t>
            </a:r>
            <a:r>
              <a:rPr lang="en-US" sz="2800" dirty="0"/>
              <a:t>null.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you set the null column hack parameter to null when inserting an empty Content Values object, SQLite will throw an </a:t>
            </a:r>
            <a:r>
              <a:rPr lang="en-US" sz="2800" dirty="0" smtClean="0"/>
              <a:t>exception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inserting a new row into an SQLite database, you must always explicitly specify at least one column and a corresponding value, the latter of which can be null.</a:t>
            </a:r>
          </a:p>
          <a:p>
            <a:r>
              <a:rPr lang="en-US" dirty="0"/>
              <a:t>When inserting a new row into an SQLite database, you must always explicitly specify at least one column and a corresponding value, the latter of which can be null.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lang="en-US" dirty="0"/>
              <a:t> object to create a set of name/value pairs for insertion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cv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”, 3.94);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Contacts”,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cv, “where name=‘Smith’”, null);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clause specifies which records are to be updated</a:t>
            </a:r>
          </a:p>
          <a:p>
            <a:r>
              <a:rPr lang="en-US" dirty="0" smtClean="0"/>
              <a:t>The null as the last parameter of the update is where arguments, essentially replacement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row, simply call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method on a database, specifying the table name and </a:t>
            </a:r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clause that returns the rows you want to </a:t>
            </a:r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 err="1" smtClean="0"/>
              <a:t>db.delete</a:t>
            </a:r>
            <a:r>
              <a:rPr lang="en-US" dirty="0" smtClean="0"/>
              <a:t>(“Contacts”, “where name=‘Smith’”);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is a powerful SQL database library</a:t>
            </a:r>
          </a:p>
          <a:p>
            <a:r>
              <a:rPr lang="en-US" dirty="0" smtClean="0"/>
              <a:t>It can work across applications through Content Providers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Providers give you sharable persistent storage</a:t>
            </a:r>
          </a:p>
          <a:p>
            <a:r>
              <a:rPr lang="en-US" dirty="0" smtClean="0"/>
              <a:t>They let you decouple the application from the data it uses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create a new Content Provider, extend the abstract </a:t>
            </a:r>
            <a:r>
              <a:rPr lang="en-US" dirty="0" err="1"/>
              <a:t>ContentProvider</a:t>
            </a:r>
            <a:r>
              <a:rPr lang="en-US" dirty="0"/>
              <a:t> class: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MyContentProvider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Override </a:t>
            </a: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/>
              <a:t> handler to initialize the underlying data source, as </a:t>
            </a:r>
            <a:r>
              <a:rPr lang="en-US" dirty="0" smtClean="0"/>
              <a:t>well as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query, update, delete, insert,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dirty="0"/>
              <a:t> methods to implement the interface used </a:t>
            </a:r>
            <a:r>
              <a:rPr lang="en-US" dirty="0" smtClean="0"/>
              <a:t>by the </a:t>
            </a:r>
            <a:r>
              <a:rPr lang="en-US" dirty="0"/>
              <a:t>Content Resolver to interact with the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Content </a:t>
            </a:r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Providers must be registered in your application’s manifest before a Content Resolver can discover them</a:t>
            </a:r>
          </a:p>
          <a:p>
            <a:pPr marL="0" indent="0">
              <a:buNone/>
            </a:pPr>
            <a:r>
              <a:rPr lang="en-US" dirty="0"/>
              <a:t>&lt;provider </a:t>
            </a:r>
            <a:r>
              <a:rPr lang="en-US" dirty="0" err="1"/>
              <a:t>android:name</a:t>
            </a:r>
            <a:r>
              <a:rPr lang="en-US" dirty="0"/>
              <a:t>=”.</a:t>
            </a:r>
            <a:r>
              <a:rPr lang="en-US" dirty="0" err="1"/>
              <a:t>MyContentProvider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android:authorities</a:t>
            </a:r>
            <a:r>
              <a:rPr lang="en-US" dirty="0"/>
              <a:t>=”</a:t>
            </a:r>
            <a:r>
              <a:rPr lang="en-US" dirty="0" err="1" smtClean="0"/>
              <a:t>com.UTD.ContactProvider</a:t>
            </a:r>
            <a:r>
              <a:rPr lang="en-US" dirty="0"/>
              <a:t>”/&gt;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Content Provider should expose its authority using a public static CONTENT_URI 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/>
              <a:t>public static final Uri CONTENT_URI =</a:t>
            </a:r>
          </a:p>
          <a:p>
            <a:pPr marL="0" indent="0">
              <a:buNone/>
            </a:pPr>
            <a:r>
              <a:rPr lang="en-US" dirty="0" err="1"/>
              <a:t>Uri.parse</a:t>
            </a:r>
            <a:r>
              <a:rPr lang="en-US" dirty="0"/>
              <a:t>(“content</a:t>
            </a:r>
            <a:r>
              <a:rPr lang="en-US" dirty="0" smtClean="0"/>
              <a:t>://</a:t>
            </a:r>
            <a:r>
              <a:rPr lang="en-US" dirty="0" err="1" smtClean="0"/>
              <a:t>com.UTD.ContactProvider</a:t>
            </a:r>
            <a:r>
              <a:rPr lang="en-US" dirty="0" smtClean="0"/>
              <a:t> /</a:t>
            </a:r>
            <a:r>
              <a:rPr lang="en-US" dirty="0"/>
              <a:t>elements”);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includes a </a:t>
            </a:r>
            <a:r>
              <a:rPr lang="en-US" dirty="0" err="1" smtClean="0"/>
              <a:t>ContentResolver</a:t>
            </a:r>
            <a:r>
              <a:rPr lang="en-US" dirty="0" smtClean="0"/>
              <a:t> instance: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ContentResolver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getContentResolver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Content Resolvers don’t need to know the underlying implementation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query method on the </a:t>
            </a:r>
            <a:r>
              <a:rPr lang="en-US" dirty="0" err="1"/>
              <a:t>ContentResolver</a:t>
            </a:r>
            <a:r>
              <a:rPr lang="en-US" dirty="0"/>
              <a:t> object, pass in the </a:t>
            </a:r>
            <a:r>
              <a:rPr lang="en-US" dirty="0" smtClean="0"/>
              <a:t>following:</a:t>
            </a:r>
          </a:p>
          <a:p>
            <a:r>
              <a:rPr lang="en-US" dirty="0" smtClean="0"/>
              <a:t>A </a:t>
            </a:r>
            <a:r>
              <a:rPr lang="en-US" dirty="0"/>
              <a:t>URI to the Content Provider you want to query.</a:t>
            </a:r>
          </a:p>
          <a:p>
            <a:r>
              <a:rPr lang="en-US" dirty="0" smtClean="0"/>
              <a:t>A projection </a:t>
            </a:r>
            <a:r>
              <a:rPr lang="en-US" dirty="0"/>
              <a:t>that lists the columns you want to include in the result set.</a:t>
            </a:r>
          </a:p>
          <a:p>
            <a:r>
              <a:rPr lang="en-US" dirty="0" smtClean="0"/>
              <a:t>A </a:t>
            </a:r>
            <a:r>
              <a:rPr lang="en-US" i="1" dirty="0"/>
              <a:t>where</a:t>
            </a:r>
            <a:r>
              <a:rPr lang="en-US" dirty="0"/>
              <a:t> clause that </a:t>
            </a:r>
            <a:r>
              <a:rPr lang="en-US" dirty="0" smtClean="0"/>
              <a:t>defines </a:t>
            </a:r>
            <a:r>
              <a:rPr lang="en-US" dirty="0"/>
              <a:t>the rows to be returned. You can include ? wildcards that will </a:t>
            </a:r>
            <a:r>
              <a:rPr lang="en-US" dirty="0" smtClean="0"/>
              <a:t>be replaced </a:t>
            </a:r>
            <a:r>
              <a:rPr lang="en-US" dirty="0"/>
              <a:t>by the values passed into the selection argument </a:t>
            </a:r>
            <a:r>
              <a:rPr lang="en-US" dirty="0" smtClean="0"/>
              <a:t>parameter.</a:t>
            </a:r>
          </a:p>
          <a:p>
            <a:r>
              <a:rPr lang="en-US" dirty="0" smtClean="0"/>
              <a:t>An </a:t>
            </a:r>
            <a:r>
              <a:rPr lang="en-US" dirty="0"/>
              <a:t>array of selection argument strings that will replace the ? wildcards in the where clause.</a:t>
            </a:r>
          </a:p>
          <a:p>
            <a:r>
              <a:rPr lang="en-US" dirty="0" smtClean="0"/>
              <a:t>A </a:t>
            </a:r>
            <a:r>
              <a:rPr lang="en-US" dirty="0"/>
              <a:t>string that describes the order of the returned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Query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String</a:t>
            </a:r>
            <a:r>
              <a:rPr lang="en-US" dirty="0"/>
              <a:t>[] </a:t>
            </a:r>
            <a:r>
              <a:rPr lang="en-US" dirty="0" err="1"/>
              <a:t>result_columns</a:t>
            </a:r>
            <a:r>
              <a:rPr lang="en-US" dirty="0"/>
              <a:t> = new String[] {</a:t>
            </a:r>
          </a:p>
          <a:p>
            <a:pPr marL="0" indent="0">
              <a:buNone/>
            </a:pPr>
            <a:r>
              <a:rPr lang="en-US" dirty="0" err="1" smtClean="0"/>
              <a:t>MyContacts.KEY_ID</a:t>
            </a:r>
            <a:r>
              <a:rPr lang="en-US" dirty="0" smtClean="0"/>
              <a:t>, </a:t>
            </a:r>
            <a:r>
              <a:rPr lang="en-US" dirty="0" err="1" smtClean="0"/>
              <a:t>MyContacts.COL_NAME</a:t>
            </a:r>
            <a:r>
              <a:rPr lang="en-US" dirty="0" smtClean="0"/>
              <a:t>, </a:t>
            </a:r>
            <a:r>
              <a:rPr lang="en-US" dirty="0" err="1" smtClean="0"/>
              <a:t>MyContacts.COL_PHONE</a:t>
            </a:r>
            <a:r>
              <a:rPr lang="en-US" dirty="0" smtClean="0"/>
              <a:t>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// Specify the where clause that will limit your results.</a:t>
            </a:r>
          </a:p>
          <a:p>
            <a:pPr marL="0" indent="0">
              <a:buNone/>
            </a:pPr>
            <a:r>
              <a:rPr lang="en-US" dirty="0"/>
              <a:t>String where = </a:t>
            </a:r>
            <a:r>
              <a:rPr lang="en-US" dirty="0" smtClean="0"/>
              <a:t> </a:t>
            </a:r>
            <a:r>
              <a:rPr lang="en-US" dirty="0" err="1" smtClean="0"/>
              <a:t>MyContacts.COL_NAME</a:t>
            </a:r>
            <a:r>
              <a:rPr lang="en-US" dirty="0"/>
              <a:t> </a:t>
            </a:r>
            <a:r>
              <a:rPr lang="en-US" dirty="0" smtClean="0"/>
              <a:t> + “=‘Smith’”;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Replace these with valid SQL statements as necessary.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whereArgs</a:t>
            </a:r>
            <a:r>
              <a:rPr lang="en-US" dirty="0"/>
              <a:t>[] = null;</a:t>
            </a:r>
          </a:p>
          <a:p>
            <a:pPr marL="0" indent="0">
              <a:buNone/>
            </a:pPr>
            <a:r>
              <a:rPr lang="en-US" dirty="0"/>
              <a:t>String order = null;</a:t>
            </a:r>
          </a:p>
          <a:p>
            <a:pPr marL="0" indent="0">
              <a:buNone/>
            </a:pPr>
            <a:r>
              <a:rPr lang="en-US" dirty="0"/>
              <a:t>// Return the specified rows.</a:t>
            </a:r>
          </a:p>
          <a:p>
            <a:pPr marL="0" indent="0">
              <a:buNone/>
            </a:pPr>
            <a:r>
              <a:rPr lang="en-US" dirty="0"/>
              <a:t>Cursor </a:t>
            </a:r>
            <a:r>
              <a:rPr lang="en-US" dirty="0" err="1"/>
              <a:t>resultCursor</a:t>
            </a:r>
            <a:r>
              <a:rPr lang="en-US" dirty="0"/>
              <a:t> = </a:t>
            </a:r>
            <a:r>
              <a:rPr lang="en-US" dirty="0" err="1" smtClean="0"/>
              <a:t>cr.query</a:t>
            </a:r>
            <a:r>
              <a:rPr lang="en-US" dirty="0" smtClean="0"/>
              <a:t>(</a:t>
            </a:r>
            <a:r>
              <a:rPr lang="en-US" dirty="0" err="1" smtClean="0"/>
              <a:t>MyContactsContentProvider.CONTENT_URI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result_columns</a:t>
            </a:r>
            <a:r>
              <a:rPr lang="en-US" dirty="0"/>
              <a:t>, where, </a:t>
            </a:r>
            <a:r>
              <a:rPr lang="en-US" dirty="0" err="1"/>
              <a:t>whereArgs</a:t>
            </a:r>
            <a:r>
              <a:rPr lang="en-US" dirty="0"/>
              <a:t>, order);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should include an “_id” field that is auto-increment as their (surrogate) key</a:t>
            </a:r>
          </a:p>
          <a:p>
            <a:r>
              <a:rPr lang="en-US" dirty="0" smtClean="0"/>
              <a:t>Don’t store files (BLOBs) in the database.  Store a string that points to the file.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Rather than returning a result set, database queries return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Every database text tells you not to use cursors because they are managed on the server side and slow down the system</a:t>
            </a:r>
          </a:p>
          <a:p>
            <a:r>
              <a:rPr lang="en-US" dirty="0" smtClean="0"/>
              <a:t>On a system with one user and limited memory, they make sense.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have various navigation functions: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moveToFirst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Move to first record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moveToNext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Move to next record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moveToPrevious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Go back one record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Return count of rows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getColumnIndexOrThrow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/>
              <a:t>getColumnName</a:t>
            </a:r>
            <a:r>
              <a:rPr lang="en-US" dirty="0" smtClean="0"/>
              <a:t> – Get column name given index</a:t>
            </a:r>
          </a:p>
          <a:p>
            <a:r>
              <a:rPr lang="en-US" dirty="0" err="1" smtClean="0"/>
              <a:t>getColumnNames</a:t>
            </a:r>
            <a:r>
              <a:rPr lang="en-US" dirty="0" smtClean="0"/>
              <a:t> – Return a string array of all column names</a:t>
            </a:r>
          </a:p>
          <a:p>
            <a:r>
              <a:rPr lang="en-US" dirty="0" err="1" smtClean="0"/>
              <a:t>moveToPosition</a:t>
            </a:r>
            <a:r>
              <a:rPr lang="en-US" dirty="0" smtClean="0"/>
              <a:t> – Move the cursor to a row</a:t>
            </a:r>
          </a:p>
          <a:p>
            <a:r>
              <a:rPr lang="en-US" dirty="0" err="1" smtClean="0"/>
              <a:t>getPosition</a:t>
            </a:r>
            <a:r>
              <a:rPr lang="en-US" dirty="0" smtClean="0"/>
              <a:t> – Return the position of the cursor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SQLiteOpenHelper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class used to open or create a database</a:t>
            </a:r>
          </a:p>
          <a:p>
            <a:r>
              <a:rPr lang="en-US" dirty="0" smtClean="0"/>
              <a:t>Not required but can be helpful</a:t>
            </a:r>
          </a:p>
          <a:p>
            <a:r>
              <a:rPr lang="en-US" dirty="0" smtClean="0"/>
              <a:t>Your derived class should implement two methods:</a:t>
            </a:r>
          </a:p>
          <a:p>
            <a:r>
              <a:rPr lang="en-US" dirty="0" err="1" smtClean="0"/>
              <a:t>onCreate</a:t>
            </a:r>
            <a:r>
              <a:rPr lang="en-US" dirty="0" smtClean="0"/>
              <a:t> to create a new database when one doesn’t exist</a:t>
            </a:r>
          </a:p>
          <a:p>
            <a:r>
              <a:rPr lang="en-US" dirty="0" err="1" smtClean="0"/>
              <a:t>onUpgrade</a:t>
            </a:r>
            <a:r>
              <a:rPr lang="en-US" dirty="0" smtClean="0"/>
              <a:t> to drop a table and create a newer version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SQLiteOpenHelper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Additional methods:</a:t>
            </a:r>
          </a:p>
          <a:p>
            <a:r>
              <a:rPr lang="en-US" dirty="0" err="1"/>
              <a:t>getReadableDatabase</a:t>
            </a:r>
            <a:r>
              <a:rPr lang="en-US" dirty="0"/>
              <a:t> to return or create the </a:t>
            </a:r>
            <a:r>
              <a:rPr lang="en-US" dirty="0" smtClean="0"/>
              <a:t>database</a:t>
            </a:r>
          </a:p>
          <a:p>
            <a:r>
              <a:rPr lang="en-US" dirty="0" err="1" smtClean="0"/>
              <a:t>getWritableDatabase</a:t>
            </a:r>
            <a:r>
              <a:rPr lang="en-US" dirty="0" smtClean="0"/>
              <a:t> returns a database that can be read or written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Open/Create Without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context.openOrCreateDatabase</a:t>
            </a:r>
            <a:r>
              <a:rPr lang="en-US" dirty="0" smtClean="0"/>
              <a:t>(&lt;database name&gt;, </a:t>
            </a:r>
            <a:r>
              <a:rPr lang="en-US" dirty="0" err="1" smtClean="0"/>
              <a:t>Context.MODE_PRIVATE</a:t>
            </a:r>
            <a:r>
              <a:rPr lang="en-US" dirty="0" smtClean="0"/>
              <a:t>, null)</a:t>
            </a:r>
          </a:p>
          <a:p>
            <a:r>
              <a:rPr lang="en-US" dirty="0" smtClean="0"/>
              <a:t>Returns a database object</a:t>
            </a:r>
          </a:p>
          <a:p>
            <a:r>
              <a:rPr lang="en-US" dirty="0" smtClean="0"/>
              <a:t>Open and create databases only when needed</a:t>
            </a:r>
          </a:p>
          <a:p>
            <a:r>
              <a:rPr lang="en-US" dirty="0" smtClean="0"/>
              <a:t>Cache database instances after they’re opened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SQLIte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D0B4-15AA-443F-B766-7E7F22482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1221</Words>
  <Application>Microsoft Office PowerPoint</Application>
  <PresentationFormat>On-screen Show (4:3)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Android SQLite Database</vt:lpstr>
      <vt:lpstr>Persistence</vt:lpstr>
      <vt:lpstr>Android Considerations</vt:lpstr>
      <vt:lpstr>Cursors</vt:lpstr>
      <vt:lpstr>Cursors</vt:lpstr>
      <vt:lpstr>Cursors</vt:lpstr>
      <vt:lpstr>SQLiteOpenHelper</vt:lpstr>
      <vt:lpstr>SQLiteOpenHelper</vt:lpstr>
      <vt:lpstr>Open/Create Without Helper</vt:lpstr>
      <vt:lpstr>Querying a Database</vt:lpstr>
      <vt:lpstr>Querying a Database</vt:lpstr>
      <vt:lpstr>Sample Query</vt:lpstr>
      <vt:lpstr>Using the Query Results</vt:lpstr>
      <vt:lpstr>Inserting Rows</vt:lpstr>
      <vt:lpstr>Inserting Rows</vt:lpstr>
      <vt:lpstr>Inserting Rows</vt:lpstr>
      <vt:lpstr>Updating Rows</vt:lpstr>
      <vt:lpstr>Updating Rows</vt:lpstr>
      <vt:lpstr>Deleting Rows</vt:lpstr>
      <vt:lpstr>Content Providers</vt:lpstr>
      <vt:lpstr>Creating Content Providers</vt:lpstr>
      <vt:lpstr>Registering Content Providers</vt:lpstr>
      <vt:lpstr>Publishing Content Providers</vt:lpstr>
      <vt:lpstr>Using Content Providers</vt:lpstr>
      <vt:lpstr>Querying a Content Provider</vt:lpstr>
      <vt:lpstr>Content Provider Query Example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SQLite Database</dc:title>
  <dc:creator>jcole</dc:creator>
  <cp:lastModifiedBy>Cole, John</cp:lastModifiedBy>
  <cp:revision>52</cp:revision>
  <dcterms:created xsi:type="dcterms:W3CDTF">2015-03-22T16:31:50Z</dcterms:created>
  <dcterms:modified xsi:type="dcterms:W3CDTF">2018-03-20T16:54:49Z</dcterms:modified>
</cp:coreProperties>
</file>