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62" r:id="rId7"/>
    <p:sldId id="263" r:id="rId8"/>
    <p:sldId id="264" r:id="rId9"/>
    <p:sldId id="267" r:id="rId10"/>
    <p:sldId id="265" r:id="rId11"/>
    <p:sldId id="266" r:id="rId12"/>
    <p:sldId id="268" r:id="rId13"/>
    <p:sldId id="269" r:id="rId14"/>
    <p:sldId id="270" r:id="rId15"/>
    <p:sldId id="282" r:id="rId16"/>
    <p:sldId id="271" r:id="rId17"/>
    <p:sldId id="273" r:id="rId18"/>
    <p:sldId id="272" r:id="rId19"/>
    <p:sldId id="283" r:id="rId20"/>
    <p:sldId id="288" r:id="rId21"/>
    <p:sldId id="274" r:id="rId22"/>
    <p:sldId id="275" r:id="rId23"/>
    <p:sldId id="276" r:id="rId24"/>
    <p:sldId id="277" r:id="rId25"/>
    <p:sldId id="278" r:id="rId26"/>
    <p:sldId id="279" r:id="rId27"/>
    <p:sldId id="280" r:id="rId28"/>
    <p:sldId id="285" r:id="rId29"/>
    <p:sldId id="284" r:id="rId30"/>
    <p:sldId id="281" r:id="rId31"/>
    <p:sldId id="286" r:id="rId32"/>
    <p:sldId id="287"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D9CFF-3CE3-4D40-8987-F1711E625AB9}"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01A28-EC63-4670-BD05-DBF8924D6CA7}" type="slidenum">
              <a:rPr lang="en-US" smtClean="0"/>
              <a:t>‹#›</a:t>
            </a:fld>
            <a:endParaRPr lang="en-US"/>
          </a:p>
        </p:txBody>
      </p:sp>
    </p:spTree>
    <p:extLst>
      <p:ext uri="{BB962C8B-B14F-4D97-AF65-F5344CB8AC3E}">
        <p14:creationId xmlns:p14="http://schemas.microsoft.com/office/powerpoint/2010/main" val="56592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AF923-90FB-4858-970B-A0104ECC5934}" type="datetime1">
              <a:rPr lang="en-US" smtClean="0"/>
              <a:t>4/28/2019</a:t>
            </a:fld>
            <a:endParaRPr lang="en-US"/>
          </a:p>
        </p:txBody>
      </p:sp>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5184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B8821-1298-40A8-911D-3933D8DC16E0}" type="datetime1">
              <a:rPr lang="en-US" smtClean="0"/>
              <a:t>4/28/2019</a:t>
            </a:fld>
            <a:endParaRPr lang="en-US"/>
          </a:p>
        </p:txBody>
      </p:sp>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162235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23CB4-AB3B-46B8-AA9B-AC2FF356D794}" type="datetime1">
              <a:rPr lang="en-US" smtClean="0"/>
              <a:t>4/28/2019</a:t>
            </a:fld>
            <a:endParaRPr lang="en-US"/>
          </a:p>
        </p:txBody>
      </p:sp>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319082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3B848-5A3A-4D5D-A6F7-7C2FDFA8925D}" type="datetime1">
              <a:rPr lang="en-US" smtClean="0"/>
              <a:t>4/28/2019</a:t>
            </a:fld>
            <a:endParaRPr lang="en-US"/>
          </a:p>
        </p:txBody>
      </p:sp>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342962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D71FBA-3403-42D7-845C-A32763FC4B3B}" type="datetime1">
              <a:rPr lang="en-US" smtClean="0"/>
              <a:t>4/28/2019</a:t>
            </a:fld>
            <a:endParaRPr lang="en-US"/>
          </a:p>
        </p:txBody>
      </p:sp>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34620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DD5D2F-9A3C-4ED0-971B-AE819732E2ED}" type="datetime1">
              <a:rPr lang="en-US" smtClean="0"/>
              <a:t>4/28/2019</a:t>
            </a:fld>
            <a:endParaRPr lang="en-US"/>
          </a:p>
        </p:txBody>
      </p:sp>
      <p:sp>
        <p:nvSpPr>
          <p:cNvPr id="6" name="Footer Placeholder 5"/>
          <p:cNvSpPr>
            <a:spLocks noGrp="1"/>
          </p:cNvSpPr>
          <p:nvPr>
            <p:ph type="ftr" sz="quarter" idx="11"/>
          </p:nvPr>
        </p:nvSpPr>
        <p:spPr/>
        <p:txBody>
          <a:bodyPr/>
          <a:lstStyle/>
          <a:p>
            <a:r>
              <a:rPr lang="en-US" smtClean="0"/>
              <a:t>React Native -- Introduction</a:t>
            </a:r>
            <a:endParaRPr lang="en-US"/>
          </a:p>
        </p:txBody>
      </p:sp>
      <p:sp>
        <p:nvSpPr>
          <p:cNvPr id="7" name="Slide Number Placeholder 6"/>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221293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7DCA90-8962-421D-9110-240791FB526F}" type="datetime1">
              <a:rPr lang="en-US" smtClean="0"/>
              <a:t>4/28/2019</a:t>
            </a:fld>
            <a:endParaRPr lang="en-US"/>
          </a:p>
        </p:txBody>
      </p:sp>
      <p:sp>
        <p:nvSpPr>
          <p:cNvPr id="8" name="Footer Placeholder 7"/>
          <p:cNvSpPr>
            <a:spLocks noGrp="1"/>
          </p:cNvSpPr>
          <p:nvPr>
            <p:ph type="ftr" sz="quarter" idx="11"/>
          </p:nvPr>
        </p:nvSpPr>
        <p:spPr/>
        <p:txBody>
          <a:bodyPr/>
          <a:lstStyle/>
          <a:p>
            <a:r>
              <a:rPr lang="en-US" smtClean="0"/>
              <a:t>React Native -- Introduction</a:t>
            </a:r>
            <a:endParaRPr lang="en-US"/>
          </a:p>
        </p:txBody>
      </p:sp>
      <p:sp>
        <p:nvSpPr>
          <p:cNvPr id="9" name="Slide Number Placeholder 8"/>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81791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09B38C-5DA4-4D0D-B6CE-EF049BDB8AFA}" type="datetime1">
              <a:rPr lang="en-US" smtClean="0"/>
              <a:t>4/28/2019</a:t>
            </a:fld>
            <a:endParaRPr lang="en-US"/>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30827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42653-F650-4278-8951-50E07AD3EA70}" type="datetime1">
              <a:rPr lang="en-US" smtClean="0"/>
              <a:t>4/28/2019</a:t>
            </a:fld>
            <a:endParaRPr lang="en-US"/>
          </a:p>
        </p:txBody>
      </p:sp>
      <p:sp>
        <p:nvSpPr>
          <p:cNvPr id="3" name="Footer Placeholder 2"/>
          <p:cNvSpPr>
            <a:spLocks noGrp="1"/>
          </p:cNvSpPr>
          <p:nvPr>
            <p:ph type="ftr" sz="quarter" idx="11"/>
          </p:nvPr>
        </p:nvSpPr>
        <p:spPr/>
        <p:txBody>
          <a:bodyPr/>
          <a:lstStyle/>
          <a:p>
            <a:r>
              <a:rPr lang="en-US" smtClean="0"/>
              <a:t>React Native -- Introduction</a:t>
            </a:r>
            <a:endParaRPr lang="en-US"/>
          </a:p>
        </p:txBody>
      </p:sp>
      <p:sp>
        <p:nvSpPr>
          <p:cNvPr id="4" name="Slide Number Placeholder 3"/>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377575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241D1-3705-4EC1-870F-9A7D0CC97843}" type="datetime1">
              <a:rPr lang="en-US" smtClean="0"/>
              <a:t>4/28/2019</a:t>
            </a:fld>
            <a:endParaRPr lang="en-US"/>
          </a:p>
        </p:txBody>
      </p:sp>
      <p:sp>
        <p:nvSpPr>
          <p:cNvPr id="6" name="Footer Placeholder 5"/>
          <p:cNvSpPr>
            <a:spLocks noGrp="1"/>
          </p:cNvSpPr>
          <p:nvPr>
            <p:ph type="ftr" sz="quarter" idx="11"/>
          </p:nvPr>
        </p:nvSpPr>
        <p:spPr/>
        <p:txBody>
          <a:bodyPr/>
          <a:lstStyle/>
          <a:p>
            <a:r>
              <a:rPr lang="en-US" smtClean="0"/>
              <a:t>React Native -- Introduction</a:t>
            </a:r>
            <a:endParaRPr lang="en-US"/>
          </a:p>
        </p:txBody>
      </p:sp>
      <p:sp>
        <p:nvSpPr>
          <p:cNvPr id="7" name="Slide Number Placeholder 6"/>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388597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2B2FB1-1418-44CD-B672-2EBC8C337757}" type="datetime1">
              <a:rPr lang="en-US" smtClean="0"/>
              <a:t>4/28/2019</a:t>
            </a:fld>
            <a:endParaRPr lang="en-US"/>
          </a:p>
        </p:txBody>
      </p:sp>
      <p:sp>
        <p:nvSpPr>
          <p:cNvPr id="6" name="Footer Placeholder 5"/>
          <p:cNvSpPr>
            <a:spLocks noGrp="1"/>
          </p:cNvSpPr>
          <p:nvPr>
            <p:ph type="ftr" sz="quarter" idx="11"/>
          </p:nvPr>
        </p:nvSpPr>
        <p:spPr/>
        <p:txBody>
          <a:bodyPr/>
          <a:lstStyle/>
          <a:p>
            <a:r>
              <a:rPr lang="en-US" smtClean="0"/>
              <a:t>React Native -- Introduction</a:t>
            </a:r>
            <a:endParaRPr lang="en-US"/>
          </a:p>
        </p:txBody>
      </p:sp>
      <p:sp>
        <p:nvSpPr>
          <p:cNvPr id="7" name="Slide Number Placeholder 6"/>
          <p:cNvSpPr>
            <a:spLocks noGrp="1"/>
          </p:cNvSpPr>
          <p:nvPr>
            <p:ph type="sldNum" sz="quarter" idx="12"/>
          </p:nvPr>
        </p:nvSpPr>
        <p:spPr/>
        <p:txBody>
          <a:bodyPr/>
          <a:lstStyle/>
          <a:p>
            <a:fld id="{E0FA18F3-4A8F-422B-8315-8F55FB7C55E9}" type="slidenum">
              <a:rPr lang="en-US" smtClean="0"/>
              <a:t>‹#›</a:t>
            </a:fld>
            <a:endParaRPr lang="en-US"/>
          </a:p>
        </p:txBody>
      </p:sp>
    </p:spTree>
    <p:extLst>
      <p:ext uri="{BB962C8B-B14F-4D97-AF65-F5344CB8AC3E}">
        <p14:creationId xmlns:p14="http://schemas.microsoft.com/office/powerpoint/2010/main" val="124572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617FC-3D8B-4C23-9636-30BB18AA2534}" type="datetime1">
              <a:rPr lang="en-US" smtClean="0"/>
              <a:t>4/28/2019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React Native -- Introduction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A18F3-4A8F-422B-8315-8F55FB7C55E9}" type="slidenum">
              <a:rPr lang="en-US" smtClean="0"/>
              <a:t>‹#›</a:t>
            </a:fld>
            <a:endParaRPr lang="en-US"/>
          </a:p>
        </p:txBody>
      </p:sp>
    </p:spTree>
    <p:extLst>
      <p:ext uri="{BB962C8B-B14F-4D97-AF65-F5344CB8AC3E}">
        <p14:creationId xmlns:p14="http://schemas.microsoft.com/office/powerpoint/2010/main" val="2262681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acebook.github.io/react-native/docs/getting-started" TargetMode="External"/><Relationship Id="rId2" Type="http://schemas.openxmlformats.org/officeDocument/2006/relationships/hyperlink" Target="https://www.youtube.com/watch?v=6ZnfsJ6mM5c" TargetMode="External"/><Relationship Id="rId1" Type="http://schemas.openxmlformats.org/officeDocument/2006/relationships/slideLayout" Target="../slideLayouts/slideLayout2.xml"/><Relationship Id="rId5" Type="http://schemas.openxmlformats.org/officeDocument/2006/relationships/hyperlink" Target="http://buildwithreact.com/tutorial/jsx" TargetMode="External"/><Relationship Id="rId4" Type="http://schemas.openxmlformats.org/officeDocument/2006/relationships/hyperlink" Target="https://reactjs.org/docs/getting-starte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React Native</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a:t>
            </a:fld>
            <a:endParaRPr lang="en-US"/>
          </a:p>
        </p:txBody>
      </p:sp>
    </p:spTree>
    <p:extLst>
      <p:ext uri="{BB962C8B-B14F-4D97-AF65-F5344CB8AC3E}">
        <p14:creationId xmlns:p14="http://schemas.microsoft.com/office/powerpoint/2010/main" val="112197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188676" cy="1325563"/>
          </a:xfrm>
        </p:spPr>
        <p:txBody>
          <a:bodyPr/>
          <a:lstStyle/>
          <a:p>
            <a:pPr algn="ctr"/>
            <a:r>
              <a:rPr lang="en-US" dirty="0" smtClean="0"/>
              <a:t>Your First App</a:t>
            </a:r>
            <a:endParaRPr lang="en-US" dirty="0"/>
          </a:p>
        </p:txBody>
      </p:sp>
      <p:sp>
        <p:nvSpPr>
          <p:cNvPr id="3" name="Content Placeholder 2"/>
          <p:cNvSpPr>
            <a:spLocks noGrp="1"/>
          </p:cNvSpPr>
          <p:nvPr>
            <p:ph idx="1"/>
          </p:nvPr>
        </p:nvSpPr>
        <p:spPr>
          <a:xfrm>
            <a:off x="838201" y="1825625"/>
            <a:ext cx="6188676" cy="4351338"/>
          </a:xfrm>
        </p:spPr>
        <p:txBody>
          <a:bodyPr/>
          <a:lstStyle/>
          <a:p>
            <a:r>
              <a:rPr lang="en-US" dirty="0" smtClean="0"/>
              <a:t>Running the app using Expo also brings up </a:t>
            </a:r>
            <a:r>
              <a:rPr lang="en-US" dirty="0" smtClean="0"/>
              <a:t>a window </a:t>
            </a:r>
            <a:r>
              <a:rPr lang="en-US" dirty="0" smtClean="0"/>
              <a:t>in your default browser</a:t>
            </a:r>
          </a:p>
          <a:p>
            <a:r>
              <a:rPr lang="en-US" dirty="0" smtClean="0"/>
              <a:t>The screen shot shows how to run the app</a:t>
            </a:r>
          </a:p>
          <a:p>
            <a:r>
              <a:rPr lang="en-US" dirty="0" smtClean="0"/>
              <a:t>I connected my Android tablet, then pressed the “Local” button next to “Connection” and the sample downloaded to the device</a:t>
            </a:r>
          </a:p>
          <a:p>
            <a:r>
              <a:rPr lang="en-US" dirty="0" smtClean="0"/>
              <a:t>I have had trouble loading over the LAN</a:t>
            </a:r>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10</a:t>
            </a:fld>
            <a:endParaRPr lang="en-US"/>
          </a:p>
        </p:txBody>
      </p:sp>
      <p:pic>
        <p:nvPicPr>
          <p:cNvPr id="6" name="Picture 5"/>
          <p:cNvPicPr>
            <a:picLocks noChangeAspect="1"/>
          </p:cNvPicPr>
          <p:nvPr/>
        </p:nvPicPr>
        <p:blipFill>
          <a:blip r:embed="rId2"/>
          <a:stretch>
            <a:fillRect/>
          </a:stretch>
        </p:blipFill>
        <p:spPr>
          <a:xfrm>
            <a:off x="7796726" y="339816"/>
            <a:ext cx="3134885" cy="6016534"/>
          </a:xfrm>
          <a:prstGeom prst="rect">
            <a:avLst/>
          </a:prstGeom>
        </p:spPr>
      </p:pic>
    </p:spTree>
    <p:extLst>
      <p:ext uri="{BB962C8B-B14F-4D97-AF65-F5344CB8AC3E}">
        <p14:creationId xmlns:p14="http://schemas.microsoft.com/office/powerpoint/2010/main" val="70348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Your First App</a:t>
            </a:r>
          </a:p>
        </p:txBody>
      </p:sp>
      <p:sp>
        <p:nvSpPr>
          <p:cNvPr id="3" name="Content Placeholder 2"/>
          <p:cNvSpPr>
            <a:spLocks noGrp="1"/>
          </p:cNvSpPr>
          <p:nvPr>
            <p:ph idx="1"/>
          </p:nvPr>
        </p:nvSpPr>
        <p:spPr>
          <a:xfrm>
            <a:off x="838200" y="1690688"/>
            <a:ext cx="4145692" cy="4486275"/>
          </a:xfrm>
        </p:spPr>
        <p:txBody>
          <a:bodyPr/>
          <a:lstStyle/>
          <a:p>
            <a:r>
              <a:rPr lang="en-US" dirty="0" smtClean="0"/>
              <a:t>Creating the app gives you the directory structure shown</a:t>
            </a:r>
          </a:p>
          <a:p>
            <a:r>
              <a:rPr lang="en-US" dirty="0" smtClean="0"/>
              <a:t>An easy test is to modify some text in App.js using any text editor</a:t>
            </a:r>
          </a:p>
          <a:p>
            <a:r>
              <a:rPr lang="en-US" dirty="0" smtClean="0"/>
              <a:t>When you save, the app on the device will show  the change</a:t>
            </a:r>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11</a:t>
            </a:fld>
            <a:endParaRPr lang="en-US"/>
          </a:p>
        </p:txBody>
      </p:sp>
      <p:pic>
        <p:nvPicPr>
          <p:cNvPr id="6" name="Picture 5"/>
          <p:cNvPicPr>
            <a:picLocks noChangeAspect="1"/>
          </p:cNvPicPr>
          <p:nvPr/>
        </p:nvPicPr>
        <p:blipFill>
          <a:blip r:embed="rId2"/>
          <a:stretch>
            <a:fillRect/>
          </a:stretch>
        </p:blipFill>
        <p:spPr>
          <a:xfrm>
            <a:off x="5035750" y="1537494"/>
            <a:ext cx="6692500" cy="4927600"/>
          </a:xfrm>
          <a:prstGeom prst="rect">
            <a:avLst/>
          </a:prstGeom>
        </p:spPr>
      </p:pic>
    </p:spTree>
    <p:extLst>
      <p:ext uri="{BB962C8B-B14F-4D97-AF65-F5344CB8AC3E}">
        <p14:creationId xmlns:p14="http://schemas.microsoft.com/office/powerpoint/2010/main" val="215730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Your First App</a:t>
            </a:r>
          </a:p>
        </p:txBody>
      </p:sp>
      <p:sp>
        <p:nvSpPr>
          <p:cNvPr id="3" name="Content Placeholder 2"/>
          <p:cNvSpPr>
            <a:spLocks noGrp="1"/>
          </p:cNvSpPr>
          <p:nvPr>
            <p:ph idx="1"/>
          </p:nvPr>
        </p:nvSpPr>
        <p:spPr>
          <a:xfrm>
            <a:off x="838200" y="1847850"/>
            <a:ext cx="10515600" cy="4508500"/>
          </a:xfrm>
        </p:spPr>
        <p:txBody>
          <a:bodyPr>
            <a:normAutofit fontScale="70000" lnSpcReduction="20000"/>
          </a:bodyPr>
          <a:lstStyle/>
          <a:p>
            <a:pPr marL="0" indent="0">
              <a:buNone/>
            </a:pPr>
            <a:r>
              <a:rPr lang="en-US" dirty="0" smtClean="0">
                <a:solidFill>
                  <a:srgbClr val="008000"/>
                </a:solidFill>
                <a:latin typeface="Consolas" panose="020B0609020204030204" pitchFamily="49" charset="0"/>
              </a:rPr>
              <a:t> /* </a:t>
            </a:r>
            <a:r>
              <a:rPr lang="en-US" dirty="0">
                <a:solidFill>
                  <a:srgbClr val="008000"/>
                </a:solidFill>
                <a:latin typeface="Consolas" panose="020B0609020204030204" pitchFamily="49" charset="0"/>
              </a:rPr>
              <a:t>Sample React Native </a:t>
            </a:r>
            <a:r>
              <a:rPr lang="en-US" dirty="0" smtClean="0">
                <a:solidFill>
                  <a:srgbClr val="008000"/>
                </a:solidFill>
                <a:latin typeface="Consolas" panose="020B0609020204030204" pitchFamily="49" charset="0"/>
              </a:rPr>
              <a:t>App */</a:t>
            </a:r>
            <a:endParaRPr lang="en-US" dirty="0">
              <a:solidFill>
                <a:srgbClr val="008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import</a:t>
            </a:r>
            <a:r>
              <a:rPr lang="en-US" dirty="0" smtClean="0">
                <a:solidFill>
                  <a:srgbClr val="000000"/>
                </a:solidFill>
                <a:latin typeface="Consolas" panose="020B0609020204030204" pitchFamily="49" charset="0"/>
              </a:rPr>
              <a:t> React, { Component } </a:t>
            </a:r>
            <a:r>
              <a:rPr lang="en-US" dirty="0" smtClean="0">
                <a:solidFill>
                  <a:srgbClr val="0000FF"/>
                </a:solidFill>
                <a:latin typeface="Consolas" panose="020B0609020204030204" pitchFamily="49" charset="0"/>
              </a:rPr>
              <a:t>from</a:t>
            </a:r>
            <a:r>
              <a:rPr lang="en-US" dirty="0" smtClean="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'react'</a:t>
            </a:r>
            <a:r>
              <a:rPr lang="en-US" dirty="0" smtClean="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import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Text, </a:t>
            </a:r>
            <a:r>
              <a:rPr lang="en-US" dirty="0" smtClean="0">
                <a:solidFill>
                  <a:srgbClr val="000000"/>
                </a:solidFill>
                <a:latin typeface="Consolas" panose="020B0609020204030204" pitchFamily="49" charset="0"/>
              </a:rPr>
              <a:t>View, Button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'react-native'</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HelloWorldApp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 {</a:t>
            </a:r>
          </a:p>
          <a:p>
            <a:pPr marL="0" indent="0">
              <a:buNone/>
            </a:pPr>
            <a:r>
              <a:rPr lang="en-US" dirty="0">
                <a:solidFill>
                  <a:srgbClr val="000000"/>
                </a:solidFill>
                <a:latin typeface="Consolas" panose="020B0609020204030204" pitchFamily="49" charset="0"/>
              </a:rPr>
              <a:t>  render()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&lt;</a:t>
            </a:r>
            <a:r>
              <a:rPr lang="en-US" dirty="0">
                <a:solidFill>
                  <a:srgbClr val="800000"/>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style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styles.container</a:t>
            </a:r>
            <a:r>
              <a:rPr lang="en-US" dirty="0" smtClean="0">
                <a:solidFill>
                  <a:srgbClr val="000000"/>
                </a:solidFill>
                <a:latin typeface="Consolas" panose="020B0609020204030204" pitchFamily="49" charset="0"/>
              </a:rPr>
              <a:t>}&gt;</a:t>
            </a:r>
            <a:endParaRPr lang="en-US" dirty="0">
              <a:solidFill>
                <a:srgbClr val="555555"/>
              </a:solidFill>
              <a:latin typeface="Consolas" panose="020B0609020204030204" pitchFamily="49" charset="0"/>
            </a:endParaRPr>
          </a:p>
          <a:p>
            <a:pPr marL="0" indent="0">
              <a:buNone/>
            </a:pPr>
            <a:r>
              <a:rPr lang="en-US" dirty="0">
                <a:solidFill>
                  <a:srgbClr val="555555"/>
                </a:solidFill>
                <a:latin typeface="Consolas" panose="020B0609020204030204" pitchFamily="49" charset="0"/>
              </a:rPr>
              <a:t>        </a:t>
            </a:r>
            <a:r>
              <a:rPr lang="en-US" dirty="0">
                <a:solidFill>
                  <a:srgbClr val="000000"/>
                </a:solidFill>
                <a:latin typeface="Consolas" panose="020B0609020204030204" pitchFamily="49" charset="0"/>
              </a:rPr>
              <a:t>&lt;</a:t>
            </a:r>
            <a:r>
              <a:rPr lang="en-US" dirty="0">
                <a:solidFill>
                  <a:srgbClr val="800000"/>
                </a:solidFill>
                <a:latin typeface="Consolas" panose="020B0609020204030204" pitchFamily="49" charset="0"/>
              </a:rPr>
              <a:t>Text</a:t>
            </a:r>
            <a:r>
              <a:rPr lang="en-US" dirty="0">
                <a:solidFill>
                  <a:srgbClr val="000000"/>
                </a:solidFill>
                <a:latin typeface="Consolas" panose="020B0609020204030204" pitchFamily="49" charset="0"/>
              </a:rPr>
              <a:t>&gt;</a:t>
            </a:r>
            <a:r>
              <a:rPr lang="en-US" dirty="0">
                <a:solidFill>
                  <a:srgbClr val="555555"/>
                </a:solidFill>
                <a:latin typeface="Consolas" panose="020B0609020204030204" pitchFamily="49" charset="0"/>
              </a:rPr>
              <a:t>Hello, world!</a:t>
            </a:r>
            <a:r>
              <a:rPr lang="en-US" dirty="0">
                <a:solidFill>
                  <a:srgbClr val="000000"/>
                </a:solidFill>
                <a:latin typeface="Consolas" panose="020B0609020204030204" pitchFamily="49" charset="0"/>
              </a:rPr>
              <a:t>&lt;/</a:t>
            </a:r>
            <a:r>
              <a:rPr lang="en-US" dirty="0">
                <a:solidFill>
                  <a:srgbClr val="800000"/>
                </a:solidFill>
                <a:latin typeface="Consolas" panose="020B0609020204030204" pitchFamily="49" charset="0"/>
              </a:rPr>
              <a:t>Text</a:t>
            </a:r>
            <a:r>
              <a:rPr lang="en-US" dirty="0">
                <a:solidFill>
                  <a:srgbClr val="000000"/>
                </a:solidFill>
                <a:latin typeface="Consolas" panose="020B0609020204030204" pitchFamily="49" charset="0"/>
              </a:rPr>
              <a:t>&gt;</a:t>
            </a:r>
            <a:endParaRPr lang="en-US" dirty="0">
              <a:solidFill>
                <a:srgbClr val="555555"/>
              </a:solidFill>
              <a:latin typeface="Consolas" panose="020B0609020204030204" pitchFamily="49" charset="0"/>
            </a:endParaRPr>
          </a:p>
          <a:p>
            <a:pPr marL="0" indent="0">
              <a:buNone/>
            </a:pPr>
            <a:r>
              <a:rPr lang="en-US" dirty="0">
                <a:solidFill>
                  <a:srgbClr val="555555"/>
                </a:solidFill>
                <a:latin typeface="Consolas" panose="020B0609020204030204" pitchFamily="49" charset="0"/>
              </a:rPr>
              <a:t>      </a:t>
            </a:r>
            <a:r>
              <a:rPr lang="en-US" dirty="0">
                <a:solidFill>
                  <a:srgbClr val="000000"/>
                </a:solidFill>
                <a:latin typeface="Consolas" panose="020B0609020204030204" pitchFamily="49" charset="0"/>
              </a:rPr>
              <a:t>&lt;/</a:t>
            </a:r>
            <a:r>
              <a:rPr lang="en-US" dirty="0">
                <a:solidFill>
                  <a:srgbClr val="800000"/>
                </a:solidFill>
                <a:latin typeface="Consolas" panose="020B0609020204030204" pitchFamily="49" charset="0"/>
              </a:rPr>
              <a:t>View</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12</a:t>
            </a:fld>
            <a:endParaRPr lang="en-US"/>
          </a:p>
        </p:txBody>
      </p:sp>
    </p:spTree>
    <p:extLst>
      <p:ext uri="{BB962C8B-B14F-4D97-AF65-F5344CB8AC3E}">
        <p14:creationId xmlns:p14="http://schemas.microsoft.com/office/powerpoint/2010/main" val="154286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Your First App</a:t>
            </a:r>
          </a:p>
        </p:txBody>
      </p:sp>
      <p:sp>
        <p:nvSpPr>
          <p:cNvPr id="3" name="Content Placeholder 2"/>
          <p:cNvSpPr>
            <a:spLocks noGrp="1"/>
          </p:cNvSpPr>
          <p:nvPr>
            <p:ph idx="1"/>
          </p:nvPr>
        </p:nvSpPr>
        <p:spPr/>
        <p:txBody>
          <a:bodyPr/>
          <a:lstStyle/>
          <a:p>
            <a:pPr marL="0" indent="0">
              <a:buNone/>
            </a:pP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styles = </a:t>
            </a:r>
            <a:r>
              <a:rPr lang="en-US" dirty="0" err="1">
                <a:solidFill>
                  <a:srgbClr val="000000"/>
                </a:solidFill>
                <a:latin typeface="Consolas" panose="020B0609020204030204" pitchFamily="49" charset="0"/>
              </a:rPr>
              <a:t>StyleSheet.create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container: {</a:t>
            </a:r>
          </a:p>
          <a:p>
            <a:pPr marL="0" indent="0">
              <a:buNone/>
            </a:pPr>
            <a:r>
              <a:rPr lang="en-US" dirty="0">
                <a:solidFill>
                  <a:srgbClr val="000000"/>
                </a:solidFill>
                <a:latin typeface="Consolas" panose="020B0609020204030204" pitchFamily="49" charset="0"/>
              </a:rPr>
              <a:t>    flex: 1,</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justifyContent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'center'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alignItems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'center'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'#F5FCFF'</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13</a:t>
            </a:fld>
            <a:endParaRPr lang="en-US"/>
          </a:p>
        </p:txBody>
      </p:sp>
    </p:spTree>
    <p:extLst>
      <p:ext uri="{BB962C8B-B14F-4D97-AF65-F5344CB8AC3E}">
        <p14:creationId xmlns:p14="http://schemas.microsoft.com/office/powerpoint/2010/main" val="28359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It Works</a:t>
            </a:r>
            <a:endParaRPr lang="en-US" dirty="0"/>
          </a:p>
        </p:txBody>
      </p:sp>
      <p:sp>
        <p:nvSpPr>
          <p:cNvPr id="3" name="Content Placeholder 2"/>
          <p:cNvSpPr>
            <a:spLocks noGrp="1"/>
          </p:cNvSpPr>
          <p:nvPr>
            <p:ph idx="1"/>
          </p:nvPr>
        </p:nvSpPr>
        <p:spPr>
          <a:xfrm>
            <a:off x="838200" y="1861151"/>
            <a:ext cx="10515600" cy="4351338"/>
          </a:xfrm>
        </p:spPr>
        <p:txBody>
          <a:bodyPr/>
          <a:lstStyle/>
          <a:p>
            <a:r>
              <a:rPr lang="en-US" dirty="0" smtClean="0"/>
              <a:t>Import various React components; that’s what the first two import lines do</a:t>
            </a:r>
          </a:p>
          <a:p>
            <a:r>
              <a:rPr lang="en-US" dirty="0" smtClean="0"/>
              <a:t>Any app you write must extend the </a:t>
            </a:r>
            <a:r>
              <a:rPr lang="en-US" dirty="0" err="1" smtClean="0"/>
              <a:t>React.component</a:t>
            </a:r>
            <a:r>
              <a:rPr lang="en-US" dirty="0" smtClean="0"/>
              <a:t> class</a:t>
            </a:r>
          </a:p>
          <a:p>
            <a:r>
              <a:rPr lang="en-US" dirty="0" smtClean="0"/>
              <a:t>The class must be exported so its constructor will get </a:t>
            </a:r>
            <a:r>
              <a:rPr lang="en-US" dirty="0" smtClean="0"/>
              <a:t>called by the React framework</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14</a:t>
            </a:fld>
            <a:endParaRPr lang="en-US"/>
          </a:p>
        </p:txBody>
      </p:sp>
    </p:spTree>
    <p:extLst>
      <p:ext uri="{BB962C8B-B14F-4D97-AF65-F5344CB8AC3E}">
        <p14:creationId xmlns:p14="http://schemas.microsoft.com/office/powerpoint/2010/main" val="97821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It Works</a:t>
            </a:r>
          </a:p>
        </p:txBody>
      </p:sp>
      <p:sp>
        <p:nvSpPr>
          <p:cNvPr id="3" name="Content Placeholder 2"/>
          <p:cNvSpPr>
            <a:spLocks noGrp="1"/>
          </p:cNvSpPr>
          <p:nvPr>
            <p:ph idx="1"/>
          </p:nvPr>
        </p:nvSpPr>
        <p:spPr/>
        <p:txBody>
          <a:bodyPr/>
          <a:lstStyle/>
          <a:p>
            <a:r>
              <a:rPr lang="en-US" dirty="0"/>
              <a:t>You must define the </a:t>
            </a:r>
            <a:r>
              <a:rPr lang="en-US" dirty="0">
                <a:latin typeface="Consolas" panose="020B0609020204030204" pitchFamily="49" charset="0"/>
                <a:cs typeface="Consolas" panose="020B0609020204030204" pitchFamily="49" charset="0"/>
              </a:rPr>
              <a:t>render() </a:t>
            </a:r>
            <a:r>
              <a:rPr lang="en-US" dirty="0"/>
              <a:t>function</a:t>
            </a:r>
          </a:p>
          <a:p>
            <a:r>
              <a:rPr lang="en-US" dirty="0">
                <a:latin typeface="Consolas" panose="020B0609020204030204" pitchFamily="49" charset="0"/>
                <a:cs typeface="Consolas" panose="020B0609020204030204" pitchFamily="49" charset="0"/>
              </a:rPr>
              <a:t>render() </a:t>
            </a:r>
            <a:r>
              <a:rPr lang="en-US" dirty="0"/>
              <a:t>returns anything that will be shown on the screen</a:t>
            </a:r>
          </a:p>
          <a:p>
            <a:r>
              <a:rPr lang="en-US" dirty="0"/>
              <a:t>When the component is created, </a:t>
            </a:r>
            <a:r>
              <a:rPr lang="en-US" dirty="0">
                <a:latin typeface="Consolas" panose="020B0609020204030204" pitchFamily="49" charset="0"/>
                <a:cs typeface="Consolas" panose="020B0609020204030204" pitchFamily="49" charset="0"/>
              </a:rPr>
              <a:t>render()</a:t>
            </a:r>
            <a:r>
              <a:rPr lang="en-US" dirty="0"/>
              <a:t> is called and things magically appear on your screen</a:t>
            </a:r>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15</a:t>
            </a:fld>
            <a:endParaRPr lang="en-US"/>
          </a:p>
        </p:txBody>
      </p:sp>
    </p:spTree>
    <p:extLst>
      <p:ext uri="{BB962C8B-B14F-4D97-AF65-F5344CB8AC3E}">
        <p14:creationId xmlns:p14="http://schemas.microsoft.com/office/powerpoint/2010/main" val="370292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smtClean="0">
                <a:latin typeface="Consolas" panose="020B0609020204030204" pitchFamily="49" charset="0"/>
                <a:cs typeface="Consolas" panose="020B0609020204030204" pitchFamily="49" charset="0"/>
              </a:rPr>
              <a:t>render()</a:t>
            </a:r>
            <a:r>
              <a:rPr lang="en-US" dirty="0" smtClean="0"/>
              <a:t> Function</a:t>
            </a:r>
            <a:endParaRPr lang="en-US" dirty="0"/>
          </a:p>
        </p:txBody>
      </p:sp>
      <p:sp>
        <p:nvSpPr>
          <p:cNvPr id="3" name="Content Placeholder 2"/>
          <p:cNvSpPr>
            <a:spLocks noGrp="1"/>
          </p:cNvSpPr>
          <p:nvPr>
            <p:ph idx="1"/>
          </p:nvPr>
        </p:nvSpPr>
        <p:spPr/>
        <p:txBody>
          <a:bodyPr>
            <a:normAutofit/>
          </a:bodyPr>
          <a:lstStyle/>
          <a:p>
            <a:r>
              <a:rPr lang="en-US" dirty="0"/>
              <a:t>When called, it should examine </a:t>
            </a:r>
            <a:r>
              <a:rPr lang="en-US" dirty="0" err="1"/>
              <a:t>this.props</a:t>
            </a:r>
            <a:r>
              <a:rPr lang="en-US" dirty="0"/>
              <a:t> and </a:t>
            </a:r>
            <a:r>
              <a:rPr lang="en-US" dirty="0" err="1"/>
              <a:t>this.state</a:t>
            </a:r>
            <a:r>
              <a:rPr lang="en-US" dirty="0"/>
              <a:t> and return one of the following types</a:t>
            </a:r>
            <a:r>
              <a:rPr lang="en-US" dirty="0" smtClean="0"/>
              <a:t>:</a:t>
            </a:r>
            <a:endParaRPr lang="en-US" dirty="0"/>
          </a:p>
          <a:p>
            <a:r>
              <a:rPr lang="en-US" dirty="0" smtClean="0"/>
              <a:t>React </a:t>
            </a:r>
            <a:r>
              <a:rPr lang="en-US" dirty="0"/>
              <a:t>elements. Typically created via JSX. </a:t>
            </a:r>
            <a:r>
              <a:rPr lang="en-US" dirty="0" smtClean="0"/>
              <a:t>The sample program renders text controls.</a:t>
            </a:r>
            <a:endParaRPr lang="en-US" dirty="0"/>
          </a:p>
          <a:p>
            <a:r>
              <a:rPr lang="en-US" dirty="0" smtClean="0"/>
              <a:t>Arrays </a:t>
            </a:r>
            <a:r>
              <a:rPr lang="en-US" dirty="0"/>
              <a:t>and fragments. Let you return multiple elements from render. See the documentation on fragments for more details.</a:t>
            </a:r>
          </a:p>
          <a:p>
            <a:r>
              <a:rPr lang="en-US" dirty="0" smtClean="0"/>
              <a:t>String </a:t>
            </a:r>
            <a:r>
              <a:rPr lang="en-US" dirty="0"/>
              <a:t>and numbers. These are rendered as text nodes in the DOM.</a:t>
            </a:r>
          </a:p>
          <a:p>
            <a:r>
              <a:rPr lang="en-US" dirty="0" smtClean="0"/>
              <a:t>There are others, which are not in the scope of this discussion</a:t>
            </a:r>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16</a:t>
            </a:fld>
            <a:endParaRPr lang="en-US"/>
          </a:p>
        </p:txBody>
      </p:sp>
    </p:spTree>
    <p:extLst>
      <p:ext uri="{BB962C8B-B14F-4D97-AF65-F5344CB8AC3E}">
        <p14:creationId xmlns:p14="http://schemas.microsoft.com/office/powerpoint/2010/main" val="254035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nsolas" panose="020B0609020204030204" pitchFamily="49" charset="0"/>
                <a:cs typeface="Consolas" panose="020B0609020204030204" pitchFamily="49" charset="0"/>
              </a:rPr>
              <a:t>render()</a:t>
            </a:r>
            <a:r>
              <a:rPr lang="en-US" dirty="0"/>
              <a:t> Function</a:t>
            </a:r>
          </a:p>
        </p:txBody>
      </p:sp>
      <p:sp>
        <p:nvSpPr>
          <p:cNvPr id="3" name="Content Placeholder 2"/>
          <p:cNvSpPr>
            <a:spLocks noGrp="1"/>
          </p:cNvSpPr>
          <p:nvPr>
            <p:ph idx="1"/>
          </p:nvPr>
        </p:nvSpPr>
        <p:spPr/>
        <p:txBody>
          <a:bodyPr/>
          <a:lstStyle/>
          <a:p>
            <a:r>
              <a:rPr lang="en-US" dirty="0"/>
              <a:t>The render() function should be pure, meaning that it does not modify component state, it returns the same result each time it’s invoked, and it does not directly interact with the browser.</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17</a:t>
            </a:fld>
            <a:endParaRPr lang="en-US"/>
          </a:p>
        </p:txBody>
      </p:sp>
    </p:spTree>
    <p:extLst>
      <p:ext uri="{BB962C8B-B14F-4D97-AF65-F5344CB8AC3E}">
        <p14:creationId xmlns:p14="http://schemas.microsoft.com/office/powerpoint/2010/main" val="311635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DOM</a:t>
            </a:r>
            <a:endParaRPr lang="en-US" dirty="0"/>
          </a:p>
        </p:txBody>
      </p:sp>
      <p:sp>
        <p:nvSpPr>
          <p:cNvPr id="3" name="Content Placeholder 2"/>
          <p:cNvSpPr>
            <a:spLocks noGrp="1"/>
          </p:cNvSpPr>
          <p:nvPr>
            <p:ph idx="1"/>
          </p:nvPr>
        </p:nvSpPr>
        <p:spPr/>
        <p:txBody>
          <a:bodyPr/>
          <a:lstStyle/>
          <a:p>
            <a:r>
              <a:rPr lang="en-US" dirty="0" smtClean="0"/>
              <a:t>HTML (and Microsoft Word, among other programs) represents your page as an object with subclasses and other objects</a:t>
            </a:r>
          </a:p>
          <a:p>
            <a:r>
              <a:rPr lang="en-US" dirty="0" smtClean="0"/>
              <a:t>This is known as the Document Object Model, or DOM</a:t>
            </a:r>
          </a:p>
          <a:p>
            <a:r>
              <a:rPr lang="en-US" dirty="0" smtClean="0"/>
              <a:t>React Native gives you access to the DOM</a:t>
            </a:r>
          </a:p>
          <a:p>
            <a:endParaRPr lang="en-US" dirty="0" smtClean="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18</a:t>
            </a:fld>
            <a:endParaRPr lang="en-US"/>
          </a:p>
        </p:txBody>
      </p:sp>
    </p:spTree>
    <p:extLst>
      <p:ext uri="{BB962C8B-B14F-4D97-AF65-F5344CB8AC3E}">
        <p14:creationId xmlns:p14="http://schemas.microsoft.com/office/powerpoint/2010/main" val="381976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JSX</a:t>
            </a:r>
            <a:endParaRPr lang="en-US" dirty="0"/>
          </a:p>
        </p:txBody>
      </p:sp>
      <p:sp>
        <p:nvSpPr>
          <p:cNvPr id="3" name="Content Placeholder 2"/>
          <p:cNvSpPr>
            <a:spLocks noGrp="1"/>
          </p:cNvSpPr>
          <p:nvPr>
            <p:ph idx="1"/>
          </p:nvPr>
        </p:nvSpPr>
        <p:spPr/>
        <p:txBody>
          <a:bodyPr/>
          <a:lstStyle/>
          <a:p>
            <a:r>
              <a:rPr lang="en-US" dirty="0" smtClean="0"/>
              <a:t>JSX is JavaScript Extensions using XML</a:t>
            </a:r>
          </a:p>
          <a:p>
            <a:r>
              <a:rPr lang="en-US" dirty="0" smtClean="0"/>
              <a:t>It is a pre-processor that converts the XML to React Native code</a:t>
            </a:r>
          </a:p>
          <a:p>
            <a:r>
              <a:rPr lang="en-US" dirty="0" smtClean="0"/>
              <a:t>This lets you create various components that look like, and will render as, HTML, without having to create them directly in React</a:t>
            </a:r>
          </a:p>
          <a:p>
            <a:r>
              <a:rPr lang="en-US" dirty="0" smtClean="0"/>
              <a:t>Using JSX gives you cleaner code that is easier to maintain</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19</a:t>
            </a:fld>
            <a:endParaRPr lang="en-US"/>
          </a:p>
        </p:txBody>
      </p:sp>
    </p:spTree>
    <p:extLst>
      <p:ext uri="{BB962C8B-B14F-4D97-AF65-F5344CB8AC3E}">
        <p14:creationId xmlns:p14="http://schemas.microsoft.com/office/powerpoint/2010/main" val="366844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React Native</a:t>
            </a:r>
            <a:endParaRPr lang="en-US" dirty="0"/>
          </a:p>
        </p:txBody>
      </p:sp>
      <p:sp>
        <p:nvSpPr>
          <p:cNvPr id="3" name="Content Placeholder 2"/>
          <p:cNvSpPr>
            <a:spLocks noGrp="1"/>
          </p:cNvSpPr>
          <p:nvPr>
            <p:ph idx="1"/>
          </p:nvPr>
        </p:nvSpPr>
        <p:spPr/>
        <p:txBody>
          <a:bodyPr/>
          <a:lstStyle/>
          <a:p>
            <a:r>
              <a:rPr lang="en-US" dirty="0" smtClean="0"/>
              <a:t>React Native is a framework for building Android and IOS apps using JavaScript</a:t>
            </a:r>
          </a:p>
          <a:p>
            <a:r>
              <a:rPr lang="en-US" dirty="0" smtClean="0"/>
              <a:t>Apps written using React run as native code on the device, not as interpreted </a:t>
            </a:r>
            <a:r>
              <a:rPr lang="en-US" dirty="0" smtClean="0"/>
              <a:t>JavaScript</a:t>
            </a:r>
          </a:p>
          <a:p>
            <a:r>
              <a:rPr lang="en-US" dirty="0" smtClean="0"/>
              <a:t>Expo is a program that lets you download React Native apps to your phone</a:t>
            </a:r>
            <a:endParaRPr lang="en-US" dirty="0" smtClean="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a:t>
            </a:fld>
            <a:endParaRPr lang="en-US"/>
          </a:p>
        </p:txBody>
      </p:sp>
    </p:spTree>
    <p:extLst>
      <p:ext uri="{BB962C8B-B14F-4D97-AF65-F5344CB8AC3E}">
        <p14:creationId xmlns:p14="http://schemas.microsoft.com/office/powerpoint/2010/main" val="193214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Fragments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a way to create multiple elements in a </a:t>
            </a:r>
            <a:r>
              <a:rPr lang="en-US" dirty="0" smtClean="0">
                <a:latin typeface="Consolas" panose="020B0609020204030204" pitchFamily="49" charset="0"/>
                <a:cs typeface="Consolas" panose="020B0609020204030204" pitchFamily="49" charset="0"/>
              </a:rPr>
              <a:t>render()</a:t>
            </a:r>
            <a:r>
              <a:rPr lang="en-US" dirty="0" smtClean="0"/>
              <a:t> method without creating an additional DOM element</a:t>
            </a:r>
          </a:p>
          <a:p>
            <a:r>
              <a:rPr lang="en-US" dirty="0" smtClean="0"/>
              <a:t>Import </a:t>
            </a:r>
            <a:r>
              <a:rPr lang="en-US" dirty="0" err="1" smtClean="0"/>
              <a:t>React.fragment</a:t>
            </a:r>
            <a:endParaRPr lang="en-US" dirty="0"/>
          </a:p>
          <a:p>
            <a:pPr marL="0" indent="0">
              <a:buNone/>
            </a:pPr>
            <a:r>
              <a:rPr lang="en-US" dirty="0">
                <a:latin typeface="Consolas" panose="020B0609020204030204" pitchFamily="49" charset="0"/>
                <a:cs typeface="Consolas" panose="020B0609020204030204" pitchFamily="49" charset="0"/>
              </a:rPr>
              <a:t>render() {</a:t>
            </a:r>
          </a:p>
          <a:p>
            <a:pPr marL="0" indent="0">
              <a:buNone/>
            </a:pPr>
            <a:r>
              <a:rPr lang="en-US" dirty="0">
                <a:latin typeface="Consolas" panose="020B0609020204030204" pitchFamily="49" charset="0"/>
                <a:cs typeface="Consolas" panose="020B0609020204030204" pitchFamily="49" charset="0"/>
              </a:rPr>
              <a:t>  return (</a:t>
            </a:r>
          </a:p>
          <a:p>
            <a:pPr marL="0" indent="0">
              <a:buNone/>
            </a:pP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React.Fragment</a:t>
            </a:r>
            <a:r>
              <a:rPr lang="en-US" dirty="0">
                <a:latin typeface="Consolas" panose="020B0609020204030204" pitchFamily="49" charset="0"/>
                <a:cs typeface="Consolas" panose="020B0609020204030204" pitchFamily="49" charset="0"/>
              </a:rPr>
              <a:t>&gt;</a:t>
            </a:r>
          </a:p>
          <a:p>
            <a:pPr marL="0" indent="0">
              <a:buNone/>
            </a:pPr>
            <a:r>
              <a:rPr lang="en-US" dirty="0">
                <a:latin typeface="Consolas" panose="020B0609020204030204" pitchFamily="49" charset="0"/>
                <a:cs typeface="Consolas" panose="020B0609020204030204" pitchFamily="49" charset="0"/>
              </a:rPr>
              <a:t>      Some text.</a:t>
            </a:r>
          </a:p>
          <a:p>
            <a:pPr marL="0" indent="0">
              <a:buNone/>
            </a:pPr>
            <a:r>
              <a:rPr lang="en-US" dirty="0">
                <a:latin typeface="Consolas" panose="020B0609020204030204" pitchFamily="49" charset="0"/>
                <a:cs typeface="Consolas" panose="020B0609020204030204" pitchFamily="49" charset="0"/>
              </a:rPr>
              <a:t>      &lt;h2&gt;A heading&lt;/h2&gt;</a:t>
            </a:r>
          </a:p>
          <a:p>
            <a:pPr marL="0" indent="0">
              <a:buNone/>
            </a:pP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React.Fragment</a:t>
            </a:r>
            <a:r>
              <a:rPr lang="en-US" dirty="0">
                <a:latin typeface="Consolas" panose="020B0609020204030204" pitchFamily="49" charset="0"/>
                <a:cs typeface="Consolas" panose="020B0609020204030204" pitchFamily="49" charset="0"/>
              </a:rPr>
              <a:t>&gt;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20</a:t>
            </a:fld>
            <a:endParaRPr lang="en-US"/>
          </a:p>
        </p:txBody>
      </p:sp>
    </p:spTree>
    <p:extLst>
      <p:ext uri="{BB962C8B-B14F-4D97-AF65-F5344CB8AC3E}">
        <p14:creationId xmlns:p14="http://schemas.microsoft.com/office/powerpoint/2010/main" val="392840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componentDidMount</a:t>
            </a:r>
            <a:r>
              <a:rPr lang="en-US" dirty="0" smtClean="0"/>
              <a:t>() Function</a:t>
            </a:r>
            <a:endParaRPr lang="en-US" dirty="0"/>
          </a:p>
        </p:txBody>
      </p:sp>
      <p:sp>
        <p:nvSpPr>
          <p:cNvPr id="3" name="Content Placeholder 2"/>
          <p:cNvSpPr>
            <a:spLocks noGrp="1"/>
          </p:cNvSpPr>
          <p:nvPr>
            <p:ph idx="1"/>
          </p:nvPr>
        </p:nvSpPr>
        <p:spPr/>
        <p:txBody>
          <a:bodyPr/>
          <a:lstStyle/>
          <a:p>
            <a:r>
              <a:rPr lang="en-US" dirty="0" err="1" smtClean="0"/>
              <a:t>componentDidMount</a:t>
            </a:r>
            <a:r>
              <a:rPr lang="en-US" dirty="0" smtClean="0"/>
              <a:t>() </a:t>
            </a:r>
            <a:r>
              <a:rPr lang="en-US" dirty="0"/>
              <a:t>is invoked immediately after a component is mounted (inserted </a:t>
            </a:r>
            <a:r>
              <a:rPr lang="en-US" dirty="0" smtClean="0"/>
              <a:t>into </a:t>
            </a:r>
            <a:r>
              <a:rPr lang="en-US" dirty="0"/>
              <a:t>the tree</a:t>
            </a:r>
            <a:r>
              <a:rPr lang="en-US" dirty="0" smtClean="0"/>
              <a:t>)</a:t>
            </a:r>
          </a:p>
          <a:p>
            <a:r>
              <a:rPr lang="en-US" dirty="0" smtClean="0"/>
              <a:t>Initialization </a:t>
            </a:r>
            <a:r>
              <a:rPr lang="en-US" dirty="0"/>
              <a:t>that requires DOM nodes should go </a:t>
            </a:r>
            <a:r>
              <a:rPr lang="en-US" dirty="0" smtClean="0"/>
              <a:t>here</a:t>
            </a:r>
          </a:p>
          <a:p>
            <a:r>
              <a:rPr lang="en-US" dirty="0" smtClean="0"/>
              <a:t>If </a:t>
            </a:r>
            <a:r>
              <a:rPr lang="en-US" dirty="0"/>
              <a:t>you need to load data from a remote endpoint, this is a good place to instantiate the network request</a:t>
            </a:r>
            <a:r>
              <a:rPr lang="en-US" dirty="0" smtClean="0"/>
              <a:t>.</a:t>
            </a:r>
          </a:p>
          <a:p>
            <a:r>
              <a:rPr lang="en-US" dirty="0"/>
              <a:t>This method is a good place to set up any subscriptions. If you do that, don’t forget to unsubscribe in </a:t>
            </a:r>
            <a:r>
              <a:rPr lang="en-US" dirty="0" err="1"/>
              <a:t>componentWillUnmount</a:t>
            </a:r>
            <a:r>
              <a:rPr lang="en-US" dirty="0"/>
              <a:t>()</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21</a:t>
            </a:fld>
            <a:endParaRPr lang="en-US"/>
          </a:p>
        </p:txBody>
      </p:sp>
    </p:spTree>
    <p:extLst>
      <p:ext uri="{BB962C8B-B14F-4D97-AF65-F5344CB8AC3E}">
        <p14:creationId xmlns:p14="http://schemas.microsoft.com/office/powerpoint/2010/main" val="205034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Props</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a:t>Most components can be customized when they are created, with different </a:t>
            </a:r>
            <a:r>
              <a:rPr lang="en-US" sz="3100" dirty="0" smtClean="0"/>
              <a:t>parameters</a:t>
            </a:r>
          </a:p>
          <a:p>
            <a:r>
              <a:rPr lang="en-US" sz="3100" dirty="0" smtClean="0"/>
              <a:t>These </a:t>
            </a:r>
            <a:r>
              <a:rPr lang="en-US" sz="3100" dirty="0"/>
              <a:t>creation parameters are called </a:t>
            </a:r>
            <a:r>
              <a:rPr lang="en-US" sz="3100" i="1" dirty="0" smtClean="0"/>
              <a:t>props</a:t>
            </a:r>
          </a:p>
          <a:p>
            <a:pPr marL="0" indent="0">
              <a:buNone/>
            </a:pPr>
            <a:r>
              <a:rPr lang="en-US" dirty="0">
                <a:latin typeface="Consolas" panose="020B0609020204030204" pitchFamily="49" charset="0"/>
                <a:cs typeface="Consolas" panose="020B0609020204030204" pitchFamily="49" charset="0"/>
              </a:rPr>
              <a:t>class Greeting extends Component {</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a:t>
            </a:r>
          </a:p>
          <a:p>
            <a:pPr marL="0" indent="0">
              <a:buNone/>
            </a:pPr>
            <a:r>
              <a:rPr lang="en-US" dirty="0">
                <a:latin typeface="Consolas" panose="020B0609020204030204" pitchFamily="49" charset="0"/>
                <a:cs typeface="Consolas" panose="020B0609020204030204" pitchFamily="49" charset="0"/>
              </a:rPr>
              <a:t>      &lt;View style={{</a:t>
            </a:r>
            <a:r>
              <a:rPr lang="en-US" dirty="0" err="1">
                <a:latin typeface="Consolas" panose="020B0609020204030204" pitchFamily="49" charset="0"/>
                <a:cs typeface="Consolas" panose="020B0609020204030204" pitchFamily="49" charset="0"/>
              </a:rPr>
              <a:t>alignItems</a:t>
            </a:r>
            <a:r>
              <a:rPr lang="en-US" dirty="0">
                <a:latin typeface="Consolas" panose="020B0609020204030204" pitchFamily="49" charset="0"/>
                <a:cs typeface="Consolas" panose="020B0609020204030204" pitchFamily="49" charset="0"/>
              </a:rPr>
              <a:t>: 'center'}}&gt;</a:t>
            </a:r>
          </a:p>
          <a:p>
            <a:pPr marL="0" indent="0">
              <a:buNone/>
            </a:pPr>
            <a:r>
              <a:rPr lang="en-US" dirty="0">
                <a:latin typeface="Consolas" panose="020B0609020204030204" pitchFamily="49" charset="0"/>
                <a:cs typeface="Consolas" panose="020B0609020204030204" pitchFamily="49" charset="0"/>
              </a:rPr>
              <a:t>        &lt;Text&gt;Hello {this.props.name}!&lt;/Text&gt;</a:t>
            </a:r>
          </a:p>
          <a:p>
            <a:pPr marL="0" indent="0">
              <a:buNone/>
            </a:pPr>
            <a:r>
              <a:rPr lang="en-US" dirty="0">
                <a:latin typeface="Consolas" panose="020B0609020204030204" pitchFamily="49" charset="0"/>
                <a:cs typeface="Consolas" panose="020B0609020204030204" pitchFamily="49" charset="0"/>
              </a:rPr>
              <a:t>      &lt;/View&gt;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22</a:t>
            </a:fld>
            <a:endParaRPr lang="en-US"/>
          </a:p>
        </p:txBody>
      </p:sp>
    </p:spTree>
    <p:extLst>
      <p:ext uri="{BB962C8B-B14F-4D97-AF65-F5344CB8AC3E}">
        <p14:creationId xmlns:p14="http://schemas.microsoft.com/office/powerpoint/2010/main" val="339506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Props</a:t>
            </a:r>
            <a:endParaRPr lang="en-US" dirty="0"/>
          </a:p>
        </p:txBody>
      </p:sp>
      <p:sp>
        <p:nvSpPr>
          <p:cNvPr id="3" name="Content Placeholder 2"/>
          <p:cNvSpPr>
            <a:spLocks noGrp="1"/>
          </p:cNvSpPr>
          <p:nvPr>
            <p:ph idx="1"/>
          </p:nvPr>
        </p:nvSpPr>
        <p:spPr>
          <a:xfrm>
            <a:off x="838200" y="1825624"/>
            <a:ext cx="10515600" cy="4530725"/>
          </a:xfrm>
        </p:spPr>
        <p:txBody>
          <a:bodyPr>
            <a:normAutofit fontScale="85000" lnSpcReduction="20000"/>
          </a:bodyPr>
          <a:lstStyle/>
          <a:p>
            <a:r>
              <a:rPr lang="en-US" sz="3300" dirty="0" smtClean="0"/>
              <a:t>The exported class creates a Greeting class twice and passes it a prop each time</a:t>
            </a:r>
          </a:p>
          <a:p>
            <a:pPr marL="0" indent="0">
              <a:buNone/>
            </a:pPr>
            <a:r>
              <a:rPr lang="en-US" dirty="0"/>
              <a:t>export default class </a:t>
            </a:r>
            <a:r>
              <a:rPr lang="en-US" dirty="0" err="1"/>
              <a:t>LotsOfGreetings</a:t>
            </a:r>
            <a:r>
              <a:rPr lang="en-US" dirty="0"/>
              <a:t> extends Component {</a:t>
            </a:r>
          </a:p>
          <a:p>
            <a:pPr marL="0" indent="0">
              <a:buNone/>
            </a:pPr>
            <a:r>
              <a:rPr lang="en-US" dirty="0"/>
              <a:t>  render() {</a:t>
            </a:r>
          </a:p>
          <a:p>
            <a:pPr marL="0" indent="0">
              <a:buNone/>
            </a:pPr>
            <a:r>
              <a:rPr lang="en-US" dirty="0"/>
              <a:t>    return (</a:t>
            </a:r>
          </a:p>
          <a:p>
            <a:pPr marL="0" indent="0">
              <a:buNone/>
            </a:pPr>
            <a:r>
              <a:rPr lang="en-US" dirty="0"/>
              <a:t>      &lt;View style={{</a:t>
            </a:r>
            <a:r>
              <a:rPr lang="en-US" dirty="0" err="1"/>
              <a:t>alignItems</a:t>
            </a:r>
            <a:r>
              <a:rPr lang="en-US" dirty="0"/>
              <a:t>: 'center', top: 50}}&gt;</a:t>
            </a:r>
          </a:p>
          <a:p>
            <a:pPr marL="0" indent="0">
              <a:buNone/>
            </a:pPr>
            <a:r>
              <a:rPr lang="en-US" dirty="0"/>
              <a:t>        &lt;Greeting name</a:t>
            </a:r>
            <a:r>
              <a:rPr lang="en-US" dirty="0" smtClean="0"/>
              <a:t>=‘Jack' </a:t>
            </a:r>
            <a:r>
              <a:rPr lang="en-US" dirty="0"/>
              <a:t>/&gt;</a:t>
            </a:r>
          </a:p>
          <a:p>
            <a:pPr marL="0" indent="0">
              <a:buNone/>
            </a:pPr>
            <a:r>
              <a:rPr lang="en-US" dirty="0"/>
              <a:t>        &lt;Greeting name='</a:t>
            </a:r>
            <a:r>
              <a:rPr lang="en-US" dirty="0" err="1"/>
              <a:t>Jaina</a:t>
            </a:r>
            <a:r>
              <a:rPr lang="en-US" dirty="0"/>
              <a:t>' /&gt;</a:t>
            </a:r>
          </a:p>
          <a:p>
            <a:pPr marL="0" indent="0">
              <a:buNone/>
            </a:pPr>
            <a:r>
              <a:rPr lang="en-US" dirty="0" smtClean="0"/>
              <a:t>     &lt;/</a:t>
            </a:r>
            <a:r>
              <a:rPr lang="en-US" dirty="0"/>
              <a:t>View&gt;</a:t>
            </a:r>
          </a:p>
          <a:p>
            <a:pPr marL="0" indent="0">
              <a:buNone/>
            </a:pPr>
            <a:r>
              <a:rPr lang="en-US" dirty="0"/>
              <a:t>    );</a:t>
            </a:r>
          </a:p>
          <a:p>
            <a:pPr marL="0" indent="0">
              <a:buNone/>
            </a:pPr>
            <a:r>
              <a:rPr lang="en-US" dirty="0"/>
              <a:t>  }</a:t>
            </a:r>
          </a:p>
          <a:p>
            <a:pPr marL="0" indent="0">
              <a:buNone/>
            </a:pPr>
            <a:r>
              <a:rPr lang="en-US" dirty="0"/>
              <a:t>}</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23</a:t>
            </a:fld>
            <a:endParaRPr lang="en-US"/>
          </a:p>
        </p:txBody>
      </p:sp>
    </p:spTree>
    <p:extLst>
      <p:ext uri="{BB962C8B-B14F-4D97-AF65-F5344CB8AC3E}">
        <p14:creationId xmlns:p14="http://schemas.microsoft.com/office/powerpoint/2010/main" val="250148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a:t>
            </a:r>
            <a:endParaRPr lang="en-US" dirty="0"/>
          </a:p>
        </p:txBody>
      </p:sp>
      <p:sp>
        <p:nvSpPr>
          <p:cNvPr id="3" name="Content Placeholder 2"/>
          <p:cNvSpPr>
            <a:spLocks noGrp="1"/>
          </p:cNvSpPr>
          <p:nvPr>
            <p:ph idx="1"/>
          </p:nvPr>
        </p:nvSpPr>
        <p:spPr/>
        <p:txBody>
          <a:bodyPr/>
          <a:lstStyle/>
          <a:p>
            <a:r>
              <a:rPr lang="en-US" dirty="0" smtClean="0"/>
              <a:t>Static screens are good, and interactive ones are better</a:t>
            </a:r>
          </a:p>
          <a:p>
            <a:r>
              <a:rPr lang="en-US" dirty="0" smtClean="0"/>
              <a:t>Screens that change over time must be re-rendered to show the changes</a:t>
            </a:r>
          </a:p>
          <a:p>
            <a:r>
              <a:rPr lang="en-US" dirty="0" smtClean="0"/>
              <a:t>When you change state variables, the screen renders</a:t>
            </a:r>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24</a:t>
            </a:fld>
            <a:endParaRPr lang="en-US"/>
          </a:p>
        </p:txBody>
      </p:sp>
    </p:spTree>
    <p:extLst>
      <p:ext uri="{BB962C8B-B14F-4D97-AF65-F5344CB8AC3E}">
        <p14:creationId xmlns:p14="http://schemas.microsoft.com/office/powerpoint/2010/main" val="1868608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a:t>
            </a:r>
            <a:endParaRPr lang="en-US" dirty="0"/>
          </a:p>
        </p:txBody>
      </p:sp>
      <p:sp>
        <p:nvSpPr>
          <p:cNvPr id="3" name="Content Placeholder 2"/>
          <p:cNvSpPr>
            <a:spLocks noGrp="1"/>
          </p:cNvSpPr>
          <p:nvPr>
            <p:ph idx="1"/>
          </p:nvPr>
        </p:nvSpPr>
        <p:spPr>
          <a:xfrm>
            <a:off x="838200" y="1825624"/>
            <a:ext cx="10735962" cy="4530725"/>
          </a:xfrm>
        </p:spPr>
        <p:txBody>
          <a:bodyPr>
            <a:normAutofit lnSpcReduction="10000"/>
          </a:bodyPr>
          <a:lstStyle/>
          <a:p>
            <a:r>
              <a:rPr lang="en-US" dirty="0" smtClean="0"/>
              <a:t>You set up your state in the constructor:</a:t>
            </a:r>
          </a:p>
          <a:p>
            <a:pPr marL="0" indent="0">
              <a:buNone/>
            </a:pP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HelloWorldApp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Component {</a:t>
            </a:r>
          </a:p>
          <a:p>
            <a:pPr marL="0" indent="0">
              <a:buNone/>
            </a:pPr>
            <a:r>
              <a:rPr lang="en-US" dirty="0" smtClean="0"/>
              <a:t>constructor(props) {</a:t>
            </a:r>
          </a:p>
          <a:p>
            <a:pPr marL="0" indent="0">
              <a:buNone/>
            </a:pPr>
            <a:r>
              <a:rPr lang="en-US" dirty="0"/>
              <a:t> </a:t>
            </a:r>
            <a:r>
              <a:rPr lang="en-US" dirty="0" smtClean="0"/>
              <a:t> </a:t>
            </a:r>
            <a:r>
              <a:rPr lang="en-US" dirty="0" err="1" smtClean="0"/>
              <a:t>this.state</a:t>
            </a:r>
            <a:r>
              <a:rPr lang="en-US" dirty="0" smtClean="0"/>
              <a:t> = {</a:t>
            </a:r>
          </a:p>
          <a:p>
            <a:pPr marL="0" indent="0">
              <a:buNone/>
            </a:pPr>
            <a:r>
              <a:rPr lang="en-US" dirty="0" smtClean="0"/>
              <a:t>     count: 0,</a:t>
            </a:r>
          </a:p>
          <a:p>
            <a:pPr marL="0" indent="0">
              <a:buNone/>
            </a:pPr>
            <a:r>
              <a:rPr lang="en-US" dirty="0"/>
              <a:t> </a:t>
            </a:r>
            <a:r>
              <a:rPr lang="en-US" dirty="0" smtClean="0"/>
              <a:t>    name: ‘’,</a:t>
            </a:r>
          </a:p>
          <a:p>
            <a:pPr marL="0" indent="0">
              <a:buNone/>
            </a:pPr>
            <a:r>
              <a:rPr lang="en-US" dirty="0" smtClean="0"/>
              <a:t>     };</a:t>
            </a:r>
          </a:p>
          <a:p>
            <a:pPr marL="0" indent="0">
              <a:buNone/>
            </a:pPr>
            <a:r>
              <a:rPr lang="en-US" dirty="0" err="1" smtClean="0"/>
              <a:t>this.btnPress</a:t>
            </a:r>
            <a:r>
              <a:rPr lang="en-US" dirty="0" smtClean="0"/>
              <a:t> = </a:t>
            </a:r>
            <a:r>
              <a:rPr lang="en-US" dirty="0" err="1" smtClean="0"/>
              <a:t>this.btnPress.bind</a:t>
            </a:r>
            <a:r>
              <a:rPr lang="en-US" dirty="0" smtClean="0"/>
              <a:t>(this);</a:t>
            </a:r>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25</a:t>
            </a:fld>
            <a:endParaRPr lang="en-US"/>
          </a:p>
        </p:txBody>
      </p:sp>
    </p:spTree>
    <p:extLst>
      <p:ext uri="{BB962C8B-B14F-4D97-AF65-F5344CB8AC3E}">
        <p14:creationId xmlns:p14="http://schemas.microsoft.com/office/powerpoint/2010/main" val="2649062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a:t>
            </a:r>
            <a:endParaRPr lang="en-US" dirty="0"/>
          </a:p>
        </p:txBody>
      </p:sp>
      <p:sp>
        <p:nvSpPr>
          <p:cNvPr id="3" name="Content Placeholder 2"/>
          <p:cNvSpPr>
            <a:spLocks noGrp="1"/>
          </p:cNvSpPr>
          <p:nvPr>
            <p:ph idx="1"/>
          </p:nvPr>
        </p:nvSpPr>
        <p:spPr/>
        <p:txBody>
          <a:bodyPr/>
          <a:lstStyle/>
          <a:p>
            <a:r>
              <a:rPr lang="en-US" dirty="0" smtClean="0">
                <a:cs typeface="Consolas" panose="020B0609020204030204" pitchFamily="49" charset="0"/>
              </a:rPr>
              <a:t>Change state when a button is pressed.  This is a member function of the </a:t>
            </a:r>
            <a:r>
              <a:rPr lang="en-US" dirty="0" err="1" smtClean="0">
                <a:cs typeface="Consolas" panose="020B0609020204030204" pitchFamily="49" charset="0"/>
              </a:rPr>
              <a:t>HelloWorldApp</a:t>
            </a:r>
            <a:r>
              <a:rPr lang="en-US" dirty="0" smtClean="0">
                <a:cs typeface="Consolas" panose="020B0609020204030204" pitchFamily="49" charset="0"/>
              </a:rPr>
              <a:t>.  Assume we have a global variable called </a:t>
            </a:r>
            <a:r>
              <a:rPr lang="en-US" dirty="0" err="1" smtClean="0">
                <a:cs typeface="Consolas" panose="020B0609020204030204" pitchFamily="49" charset="0"/>
              </a:rPr>
              <a:t>pressCount</a:t>
            </a:r>
            <a:endParaRPr lang="en-US" dirty="0" smtClean="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btnPress</a:t>
            </a:r>
            <a:r>
              <a:rPr lang="en-US" dirty="0" smtClean="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pressCount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this.setState</a:t>
            </a:r>
            <a:r>
              <a:rPr lang="en-US" dirty="0" smtClean="0">
                <a:latin typeface="Consolas" panose="020B0609020204030204" pitchFamily="49" charset="0"/>
                <a:cs typeface="Consolas" panose="020B0609020204030204" pitchFamily="49" charset="0"/>
              </a:rPr>
              <a:t>({count: </a:t>
            </a:r>
            <a:r>
              <a:rPr lang="en-US" dirty="0" err="1" smtClean="0">
                <a:latin typeface="Consolas" panose="020B0609020204030204" pitchFamily="49" charset="0"/>
                <a:cs typeface="Consolas" panose="020B0609020204030204" pitchFamily="49" charset="0"/>
              </a:rPr>
              <a:t>pressCount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26</a:t>
            </a:fld>
            <a:endParaRPr lang="en-US"/>
          </a:p>
        </p:txBody>
      </p:sp>
    </p:spTree>
    <p:extLst>
      <p:ext uri="{BB962C8B-B14F-4D97-AF65-F5344CB8AC3E}">
        <p14:creationId xmlns:p14="http://schemas.microsoft.com/office/powerpoint/2010/main" val="195613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a:t>
            </a:r>
            <a:endParaRPr lang="en-US" dirty="0"/>
          </a:p>
        </p:txBody>
      </p:sp>
      <p:sp>
        <p:nvSpPr>
          <p:cNvPr id="3" name="Content Placeholder 2"/>
          <p:cNvSpPr>
            <a:spLocks noGrp="1"/>
          </p:cNvSpPr>
          <p:nvPr>
            <p:ph idx="1"/>
          </p:nvPr>
        </p:nvSpPr>
        <p:spPr/>
        <p:txBody>
          <a:bodyPr/>
          <a:lstStyle/>
          <a:p>
            <a:r>
              <a:rPr lang="en-US" dirty="0" smtClean="0"/>
              <a:t>The screen re-renders and if you use the state variable, you’ll see the new value:</a:t>
            </a:r>
          </a:p>
          <a:p>
            <a:pPr marL="0" indent="0">
              <a:buNone/>
            </a:pPr>
            <a:r>
              <a:rPr lang="en-US" dirty="0" smtClean="0">
                <a:latin typeface="Consolas" panose="020B0609020204030204" pitchFamily="49" charset="0"/>
                <a:cs typeface="Consolas" panose="020B0609020204030204" pitchFamily="49" charset="0"/>
              </a:rPr>
              <a:t>&lt;Text&gt;Counter is: {</a:t>
            </a:r>
            <a:r>
              <a:rPr lang="en-US" dirty="0" err="1" smtClean="0">
                <a:latin typeface="Consolas" panose="020B0609020204030204" pitchFamily="49" charset="0"/>
                <a:cs typeface="Consolas" panose="020B0609020204030204" pitchFamily="49" charset="0"/>
              </a:rPr>
              <a:t>this.state.count</a:t>
            </a:r>
            <a:r>
              <a:rPr lang="en-US" dirty="0" smtClean="0">
                <a:latin typeface="Consolas" panose="020B0609020204030204" pitchFamily="49" charset="0"/>
                <a:cs typeface="Consolas" panose="020B0609020204030204" pitchFamily="49" charset="0"/>
              </a:rPr>
              <a:t>}&lt;/Text&gt;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27</a:t>
            </a:fld>
            <a:endParaRPr lang="en-US"/>
          </a:p>
        </p:txBody>
      </p:sp>
    </p:spTree>
    <p:extLst>
      <p:ext uri="{BB962C8B-B14F-4D97-AF65-F5344CB8AC3E}">
        <p14:creationId xmlns:p14="http://schemas.microsoft.com/office/powerpoint/2010/main" val="2543790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View</a:t>
            </a:r>
            <a:endParaRPr lang="en-US" dirty="0"/>
          </a:p>
        </p:txBody>
      </p:sp>
      <p:sp>
        <p:nvSpPr>
          <p:cNvPr id="3" name="Content Placeholder 2"/>
          <p:cNvSpPr>
            <a:spLocks noGrp="1"/>
          </p:cNvSpPr>
          <p:nvPr>
            <p:ph idx="1"/>
          </p:nvPr>
        </p:nvSpPr>
        <p:spPr/>
        <p:txBody>
          <a:bodyPr/>
          <a:lstStyle/>
          <a:p>
            <a:r>
              <a:rPr lang="en-US" dirty="0" smtClean="0"/>
              <a:t>A View is a container for other JSX components</a:t>
            </a:r>
          </a:p>
          <a:p>
            <a:r>
              <a:rPr lang="en-US" dirty="0" smtClean="0"/>
              <a:t>It has its own style, and can be used to lay out buttons, text, and other elements</a:t>
            </a:r>
          </a:p>
          <a:p>
            <a:r>
              <a:rPr lang="en-US" dirty="0" smtClean="0"/>
              <a:t>You should not have text directly under a View; it should be in a Text component</a:t>
            </a:r>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28</a:t>
            </a:fld>
            <a:endParaRPr lang="en-US"/>
          </a:p>
        </p:txBody>
      </p:sp>
    </p:spTree>
    <p:extLst>
      <p:ext uri="{BB962C8B-B14F-4D97-AF65-F5344CB8AC3E}">
        <p14:creationId xmlns:p14="http://schemas.microsoft.com/office/powerpoint/2010/main" val="2629197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Text</a:t>
            </a:r>
            <a:endParaRPr lang="en-US" dirty="0"/>
          </a:p>
        </p:txBody>
      </p:sp>
      <p:sp>
        <p:nvSpPr>
          <p:cNvPr id="3" name="Content Placeholder 2"/>
          <p:cNvSpPr>
            <a:spLocks noGrp="1"/>
          </p:cNvSpPr>
          <p:nvPr>
            <p:ph idx="1"/>
          </p:nvPr>
        </p:nvSpPr>
        <p:spPr/>
        <p:txBody>
          <a:bodyPr/>
          <a:lstStyle/>
          <a:p>
            <a:r>
              <a:rPr lang="en-US" dirty="0" smtClean="0"/>
              <a:t>This is a simple on-screen label</a:t>
            </a:r>
          </a:p>
          <a:p>
            <a:r>
              <a:rPr lang="en-US" dirty="0" smtClean="0"/>
              <a:t>You can modify what displays using props and variables:</a:t>
            </a:r>
          </a:p>
          <a:p>
            <a:pPr marL="0" indent="0">
              <a:buNone/>
            </a:pPr>
            <a:r>
              <a:rPr lang="en-US" dirty="0">
                <a:latin typeface="Consolas" panose="020B0609020204030204" pitchFamily="49" charset="0"/>
                <a:cs typeface="Consolas" panose="020B0609020204030204" pitchFamily="49" charset="0"/>
              </a:rPr>
              <a:t>&lt;Text&gt;Hello {this.props.name}!&lt;/Text</a:t>
            </a:r>
            <a:r>
              <a:rPr lang="en-US" dirty="0" smtClean="0">
                <a:latin typeface="Consolas" panose="020B0609020204030204" pitchFamily="49" charset="0"/>
                <a:cs typeface="Consolas" panose="020B0609020204030204" pitchFamily="49" charset="0"/>
              </a:rPr>
              <a:t>&gt;</a:t>
            </a:r>
          </a:p>
          <a:p>
            <a:pPr marL="0" indent="0">
              <a:buNone/>
            </a:pP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Text&gt;Count = </a:t>
            </a:r>
            <a:r>
              <a:rPr lang="en-US" dirty="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this.state.count</a:t>
            </a:r>
            <a:r>
              <a:rPr lang="en-US" dirty="0" smtClean="0">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Text&gt;</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29</a:t>
            </a:fld>
            <a:endParaRPr lang="en-US"/>
          </a:p>
        </p:txBody>
      </p:sp>
    </p:spTree>
    <p:extLst>
      <p:ext uri="{BB962C8B-B14F-4D97-AF65-F5344CB8AC3E}">
        <p14:creationId xmlns:p14="http://schemas.microsoft.com/office/powerpoint/2010/main" val="181567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First, download and install Node.js, on which React Native is built.</a:t>
            </a:r>
          </a:p>
          <a:p>
            <a:r>
              <a:rPr lang="en-US" dirty="0" smtClean="0"/>
              <a:t>This gives you a command line utility that will let you install everything else</a:t>
            </a:r>
          </a:p>
          <a:p>
            <a:r>
              <a:rPr lang="en-US" dirty="0" smtClean="0">
                <a:hlinkClick r:id="rId2"/>
              </a:rPr>
              <a:t>https://nodejs.org/en/download/</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3</a:t>
            </a:fld>
            <a:endParaRPr lang="en-US"/>
          </a:p>
        </p:txBody>
      </p:sp>
    </p:spTree>
    <p:extLst>
      <p:ext uri="{BB962C8B-B14F-4D97-AF65-F5344CB8AC3E}">
        <p14:creationId xmlns:p14="http://schemas.microsoft.com/office/powerpoint/2010/main" val="63160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Button</a:t>
            </a:r>
            <a:endParaRPr lang="en-US" dirty="0"/>
          </a:p>
        </p:txBody>
      </p:sp>
      <p:sp>
        <p:nvSpPr>
          <p:cNvPr id="3" name="Content Placeholder 2"/>
          <p:cNvSpPr>
            <a:spLocks noGrp="1"/>
          </p:cNvSpPr>
          <p:nvPr>
            <p:ph idx="1"/>
          </p:nvPr>
        </p:nvSpPr>
        <p:spPr/>
        <p:txBody>
          <a:bodyPr/>
          <a:lstStyle/>
          <a:p>
            <a:r>
              <a:rPr lang="en-US" dirty="0" smtClean="0"/>
              <a:t>This is your standard button control</a:t>
            </a:r>
          </a:p>
          <a:p>
            <a:r>
              <a:rPr lang="en-US" dirty="0" smtClean="0"/>
              <a:t>In JSX:</a:t>
            </a:r>
          </a:p>
          <a:p>
            <a:pPr marL="0" indent="0">
              <a:buNone/>
            </a:pPr>
            <a:r>
              <a:rPr lang="en-US" dirty="0" smtClean="0">
                <a:latin typeface="Consolas" panose="020B0609020204030204" pitchFamily="49" charset="0"/>
                <a:cs typeface="Consolas" panose="020B0609020204030204" pitchFamily="49" charset="0"/>
              </a:rPr>
              <a:t>&lt;Button title=‘Press me’ </a:t>
            </a:r>
            <a:r>
              <a:rPr lang="en-US" dirty="0" err="1" smtClean="0">
                <a:latin typeface="Consolas" panose="020B0609020204030204" pitchFamily="49" charset="0"/>
                <a:cs typeface="Consolas" panose="020B0609020204030204" pitchFamily="49" charset="0"/>
              </a:rPr>
              <a:t>onPress</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this.btnPress</a:t>
            </a:r>
            <a:r>
              <a:rPr lang="en-US" dirty="0" smtClean="0">
                <a:latin typeface="Consolas" panose="020B0609020204030204" pitchFamily="49" charset="0"/>
                <a:cs typeface="Consolas" panose="020B0609020204030204" pitchFamily="49" charset="0"/>
              </a:rPr>
              <a:t>} /&gt;</a:t>
            </a:r>
          </a:p>
          <a:p>
            <a:r>
              <a:rPr lang="en-US" dirty="0" smtClean="0">
                <a:cs typeface="Consolas" panose="020B0609020204030204" pitchFamily="49" charset="0"/>
              </a:rPr>
              <a:t>This shows a button on the screen with default styling, white text on a blue background</a:t>
            </a:r>
          </a:p>
          <a:p>
            <a:r>
              <a:rPr lang="en-US" dirty="0" smtClean="0">
                <a:cs typeface="Consolas" panose="020B0609020204030204" pitchFamily="49" charset="0"/>
              </a:rPr>
              <a:t>Notice that the </a:t>
            </a:r>
            <a:r>
              <a:rPr lang="en-US" dirty="0" err="1" smtClean="0">
                <a:cs typeface="Consolas" panose="020B0609020204030204" pitchFamily="49" charset="0"/>
              </a:rPr>
              <a:t>onPress</a:t>
            </a:r>
            <a:r>
              <a:rPr lang="en-US" dirty="0" smtClean="0">
                <a:cs typeface="Consolas" panose="020B0609020204030204" pitchFamily="49" charset="0"/>
              </a:rPr>
              <a:t> function is the one we bound in the constructor; if we didn’t do that, it doesn’t have access to </a:t>
            </a:r>
            <a:r>
              <a:rPr lang="en-US" dirty="0" smtClean="0">
                <a:solidFill>
                  <a:srgbClr val="0070C0"/>
                </a:solidFill>
                <a:latin typeface="Consolas" panose="020B0609020204030204" pitchFamily="49" charset="0"/>
                <a:cs typeface="Consolas" panose="020B0609020204030204" pitchFamily="49" charset="0"/>
              </a:rPr>
              <a:t>this</a:t>
            </a:r>
            <a:endParaRPr lang="en-US" dirty="0">
              <a:solidFill>
                <a:srgbClr val="0070C0"/>
              </a:solidFill>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30</a:t>
            </a:fld>
            <a:endParaRPr lang="en-US"/>
          </a:p>
        </p:txBody>
      </p:sp>
    </p:spTree>
    <p:extLst>
      <p:ext uri="{BB962C8B-B14F-4D97-AF65-F5344CB8AC3E}">
        <p14:creationId xmlns:p14="http://schemas.microsoft.com/office/powerpoint/2010/main" val="287437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TextInput</a:t>
            </a:r>
            <a:endParaRPr lang="en-US" dirty="0"/>
          </a:p>
        </p:txBody>
      </p:sp>
      <p:sp>
        <p:nvSpPr>
          <p:cNvPr id="3" name="Content Placeholder 2"/>
          <p:cNvSpPr>
            <a:spLocks noGrp="1"/>
          </p:cNvSpPr>
          <p:nvPr>
            <p:ph idx="1"/>
          </p:nvPr>
        </p:nvSpPr>
        <p:spPr/>
        <p:txBody>
          <a:bodyPr/>
          <a:lstStyle/>
          <a:p>
            <a:r>
              <a:rPr lang="en-US" dirty="0"/>
              <a:t>Inputs allow users to enter text into a </a:t>
            </a:r>
            <a:r>
              <a:rPr lang="en-US" dirty="0" smtClean="0"/>
              <a:t>UI</a:t>
            </a:r>
          </a:p>
          <a:p>
            <a:r>
              <a:rPr lang="en-US" dirty="0" smtClean="0"/>
              <a:t>They </a:t>
            </a:r>
            <a:r>
              <a:rPr lang="en-US" dirty="0"/>
              <a:t>typically appear in forms and </a:t>
            </a:r>
            <a:r>
              <a:rPr lang="en-US" dirty="0" smtClean="0"/>
              <a:t>dialogs</a:t>
            </a:r>
          </a:p>
          <a:p>
            <a:r>
              <a:rPr lang="en-US" dirty="0"/>
              <a:t>Props provide configurability for several features, such as auto-correction, auto-capitalization, placeholder text, and different keyboard types, such as a numeric keypad</a:t>
            </a:r>
            <a:endParaRPr lang="en-US" dirty="0" smtClean="0"/>
          </a:p>
          <a:p>
            <a:pPr marL="0" indent="0">
              <a:buNone/>
            </a:pPr>
            <a:r>
              <a:rPr lang="en-US" dirty="0">
                <a:latin typeface="Consolas" panose="020B0609020204030204" pitchFamily="49" charset="0"/>
                <a:cs typeface="Consolas" panose="020B0609020204030204" pitchFamily="49" charset="0"/>
              </a:rPr>
              <a:t>import { Input } from 'react-native-elements</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&lt;Input</a:t>
            </a:r>
          </a:p>
          <a:p>
            <a:pPr marL="0" indent="0">
              <a:buNone/>
            </a:pPr>
            <a:r>
              <a:rPr lang="en-US" dirty="0">
                <a:latin typeface="Consolas" panose="020B0609020204030204" pitchFamily="49" charset="0"/>
                <a:cs typeface="Consolas" panose="020B0609020204030204" pitchFamily="49" charset="0"/>
              </a:rPr>
              <a:t>  placeholder</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'Enter some text'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/&gt;</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31</a:t>
            </a:fld>
            <a:endParaRPr lang="en-US"/>
          </a:p>
        </p:txBody>
      </p:sp>
    </p:spTree>
    <p:extLst>
      <p:ext uri="{BB962C8B-B14F-4D97-AF65-F5344CB8AC3E}">
        <p14:creationId xmlns:p14="http://schemas.microsoft.com/office/powerpoint/2010/main" val="65173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TextInput</a:t>
            </a:r>
            <a:endParaRPr lang="en-US" dirty="0"/>
          </a:p>
        </p:txBody>
      </p:sp>
      <p:sp>
        <p:nvSpPr>
          <p:cNvPr id="3" name="Content Placeholder 2"/>
          <p:cNvSpPr>
            <a:spLocks noGrp="1"/>
          </p:cNvSpPr>
          <p:nvPr>
            <p:ph idx="1"/>
          </p:nvPr>
        </p:nvSpPr>
        <p:spPr/>
        <p:txBody>
          <a:bodyPr/>
          <a:lstStyle/>
          <a:p>
            <a:r>
              <a:rPr lang="en-US" dirty="0" smtClean="0"/>
              <a:t>You can get the text the user types by processing the </a:t>
            </a:r>
            <a:r>
              <a:rPr lang="en-US" dirty="0" err="1" smtClean="0"/>
              <a:t>onChangeText</a:t>
            </a:r>
            <a:r>
              <a:rPr lang="en-US" dirty="0" smtClean="0"/>
              <a:t> event:</a:t>
            </a:r>
          </a:p>
          <a:p>
            <a:pPr marL="0" indent="0">
              <a:buNone/>
            </a:pPr>
            <a:r>
              <a:rPr lang="en-US" dirty="0"/>
              <a:t> &lt;</a:t>
            </a:r>
            <a:r>
              <a:rPr lang="en-US" dirty="0" err="1"/>
              <a:t>TextInput</a:t>
            </a:r>
            <a:endParaRPr lang="en-US" dirty="0"/>
          </a:p>
          <a:p>
            <a:pPr marL="0" indent="0">
              <a:buNone/>
            </a:pPr>
            <a:r>
              <a:rPr lang="en-US" dirty="0"/>
              <a:t>        style={{height: 40, </a:t>
            </a:r>
            <a:r>
              <a:rPr lang="en-US" dirty="0" err="1"/>
              <a:t>borderColor</a:t>
            </a:r>
            <a:r>
              <a:rPr lang="en-US" dirty="0"/>
              <a:t>: 'gray', </a:t>
            </a:r>
            <a:r>
              <a:rPr lang="en-US" dirty="0" err="1"/>
              <a:t>borderWidth</a:t>
            </a:r>
            <a:r>
              <a:rPr lang="en-US" dirty="0"/>
              <a:t>: 1}}</a:t>
            </a:r>
          </a:p>
          <a:p>
            <a:pPr marL="0" indent="0">
              <a:buNone/>
            </a:pPr>
            <a:r>
              <a:rPr lang="en-US" dirty="0"/>
              <a:t>        </a:t>
            </a:r>
            <a:r>
              <a:rPr lang="en-US" dirty="0" err="1"/>
              <a:t>onChangeText</a:t>
            </a:r>
            <a:r>
              <a:rPr lang="en-US" dirty="0"/>
              <a:t>={(text) =&gt; </a:t>
            </a:r>
            <a:r>
              <a:rPr lang="en-US" dirty="0" err="1"/>
              <a:t>this.setState</a:t>
            </a:r>
            <a:r>
              <a:rPr lang="en-US" dirty="0"/>
              <a:t>({text})}</a:t>
            </a:r>
          </a:p>
          <a:p>
            <a:pPr marL="0" indent="0">
              <a:buNone/>
            </a:pPr>
            <a:r>
              <a:rPr lang="en-US" dirty="0"/>
              <a:t>        value={</a:t>
            </a:r>
            <a:r>
              <a:rPr lang="en-US" dirty="0" err="1"/>
              <a:t>this.state.text</a:t>
            </a:r>
            <a:r>
              <a:rPr lang="en-US" dirty="0" smtClean="0"/>
              <a:t>}      </a:t>
            </a:r>
            <a:r>
              <a:rPr lang="en-US" dirty="0"/>
              <a:t>/&gt;</a:t>
            </a:r>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32</a:t>
            </a:fld>
            <a:endParaRPr lang="en-US"/>
          </a:p>
        </p:txBody>
      </p:sp>
    </p:spTree>
    <p:extLst>
      <p:ext uri="{BB962C8B-B14F-4D97-AF65-F5344CB8AC3E}">
        <p14:creationId xmlns:p14="http://schemas.microsoft.com/office/powerpoint/2010/main" val="676519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facebook.github.io/react-native/docs/tutorial</a:t>
            </a:r>
          </a:p>
          <a:p>
            <a:r>
              <a:rPr lang="en-US" dirty="0">
                <a:hlinkClick r:id="rId2"/>
              </a:rPr>
              <a:t>https://reactjs.org/tutorial/tutorial.html</a:t>
            </a:r>
            <a:endParaRPr lang="en-US" dirty="0" smtClean="0">
              <a:hlinkClick r:id="rId2"/>
            </a:endParaRPr>
          </a:p>
          <a:p>
            <a:r>
              <a:rPr lang="en-US" dirty="0" smtClean="0">
                <a:hlinkClick r:id="rId3"/>
              </a:rPr>
              <a:t>https://facebook.github.io/react-native/docs/getting-started</a:t>
            </a:r>
            <a:endParaRPr lang="en-US" dirty="0" smtClean="0">
              <a:hlinkClick r:id="rId2"/>
            </a:endParaRPr>
          </a:p>
          <a:p>
            <a:r>
              <a:rPr lang="en-US" dirty="0" smtClean="0">
                <a:hlinkClick r:id="rId2"/>
              </a:rPr>
              <a:t>https://learning.oreilly.com/library/view/react-native-cookbook/9781491993835/preface01.html</a:t>
            </a:r>
            <a:endParaRPr lang="en-US" dirty="0">
              <a:hlinkClick r:id="rId2"/>
            </a:endParaRPr>
          </a:p>
          <a:p>
            <a:r>
              <a:rPr lang="en-US" dirty="0" smtClean="0">
                <a:hlinkClick r:id="rId2"/>
              </a:rPr>
              <a:t>https://www.youtube.com/watch?v=6ZnfsJ6mM5c</a:t>
            </a:r>
            <a:endParaRPr lang="en-US" dirty="0" smtClean="0"/>
          </a:p>
          <a:p>
            <a:r>
              <a:rPr lang="en-US" dirty="0">
                <a:hlinkClick r:id="rId4"/>
              </a:rPr>
              <a:t>https://</a:t>
            </a:r>
            <a:r>
              <a:rPr lang="en-US" dirty="0" smtClean="0">
                <a:hlinkClick r:id="rId4"/>
              </a:rPr>
              <a:t>reactjs.org/docs/getting-started.html</a:t>
            </a:r>
            <a:endParaRPr lang="en-US" dirty="0" smtClean="0"/>
          </a:p>
          <a:p>
            <a:r>
              <a:rPr lang="en-US" dirty="0">
                <a:hlinkClick r:id="rId5"/>
              </a:rPr>
              <a:t>http://</a:t>
            </a:r>
            <a:r>
              <a:rPr lang="en-US" dirty="0" smtClean="0">
                <a:hlinkClick r:id="rId5"/>
              </a:rPr>
              <a:t>buildwithreact.com/tutorial/jsx</a:t>
            </a:r>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33</a:t>
            </a:fld>
            <a:endParaRPr lang="en-US"/>
          </a:p>
        </p:txBody>
      </p:sp>
    </p:spTree>
    <p:extLst>
      <p:ext uri="{BB962C8B-B14F-4D97-AF65-F5344CB8AC3E}">
        <p14:creationId xmlns:p14="http://schemas.microsoft.com/office/powerpoint/2010/main" val="137872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Bring up the Node.js command prompt and type:</a:t>
            </a:r>
          </a:p>
          <a:p>
            <a:pPr marL="0" indent="0">
              <a:buNone/>
            </a:pPr>
            <a:r>
              <a:rPr lang="en-US" dirty="0" err="1" smtClean="0"/>
              <a:t>npm</a:t>
            </a:r>
            <a:r>
              <a:rPr lang="en-US" dirty="0" smtClean="0"/>
              <a:t> install -g expo-cli</a:t>
            </a:r>
          </a:p>
          <a:p>
            <a:r>
              <a:rPr lang="en-US" dirty="0" smtClean="0"/>
              <a:t>This runs the Node Package Manager to install the React Native tools</a:t>
            </a:r>
          </a:p>
          <a:p>
            <a:r>
              <a:rPr lang="en-US" dirty="0" smtClean="0"/>
              <a:t>If you get an error, try:</a:t>
            </a:r>
          </a:p>
          <a:p>
            <a:pPr marL="0" indent="0">
              <a:buNone/>
            </a:pPr>
            <a:r>
              <a:rPr lang="en-US" dirty="0" err="1"/>
              <a:t>n</a:t>
            </a:r>
            <a:r>
              <a:rPr lang="en-US" dirty="0" err="1" smtClean="0"/>
              <a:t>pm</a:t>
            </a:r>
            <a:r>
              <a:rPr lang="en-US" dirty="0" smtClean="0"/>
              <a:t> cache clean –force</a:t>
            </a:r>
          </a:p>
          <a:p>
            <a:r>
              <a:rPr lang="en-US" dirty="0" smtClean="0"/>
              <a:t>It will say, “I sure hope you know what you’re doing.”  You do; you’re a trained professional.</a:t>
            </a:r>
          </a:p>
          <a:p>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4</a:t>
            </a:fld>
            <a:endParaRPr lang="en-US"/>
          </a:p>
        </p:txBody>
      </p:sp>
    </p:spTree>
    <p:extLst>
      <p:ext uri="{BB962C8B-B14F-4D97-AF65-F5344CB8AC3E}">
        <p14:creationId xmlns:p14="http://schemas.microsoft.com/office/powerpoint/2010/main" val="101684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Your First App</a:t>
            </a:r>
            <a:endParaRPr lang="en-US" dirty="0"/>
          </a:p>
        </p:txBody>
      </p:sp>
      <p:sp>
        <p:nvSpPr>
          <p:cNvPr id="3" name="Content Placeholder 2"/>
          <p:cNvSpPr>
            <a:spLocks noGrp="1"/>
          </p:cNvSpPr>
          <p:nvPr>
            <p:ph idx="1"/>
          </p:nvPr>
        </p:nvSpPr>
        <p:spPr>
          <a:xfrm>
            <a:off x="838200" y="1825625"/>
            <a:ext cx="4917088" cy="4351338"/>
          </a:xfrm>
        </p:spPr>
        <p:txBody>
          <a:bodyPr/>
          <a:lstStyle/>
          <a:p>
            <a:r>
              <a:rPr lang="en-US" dirty="0" smtClean="0"/>
              <a:t>Bring up the Node.JS command prompt</a:t>
            </a:r>
          </a:p>
          <a:p>
            <a:r>
              <a:rPr lang="en-US" dirty="0" smtClean="0"/>
              <a:t>Enter the following: expo </a:t>
            </a:r>
            <a:r>
              <a:rPr lang="en-US" dirty="0" err="1" smtClean="0"/>
              <a:t>init</a:t>
            </a:r>
            <a:r>
              <a:rPr lang="en-US" dirty="0" smtClean="0"/>
              <a:t> &lt;project name&gt;</a:t>
            </a:r>
          </a:p>
          <a:p>
            <a:r>
              <a:rPr lang="en-US" dirty="0" smtClean="0"/>
              <a:t>You will get the screen shown:</a:t>
            </a:r>
          </a:p>
          <a:p>
            <a:r>
              <a:rPr lang="en-US" dirty="0" smtClean="0"/>
              <a:t>Use the arrow keys to go to the first option, blank, and press enter</a:t>
            </a:r>
            <a:endParaRPr lang="en-US" dirty="0"/>
          </a:p>
        </p:txBody>
      </p:sp>
      <p:pic>
        <p:nvPicPr>
          <p:cNvPr id="4" name="Picture 3"/>
          <p:cNvPicPr>
            <a:picLocks noChangeAspect="1"/>
          </p:cNvPicPr>
          <p:nvPr/>
        </p:nvPicPr>
        <p:blipFill>
          <a:blip r:embed="rId2"/>
          <a:stretch>
            <a:fillRect/>
          </a:stretch>
        </p:blipFill>
        <p:spPr>
          <a:xfrm>
            <a:off x="5755288" y="1690688"/>
            <a:ext cx="6205027" cy="4040996"/>
          </a:xfrm>
          <a:prstGeom prst="rect">
            <a:avLst/>
          </a:prstGeom>
        </p:spPr>
      </p:pic>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5</a:t>
            </a:fld>
            <a:endParaRPr lang="en-US"/>
          </a:p>
        </p:txBody>
      </p:sp>
    </p:spTree>
    <p:extLst>
      <p:ext uri="{BB962C8B-B14F-4D97-AF65-F5344CB8AC3E}">
        <p14:creationId xmlns:p14="http://schemas.microsoft.com/office/powerpoint/2010/main" val="228127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Your First App</a:t>
            </a:r>
            <a:endParaRPr lang="en-US" dirty="0"/>
          </a:p>
        </p:txBody>
      </p:sp>
      <p:sp>
        <p:nvSpPr>
          <p:cNvPr id="3" name="Content Placeholder 2"/>
          <p:cNvSpPr>
            <a:spLocks noGrp="1"/>
          </p:cNvSpPr>
          <p:nvPr>
            <p:ph idx="1"/>
          </p:nvPr>
        </p:nvSpPr>
        <p:spPr>
          <a:xfrm>
            <a:off x="838200" y="1825625"/>
            <a:ext cx="4541108" cy="4351338"/>
          </a:xfrm>
        </p:spPr>
        <p:txBody>
          <a:bodyPr/>
          <a:lstStyle/>
          <a:p>
            <a:r>
              <a:rPr lang="en-US" dirty="0" smtClean="0"/>
              <a:t>You’ll get the screen shown:</a:t>
            </a:r>
          </a:p>
          <a:p>
            <a:r>
              <a:rPr lang="en-US" dirty="0" smtClean="0"/>
              <a:t>If you type, it will change the “name:” line to whatever you enter, as shown on the next slide.</a:t>
            </a:r>
          </a:p>
          <a:p>
            <a:r>
              <a:rPr lang="en-US" dirty="0" smtClean="0"/>
              <a:t>Press enter, and it will create the project</a:t>
            </a:r>
            <a:endParaRPr lang="en-US" dirty="0"/>
          </a:p>
        </p:txBody>
      </p:sp>
      <p:pic>
        <p:nvPicPr>
          <p:cNvPr id="4" name="Picture 3"/>
          <p:cNvPicPr>
            <a:picLocks noChangeAspect="1"/>
          </p:cNvPicPr>
          <p:nvPr/>
        </p:nvPicPr>
        <p:blipFill>
          <a:blip r:embed="rId2"/>
          <a:stretch>
            <a:fillRect/>
          </a:stretch>
        </p:blipFill>
        <p:spPr>
          <a:xfrm>
            <a:off x="5458726" y="1690688"/>
            <a:ext cx="6459580" cy="4206773"/>
          </a:xfrm>
          <a:prstGeom prst="rect">
            <a:avLst/>
          </a:prstGeom>
        </p:spPr>
      </p:pic>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6</a:t>
            </a:fld>
            <a:endParaRPr lang="en-US"/>
          </a:p>
        </p:txBody>
      </p:sp>
    </p:spTree>
    <p:extLst>
      <p:ext uri="{BB962C8B-B14F-4D97-AF65-F5344CB8AC3E}">
        <p14:creationId xmlns:p14="http://schemas.microsoft.com/office/powerpoint/2010/main" val="297529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Your First App</a:t>
            </a:r>
          </a:p>
        </p:txBody>
      </p:sp>
      <p:sp>
        <p:nvSpPr>
          <p:cNvPr id="3" name="Content Placeholder 2"/>
          <p:cNvSpPr>
            <a:spLocks noGrp="1"/>
          </p:cNvSpPr>
          <p:nvPr>
            <p:ph idx="1"/>
          </p:nvPr>
        </p:nvSpPr>
        <p:spPr>
          <a:xfrm>
            <a:off x="838200" y="1825625"/>
            <a:ext cx="5068330" cy="4351338"/>
          </a:xfrm>
        </p:spPr>
        <p:txBody>
          <a:bodyPr/>
          <a:lstStyle/>
          <a:p>
            <a:r>
              <a:rPr lang="en-US" dirty="0" smtClean="0"/>
              <a:t>There are warnings that can be safely ignored</a:t>
            </a:r>
          </a:p>
          <a:p>
            <a:r>
              <a:rPr lang="en-US" dirty="0" smtClean="0"/>
              <a:t>You can now run the app, as the screen explains:</a:t>
            </a:r>
          </a:p>
          <a:p>
            <a:r>
              <a:rPr lang="en-US" dirty="0" smtClean="0"/>
              <a:t>Do it</a:t>
            </a:r>
            <a:endParaRPr lang="en-US" dirty="0"/>
          </a:p>
        </p:txBody>
      </p:sp>
      <p:pic>
        <p:nvPicPr>
          <p:cNvPr id="4" name="Picture 3"/>
          <p:cNvPicPr>
            <a:picLocks noChangeAspect="1"/>
          </p:cNvPicPr>
          <p:nvPr/>
        </p:nvPicPr>
        <p:blipFill>
          <a:blip r:embed="rId2"/>
          <a:stretch>
            <a:fillRect/>
          </a:stretch>
        </p:blipFill>
        <p:spPr>
          <a:xfrm>
            <a:off x="5906530" y="1690689"/>
            <a:ext cx="6008729" cy="3913158"/>
          </a:xfrm>
          <a:prstGeom prst="rect">
            <a:avLst/>
          </a:prstGeom>
        </p:spPr>
      </p:pic>
      <p:sp>
        <p:nvSpPr>
          <p:cNvPr id="5" name="Footer Placeholder 4"/>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7</a:t>
            </a:fld>
            <a:endParaRPr lang="en-US"/>
          </a:p>
        </p:txBody>
      </p:sp>
    </p:spTree>
    <p:extLst>
      <p:ext uri="{BB962C8B-B14F-4D97-AF65-F5344CB8AC3E}">
        <p14:creationId xmlns:p14="http://schemas.microsoft.com/office/powerpoint/2010/main" val="69682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Your First App</a:t>
            </a:r>
            <a:endParaRPr lang="en-US" dirty="0"/>
          </a:p>
        </p:txBody>
      </p:sp>
      <p:sp>
        <p:nvSpPr>
          <p:cNvPr id="3" name="Content Placeholder 2"/>
          <p:cNvSpPr>
            <a:spLocks noGrp="1"/>
          </p:cNvSpPr>
          <p:nvPr>
            <p:ph idx="1"/>
          </p:nvPr>
        </p:nvSpPr>
        <p:spPr>
          <a:xfrm>
            <a:off x="838201" y="1825625"/>
            <a:ext cx="4409302" cy="4351338"/>
          </a:xfrm>
        </p:spPr>
        <p:txBody>
          <a:bodyPr/>
          <a:lstStyle/>
          <a:p>
            <a:r>
              <a:rPr lang="en-US" dirty="0" smtClean="0"/>
              <a:t>There is more at the bottom of this screen on the next slide, which gives you information about what you can do next</a:t>
            </a:r>
            <a:endParaRPr lang="en-US" dirty="0"/>
          </a:p>
        </p:txBody>
      </p:sp>
      <p:pic>
        <p:nvPicPr>
          <p:cNvPr id="5" name="Picture 4"/>
          <p:cNvPicPr>
            <a:picLocks noChangeAspect="1"/>
          </p:cNvPicPr>
          <p:nvPr/>
        </p:nvPicPr>
        <p:blipFill>
          <a:blip r:embed="rId2"/>
          <a:stretch>
            <a:fillRect/>
          </a:stretch>
        </p:blipFill>
        <p:spPr>
          <a:xfrm>
            <a:off x="5327202" y="1690688"/>
            <a:ext cx="6566796" cy="4276597"/>
          </a:xfrm>
          <a:prstGeom prst="rect">
            <a:avLst/>
          </a:prstGeom>
        </p:spPr>
      </p:pic>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6" name="Slide Number Placeholder 5"/>
          <p:cNvSpPr>
            <a:spLocks noGrp="1"/>
          </p:cNvSpPr>
          <p:nvPr>
            <p:ph type="sldNum" sz="quarter" idx="12"/>
          </p:nvPr>
        </p:nvSpPr>
        <p:spPr/>
        <p:txBody>
          <a:bodyPr/>
          <a:lstStyle/>
          <a:p>
            <a:fld id="{E0FA18F3-4A8F-422B-8315-8F55FB7C55E9}" type="slidenum">
              <a:rPr lang="en-US" smtClean="0"/>
              <a:t>8</a:t>
            </a:fld>
            <a:endParaRPr lang="en-US"/>
          </a:p>
        </p:txBody>
      </p:sp>
    </p:spTree>
    <p:extLst>
      <p:ext uri="{BB962C8B-B14F-4D97-AF65-F5344CB8AC3E}">
        <p14:creationId xmlns:p14="http://schemas.microsoft.com/office/powerpoint/2010/main" val="105296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Your First App</a:t>
            </a:r>
          </a:p>
        </p:txBody>
      </p:sp>
      <p:sp>
        <p:nvSpPr>
          <p:cNvPr id="3" name="Content Placeholder 2"/>
          <p:cNvSpPr>
            <a:spLocks noGrp="1"/>
          </p:cNvSpPr>
          <p:nvPr>
            <p:ph idx="1"/>
          </p:nvPr>
        </p:nvSpPr>
        <p:spPr>
          <a:xfrm>
            <a:off x="838200" y="1825625"/>
            <a:ext cx="10515600" cy="2079110"/>
          </a:xfrm>
        </p:spPr>
        <p:txBody>
          <a:bodyPr/>
          <a:lstStyle/>
          <a:p>
            <a:r>
              <a:rPr lang="en-US" dirty="0" smtClean="0"/>
              <a:t>This is one way to run the app</a:t>
            </a:r>
          </a:p>
          <a:p>
            <a:r>
              <a:rPr lang="en-US" dirty="0" smtClean="0"/>
              <a:t>Live reloading means that if you bring up any of the app’s modules in a text </a:t>
            </a:r>
            <a:r>
              <a:rPr lang="en-US" dirty="0" smtClean="0"/>
              <a:t>editor and save it, </a:t>
            </a:r>
            <a:r>
              <a:rPr lang="en-US" dirty="0" smtClean="0"/>
              <a:t>your </a:t>
            </a:r>
            <a:r>
              <a:rPr lang="en-US" dirty="0" smtClean="0"/>
              <a:t>changes </a:t>
            </a:r>
            <a:r>
              <a:rPr lang="en-US" dirty="0" smtClean="0"/>
              <a:t>will show up immediately on the device</a:t>
            </a:r>
            <a:endParaRPr lang="en-US" dirty="0"/>
          </a:p>
        </p:txBody>
      </p:sp>
      <p:sp>
        <p:nvSpPr>
          <p:cNvPr id="4" name="Footer Placeholder 3"/>
          <p:cNvSpPr>
            <a:spLocks noGrp="1"/>
          </p:cNvSpPr>
          <p:nvPr>
            <p:ph type="ftr" sz="quarter" idx="11"/>
          </p:nvPr>
        </p:nvSpPr>
        <p:spPr/>
        <p:txBody>
          <a:bodyPr/>
          <a:lstStyle/>
          <a:p>
            <a:r>
              <a:rPr lang="en-US" smtClean="0"/>
              <a:t>React Native -- Introduction</a:t>
            </a:r>
            <a:endParaRPr lang="en-US"/>
          </a:p>
        </p:txBody>
      </p:sp>
      <p:sp>
        <p:nvSpPr>
          <p:cNvPr id="5" name="Slide Number Placeholder 4"/>
          <p:cNvSpPr>
            <a:spLocks noGrp="1"/>
          </p:cNvSpPr>
          <p:nvPr>
            <p:ph type="sldNum" sz="quarter" idx="12"/>
          </p:nvPr>
        </p:nvSpPr>
        <p:spPr/>
        <p:txBody>
          <a:bodyPr/>
          <a:lstStyle/>
          <a:p>
            <a:fld id="{E0FA18F3-4A8F-422B-8315-8F55FB7C55E9}" type="slidenum">
              <a:rPr lang="en-US" smtClean="0"/>
              <a:t>9</a:t>
            </a:fld>
            <a:endParaRPr lang="en-US"/>
          </a:p>
        </p:txBody>
      </p:sp>
      <p:pic>
        <p:nvPicPr>
          <p:cNvPr id="7" name="Picture 6"/>
          <p:cNvPicPr>
            <a:picLocks noChangeAspect="1"/>
          </p:cNvPicPr>
          <p:nvPr/>
        </p:nvPicPr>
        <p:blipFill>
          <a:blip r:embed="rId2"/>
          <a:stretch>
            <a:fillRect/>
          </a:stretch>
        </p:blipFill>
        <p:spPr>
          <a:xfrm>
            <a:off x="2224344" y="4039672"/>
            <a:ext cx="7496175" cy="1800225"/>
          </a:xfrm>
          <a:prstGeom prst="rect">
            <a:avLst/>
          </a:prstGeom>
        </p:spPr>
      </p:pic>
    </p:spTree>
    <p:extLst>
      <p:ext uri="{BB962C8B-B14F-4D97-AF65-F5344CB8AC3E}">
        <p14:creationId xmlns:p14="http://schemas.microsoft.com/office/powerpoint/2010/main" val="405660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1652</Words>
  <Application>Microsoft Office PowerPoint</Application>
  <PresentationFormat>Widescreen</PresentationFormat>
  <Paragraphs>260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Introduction to React Native</vt:lpstr>
      <vt:lpstr>React Native</vt:lpstr>
      <vt:lpstr>Installation</vt:lpstr>
      <vt:lpstr>Installation</vt:lpstr>
      <vt:lpstr>Your First App</vt:lpstr>
      <vt:lpstr>Your First App</vt:lpstr>
      <vt:lpstr>Your First App</vt:lpstr>
      <vt:lpstr>Your First App</vt:lpstr>
      <vt:lpstr>Your First App</vt:lpstr>
      <vt:lpstr>Your First App</vt:lpstr>
      <vt:lpstr>Your First App</vt:lpstr>
      <vt:lpstr>Your First App</vt:lpstr>
      <vt:lpstr>Your First App</vt:lpstr>
      <vt:lpstr>How It Works</vt:lpstr>
      <vt:lpstr>How It Works</vt:lpstr>
      <vt:lpstr>The render() Function</vt:lpstr>
      <vt:lpstr>The render() Function</vt:lpstr>
      <vt:lpstr>The DOM</vt:lpstr>
      <vt:lpstr>JSX</vt:lpstr>
      <vt:lpstr>Fragments</vt:lpstr>
      <vt:lpstr>componentDidMount() Function</vt:lpstr>
      <vt:lpstr>Props</vt:lpstr>
      <vt:lpstr>Props</vt:lpstr>
      <vt:lpstr>State</vt:lpstr>
      <vt:lpstr>State</vt:lpstr>
      <vt:lpstr>State</vt:lpstr>
      <vt:lpstr>State</vt:lpstr>
      <vt:lpstr>View</vt:lpstr>
      <vt:lpstr>Text</vt:lpstr>
      <vt:lpstr>Button</vt:lpstr>
      <vt:lpstr>TextInput</vt:lpstr>
      <vt:lpstr>TextInput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React Native</dc:title>
  <dc:creator>Cole, John</dc:creator>
  <cp:lastModifiedBy>Cole, John</cp:lastModifiedBy>
  <cp:revision>53</cp:revision>
  <dcterms:created xsi:type="dcterms:W3CDTF">2019-04-07T23:19:12Z</dcterms:created>
  <dcterms:modified xsi:type="dcterms:W3CDTF">2019-04-28T23:20:58Z</dcterms:modified>
</cp:coreProperties>
</file>