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8" r:id="rId5"/>
    <p:sldId id="283" r:id="rId6"/>
    <p:sldId id="279" r:id="rId7"/>
    <p:sldId id="259" r:id="rId8"/>
    <p:sldId id="264" r:id="rId9"/>
    <p:sldId id="265" r:id="rId10"/>
    <p:sldId id="266" r:id="rId11"/>
    <p:sldId id="294" r:id="rId12"/>
    <p:sldId id="299" r:id="rId13"/>
    <p:sldId id="260" r:id="rId14"/>
    <p:sldId id="292" r:id="rId15"/>
    <p:sldId id="261" r:id="rId16"/>
    <p:sldId id="280" r:id="rId17"/>
    <p:sldId id="262" r:id="rId18"/>
    <p:sldId id="293" r:id="rId19"/>
    <p:sldId id="269" r:id="rId20"/>
    <p:sldId id="270" r:id="rId21"/>
    <p:sldId id="267" r:id="rId22"/>
    <p:sldId id="271" r:id="rId23"/>
    <p:sldId id="297" r:id="rId24"/>
    <p:sldId id="300" r:id="rId25"/>
    <p:sldId id="272" r:id="rId26"/>
    <p:sldId id="276" r:id="rId27"/>
    <p:sldId id="301" r:id="rId28"/>
    <p:sldId id="302" r:id="rId29"/>
    <p:sldId id="275" r:id="rId30"/>
    <p:sldId id="273" r:id="rId31"/>
    <p:sldId id="274" r:id="rId32"/>
    <p:sldId id="303" r:id="rId33"/>
    <p:sldId id="281" r:id="rId34"/>
    <p:sldId id="295" r:id="rId35"/>
    <p:sldId id="282" r:id="rId36"/>
    <p:sldId id="298" r:id="rId37"/>
    <p:sldId id="278" r:id="rId38"/>
    <p:sldId id="263" r:id="rId39"/>
    <p:sldId id="284" r:id="rId40"/>
    <p:sldId id="285" r:id="rId41"/>
    <p:sldId id="286" r:id="rId42"/>
    <p:sldId id="291" r:id="rId43"/>
    <p:sldId id="287" r:id="rId44"/>
    <p:sldId id="289" r:id="rId45"/>
    <p:sldId id="296" r:id="rId46"/>
    <p:sldId id="290" r:id="rId47"/>
    <p:sldId id="288" r:id="rId48"/>
    <p:sldId id="27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A730F-8B5B-47DE-A69C-4083FB96A0B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34580-5E59-4645-99C9-36A753F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little of my background</a:t>
            </a:r>
            <a:r>
              <a:rPr lang="en-US" baseline="0" dirty="0" smtClean="0"/>
              <a:t>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Entering rebate info; entering</a:t>
            </a:r>
            <a:r>
              <a:rPr lang="en-US" baseline="0" dirty="0" smtClean="0"/>
              <a:t> checks; Entering voter registration info.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Entering parts of an SSN or product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9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Discourage the use of pop-ups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baseline="0" dirty="0" smtClean="0"/>
              <a:t> Server and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later version of this program did an auto-save</a:t>
            </a:r>
            <a:r>
              <a:rPr lang="en-US" baseline="0" dirty="0" smtClean="0"/>
              <a:t> after each line was entered.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user does not know and should not need to know the technical details of your program, such as where the database is located, or even that there 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4580-5E59-4645-99C9-36A753F973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9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5419-1C4B-423D-99CE-C272F15DF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362200"/>
          </a:xfrm>
        </p:spPr>
        <p:txBody>
          <a:bodyPr/>
          <a:lstStyle/>
          <a:p>
            <a:r>
              <a:rPr lang="en-US" dirty="0" smtClean="0"/>
              <a:t>John Cole</a:t>
            </a:r>
          </a:p>
          <a:p>
            <a:r>
              <a:rPr lang="en-US" dirty="0" smtClean="0"/>
              <a:t>Senior Lecturer</a:t>
            </a:r>
          </a:p>
          <a:p>
            <a:r>
              <a:rPr lang="en-US" dirty="0" smtClean="0"/>
              <a:t>University of Texas at Dallas</a:t>
            </a:r>
          </a:p>
          <a:p>
            <a:r>
              <a:rPr lang="en-US" dirty="0" smtClean="0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996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Principle of Least Astonishment: Your program should not do things that take the user by surprise.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data is still entered by hand, using applications people like us write</a:t>
            </a:r>
          </a:p>
          <a:p>
            <a:r>
              <a:rPr lang="en-US" dirty="0" smtClean="0"/>
              <a:t>Usually, there is a system of programs, sometimes a few, sometimes dozens, used to maintain various database tables and enter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reasons, expecting your users to enter data through SQL Server Management Studio or similar applications is simply </a:t>
            </a:r>
            <a:r>
              <a:rPr lang="en-US" dirty="0" smtClean="0"/>
              <a:t>unacceptable</a:t>
            </a:r>
          </a:p>
          <a:p>
            <a:r>
              <a:rPr lang="en-US" dirty="0" smtClean="0"/>
              <a:t>Therefore, we write specialized programs to do this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who use these programs are really good at it.  They’re fast, and don’t want anything to slow them down.</a:t>
            </a:r>
          </a:p>
          <a:p>
            <a:r>
              <a:rPr lang="en-US" dirty="0" smtClean="0"/>
              <a:t>They don’t want to take their hands off the keyboard.</a:t>
            </a:r>
          </a:p>
          <a:p>
            <a:r>
              <a:rPr lang="en-US" dirty="0" smtClean="0"/>
              <a:t>They don’t want to click buttons.</a:t>
            </a:r>
          </a:p>
          <a:p>
            <a:r>
              <a:rPr lang="en-US" dirty="0" smtClean="0"/>
              <a:t>They don’t want to answer questions.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Intuitive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myth.  Humans are really good at figuring things out but have almost no hardwiring.</a:t>
            </a:r>
          </a:p>
          <a:p>
            <a:r>
              <a:rPr lang="en-US" dirty="0" smtClean="0"/>
              <a:t>What seems intuitive is only so because it is familiar</a:t>
            </a:r>
            <a:endParaRPr lang="en-US" dirty="0"/>
          </a:p>
          <a:p>
            <a:r>
              <a:rPr lang="en-US" dirty="0" smtClean="0"/>
              <a:t>We know how to use such programs because we have seen similar things before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Since there are no intuitive user interfaces, go for consistent ones:</a:t>
            </a:r>
          </a:p>
          <a:p>
            <a:r>
              <a:rPr lang="en-US" dirty="0" smtClean="0"/>
              <a:t>If the Save (or Submit) button is on the bottom of one screen in a system of programs, it should be in roughly the same position on all of them.</a:t>
            </a:r>
          </a:p>
          <a:p>
            <a:r>
              <a:rPr lang="en-US" dirty="0" smtClean="0"/>
              <a:t>If the Save button is the default (meaning that when you hit Enter, it’s equivalent to pressing that button) on one screen, it should be the default on all of them.</a:t>
            </a:r>
          </a:p>
          <a:p>
            <a:r>
              <a:rPr lang="en-US" dirty="0" smtClean="0"/>
              <a:t>If your program has a menu, File (if this makes sense as a menu item) should be the leftmost item and Help the rightmost.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F1 key is common for help</a:t>
            </a:r>
          </a:p>
          <a:p>
            <a:r>
              <a:rPr lang="en-US" dirty="0" smtClean="0"/>
              <a:t>The Tab key always moves from control to control.  It should do so in some rational order</a:t>
            </a:r>
          </a:p>
          <a:p>
            <a:r>
              <a:rPr lang="en-US" dirty="0" smtClean="0"/>
              <a:t>The </a:t>
            </a:r>
            <a:r>
              <a:rPr lang="en-US" dirty="0"/>
              <a:t>Enter key can move between fields too, depending upon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things should be easy to do.  Complex things should be possible.</a:t>
            </a:r>
          </a:p>
          <a:p>
            <a:r>
              <a:rPr lang="en-US" dirty="0" smtClean="0"/>
              <a:t>For example, in an accounting program, entering checks should be easy.  Deleting a check, which is dangerous, should be possible.  Maintaining configuration information should be possible.</a:t>
            </a:r>
          </a:p>
          <a:p>
            <a:r>
              <a:rPr lang="en-US" dirty="0" smtClean="0"/>
              <a:t>Audit trail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features of a program should be available to all users</a:t>
            </a:r>
          </a:p>
          <a:p>
            <a:r>
              <a:rPr lang="en-US" dirty="0" smtClean="0"/>
              <a:t>For example, the person who enters checks cannot reconcile accounts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programs have menus for navigation.  This is good as far as it goes.</a:t>
            </a:r>
          </a:p>
          <a:p>
            <a:r>
              <a:rPr lang="en-US" dirty="0" smtClean="0"/>
              <a:t>The next program offers a way to navigate to another screen so you don’t have to exit to a main menu, enter new data, then return to it.</a:t>
            </a:r>
          </a:p>
          <a:p>
            <a:r>
              <a:rPr lang="en-US" dirty="0" smtClean="0"/>
              <a:t>Also note the amount of on-screen text.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Program Has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With very </a:t>
            </a:r>
            <a:r>
              <a:rPr lang="en-US" dirty="0" smtClean="0"/>
              <a:t>few exceptions, such as device drivers, every program interacts with a user.</a:t>
            </a:r>
          </a:p>
          <a:p>
            <a:r>
              <a:rPr lang="en-US" dirty="0" smtClean="0"/>
              <a:t>Most of us who write programs don’t use the kinds of programs we write.</a:t>
            </a:r>
          </a:p>
          <a:p>
            <a:r>
              <a:rPr lang="en-US" dirty="0" smtClean="0"/>
              <a:t>The more work you put into the program, the less work your users will have to do to use it.</a:t>
            </a:r>
          </a:p>
          <a:p>
            <a:r>
              <a:rPr lang="en-US" dirty="0" smtClean="0"/>
              <a:t>“The only intuitive user interface is the nipple.”  A friend who has an infant assures me even this is not true.</a:t>
            </a:r>
          </a:p>
          <a:p>
            <a:r>
              <a:rPr lang="en-US" dirty="0" smtClean="0"/>
              <a:t>Thus what we think of as intuitive interfaces are only familiar.  Everything must be learned.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76263"/>
            <a:ext cx="68008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On-Screen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programs are not used very often.  Give the user help with them</a:t>
            </a:r>
          </a:p>
          <a:p>
            <a:r>
              <a:rPr lang="en-US" dirty="0" smtClean="0"/>
              <a:t>For example: Tooltips on controls that explain the kind of data expected.</a:t>
            </a:r>
          </a:p>
          <a:p>
            <a:r>
              <a:rPr lang="en-US" dirty="0" smtClean="0"/>
              <a:t>A label control (or equivalent) that contains a paragraph of explanatory text.</a:t>
            </a:r>
          </a:p>
          <a:p>
            <a:r>
              <a:rPr lang="en-US" dirty="0" smtClean="0"/>
              <a:t>“Expert Mode.”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screen shown, the default button, the one that Enter presses, is Save &amp; New</a:t>
            </a:r>
          </a:p>
          <a:p>
            <a:r>
              <a:rPr lang="en-US" dirty="0" smtClean="0"/>
              <a:t>The “Active” checkbox defaults to “checked” state for new supervisors</a:t>
            </a:r>
          </a:p>
          <a:p>
            <a:r>
              <a:rPr lang="en-US" dirty="0" smtClean="0"/>
              <a:t>In the previous screen the </a:t>
            </a:r>
            <a:r>
              <a:rPr lang="en-US" i="1" dirty="0" smtClean="0"/>
              <a:t>Department</a:t>
            </a:r>
            <a:r>
              <a:rPr lang="en-US" dirty="0" smtClean="0"/>
              <a:t> defaults to the department of the person entering the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sample, the lengths of the textboxes are roughly equivalent to how many characters may be entered</a:t>
            </a:r>
          </a:p>
          <a:p>
            <a:r>
              <a:rPr lang="en-US" dirty="0" smtClean="0"/>
              <a:t>Never make all of the textboxes the same size “for consistency;” the user needs the visual cue as to how much data can be entered</a:t>
            </a:r>
            <a:endParaRPr lang="en-US" dirty="0"/>
          </a:p>
          <a:p>
            <a:r>
              <a:rPr lang="en-US" dirty="0" smtClean="0"/>
              <a:t>For text data, limit the number of characters that can be entered to the size of the database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text data, limit the number of characters that can be entered to the size of the database field</a:t>
            </a:r>
          </a:p>
          <a:p>
            <a:r>
              <a:rPr lang="en-US" dirty="0" smtClean="0"/>
              <a:t>It at all possible, do not have text fields that scroll; the width should accommodate the longest string that can be entered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tab key must move from one field to the next</a:t>
            </a:r>
          </a:p>
          <a:p>
            <a:r>
              <a:rPr lang="en-US" dirty="0" smtClean="0"/>
              <a:t>Do not automatically move from one field to the next unless it makes sense.  For example, choosing something from a list should not necessarily move to the next control.</a:t>
            </a:r>
          </a:p>
          <a:p>
            <a:r>
              <a:rPr lang="en-US" dirty="0" smtClean="0"/>
              <a:t>Upon completion of an entry, the list of items entered should be updated, the entry fields </a:t>
            </a:r>
            <a:r>
              <a:rPr lang="en-US" smtClean="0"/>
              <a:t>are cleared, </a:t>
            </a:r>
            <a:r>
              <a:rPr lang="en-US" dirty="0" smtClean="0"/>
              <a:t>and focus should be on the first control, which is the employee name in the screen shown above.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or Across?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screen shown, flow is down the page.  Most languages, other than Semitic languages such as Hebrew and Arabic, read left to right, top to bottom</a:t>
            </a:r>
          </a:p>
          <a:p>
            <a:r>
              <a:rPr lang="en-US" dirty="0" smtClean="0"/>
              <a:t>Your layout should make it easy for your user’s normal mode of reading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or Across?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layout could have multiple fields per line.  However, beware making the entry area too wide for the eye to track easily.  This is why newspapers have columns.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7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of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Labels go to </a:t>
            </a:r>
            <a:r>
              <a:rPr lang="en-US" dirty="0"/>
              <a:t>the left for a “mostly down” layout, above (usually) for a “mostly across” layout.</a:t>
            </a:r>
          </a:p>
          <a:p>
            <a:r>
              <a:rPr lang="en-US" dirty="0"/>
              <a:t>If you put the label in the field itself, that works for initial entry </a:t>
            </a:r>
            <a:r>
              <a:rPr lang="en-US" dirty="0" smtClean="0"/>
              <a:t>but not so well for editing existing data, but it can be useful when screen space is limited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Drop-down lists (combo boxes) are great if you don’t know what you want.  If you do, they slow you down.</a:t>
            </a:r>
          </a:p>
          <a:p>
            <a:r>
              <a:rPr lang="en-US" dirty="0" smtClean="0"/>
              <a:t>Ideally, you should be able to key into the edit part, but (usually) only things that are in the list.</a:t>
            </a:r>
          </a:p>
          <a:p>
            <a:r>
              <a:rPr lang="en-US" dirty="0" smtClean="0"/>
              <a:t>Radio buttons and checkboxes usually slow the user 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Dilbert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2" y="1600200"/>
            <a:ext cx="825701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4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they’re keying from a printed form, screen fields should correspond to the reading order of form fields.</a:t>
            </a:r>
          </a:p>
          <a:p>
            <a:r>
              <a:rPr lang="en-US" dirty="0" smtClean="0"/>
              <a:t>Indicate optional fields somehow.  Color can be a good way to do this.</a:t>
            </a:r>
          </a:p>
          <a:p>
            <a:r>
              <a:rPr lang="en-US" dirty="0" smtClean="0"/>
              <a:t>The form shown is good when there are more data fields than will easily fit in a </a:t>
            </a:r>
            <a:r>
              <a:rPr lang="en-US" dirty="0" err="1" smtClean="0"/>
              <a:t>listview</a:t>
            </a:r>
            <a:r>
              <a:rPr lang="en-US" dirty="0" smtClean="0"/>
              <a:t> or </a:t>
            </a:r>
            <a:r>
              <a:rPr lang="en-US" dirty="0" err="1" smtClean="0"/>
              <a:t>datagrid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4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Save &amp; New button is active only when the fields contain valid data.  Another way of doing this is to have it active and pop a message box when the user clicks it and tries to save.  This is considered poor practice.</a:t>
            </a:r>
          </a:p>
          <a:p>
            <a:r>
              <a:rPr lang="en-US" dirty="0" smtClean="0"/>
              <a:t>Delete is active only when deleting the supervisor would not violate referential integrity.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later version of this program had a status strip along the bottom</a:t>
            </a:r>
          </a:p>
          <a:p>
            <a:r>
              <a:rPr lang="en-US" dirty="0" smtClean="0"/>
              <a:t>If you were modifying an entry, it showed “modifying Z231,” for example</a:t>
            </a:r>
          </a:p>
          <a:p>
            <a:r>
              <a:rPr lang="en-US" dirty="0" smtClean="0"/>
              <a:t>If you were adding a new entry, it showed, “Adding new supervisor”</a:t>
            </a:r>
          </a:p>
          <a:p>
            <a:r>
              <a:rPr lang="en-US" dirty="0" smtClean="0"/>
              <a:t>It also showed how many supervisors were in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Should Be Forgiving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 multiple forms of some data, such as </a:t>
            </a:r>
            <a:r>
              <a:rPr lang="en-US" dirty="0" smtClean="0"/>
              <a:t>dates and phone numbers</a:t>
            </a:r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/>
              <a:t>restrict the delimiters for a phone </a:t>
            </a:r>
            <a:r>
              <a:rPr lang="en-US" dirty="0" smtClean="0"/>
              <a:t>number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7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Should Be Forgiving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dollar amounts, you can have an implicit decimal point; this saves one keystroke per entry but requires entry of trailing </a:t>
            </a:r>
            <a:r>
              <a:rPr lang="en-US" dirty="0" smtClean="0"/>
              <a:t>zeros</a:t>
            </a:r>
            <a:endParaRPr lang="en-US" dirty="0"/>
          </a:p>
          <a:p>
            <a:r>
              <a:rPr lang="en-US" dirty="0"/>
              <a:t>Allow commas in large dollar </a:t>
            </a:r>
            <a:r>
              <a:rPr lang="en-US" dirty="0" smtClean="0"/>
              <a:t>amounts</a:t>
            </a:r>
          </a:p>
          <a:p>
            <a:r>
              <a:rPr lang="en-US" dirty="0" smtClean="0"/>
              <a:t>An accountant thinks $252,451.76 is a valid number; so should your program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01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your program has a list, at the very least have sort headers on significant columns.</a:t>
            </a:r>
          </a:p>
          <a:p>
            <a:r>
              <a:rPr lang="en-US" altLang="en-US" dirty="0"/>
              <a:t>It can be a good idea to allow the user to reorder the </a:t>
            </a:r>
            <a:r>
              <a:rPr lang="en-US" altLang="en-US" dirty="0" smtClean="0"/>
              <a:t>columns</a:t>
            </a:r>
            <a:endParaRPr lang="en-US" dirty="0" smtClean="0"/>
          </a:p>
          <a:p>
            <a:r>
              <a:rPr lang="en-US" dirty="0" smtClean="0"/>
              <a:t>If the list has, of necessity, a large number of items (all possible parts in an auto-parts store) provide several ways to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it is useful to use drop-down lists to qualify what shows in a big list</a:t>
            </a:r>
          </a:p>
          <a:p>
            <a:r>
              <a:rPr lang="en-US" dirty="0" smtClean="0"/>
              <a:t>E. g. All parts, then all HP parts, then all HP printer parts, etc.</a:t>
            </a:r>
          </a:p>
          <a:p>
            <a:r>
              <a:rPr lang="en-US" dirty="0" smtClean="0"/>
              <a:t>Virtual lists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5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light pink background can be used to signal invalid input.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can be used to indicate things in balance, for example, and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out of balance.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Yellow</a:t>
            </a:r>
            <a:r>
              <a:rPr lang="en-US" dirty="0" smtClean="0"/>
              <a:t> can indicate optional fields.</a:t>
            </a:r>
          </a:p>
          <a:p>
            <a:r>
              <a:rPr lang="en-US" dirty="0" smtClean="0"/>
              <a:t>Colored backgrounds can be distracting or pleasing</a:t>
            </a:r>
          </a:p>
          <a:p>
            <a:r>
              <a:rPr lang="en-US" dirty="0" smtClean="0"/>
              <a:t>Use color with caution.  Some people have red-green colorblindness.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7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metaphors are on-screen artifacts that most people will recognize.  For example:</a:t>
            </a:r>
          </a:p>
          <a:p>
            <a:r>
              <a:rPr lang="en-US" dirty="0" smtClean="0"/>
              <a:t>An arrow pointing down invites the user to click it to make something drop down.</a:t>
            </a:r>
          </a:p>
          <a:p>
            <a:r>
              <a:rPr lang="en-US" dirty="0" smtClean="0"/>
              <a:t>Red means warning (usually)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7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 Faster Entry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553200" cy="547282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UI artifacts themselves.  I. e. scrolling controls, lists, etc.</a:t>
            </a:r>
          </a:p>
          <a:p>
            <a:r>
              <a:rPr lang="en-US" dirty="0" smtClean="0"/>
              <a:t>Design of programs that use existing UI artifacts.  That’s what this talk is about.</a:t>
            </a:r>
          </a:p>
          <a:p>
            <a:pPr lvl="1"/>
            <a:r>
              <a:rPr lang="en-US" dirty="0" smtClean="0"/>
              <a:t>Arrangement of artifacts</a:t>
            </a:r>
          </a:p>
          <a:p>
            <a:pPr lvl="1"/>
            <a:r>
              <a:rPr lang="en-US" dirty="0" smtClean="0"/>
              <a:t>Use of color </a:t>
            </a:r>
            <a:r>
              <a:rPr lang="en-US" smtClean="0"/>
              <a:t>and sound</a:t>
            </a:r>
            <a:endParaRPr lang="en-US" dirty="0" smtClean="0"/>
          </a:p>
          <a:p>
            <a:pPr lvl="1"/>
            <a:r>
              <a:rPr lang="en-US" dirty="0" smtClean="0"/>
              <a:t>System navigation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Preceding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used for entry of checks.  Users know, from the batch, the number of checks and the dollar amount</a:t>
            </a:r>
          </a:p>
          <a:p>
            <a:r>
              <a:rPr lang="en-US" dirty="0" smtClean="0"/>
              <a:t>Each check goes on a separate line.</a:t>
            </a:r>
          </a:p>
          <a:p>
            <a:r>
              <a:rPr lang="en-US" dirty="0" smtClean="0"/>
              <a:t>Function key F5 duplicates the previous amount and check type.</a:t>
            </a:r>
          </a:p>
          <a:p>
            <a:r>
              <a:rPr lang="en-US" dirty="0" smtClean="0"/>
              <a:t>F5 increments the previous check number.</a:t>
            </a:r>
          </a:p>
          <a:p>
            <a:r>
              <a:rPr lang="en-US" dirty="0" smtClean="0"/>
              <a:t>The program makes a sound when the correct number of checks has been entered and the dollar amount is correct.  Note the use of color.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8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lends itself best to records that do not have a natural primary key.</a:t>
            </a:r>
          </a:p>
          <a:p>
            <a:r>
              <a:rPr lang="en-US" dirty="0" smtClean="0"/>
              <a:t>Control-s saves at any time.  (It won’t save a partially-entered line.)</a:t>
            </a:r>
          </a:p>
          <a:p>
            <a:r>
              <a:rPr lang="en-US" dirty="0" smtClean="0"/>
              <a:t>It has a familiar look: Excel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4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programs make a sound to signal success or error</a:t>
            </a:r>
          </a:p>
          <a:p>
            <a:r>
              <a:rPr lang="en-US" dirty="0" err="1" smtClean="0"/>
              <a:t>Quicken’s</a:t>
            </a:r>
            <a:r>
              <a:rPr lang="en-US" dirty="0" smtClean="0"/>
              <a:t> “cash register” sound when you enter a check</a:t>
            </a:r>
          </a:p>
          <a:p>
            <a:r>
              <a:rPr lang="en-US" dirty="0" smtClean="0"/>
              <a:t>Sounds associated with message boxes</a:t>
            </a:r>
          </a:p>
          <a:p>
            <a:r>
              <a:rPr lang="en-US" dirty="0" smtClean="0"/>
              <a:t>Reading text to the user</a:t>
            </a:r>
          </a:p>
          <a:p>
            <a:r>
              <a:rPr lang="en-US" dirty="0" smtClean="0"/>
              <a:t>Sound can become annoying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8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Message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they’re not for keying mistakes, then when?</a:t>
            </a:r>
          </a:p>
          <a:p>
            <a:r>
              <a:rPr lang="en-US" dirty="0" smtClean="0"/>
              <a:t>System errors, such as database unavailability, attempts at unauthorized access, etc.</a:t>
            </a:r>
          </a:p>
          <a:p>
            <a:r>
              <a:rPr lang="en-US" dirty="0" smtClean="0"/>
              <a:t>Messages must be explanatory.  Not “The Checks database is offline” but “You do not appear to be connected to the server.  Please call tech support at 5555.”</a:t>
            </a:r>
          </a:p>
          <a:p>
            <a:r>
              <a:rPr lang="en-US" dirty="0" smtClean="0"/>
              <a:t>Not “Record not found” but “You do not appear to be an authorized user of this system.  Please contact your supervisor.”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3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easy to hard-code things</a:t>
            </a:r>
          </a:p>
          <a:p>
            <a:r>
              <a:rPr lang="en-US" dirty="0" smtClean="0"/>
              <a:t>It is also usually a very bad idea</a:t>
            </a:r>
          </a:p>
          <a:p>
            <a:r>
              <a:rPr lang="en-US" dirty="0" smtClean="0"/>
              <a:t>Allow your users (or a supervisor) to set various defaults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0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one of the </a:t>
            </a:r>
            <a:r>
              <a:rPr lang="en-US" dirty="0" smtClean="0"/>
              <a:t>programs I wrote </a:t>
            </a:r>
            <a:r>
              <a:rPr lang="en-US" dirty="0"/>
              <a:t>lets the user load data from a spreadsheet.  The default location of these spreadsheets is configurable.</a:t>
            </a:r>
          </a:p>
          <a:p>
            <a:r>
              <a:rPr lang="en-US" dirty="0"/>
              <a:t>Colors can be configurable.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2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Configurability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appears in report headers, such as the company name.</a:t>
            </a:r>
          </a:p>
          <a:p>
            <a:r>
              <a:rPr lang="en-US" dirty="0" smtClean="0"/>
              <a:t>Fiscal year end.</a:t>
            </a:r>
          </a:p>
          <a:p>
            <a:r>
              <a:rPr lang="en-US" dirty="0" smtClean="0"/>
              <a:t>Time zone offset.</a:t>
            </a:r>
          </a:p>
          <a:p>
            <a:r>
              <a:rPr lang="en-US" smtClean="0"/>
              <a:t>Internationalization.</a:t>
            </a:r>
            <a:endParaRPr lang="en-US" dirty="0" smtClean="0"/>
          </a:p>
          <a:p>
            <a:r>
              <a:rPr lang="en-US" dirty="0" smtClean="0"/>
              <a:t>Notes on writing the configuration screen.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64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can be made, if not user-friendly, at least not user-hostile.</a:t>
            </a:r>
          </a:p>
          <a:p>
            <a:r>
              <a:rPr lang="en-US" dirty="0" smtClean="0"/>
              <a:t>Programs can be written that provide visual cues for data entry without slowing down the user.</a:t>
            </a:r>
          </a:p>
          <a:p>
            <a:r>
              <a:rPr lang="en-US" dirty="0" smtClean="0"/>
              <a:t>Programs can be written that are operated almost entirely from the keyboard.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4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Cooper, Alan,  </a:t>
            </a:r>
            <a:r>
              <a:rPr lang="en-US" i="1" dirty="0" smtClean="0"/>
              <a:t>About Face</a:t>
            </a:r>
          </a:p>
          <a:p>
            <a:r>
              <a:rPr lang="en-US" dirty="0" smtClean="0"/>
              <a:t>Cooper, Alan, </a:t>
            </a:r>
            <a:r>
              <a:rPr lang="en-US" i="1" dirty="0" smtClean="0"/>
              <a:t>The Inmates Are Running the Asylum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Petzold</a:t>
            </a:r>
            <a:r>
              <a:rPr lang="en-US" dirty="0" smtClean="0"/>
              <a:t>, Charles, </a:t>
            </a:r>
            <a:r>
              <a:rPr lang="en-US" i="1" dirty="0" smtClean="0"/>
              <a:t>Programming Windows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Sovereign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“sovereign application,” that is the main thing on your user’s  screen and he/she is interacting only with it</a:t>
            </a:r>
          </a:p>
          <a:p>
            <a:r>
              <a:rPr lang="en-US" dirty="0" smtClean="0"/>
              <a:t>You should adjust the size of the program’s window to take as much of the screen top to bottom as possible, and center it</a:t>
            </a:r>
          </a:p>
          <a:p>
            <a:r>
              <a:rPr lang="en-US" dirty="0" smtClean="0"/>
              <a:t>Adjust the sizes of screen objects if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User Interface Design – John Cole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environments: Windows, Java, Mac, and browser-based, and various flavors for Unix/Linux, and of course mobile</a:t>
            </a:r>
          </a:p>
          <a:p>
            <a:r>
              <a:rPr lang="en-US" dirty="0" smtClean="0"/>
              <a:t>Within Windows, there are at least </a:t>
            </a:r>
            <a:r>
              <a:rPr lang="en-US" dirty="0" err="1" smtClean="0"/>
              <a:t>WinForms</a:t>
            </a:r>
            <a:r>
              <a:rPr lang="en-US" dirty="0" smtClean="0"/>
              <a:t> and Windows Presentation Foundation.  Each has unique capabilities, so the choice of UI is not part of this discussion.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Communication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know we’re better than our users.  We’re college-educated, understand computers, and can write programs.</a:t>
            </a:r>
          </a:p>
          <a:p>
            <a:r>
              <a:rPr lang="en-US" dirty="0" smtClean="0"/>
              <a:t>They know we’re idiots who couldn’t do their job if our lives depended upon it and we either talk down to them or talk over their heads.</a:t>
            </a:r>
          </a:p>
          <a:p>
            <a:r>
              <a:rPr lang="en-US" dirty="0" smtClean="0"/>
              <a:t>Users would rather be successful than knowledgeable.</a:t>
            </a:r>
          </a:p>
          <a:p>
            <a:r>
              <a:rPr lang="en-US" dirty="0" smtClean="0"/>
              <a:t>You have to understand how they 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Feeling smart and </a:t>
            </a:r>
            <a:r>
              <a:rPr lang="en-US" smtClean="0"/>
              <a:t>in control</a:t>
            </a:r>
            <a:endParaRPr lang="en-US" dirty="0" smtClean="0"/>
          </a:p>
          <a:p>
            <a:r>
              <a:rPr lang="en-US" dirty="0" smtClean="0"/>
              <a:t>Getting a reasonable amount of work done</a:t>
            </a:r>
          </a:p>
          <a:p>
            <a:r>
              <a:rPr lang="en-US" dirty="0" smtClean="0"/>
              <a:t>Not making serious mistakes or being able to fix mistakes easily</a:t>
            </a:r>
          </a:p>
          <a:p>
            <a:r>
              <a:rPr lang="en-US" dirty="0" smtClean="0"/>
              <a:t>Having fun, or at least not being too bored</a:t>
            </a:r>
          </a:p>
          <a:p>
            <a:r>
              <a:rPr lang="en-US" dirty="0" smtClean="0"/>
              <a:t>(Notice that the user doesn’t care about business goals, like balancing the account or entering insurance claims.)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Programmer’s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minimum amount of code necessary unless you’re paid by the line or hour (we work under a deadline)</a:t>
            </a:r>
          </a:p>
          <a:p>
            <a:r>
              <a:rPr lang="en-US" dirty="0"/>
              <a:t>Have the programs mirror the data </a:t>
            </a:r>
            <a:r>
              <a:rPr lang="en-US" dirty="0" smtClean="0"/>
              <a:t>model (we spent a lot of time learning their business and creating the domain model)</a:t>
            </a:r>
          </a:p>
          <a:p>
            <a:r>
              <a:rPr lang="en-US" dirty="0" smtClean="0"/>
              <a:t>Not having to do too much maintenance (unless we’re paid really well to do it)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Interface Design –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5419-1C4B-423D-99CE-C272F15DF9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2933</Words>
  <Application>Microsoft Office PowerPoint</Application>
  <PresentationFormat>On-screen Show (4:3)</PresentationFormat>
  <Paragraphs>345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User Interface Design</vt:lpstr>
      <vt:lpstr>Every Program Has One</vt:lpstr>
      <vt:lpstr>The Dilbert Take</vt:lpstr>
      <vt:lpstr>Aspects of User Interfaces</vt:lpstr>
      <vt:lpstr>Sovereign Applications</vt:lpstr>
      <vt:lpstr>Which Interface?</vt:lpstr>
      <vt:lpstr>It’s a Communication Problem</vt:lpstr>
      <vt:lpstr>The User’s Goals</vt:lpstr>
      <vt:lpstr>The Programmer’s Goals</vt:lpstr>
      <vt:lpstr>Guiding Principle</vt:lpstr>
      <vt:lpstr>Data Entry Applications</vt:lpstr>
      <vt:lpstr>Data Entry Applications</vt:lpstr>
      <vt:lpstr>Data Entry Applications</vt:lpstr>
      <vt:lpstr>The Intuitive Interface</vt:lpstr>
      <vt:lpstr>Consistency</vt:lpstr>
      <vt:lpstr>Consistency (continued)</vt:lpstr>
      <vt:lpstr>Guiding Principle</vt:lpstr>
      <vt:lpstr>Features</vt:lpstr>
      <vt:lpstr>Program Navigation</vt:lpstr>
      <vt:lpstr>PowerPoint Presentation</vt:lpstr>
      <vt:lpstr>On-Screen Instructions</vt:lpstr>
      <vt:lpstr>Intelligent Defaults</vt:lpstr>
      <vt:lpstr>Entry Fields</vt:lpstr>
      <vt:lpstr>Entry Fields</vt:lpstr>
      <vt:lpstr>Screen Navigation</vt:lpstr>
      <vt:lpstr>Down or Across?</vt:lpstr>
      <vt:lpstr>Down or Across?</vt:lpstr>
      <vt:lpstr>Position of Labels</vt:lpstr>
      <vt:lpstr>The Need for Speed</vt:lpstr>
      <vt:lpstr>Other Considerations</vt:lpstr>
      <vt:lpstr>Other Considerations (continued)</vt:lpstr>
      <vt:lpstr>What Am I Doing?</vt:lpstr>
      <vt:lpstr>Programs Should Be Forgiving</vt:lpstr>
      <vt:lpstr>Programs Should Be Forgiving</vt:lpstr>
      <vt:lpstr>Lists</vt:lpstr>
      <vt:lpstr>Lists</vt:lpstr>
      <vt:lpstr>Use of Color</vt:lpstr>
      <vt:lpstr>Visual Metaphors</vt:lpstr>
      <vt:lpstr>Even Faster Entry</vt:lpstr>
      <vt:lpstr>Notes on the Preceding Screen</vt:lpstr>
      <vt:lpstr>More Notes</vt:lpstr>
      <vt:lpstr>Use of Sound</vt:lpstr>
      <vt:lpstr>When to Use Message Boxes</vt:lpstr>
      <vt:lpstr>Configurability</vt:lpstr>
      <vt:lpstr>Configurability (continued)</vt:lpstr>
      <vt:lpstr>Configurability (continued)</vt:lpstr>
      <vt:lpstr>Conclusions</vt:lpstr>
      <vt:lpstr>References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jcole</dc:creator>
  <cp:lastModifiedBy>Cole, John</cp:lastModifiedBy>
  <cp:revision>98</cp:revision>
  <dcterms:created xsi:type="dcterms:W3CDTF">2012-10-11T03:25:00Z</dcterms:created>
  <dcterms:modified xsi:type="dcterms:W3CDTF">2018-09-28T18:41:08Z</dcterms:modified>
</cp:coreProperties>
</file>