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2" r:id="rId32"/>
    <p:sldId id="286" r:id="rId33"/>
    <p:sldId id="287" r:id="rId34"/>
    <p:sldId id="288" r:id="rId35"/>
    <p:sldId id="289" r:id="rId36"/>
    <p:sldId id="290" r:id="rId37"/>
    <p:sldId id="291" r:id="rId38"/>
    <p:sldId id="292" r:id="rId39"/>
    <p:sldId id="293" r:id="rId40"/>
    <p:sldId id="294" r:id="rId41"/>
    <p:sldId id="295" r:id="rId42"/>
    <p:sldId id="313" r:id="rId43"/>
    <p:sldId id="297" r:id="rId44"/>
    <p:sldId id="308" r:id="rId45"/>
    <p:sldId id="309" r:id="rId46"/>
    <p:sldId id="310" r:id="rId47"/>
    <p:sldId id="311" r:id="rId48"/>
    <p:sldId id="314" r:id="rId49"/>
    <p:sldId id="315" r:id="rId50"/>
    <p:sldId id="312" r:id="rId51"/>
    <p:sldId id="316" r:id="rId52"/>
    <p:sldId id="317" r:id="rId53"/>
    <p:sldId id="318" r:id="rId54"/>
    <p:sldId id="319" r:id="rId55"/>
    <p:sldId id="320" r:id="rId56"/>
    <p:sldId id="298" r:id="rId57"/>
    <p:sldId id="296" r:id="rId58"/>
    <p:sldId id="299" r:id="rId59"/>
    <p:sldId id="322" r:id="rId60"/>
    <p:sldId id="323" r:id="rId61"/>
    <p:sldId id="300" r:id="rId62"/>
    <p:sldId id="301" r:id="rId63"/>
    <p:sldId id="302" r:id="rId64"/>
    <p:sldId id="303" r:id="rId65"/>
    <p:sldId id="304" r:id="rId66"/>
    <p:sldId id="305" r:id="rId67"/>
    <p:sldId id="306" r:id="rId68"/>
    <p:sldId id="30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39" autoAdjust="0"/>
  </p:normalViewPr>
  <p:slideViewPr>
    <p:cSldViewPr snapToGrid="0">
      <p:cViewPr varScale="1">
        <p:scale>
          <a:sx n="105" d="100"/>
          <a:sy n="105" d="100"/>
        </p:scale>
        <p:origin x="120" y="2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6734B-786C-47D6-AC08-FDADABFCBBC7}"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EFEA7-F121-4283-B212-E2BC2EE129DE}" type="slidenum">
              <a:rPr lang="en-US" smtClean="0"/>
              <a:t>‹#›</a:t>
            </a:fld>
            <a:endParaRPr lang="en-US"/>
          </a:p>
        </p:txBody>
      </p:sp>
    </p:spTree>
    <p:extLst>
      <p:ext uri="{BB962C8B-B14F-4D97-AF65-F5344CB8AC3E}">
        <p14:creationId xmlns:p14="http://schemas.microsoft.com/office/powerpoint/2010/main" val="117466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BEFEA7-F121-4283-B212-E2BC2EE129DE}" type="slidenum">
              <a:rPr lang="en-US" smtClean="0"/>
              <a:t>1</a:t>
            </a:fld>
            <a:endParaRPr lang="en-US"/>
          </a:p>
        </p:txBody>
      </p:sp>
    </p:spTree>
    <p:extLst>
      <p:ext uri="{BB962C8B-B14F-4D97-AF65-F5344CB8AC3E}">
        <p14:creationId xmlns:p14="http://schemas.microsoft.com/office/powerpoint/2010/main" val="149523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Transitions between activities: https://developer.android.com/training/transitions/start-activity.html</a:t>
            </a:r>
          </a:p>
        </p:txBody>
      </p:sp>
      <p:sp>
        <p:nvSpPr>
          <p:cNvPr id="4" name="Slide Number Placeholder 3"/>
          <p:cNvSpPr>
            <a:spLocks noGrp="1"/>
          </p:cNvSpPr>
          <p:nvPr>
            <p:ph type="sldNum" sz="quarter" idx="10"/>
          </p:nvPr>
        </p:nvSpPr>
        <p:spPr/>
        <p:txBody>
          <a:bodyPr/>
          <a:lstStyle/>
          <a:p>
            <a:fld id="{72BEFEA7-F121-4283-B212-E2BC2EE129DE}" type="slidenum">
              <a:rPr lang="en-US" smtClean="0"/>
              <a:t>39</a:t>
            </a:fld>
            <a:endParaRPr lang="en-US"/>
          </a:p>
        </p:txBody>
      </p:sp>
    </p:spTree>
    <p:extLst>
      <p:ext uri="{BB962C8B-B14F-4D97-AF65-F5344CB8AC3E}">
        <p14:creationId xmlns:p14="http://schemas.microsoft.com/office/powerpoint/2010/main" val="280979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WidgetTest</a:t>
            </a:r>
            <a:r>
              <a:rPr lang="en-US" dirty="0" smtClean="0"/>
              <a:t> and circular</a:t>
            </a:r>
            <a:r>
              <a:rPr lang="en-US" baseline="0" dirty="0" smtClean="0"/>
              <a:t> reveal animation</a:t>
            </a:r>
            <a:endParaRPr lang="en-US" dirty="0"/>
          </a:p>
        </p:txBody>
      </p:sp>
      <p:sp>
        <p:nvSpPr>
          <p:cNvPr id="4" name="Slide Number Placeholder 3"/>
          <p:cNvSpPr>
            <a:spLocks noGrp="1"/>
          </p:cNvSpPr>
          <p:nvPr>
            <p:ph type="sldNum" sz="quarter" idx="10"/>
          </p:nvPr>
        </p:nvSpPr>
        <p:spPr/>
        <p:txBody>
          <a:bodyPr/>
          <a:lstStyle/>
          <a:p>
            <a:fld id="{72BEFEA7-F121-4283-B212-E2BC2EE129DE}" type="slidenum">
              <a:rPr lang="en-US" smtClean="0"/>
              <a:t>41</a:t>
            </a:fld>
            <a:endParaRPr lang="en-US"/>
          </a:p>
        </p:txBody>
      </p:sp>
    </p:spTree>
    <p:extLst>
      <p:ext uri="{BB962C8B-B14F-4D97-AF65-F5344CB8AC3E}">
        <p14:creationId xmlns:p14="http://schemas.microsoft.com/office/powerpoint/2010/main" val="46015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dark blue on black, or white on yellow</a:t>
            </a:r>
            <a:endParaRPr lang="en-US" dirty="0"/>
          </a:p>
        </p:txBody>
      </p:sp>
      <p:sp>
        <p:nvSpPr>
          <p:cNvPr id="4" name="Slide Number Placeholder 3"/>
          <p:cNvSpPr>
            <a:spLocks noGrp="1"/>
          </p:cNvSpPr>
          <p:nvPr>
            <p:ph type="sldNum" sz="quarter" idx="10"/>
          </p:nvPr>
        </p:nvSpPr>
        <p:spPr/>
        <p:txBody>
          <a:bodyPr/>
          <a:lstStyle/>
          <a:p>
            <a:fld id="{72BEFEA7-F121-4283-B212-E2BC2EE129DE}" type="slidenum">
              <a:rPr lang="en-US" smtClean="0"/>
              <a:t>44</a:t>
            </a:fld>
            <a:endParaRPr lang="en-US"/>
          </a:p>
        </p:txBody>
      </p:sp>
    </p:spTree>
    <p:extLst>
      <p:ext uri="{BB962C8B-B14F-4D97-AF65-F5344CB8AC3E}">
        <p14:creationId xmlns:p14="http://schemas.microsoft.com/office/powerpoint/2010/main" val="286315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 this theme for the Activity</a:t>
            </a:r>
            <a:endParaRPr lang="en-US" dirty="0"/>
          </a:p>
        </p:txBody>
      </p:sp>
      <p:sp>
        <p:nvSpPr>
          <p:cNvPr id="4" name="Slide Number Placeholder 3"/>
          <p:cNvSpPr>
            <a:spLocks noGrp="1"/>
          </p:cNvSpPr>
          <p:nvPr>
            <p:ph type="sldNum" sz="quarter" idx="10"/>
          </p:nvPr>
        </p:nvSpPr>
        <p:spPr/>
        <p:txBody>
          <a:bodyPr/>
          <a:lstStyle/>
          <a:p>
            <a:fld id="{72BEFEA7-F121-4283-B212-E2BC2EE129DE}" type="slidenum">
              <a:rPr lang="en-US" smtClean="0"/>
              <a:t>48</a:t>
            </a:fld>
            <a:endParaRPr lang="en-US"/>
          </a:p>
        </p:txBody>
      </p:sp>
    </p:spTree>
    <p:extLst>
      <p:ext uri="{BB962C8B-B14F-4D97-AF65-F5344CB8AC3E}">
        <p14:creationId xmlns:p14="http://schemas.microsoft.com/office/powerpoint/2010/main" val="2464525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BEFEA7-F121-4283-B212-E2BC2EE129DE}" type="slidenum">
              <a:rPr lang="en-US" smtClean="0"/>
              <a:t>67</a:t>
            </a:fld>
            <a:endParaRPr lang="en-US"/>
          </a:p>
        </p:txBody>
      </p:sp>
    </p:spTree>
    <p:extLst>
      <p:ext uri="{BB962C8B-B14F-4D97-AF65-F5344CB8AC3E}">
        <p14:creationId xmlns:p14="http://schemas.microsoft.com/office/powerpoint/2010/main" val="105078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D68C6-2FA4-485D-AA9C-546FB0F1BAC5}" type="datetime1">
              <a:rPr lang="en-US" smtClean="0"/>
              <a:t>4/11/2019</a:t>
            </a:fld>
            <a:endParaRPr lang="en-US"/>
          </a:p>
        </p:txBody>
      </p:sp>
      <p:sp>
        <p:nvSpPr>
          <p:cNvPr id="5" name="Footer Placeholder 4"/>
          <p:cNvSpPr>
            <a:spLocks noGrp="1"/>
          </p:cNvSpPr>
          <p:nvPr>
            <p:ph type="ftr" sz="quarter" idx="11"/>
          </p:nvPr>
        </p:nvSpPr>
        <p:spPr/>
        <p:txBody>
          <a:bodyPr/>
          <a:lstStyle/>
          <a:p>
            <a:r>
              <a:rPr lang="en-US" smtClean="0"/>
              <a:t>Material Design</a:t>
            </a:r>
            <a:endParaRPr lang="en-US"/>
          </a:p>
        </p:txBody>
      </p:sp>
      <p:sp>
        <p:nvSpPr>
          <p:cNvPr id="6" name="Slide Number Placeholder 5"/>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2980411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C282F-0294-45C7-9A69-3D64CEB21E7A}" type="datetime1">
              <a:rPr lang="en-US" smtClean="0"/>
              <a:t>4/11/2019</a:t>
            </a:fld>
            <a:endParaRPr lang="en-US"/>
          </a:p>
        </p:txBody>
      </p:sp>
      <p:sp>
        <p:nvSpPr>
          <p:cNvPr id="5" name="Footer Placeholder 4"/>
          <p:cNvSpPr>
            <a:spLocks noGrp="1"/>
          </p:cNvSpPr>
          <p:nvPr>
            <p:ph type="ftr" sz="quarter" idx="11"/>
          </p:nvPr>
        </p:nvSpPr>
        <p:spPr/>
        <p:txBody>
          <a:bodyPr/>
          <a:lstStyle/>
          <a:p>
            <a:r>
              <a:rPr lang="en-US" smtClean="0"/>
              <a:t>Material Design</a:t>
            </a:r>
            <a:endParaRPr lang="en-US"/>
          </a:p>
        </p:txBody>
      </p:sp>
      <p:sp>
        <p:nvSpPr>
          <p:cNvPr id="6" name="Slide Number Placeholder 5"/>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397571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F83E5D-6997-4A98-9696-2DE196D85674}" type="datetime1">
              <a:rPr lang="en-US" smtClean="0"/>
              <a:t>4/11/2019</a:t>
            </a:fld>
            <a:endParaRPr lang="en-US"/>
          </a:p>
        </p:txBody>
      </p:sp>
      <p:sp>
        <p:nvSpPr>
          <p:cNvPr id="5" name="Footer Placeholder 4"/>
          <p:cNvSpPr>
            <a:spLocks noGrp="1"/>
          </p:cNvSpPr>
          <p:nvPr>
            <p:ph type="ftr" sz="quarter" idx="11"/>
          </p:nvPr>
        </p:nvSpPr>
        <p:spPr/>
        <p:txBody>
          <a:bodyPr/>
          <a:lstStyle/>
          <a:p>
            <a:r>
              <a:rPr lang="en-US" smtClean="0"/>
              <a:t>Material Design</a:t>
            </a:r>
            <a:endParaRPr lang="en-US"/>
          </a:p>
        </p:txBody>
      </p:sp>
      <p:sp>
        <p:nvSpPr>
          <p:cNvPr id="6" name="Slide Number Placeholder 5"/>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1445612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C60CF0-3DD6-42F7-8227-FD33E001588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3298665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C60CF0-3DD6-42F7-8227-FD33E001588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1023375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60CF0-3DD6-42F7-8227-FD33E001588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2220845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C60CF0-3DD6-42F7-8227-FD33E0015884}"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3277124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C60CF0-3DD6-42F7-8227-FD33E0015884}" type="datetimeFigureOut">
              <a:rPr lang="en-US" smtClean="0"/>
              <a:t>4/11/2019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3323333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C60CF0-3DD6-42F7-8227-FD33E0015884}" type="datetimeFigureOut">
              <a:rPr lang="en-US" smtClean="0"/>
              <a:t>4/11/2019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2457415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60CF0-3DD6-42F7-8227-FD33E0015884}" type="datetimeFigureOut">
              <a:rPr lang="en-US" smtClean="0"/>
              <a:t>4/11/2019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544125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C60CF0-3DD6-42F7-8227-FD33E0015884}"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16339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BBE2C-5AAA-49DD-8586-E8D0CEBE2B8D}" type="datetime1">
              <a:rPr lang="en-US" smtClean="0"/>
              <a:t>4/11/2019</a:t>
            </a:fld>
            <a:endParaRPr lang="en-US"/>
          </a:p>
        </p:txBody>
      </p:sp>
      <p:sp>
        <p:nvSpPr>
          <p:cNvPr id="5" name="Footer Placeholder 4"/>
          <p:cNvSpPr>
            <a:spLocks noGrp="1"/>
          </p:cNvSpPr>
          <p:nvPr>
            <p:ph type="ftr" sz="quarter" idx="11"/>
          </p:nvPr>
        </p:nvSpPr>
        <p:spPr/>
        <p:txBody>
          <a:bodyPr/>
          <a:lstStyle/>
          <a:p>
            <a:r>
              <a:rPr lang="en-US" smtClean="0"/>
              <a:t>Material Design</a:t>
            </a:r>
            <a:endParaRPr lang="en-US"/>
          </a:p>
        </p:txBody>
      </p:sp>
      <p:sp>
        <p:nvSpPr>
          <p:cNvPr id="6" name="Slide Number Placeholder 5"/>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1535291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C60CF0-3DD6-42F7-8227-FD33E0015884}" type="datetimeFigureOut">
              <a:rPr lang="en-US" smtClean="0"/>
              <a:t>4/11/2019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2002225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C60CF0-3DD6-42F7-8227-FD33E001588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758976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C60CF0-3DD6-42F7-8227-FD33E0015884}" type="datetimeFigureOut">
              <a:rPr lang="en-US" smtClean="0"/>
              <a:t>4/11/2019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F524A-7671-45C3-98B3-E50F373D3FEF}" type="slidenum">
              <a:rPr lang="en-US" smtClean="0"/>
              <a:t>‹#›</a:t>
            </a:fld>
            <a:endParaRPr lang="en-US"/>
          </a:p>
        </p:txBody>
      </p:sp>
    </p:spTree>
    <p:extLst>
      <p:ext uri="{BB962C8B-B14F-4D97-AF65-F5344CB8AC3E}">
        <p14:creationId xmlns:p14="http://schemas.microsoft.com/office/powerpoint/2010/main" val="228612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AEC1D-C0A2-4A05-8CB0-F7F5927B574A}" type="datetime1">
              <a:rPr lang="en-US" smtClean="0"/>
              <a:t>4/11/2019</a:t>
            </a:fld>
            <a:endParaRPr lang="en-US"/>
          </a:p>
        </p:txBody>
      </p:sp>
      <p:sp>
        <p:nvSpPr>
          <p:cNvPr id="5" name="Footer Placeholder 4"/>
          <p:cNvSpPr>
            <a:spLocks noGrp="1"/>
          </p:cNvSpPr>
          <p:nvPr>
            <p:ph type="ftr" sz="quarter" idx="11"/>
          </p:nvPr>
        </p:nvSpPr>
        <p:spPr/>
        <p:txBody>
          <a:bodyPr/>
          <a:lstStyle/>
          <a:p>
            <a:r>
              <a:rPr lang="en-US" smtClean="0"/>
              <a:t>Material Design</a:t>
            </a:r>
            <a:endParaRPr lang="en-US"/>
          </a:p>
        </p:txBody>
      </p:sp>
      <p:sp>
        <p:nvSpPr>
          <p:cNvPr id="6" name="Slide Number Placeholder 5"/>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151850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EDA09-2EF9-442F-84DC-81A92DD2B7CE}" type="datetime1">
              <a:rPr lang="en-US" smtClean="0"/>
              <a:t>4/11/2019</a:t>
            </a:fld>
            <a:endParaRPr lang="en-US"/>
          </a:p>
        </p:txBody>
      </p:sp>
      <p:sp>
        <p:nvSpPr>
          <p:cNvPr id="6" name="Footer Placeholder 5"/>
          <p:cNvSpPr>
            <a:spLocks noGrp="1"/>
          </p:cNvSpPr>
          <p:nvPr>
            <p:ph type="ftr" sz="quarter" idx="11"/>
          </p:nvPr>
        </p:nvSpPr>
        <p:spPr/>
        <p:txBody>
          <a:bodyPr/>
          <a:lstStyle/>
          <a:p>
            <a:r>
              <a:rPr lang="en-US" smtClean="0"/>
              <a:t>Material Design</a:t>
            </a:r>
            <a:endParaRPr lang="en-US"/>
          </a:p>
        </p:txBody>
      </p:sp>
      <p:sp>
        <p:nvSpPr>
          <p:cNvPr id="7" name="Slide Number Placeholder 6"/>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303383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C8BD8C-771D-49B4-B47B-CE039219B343}" type="datetime1">
              <a:rPr lang="en-US" smtClean="0"/>
              <a:t>4/11/2019</a:t>
            </a:fld>
            <a:endParaRPr lang="en-US"/>
          </a:p>
        </p:txBody>
      </p:sp>
      <p:sp>
        <p:nvSpPr>
          <p:cNvPr id="8" name="Footer Placeholder 7"/>
          <p:cNvSpPr>
            <a:spLocks noGrp="1"/>
          </p:cNvSpPr>
          <p:nvPr>
            <p:ph type="ftr" sz="quarter" idx="11"/>
          </p:nvPr>
        </p:nvSpPr>
        <p:spPr/>
        <p:txBody>
          <a:bodyPr/>
          <a:lstStyle/>
          <a:p>
            <a:r>
              <a:rPr lang="en-US" smtClean="0"/>
              <a:t>Material Design</a:t>
            </a:r>
            <a:endParaRPr lang="en-US"/>
          </a:p>
        </p:txBody>
      </p:sp>
      <p:sp>
        <p:nvSpPr>
          <p:cNvPr id="9" name="Slide Number Placeholder 8"/>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129489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D9A66F-806B-4A1D-B292-2996D076B721}" type="datetime1">
              <a:rPr lang="en-US" smtClean="0"/>
              <a:t>4/11/2019</a:t>
            </a:fld>
            <a:endParaRPr lang="en-US"/>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239155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F7C57-773E-4D58-96DA-29D9ABE6DA11}" type="datetime1">
              <a:rPr lang="en-US" smtClean="0"/>
              <a:t>4/11/2019</a:t>
            </a:fld>
            <a:endParaRPr lang="en-US"/>
          </a:p>
        </p:txBody>
      </p:sp>
      <p:sp>
        <p:nvSpPr>
          <p:cNvPr id="3" name="Footer Placeholder 2"/>
          <p:cNvSpPr>
            <a:spLocks noGrp="1"/>
          </p:cNvSpPr>
          <p:nvPr>
            <p:ph type="ftr" sz="quarter" idx="11"/>
          </p:nvPr>
        </p:nvSpPr>
        <p:spPr/>
        <p:txBody>
          <a:bodyPr/>
          <a:lstStyle/>
          <a:p>
            <a:r>
              <a:rPr lang="en-US" smtClean="0"/>
              <a:t>Material Design</a:t>
            </a:r>
            <a:endParaRPr lang="en-US"/>
          </a:p>
        </p:txBody>
      </p:sp>
      <p:sp>
        <p:nvSpPr>
          <p:cNvPr id="4" name="Slide Number Placeholder 3"/>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80552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E2C605-412F-4890-9F54-4CE419B94456}" type="datetime1">
              <a:rPr lang="en-US" smtClean="0"/>
              <a:t>4/11/2019</a:t>
            </a:fld>
            <a:endParaRPr lang="en-US"/>
          </a:p>
        </p:txBody>
      </p:sp>
      <p:sp>
        <p:nvSpPr>
          <p:cNvPr id="6" name="Footer Placeholder 5"/>
          <p:cNvSpPr>
            <a:spLocks noGrp="1"/>
          </p:cNvSpPr>
          <p:nvPr>
            <p:ph type="ftr" sz="quarter" idx="11"/>
          </p:nvPr>
        </p:nvSpPr>
        <p:spPr/>
        <p:txBody>
          <a:bodyPr/>
          <a:lstStyle/>
          <a:p>
            <a:r>
              <a:rPr lang="en-US" smtClean="0"/>
              <a:t>Material Design</a:t>
            </a:r>
            <a:endParaRPr lang="en-US"/>
          </a:p>
        </p:txBody>
      </p:sp>
      <p:sp>
        <p:nvSpPr>
          <p:cNvPr id="7" name="Slide Number Placeholder 6"/>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204493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18A4A-A0E4-40F0-B5A2-E2F23C70F766}" type="datetime1">
              <a:rPr lang="en-US" smtClean="0"/>
              <a:t>4/11/2019</a:t>
            </a:fld>
            <a:endParaRPr lang="en-US"/>
          </a:p>
        </p:txBody>
      </p:sp>
      <p:sp>
        <p:nvSpPr>
          <p:cNvPr id="6" name="Footer Placeholder 5"/>
          <p:cNvSpPr>
            <a:spLocks noGrp="1"/>
          </p:cNvSpPr>
          <p:nvPr>
            <p:ph type="ftr" sz="quarter" idx="11"/>
          </p:nvPr>
        </p:nvSpPr>
        <p:spPr/>
        <p:txBody>
          <a:bodyPr/>
          <a:lstStyle/>
          <a:p>
            <a:r>
              <a:rPr lang="en-US" smtClean="0"/>
              <a:t>Material Design</a:t>
            </a:r>
            <a:endParaRPr lang="en-US"/>
          </a:p>
        </p:txBody>
      </p:sp>
      <p:sp>
        <p:nvSpPr>
          <p:cNvPr id="7" name="Slide Number Placeholder 6"/>
          <p:cNvSpPr>
            <a:spLocks noGrp="1"/>
          </p:cNvSpPr>
          <p:nvPr>
            <p:ph type="sldNum" sz="quarter" idx="12"/>
          </p:nvPr>
        </p:nvSpPr>
        <p:spPr/>
        <p:txBody>
          <a:bodyPr/>
          <a:lstStyle/>
          <a:p>
            <a:fld id="{56BDFD7E-E129-4512-B90B-8DD8178F0B2C}" type="slidenum">
              <a:rPr lang="en-US" smtClean="0"/>
              <a:t>‹#›</a:t>
            </a:fld>
            <a:endParaRPr lang="en-US"/>
          </a:p>
        </p:txBody>
      </p:sp>
    </p:spTree>
    <p:extLst>
      <p:ext uri="{BB962C8B-B14F-4D97-AF65-F5344CB8AC3E}">
        <p14:creationId xmlns:p14="http://schemas.microsoft.com/office/powerpoint/2010/main" val="417069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82E63-2A70-44EC-8240-0FE8CCC243C9}" type="datetime1">
              <a:rPr lang="en-US" smtClean="0"/>
              <a:t>4/11/2019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Material Design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DFD7E-E129-4512-B90B-8DD8178F0B2C}" type="slidenum">
              <a:rPr lang="en-US" smtClean="0"/>
              <a:t>‹#›</a:t>
            </a:fld>
            <a:endParaRPr lang="en-US"/>
          </a:p>
        </p:txBody>
      </p:sp>
    </p:spTree>
    <p:extLst>
      <p:ext uri="{BB962C8B-B14F-4D97-AF65-F5344CB8AC3E}">
        <p14:creationId xmlns:p14="http://schemas.microsoft.com/office/powerpoint/2010/main" val="42745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60CF0-3DD6-42F7-8227-FD33E0015884}" type="datetimeFigureOut">
              <a:rPr lang="en-US" smtClean="0"/>
              <a:t>4/11/2019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524A-7671-45C3-98B3-E50F373D3FEF}" type="slidenum">
              <a:rPr lang="en-US" smtClean="0"/>
              <a:t>‹#›</a:t>
            </a:fld>
            <a:endParaRPr lang="en-US"/>
          </a:p>
        </p:txBody>
      </p:sp>
    </p:spTree>
    <p:extLst>
      <p:ext uri="{BB962C8B-B14F-4D97-AF65-F5344CB8AC3E}">
        <p14:creationId xmlns:p14="http://schemas.microsoft.com/office/powerpoint/2010/main" val="3495613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aterial.io/guidelines/material-design/material-properties.html#material-properties-physical-propert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terial.io/" TargetMode="External"/><Relationship Id="rId2" Type="http://schemas.openxmlformats.org/officeDocument/2006/relationships/hyperlink" Target="https://material.google.com/" TargetMode="External"/><Relationship Id="rId1" Type="http://schemas.openxmlformats.org/officeDocument/2006/relationships/slideLayout" Target="../slideLayouts/slideLayout2.xml"/><Relationship Id="rId5" Type="http://schemas.openxmlformats.org/officeDocument/2006/relationships/hyperlink" Target="https://material.io/icons/" TargetMode="External"/><Relationship Id="rId4" Type="http://schemas.openxmlformats.org/officeDocument/2006/relationships/hyperlink" Target="http://relativewave.com/for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material.io/guidelines/motion/material-motion.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material.io/guidelines/style/color.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material.io/guidelines/layout/split-screen.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youtube.com/watch?v=rrT6v5sOwJg" TargetMode="External"/><Relationship Id="rId2" Type="http://schemas.openxmlformats.org/officeDocument/2006/relationships/hyperlink" Target="https://www.youtube.com/watch?v=Q8TXgCzxEnw" TargetMode="External"/><Relationship Id="rId1" Type="http://schemas.openxmlformats.org/officeDocument/2006/relationships/slideLayout" Target="../slideLayouts/slideLayout2.xml"/><Relationship Id="rId4" Type="http://schemas.openxmlformats.org/officeDocument/2006/relationships/hyperlink" Target="https://material.i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hyperlink" Target="http://schemas.android.com/apk/rels/android" TargetMode="Externa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Interface Design</a:t>
            </a:r>
            <a:endParaRPr lang="en-US" dirty="0"/>
          </a:p>
        </p:txBody>
      </p:sp>
      <p:sp>
        <p:nvSpPr>
          <p:cNvPr id="3" name="Subtitle 2"/>
          <p:cNvSpPr>
            <a:spLocks noGrp="1"/>
          </p:cNvSpPr>
          <p:nvPr>
            <p:ph type="subTitle" idx="1"/>
          </p:nvPr>
        </p:nvSpPr>
        <p:spPr/>
        <p:txBody>
          <a:bodyPr>
            <a:normAutofit/>
          </a:bodyPr>
          <a:lstStyle/>
          <a:p>
            <a:r>
              <a:rPr lang="en-US" sz="3600" dirty="0" smtClean="0"/>
              <a:t>Lesson 8</a:t>
            </a:r>
            <a:endParaRPr lang="en-US" sz="3600" dirty="0"/>
          </a:p>
          <a:p>
            <a:r>
              <a:rPr lang="en-US" sz="3600" dirty="0" smtClean="0"/>
              <a:t>Material Design</a:t>
            </a:r>
            <a:endParaRPr lang="en-US" sz="3600"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a:t>
            </a:fld>
            <a:endParaRPr lang="en-US"/>
          </a:p>
        </p:txBody>
      </p:sp>
    </p:spTree>
    <p:extLst>
      <p:ext uri="{BB962C8B-B14F-4D97-AF65-F5344CB8AC3E}">
        <p14:creationId xmlns:p14="http://schemas.microsoft.com/office/powerpoint/2010/main" val="17987328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Properties</a:t>
            </a:r>
            <a:endParaRPr lang="en-US" dirty="0"/>
          </a:p>
        </p:txBody>
      </p:sp>
      <p:sp>
        <p:nvSpPr>
          <p:cNvPr id="3" name="Content Placeholder 2"/>
          <p:cNvSpPr>
            <a:spLocks noGrp="1"/>
          </p:cNvSpPr>
          <p:nvPr>
            <p:ph idx="1"/>
          </p:nvPr>
        </p:nvSpPr>
        <p:spPr/>
        <p:txBody>
          <a:bodyPr/>
          <a:lstStyle/>
          <a:p>
            <a:r>
              <a:rPr lang="en-US" dirty="0"/>
              <a:t>Material has </a:t>
            </a:r>
            <a:r>
              <a:rPr lang="en-US" b="1" dirty="0"/>
              <a:t>varying x &amp; y dimensions</a:t>
            </a:r>
            <a:r>
              <a:rPr lang="en-US" dirty="0"/>
              <a:t> (measured in </a:t>
            </a:r>
            <a:r>
              <a:rPr lang="en-US" dirty="0" err="1"/>
              <a:t>dp</a:t>
            </a:r>
            <a:r>
              <a:rPr lang="en-US" dirty="0"/>
              <a:t>) and a </a:t>
            </a:r>
            <a:r>
              <a:rPr lang="en-US" b="1" dirty="0"/>
              <a:t>uniform thickness</a:t>
            </a:r>
            <a:r>
              <a:rPr lang="en-US" dirty="0"/>
              <a:t> (1dp). </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10</a:t>
            </a:fld>
            <a:endParaRPr lang="en-US"/>
          </a:p>
        </p:txBody>
      </p:sp>
      <p:pic>
        <p:nvPicPr>
          <p:cNvPr id="1026" name="Picture 2" descr="https://material-design.storage.googleapis.com/publish/material_v_9/0B8v7jImPsDi-aTBFT1FDVEstenM/whatismaterial_materialproperties_physicalproperties_thickness_01_y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995" y="2444349"/>
            <a:ext cx="3732613" cy="373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927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Physical Properties</a:t>
            </a:r>
          </a:p>
        </p:txBody>
      </p:sp>
      <p:sp>
        <p:nvSpPr>
          <p:cNvPr id="3" name="Content Placeholder 2"/>
          <p:cNvSpPr>
            <a:spLocks noGrp="1"/>
          </p:cNvSpPr>
          <p:nvPr>
            <p:ph idx="1"/>
          </p:nvPr>
        </p:nvSpPr>
        <p:spPr/>
        <p:txBody>
          <a:bodyPr/>
          <a:lstStyle/>
          <a:p>
            <a:r>
              <a:rPr lang="en-US" dirty="0"/>
              <a:t>Material casts shadows.</a:t>
            </a:r>
          </a:p>
          <a:p>
            <a:r>
              <a:rPr lang="en-US" dirty="0"/>
              <a:t>Shadows result naturally from the relative elevation (z-position) between material elements</a:t>
            </a:r>
            <a:r>
              <a:rPr lang="en-US" dirty="0" smtClean="0"/>
              <a:t>.</a:t>
            </a:r>
          </a:p>
          <a:p>
            <a:r>
              <a:rPr lang="en-US" altLang="en-US" dirty="0">
                <a:latin typeface="Arial Unicode MS" panose="020B0604020202020204" pitchFamily="34" charset="-128"/>
                <a:hlinkClick r:id="rId2"/>
              </a:rPr>
              <a:t>https://</a:t>
            </a:r>
            <a:r>
              <a:rPr lang="en-US" altLang="en-US" dirty="0" smtClean="0">
                <a:latin typeface="Arial Unicode MS" panose="020B0604020202020204" pitchFamily="34" charset="-128"/>
                <a:hlinkClick r:id="rId2"/>
              </a:rPr>
              <a:t>material.io/guidelines/material-design/material-properties.html#material-properties-physical-properties</a:t>
            </a:r>
            <a:endParaRPr lang="en-US" altLang="en-US" dirty="0" smtClean="0">
              <a:latin typeface="Arial Unicode MS" panose="020B0604020202020204" pitchFamily="34" charset="-128"/>
            </a:endParaRP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11</a:t>
            </a:fld>
            <a:endParaRPr lang="en-US"/>
          </a:p>
        </p:txBody>
      </p:sp>
    </p:spTree>
    <p:extLst>
      <p:ext uri="{BB962C8B-B14F-4D97-AF65-F5344CB8AC3E}">
        <p14:creationId xmlns:p14="http://schemas.microsoft.com/office/powerpoint/2010/main" val="142627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Physical Properties</a:t>
            </a:r>
          </a:p>
        </p:txBody>
      </p:sp>
      <p:sp>
        <p:nvSpPr>
          <p:cNvPr id="3" name="Content Placeholder 2"/>
          <p:cNvSpPr>
            <a:spLocks noGrp="1"/>
          </p:cNvSpPr>
          <p:nvPr>
            <p:ph idx="1"/>
          </p:nvPr>
        </p:nvSpPr>
        <p:spPr/>
        <p:txBody>
          <a:bodyPr/>
          <a:lstStyle/>
          <a:p>
            <a:r>
              <a:rPr lang="en-US" dirty="0"/>
              <a:t>Content is displayed on material, in any shape and </a:t>
            </a:r>
            <a:r>
              <a:rPr lang="en-US" dirty="0" smtClean="0"/>
              <a:t>color.</a:t>
            </a:r>
          </a:p>
          <a:p>
            <a:r>
              <a:rPr lang="en-US" dirty="0" smtClean="0"/>
              <a:t>Content does </a:t>
            </a:r>
            <a:r>
              <a:rPr lang="en-US" dirty="0"/>
              <a:t>not add thickness to </a:t>
            </a:r>
            <a:r>
              <a:rPr lang="en-US" dirty="0" smtClean="0"/>
              <a:t>material</a:t>
            </a:r>
          </a:p>
          <a:p>
            <a:r>
              <a:rPr lang="en-US" dirty="0"/>
              <a:t>Content can behave independently of the material, but is limited within the bounds of the material.</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12</a:t>
            </a:fld>
            <a:endParaRPr lang="en-US"/>
          </a:p>
        </p:txBody>
      </p:sp>
    </p:spTree>
    <p:extLst>
      <p:ext uri="{BB962C8B-B14F-4D97-AF65-F5344CB8AC3E}">
        <p14:creationId xmlns:p14="http://schemas.microsoft.com/office/powerpoint/2010/main" val="196350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Properties	</a:t>
            </a:r>
            <a:endParaRPr lang="en-US" dirty="0"/>
          </a:p>
        </p:txBody>
      </p:sp>
      <p:sp>
        <p:nvSpPr>
          <p:cNvPr id="3" name="Content Placeholder 2"/>
          <p:cNvSpPr>
            <a:spLocks noGrp="1"/>
          </p:cNvSpPr>
          <p:nvPr>
            <p:ph idx="1"/>
          </p:nvPr>
        </p:nvSpPr>
        <p:spPr>
          <a:xfrm>
            <a:off x="838200" y="1825625"/>
            <a:ext cx="4131365" cy="4351338"/>
          </a:xfrm>
        </p:spPr>
        <p:txBody>
          <a:bodyPr/>
          <a:lstStyle/>
          <a:p>
            <a:r>
              <a:rPr lang="en-US" dirty="0"/>
              <a:t>Material is solid.</a:t>
            </a:r>
          </a:p>
          <a:p>
            <a:r>
              <a:rPr lang="en-US" dirty="0"/>
              <a:t>Input events cannot pass through material</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13</a:t>
            </a:fld>
            <a:endParaRPr lang="en-US"/>
          </a:p>
        </p:txBody>
      </p:sp>
      <p:pic>
        <p:nvPicPr>
          <p:cNvPr id="3074" name="Picture 2" descr="https://material-design.storage.googleapis.com/publish/material_v_9/0Bx4BSt6jniD7bDZac2JGV2RUNk0/whatismaterial_properties_physica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312" y="1747058"/>
            <a:ext cx="4456845" cy="445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091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Physical Properties</a:t>
            </a:r>
            <a:endParaRPr lang="en-US" dirty="0"/>
          </a:p>
        </p:txBody>
      </p:sp>
      <p:sp>
        <p:nvSpPr>
          <p:cNvPr id="3" name="Content Placeholder 2"/>
          <p:cNvSpPr>
            <a:spLocks noGrp="1"/>
          </p:cNvSpPr>
          <p:nvPr>
            <p:ph idx="1"/>
          </p:nvPr>
        </p:nvSpPr>
        <p:spPr>
          <a:xfrm>
            <a:off x="838200" y="1825625"/>
            <a:ext cx="5737529" cy="4351338"/>
          </a:xfrm>
        </p:spPr>
        <p:txBody>
          <a:bodyPr/>
          <a:lstStyle/>
          <a:p>
            <a:r>
              <a:rPr lang="en-US" dirty="0"/>
              <a:t>Multiple material elements cannot occupy the same point in space </a:t>
            </a:r>
            <a:r>
              <a:rPr lang="en-US" dirty="0" smtClean="0"/>
              <a:t>simultaneously</a:t>
            </a:r>
          </a:p>
          <a:p>
            <a:r>
              <a:rPr lang="en-US" dirty="0"/>
              <a:t>Using elevation to separate material elements is one method of preventing multiple material elements from occupying the same point in space simultaneously.</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14</a:t>
            </a:fld>
            <a:endParaRPr lang="en-US"/>
          </a:p>
        </p:txBody>
      </p:sp>
      <p:pic>
        <p:nvPicPr>
          <p:cNvPr id="4098" name="Picture 2" descr="https://material-design.storage.googleapis.com/publish/material_v_9/0Bx4BSt6jniD7aVhXV0EtZ29OSU0/whatismaterial_properties_physical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047" y="1561754"/>
            <a:ext cx="4738977" cy="473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25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Physical Properties</a:t>
            </a:r>
          </a:p>
        </p:txBody>
      </p:sp>
      <p:sp>
        <p:nvSpPr>
          <p:cNvPr id="3" name="Content Placeholder 2"/>
          <p:cNvSpPr>
            <a:spLocks noGrp="1"/>
          </p:cNvSpPr>
          <p:nvPr>
            <p:ph idx="1"/>
          </p:nvPr>
        </p:nvSpPr>
        <p:spPr/>
        <p:txBody>
          <a:bodyPr/>
          <a:lstStyle/>
          <a:p>
            <a:r>
              <a:rPr lang="en-US" dirty="0"/>
              <a:t>Material cannot pass through other </a:t>
            </a:r>
            <a:r>
              <a:rPr lang="en-US" dirty="0" smtClean="0"/>
              <a:t>material</a:t>
            </a:r>
            <a:endParaRPr lang="en-US" dirty="0"/>
          </a:p>
          <a:p>
            <a:r>
              <a:rPr lang="en-US" dirty="0"/>
              <a:t>For example, one sheet of material cannot pass through another sheet of material when changing </a:t>
            </a:r>
            <a:r>
              <a:rPr lang="en-US" dirty="0" smtClean="0"/>
              <a:t>elevation</a:t>
            </a:r>
          </a:p>
          <a:p>
            <a:r>
              <a:rPr lang="en-US" dirty="0" smtClean="0"/>
              <a:t>You can shrink one sheet, or move it around the other, but not through</a:t>
            </a:r>
            <a:endParaRPr lang="en-US" dirty="0"/>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15</a:t>
            </a:fld>
            <a:endParaRPr lang="en-US"/>
          </a:p>
        </p:txBody>
      </p:sp>
    </p:spTree>
    <p:extLst>
      <p:ext uri="{BB962C8B-B14F-4D97-AF65-F5344CB8AC3E}">
        <p14:creationId xmlns:p14="http://schemas.microsoft.com/office/powerpoint/2010/main" val="774381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Transforming Material	</a:t>
            </a:r>
            <a:endParaRPr lang="en-US" dirty="0"/>
          </a:p>
        </p:txBody>
      </p:sp>
      <p:sp>
        <p:nvSpPr>
          <p:cNvPr id="3" name="Content Placeholder 2"/>
          <p:cNvSpPr>
            <a:spLocks noGrp="1"/>
          </p:cNvSpPr>
          <p:nvPr>
            <p:ph idx="1"/>
          </p:nvPr>
        </p:nvSpPr>
        <p:spPr/>
        <p:txBody>
          <a:bodyPr/>
          <a:lstStyle/>
          <a:p>
            <a:r>
              <a:rPr lang="en-US" dirty="0" smtClean="0"/>
              <a:t>Material can change shape</a:t>
            </a:r>
          </a:p>
          <a:p>
            <a:r>
              <a:rPr lang="en-US" dirty="0" smtClean="0"/>
              <a:t>Material grows and shrinks only along its plane</a:t>
            </a:r>
          </a:p>
          <a:p>
            <a:r>
              <a:rPr lang="en-US" dirty="0" smtClean="0"/>
              <a:t>Material never bends or folds</a:t>
            </a:r>
          </a:p>
          <a:p>
            <a:r>
              <a:rPr lang="en-US" dirty="0"/>
              <a:t>Sheets of material can join together to become a single sheet of </a:t>
            </a:r>
            <a:r>
              <a:rPr lang="en-US" dirty="0" smtClean="0"/>
              <a:t>material</a:t>
            </a:r>
          </a:p>
          <a:p>
            <a:r>
              <a:rPr lang="en-US" dirty="0"/>
              <a:t>When split, material can heal. For example, if you remove a portion of material from a sheet of material, the sheet of material will become a whole sheet again.</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16</a:t>
            </a:fld>
            <a:endParaRPr lang="en-US"/>
          </a:p>
        </p:txBody>
      </p:sp>
    </p:spTree>
    <p:extLst>
      <p:ext uri="{BB962C8B-B14F-4D97-AF65-F5344CB8AC3E}">
        <p14:creationId xmlns:p14="http://schemas.microsoft.com/office/powerpoint/2010/main" val="1670928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Movement of Material</a:t>
            </a:r>
            <a:endParaRPr lang="en-US" dirty="0"/>
          </a:p>
        </p:txBody>
      </p:sp>
      <p:sp>
        <p:nvSpPr>
          <p:cNvPr id="3" name="Content Placeholder 2"/>
          <p:cNvSpPr>
            <a:spLocks noGrp="1"/>
          </p:cNvSpPr>
          <p:nvPr>
            <p:ph idx="1"/>
          </p:nvPr>
        </p:nvSpPr>
        <p:spPr/>
        <p:txBody>
          <a:bodyPr/>
          <a:lstStyle/>
          <a:p>
            <a:r>
              <a:rPr lang="en-US" dirty="0"/>
              <a:t>Material can be spontaneously generated or destroyed anywhere in the </a:t>
            </a:r>
            <a:r>
              <a:rPr lang="en-US" dirty="0" smtClean="0"/>
              <a:t>environment</a:t>
            </a:r>
          </a:p>
          <a:p>
            <a:r>
              <a:rPr lang="en-US" dirty="0"/>
              <a:t>Material can move along any </a:t>
            </a:r>
            <a:r>
              <a:rPr lang="en-US" dirty="0" smtClean="0"/>
              <a:t>axis</a:t>
            </a:r>
          </a:p>
          <a:p>
            <a:r>
              <a:rPr lang="en-US" dirty="0"/>
              <a:t>Z-axis motion is typically a result of user interaction with </a:t>
            </a:r>
            <a:r>
              <a:rPr lang="en-US" dirty="0" smtClean="0"/>
              <a:t>material</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17</a:t>
            </a:fld>
            <a:endParaRPr lang="en-US"/>
          </a:p>
        </p:txBody>
      </p:sp>
    </p:spTree>
    <p:extLst>
      <p:ext uri="{BB962C8B-B14F-4D97-AF65-F5344CB8AC3E}">
        <p14:creationId xmlns:p14="http://schemas.microsoft.com/office/powerpoint/2010/main" val="2865657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Elevation and Shadows</a:t>
            </a:r>
            <a:endParaRPr lang="en-US" dirty="0"/>
          </a:p>
        </p:txBody>
      </p:sp>
      <p:sp>
        <p:nvSpPr>
          <p:cNvPr id="3" name="Content Placeholder 2"/>
          <p:cNvSpPr>
            <a:spLocks noGrp="1"/>
          </p:cNvSpPr>
          <p:nvPr>
            <p:ph idx="1"/>
          </p:nvPr>
        </p:nvSpPr>
        <p:spPr/>
        <p:txBody>
          <a:bodyPr/>
          <a:lstStyle/>
          <a:p>
            <a:r>
              <a:rPr lang="en-US" dirty="0"/>
              <a:t>Objects in material design possess similar qualities to objects in the physical </a:t>
            </a:r>
            <a:r>
              <a:rPr lang="en-US" dirty="0" smtClean="0"/>
              <a:t>world</a:t>
            </a:r>
          </a:p>
          <a:p>
            <a:r>
              <a:rPr lang="en-US" dirty="0"/>
              <a:t>In the physical world, objects can be stacked or affixed to one another, but cannot pass through each </a:t>
            </a:r>
            <a:r>
              <a:rPr lang="en-US" dirty="0" smtClean="0"/>
              <a:t>other</a:t>
            </a:r>
          </a:p>
          <a:p>
            <a:r>
              <a:rPr lang="en-US" dirty="0" smtClean="0"/>
              <a:t>Objects </a:t>
            </a:r>
            <a:r>
              <a:rPr lang="en-US" dirty="0"/>
              <a:t>also cast shadows and reflect </a:t>
            </a:r>
            <a:r>
              <a:rPr lang="en-US" dirty="0" smtClean="0"/>
              <a:t>light</a:t>
            </a:r>
            <a:endParaRPr lang="en-US" dirty="0"/>
          </a:p>
          <a:p>
            <a:r>
              <a:rPr lang="en-US" dirty="0"/>
              <a:t>Material design reflects these qualities to form a spatial model that is familiar to users and can be applied consistently across </a:t>
            </a:r>
            <a:r>
              <a:rPr lang="en-US" dirty="0" smtClean="0"/>
              <a:t>apps</a:t>
            </a:r>
            <a:endParaRPr lang="en-US" dirty="0"/>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18</a:t>
            </a:fld>
            <a:endParaRPr lang="en-US"/>
          </a:p>
        </p:txBody>
      </p:sp>
    </p:spTree>
    <p:extLst>
      <p:ext uri="{BB962C8B-B14F-4D97-AF65-F5344CB8AC3E}">
        <p14:creationId xmlns:p14="http://schemas.microsoft.com/office/powerpoint/2010/main" val="2114932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Elevation</a:t>
            </a:r>
            <a:endParaRPr lang="en-US" dirty="0"/>
          </a:p>
        </p:txBody>
      </p:sp>
      <p:sp>
        <p:nvSpPr>
          <p:cNvPr id="3" name="Content Placeholder 2"/>
          <p:cNvSpPr>
            <a:spLocks noGrp="1"/>
          </p:cNvSpPr>
          <p:nvPr>
            <p:ph idx="1"/>
          </p:nvPr>
        </p:nvSpPr>
        <p:spPr/>
        <p:txBody>
          <a:bodyPr/>
          <a:lstStyle/>
          <a:p>
            <a:r>
              <a:rPr lang="en-US" dirty="0"/>
              <a:t>Measured from the front of one surface to the front of another, an element’s elevation indicates the distance between surfaces and the depth of its </a:t>
            </a:r>
            <a:r>
              <a:rPr lang="en-US" dirty="0" smtClean="0"/>
              <a:t>shadow</a:t>
            </a:r>
          </a:p>
          <a:p>
            <a:r>
              <a:rPr lang="en-US" dirty="0"/>
              <a:t>All material elements have resting elevations. While components have consistent resting elevations across apps, they may have different </a:t>
            </a:r>
            <a:r>
              <a:rPr lang="en-US" dirty="0" smtClean="0"/>
              <a:t>resting </a:t>
            </a:r>
            <a:r>
              <a:rPr lang="en-US" dirty="0"/>
              <a:t>elevations across platforms and devices</a:t>
            </a:r>
            <a:r>
              <a:rPr lang="en-US" dirty="0" smtClean="0"/>
              <a:t>.</a:t>
            </a:r>
          </a:p>
          <a:p>
            <a:r>
              <a:rPr lang="en-US" dirty="0"/>
              <a:t>Dynamic elevation offsets are the goal elevation that a component moves towards, relative to its resting state</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19</a:t>
            </a:fld>
            <a:endParaRPr lang="en-US"/>
          </a:p>
        </p:txBody>
      </p:sp>
    </p:spTree>
    <p:extLst>
      <p:ext uri="{BB962C8B-B14F-4D97-AF65-F5344CB8AC3E}">
        <p14:creationId xmlns:p14="http://schemas.microsoft.com/office/powerpoint/2010/main" val="1342546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This material is mostly from </a:t>
            </a:r>
            <a:r>
              <a:rPr lang="en-US" dirty="0" smtClean="0">
                <a:hlinkClick r:id="rId2"/>
              </a:rPr>
              <a:t>https://material.google.com/</a:t>
            </a:r>
            <a:endParaRPr lang="en-US" dirty="0" smtClean="0"/>
          </a:p>
          <a:p>
            <a:r>
              <a:rPr lang="en-US" dirty="0"/>
              <a:t>Also from: </a:t>
            </a:r>
            <a:r>
              <a:rPr lang="en-US" dirty="0">
                <a:hlinkClick r:id="rId3"/>
              </a:rPr>
              <a:t>https://material.io</a:t>
            </a:r>
            <a:r>
              <a:rPr lang="en-US" dirty="0" smtClean="0">
                <a:hlinkClick r:id="rId3"/>
              </a:rPr>
              <a:t>/</a:t>
            </a:r>
            <a:endParaRPr lang="en-US" dirty="0" smtClean="0"/>
          </a:p>
          <a:p>
            <a:r>
              <a:rPr lang="en-US" dirty="0"/>
              <a:t>Prototyping tools from: </a:t>
            </a:r>
            <a:r>
              <a:rPr lang="en-US" dirty="0">
                <a:hlinkClick r:id="rId4"/>
              </a:rPr>
              <a:t>http://relativewave.com/form</a:t>
            </a:r>
            <a:r>
              <a:rPr lang="en-US" dirty="0" smtClean="0">
                <a:hlinkClick r:id="rId4"/>
              </a:rPr>
              <a:t>/</a:t>
            </a:r>
            <a:endParaRPr lang="en-US" dirty="0" smtClean="0"/>
          </a:p>
          <a:p>
            <a:r>
              <a:rPr lang="en-US" dirty="0" smtClean="0"/>
              <a:t>Additional information from other sources and your instructor’s experiments</a:t>
            </a:r>
          </a:p>
          <a:p>
            <a:r>
              <a:rPr lang="en-US" dirty="0" smtClean="0"/>
              <a:t>Material </a:t>
            </a:r>
            <a:r>
              <a:rPr lang="en-US" dirty="0"/>
              <a:t>design icons: </a:t>
            </a:r>
            <a:r>
              <a:rPr lang="en-US" dirty="0">
                <a:hlinkClick r:id="rId5"/>
              </a:rPr>
              <a:t>https://material.io/icons</a:t>
            </a:r>
            <a:r>
              <a:rPr lang="en-US" dirty="0" smtClean="0">
                <a:hlinkClick r:id="rId5"/>
              </a:rPr>
              <a:t>/</a:t>
            </a: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a:t>
            </a:fld>
            <a:endParaRPr lang="en-US"/>
          </a:p>
        </p:txBody>
      </p:sp>
    </p:spTree>
    <p:extLst>
      <p:ext uri="{BB962C8B-B14F-4D97-AF65-F5344CB8AC3E}">
        <p14:creationId xmlns:p14="http://schemas.microsoft.com/office/powerpoint/2010/main" val="1770586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Elevation</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20</a:t>
            </a:fld>
            <a:endParaRPr lang="en-US"/>
          </a:p>
        </p:txBody>
      </p:sp>
      <p:pic>
        <p:nvPicPr>
          <p:cNvPr id="1026" name="Picture 2" descr="https://material-design.storage.googleapis.com/publish/material_v_9/0B6Okdz75tqQsTVdGcm1LX0dVeGM/whatismaterial_3d_elevat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118" y="1455119"/>
            <a:ext cx="7906197" cy="499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Resting Elevation</a:t>
            </a:r>
            <a:endParaRPr lang="en-US" dirty="0"/>
          </a:p>
        </p:txBody>
      </p:sp>
      <p:sp>
        <p:nvSpPr>
          <p:cNvPr id="3" name="Content Placeholder 2"/>
          <p:cNvSpPr>
            <a:spLocks noGrp="1"/>
          </p:cNvSpPr>
          <p:nvPr>
            <p:ph idx="1"/>
          </p:nvPr>
        </p:nvSpPr>
        <p:spPr/>
        <p:txBody>
          <a:bodyPr/>
          <a:lstStyle/>
          <a:p>
            <a:r>
              <a:rPr lang="en-US" dirty="0"/>
              <a:t>All material objects, regardless of size, have a resting elevation, or default elevation that does not </a:t>
            </a:r>
            <a:r>
              <a:rPr lang="en-US" dirty="0" smtClean="0"/>
              <a:t>change.</a:t>
            </a:r>
          </a:p>
          <a:p>
            <a:r>
              <a:rPr lang="en-US" dirty="0" smtClean="0"/>
              <a:t>If </a:t>
            </a:r>
            <a:r>
              <a:rPr lang="en-US" dirty="0"/>
              <a:t>an object changes elevation, it should return to its resting elevation as soon as possible.</a:t>
            </a:r>
          </a:p>
          <a:p>
            <a:r>
              <a:rPr lang="en-US" dirty="0"/>
              <a:t>Desktop resting elevation is 2dp below the listed values to accommodate mouse and non-touch environments.</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21</a:t>
            </a:fld>
            <a:endParaRPr lang="en-US"/>
          </a:p>
        </p:txBody>
      </p:sp>
    </p:spTree>
    <p:extLst>
      <p:ext uri="{BB962C8B-B14F-4D97-AF65-F5344CB8AC3E}">
        <p14:creationId xmlns:p14="http://schemas.microsoft.com/office/powerpoint/2010/main" val="22671081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 Elevation</a:t>
            </a:r>
            <a:endParaRPr lang="en-US" dirty="0"/>
          </a:p>
        </p:txBody>
      </p:sp>
      <p:sp>
        <p:nvSpPr>
          <p:cNvPr id="3" name="Content Placeholder 2"/>
          <p:cNvSpPr>
            <a:spLocks noGrp="1"/>
          </p:cNvSpPr>
          <p:nvPr>
            <p:ph idx="1"/>
          </p:nvPr>
        </p:nvSpPr>
        <p:spPr/>
        <p:txBody>
          <a:bodyPr/>
          <a:lstStyle/>
          <a:p>
            <a:r>
              <a:rPr lang="en-US" dirty="0"/>
              <a:t>Components maintain consistent resting elevations across apps. For example, the floating action button’s elevation does not vary from one app to another.</a:t>
            </a:r>
          </a:p>
          <a:p>
            <a:r>
              <a:rPr lang="en-US" dirty="0"/>
              <a:t>Components may have different resting elevations across platforms and devices, depending on the depth of the environment. For instance, TV has a greater depth than desktop as it has a larger screen and is viewed from further away</a:t>
            </a:r>
            <a:r>
              <a:rPr lang="en-US" dirty="0" smtClean="0"/>
              <a:t>.</a:t>
            </a:r>
          </a:p>
          <a:p>
            <a:r>
              <a:rPr lang="en-US" dirty="0" smtClean="0"/>
              <a:t>Similarly</a:t>
            </a:r>
            <a:r>
              <a:rPr lang="en-US" dirty="0"/>
              <a:t>, both TV and desktop have a greater depth than mobile</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22</a:t>
            </a:fld>
            <a:endParaRPr lang="en-US"/>
          </a:p>
        </p:txBody>
      </p:sp>
    </p:spTree>
    <p:extLst>
      <p:ext uri="{BB962C8B-B14F-4D97-AF65-F5344CB8AC3E}">
        <p14:creationId xmlns:p14="http://schemas.microsoft.com/office/powerpoint/2010/main" val="1111044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Shadows</a:t>
            </a:r>
            <a:endParaRPr lang="en-US" dirty="0"/>
          </a:p>
        </p:txBody>
      </p:sp>
      <p:sp>
        <p:nvSpPr>
          <p:cNvPr id="3" name="Content Placeholder 2"/>
          <p:cNvSpPr>
            <a:spLocks noGrp="1"/>
          </p:cNvSpPr>
          <p:nvPr>
            <p:ph idx="1"/>
          </p:nvPr>
        </p:nvSpPr>
        <p:spPr/>
        <p:txBody>
          <a:bodyPr/>
          <a:lstStyle/>
          <a:p>
            <a:r>
              <a:rPr lang="en-US" dirty="0"/>
              <a:t>Shadows provide important visual cues about objects’ depth and directional </a:t>
            </a:r>
            <a:r>
              <a:rPr lang="en-US" dirty="0" smtClean="0"/>
              <a:t>movement.</a:t>
            </a:r>
          </a:p>
          <a:p>
            <a:r>
              <a:rPr lang="en-US" dirty="0" smtClean="0"/>
              <a:t>They </a:t>
            </a:r>
            <a:r>
              <a:rPr lang="en-US" dirty="0"/>
              <a:t>are the only visual cue indicating the amount of separation between </a:t>
            </a:r>
            <a:r>
              <a:rPr lang="en-US" dirty="0" smtClean="0"/>
              <a:t>surfaces.</a:t>
            </a:r>
          </a:p>
          <a:p>
            <a:r>
              <a:rPr lang="en-US" dirty="0" smtClean="0"/>
              <a:t>An </a:t>
            </a:r>
            <a:r>
              <a:rPr lang="en-US" dirty="0"/>
              <a:t>object’s elevation determines the appearance of its shadow.</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23</a:t>
            </a:fld>
            <a:endParaRPr lang="en-US"/>
          </a:p>
        </p:txBody>
      </p:sp>
    </p:spTree>
    <p:extLst>
      <p:ext uri="{BB962C8B-B14F-4D97-AF65-F5344CB8AC3E}">
        <p14:creationId xmlns:p14="http://schemas.microsoft.com/office/powerpoint/2010/main" val="2859023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Shadows</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24</a:t>
            </a:fld>
            <a:endParaRPr lang="en-US"/>
          </a:p>
        </p:txBody>
      </p:sp>
      <p:pic>
        <p:nvPicPr>
          <p:cNvPr id="2050" name="Picture 2" descr="https://material-design.storage.googleapis.com/publish/material_v_9/0Bzhp5Z4wHba3UW5QQ010bm0tZFk/whatismaterial_3d_elevation_shadow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748" y="1690688"/>
            <a:ext cx="4729176" cy="47291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6706" y="1690687"/>
            <a:ext cx="4648863" cy="4154984"/>
          </a:xfrm>
          <a:prstGeom prst="rect">
            <a:avLst/>
          </a:prstGeom>
        </p:spPr>
        <p:txBody>
          <a:bodyPr wrap="square">
            <a:spAutoFit/>
          </a:bodyPr>
          <a:lstStyle/>
          <a:p>
            <a:pPr marL="342900" indent="-342900">
              <a:buFont typeface="Arial" panose="020B0604020202020204" pitchFamily="34" charset="0"/>
              <a:buChar char="•"/>
            </a:pPr>
            <a:r>
              <a:rPr lang="en-US" sz="2400" dirty="0"/>
              <a:t>Softer, larger shadows indicate the floating action button is at a higher elevation than the blue sheet, which has a crisper shadow</a:t>
            </a:r>
            <a:r>
              <a:rPr lang="en-US" sz="2400" dirty="0" smtClean="0"/>
              <a:t>.</a:t>
            </a:r>
          </a:p>
          <a:p>
            <a:pPr marL="342900" indent="-342900">
              <a:buFont typeface="Arial" panose="020B0604020202020204" pitchFamily="34" charset="0"/>
              <a:buChar char="•"/>
            </a:pPr>
            <a:r>
              <a:rPr lang="en-US" sz="2400" dirty="0" smtClean="0"/>
              <a:t>In </a:t>
            </a:r>
            <a:r>
              <a:rPr lang="en-US" sz="2400" dirty="0"/>
              <a:t>motion, shadows provide useful cues about an object’s direction of movement and whether the distance between surfaces is increasing or decreasing.</a:t>
            </a:r>
          </a:p>
        </p:txBody>
      </p:sp>
    </p:spTree>
    <p:extLst>
      <p:ext uri="{BB962C8B-B14F-4D97-AF65-F5344CB8AC3E}">
        <p14:creationId xmlns:p14="http://schemas.microsoft.com/office/powerpoint/2010/main" val="3103438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 Reference Shadows</a:t>
            </a:r>
            <a:endParaRPr lang="en-US" dirty="0"/>
          </a:p>
        </p:txBody>
      </p:sp>
      <p:sp>
        <p:nvSpPr>
          <p:cNvPr id="3" name="Content Placeholder 2"/>
          <p:cNvSpPr>
            <a:spLocks noGrp="1"/>
          </p:cNvSpPr>
          <p:nvPr>
            <p:ph idx="1"/>
          </p:nvPr>
        </p:nvSpPr>
        <p:spPr>
          <a:xfrm>
            <a:off x="413084" y="1690688"/>
            <a:ext cx="4447674" cy="4351338"/>
          </a:xfrm>
        </p:spPr>
        <p:txBody>
          <a:bodyPr/>
          <a:lstStyle/>
          <a:p>
            <a:r>
              <a:rPr lang="en-US" dirty="0"/>
              <a:t>The following component shadows should be used as canonical references. If there are any differences between the following reference shadows and component shadows found elsewhere within this spec, defer to these reference shadows.</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25</a:t>
            </a:fld>
            <a:endParaRPr lang="en-US"/>
          </a:p>
        </p:txBody>
      </p:sp>
      <p:pic>
        <p:nvPicPr>
          <p:cNvPr id="3074" name="Picture 2" descr="https://material-design.storage.googleapis.com/publish/material_v_9/0B-Ef4kCjUzkPZ1lQV2ZEeTAxMzg/whatismaterial_3d_elevation_component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545" y="1690688"/>
            <a:ext cx="6515564" cy="13974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aterial-design.storage.googleapis.com/publish/material_v_9/0B-Ef4kCjUzkPSy1NQUtNdW5idXc/whatismaterial_3d_elevation_component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545" y="3606849"/>
            <a:ext cx="6445252" cy="178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357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 Relationships</a:t>
            </a:r>
            <a:endParaRPr lang="en-US" dirty="0"/>
          </a:p>
        </p:txBody>
      </p:sp>
      <p:sp>
        <p:nvSpPr>
          <p:cNvPr id="3" name="Content Placeholder 2"/>
          <p:cNvSpPr>
            <a:spLocks noGrp="1"/>
          </p:cNvSpPr>
          <p:nvPr>
            <p:ph idx="1"/>
          </p:nvPr>
        </p:nvSpPr>
        <p:spPr/>
        <p:txBody>
          <a:bodyPr/>
          <a:lstStyle/>
          <a:p>
            <a:r>
              <a:rPr lang="en-US" dirty="0" smtClean="0"/>
              <a:t>Object Hierarchy</a:t>
            </a:r>
          </a:p>
          <a:p>
            <a:r>
              <a:rPr lang="en-US" dirty="0" smtClean="0"/>
              <a:t>Exceptions</a:t>
            </a:r>
          </a:p>
          <a:p>
            <a:r>
              <a:rPr lang="en-US" dirty="0" smtClean="0"/>
              <a:t>Interaction</a:t>
            </a:r>
          </a:p>
          <a:p>
            <a:r>
              <a:rPr lang="en-US" dirty="0" smtClean="0"/>
              <a:t>Elevation</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26</a:t>
            </a:fld>
            <a:endParaRPr lang="en-US"/>
          </a:p>
        </p:txBody>
      </p:sp>
    </p:spTree>
    <p:extLst>
      <p:ext uri="{BB962C8B-B14F-4D97-AF65-F5344CB8AC3E}">
        <p14:creationId xmlns:p14="http://schemas.microsoft.com/office/powerpoint/2010/main" val="1484280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 </a:t>
            </a:r>
            <a:r>
              <a:rPr lang="en-US" dirty="0" smtClean="0"/>
              <a:t>Hierarchy</a:t>
            </a:r>
            <a:endParaRPr lang="en-US" dirty="0"/>
          </a:p>
        </p:txBody>
      </p:sp>
      <p:sp>
        <p:nvSpPr>
          <p:cNvPr id="3" name="Content Placeholder 2"/>
          <p:cNvSpPr>
            <a:spLocks noGrp="1"/>
          </p:cNvSpPr>
          <p:nvPr>
            <p:ph idx="1"/>
          </p:nvPr>
        </p:nvSpPr>
        <p:spPr/>
        <p:txBody>
          <a:bodyPr>
            <a:normAutofit lnSpcReduction="10000"/>
          </a:bodyPr>
          <a:lstStyle/>
          <a:p>
            <a:r>
              <a:rPr lang="en-US" dirty="0"/>
              <a:t>How you organize </a:t>
            </a:r>
            <a:r>
              <a:rPr lang="en-US" dirty="0" smtClean="0"/>
              <a:t>objects </a:t>
            </a:r>
            <a:r>
              <a:rPr lang="en-US" dirty="0"/>
              <a:t>in an app determines how they move in relation to one </a:t>
            </a:r>
            <a:r>
              <a:rPr lang="en-US" dirty="0" smtClean="0"/>
              <a:t>another.  Objects </a:t>
            </a:r>
            <a:r>
              <a:rPr lang="en-US" dirty="0"/>
              <a:t>can move independently of each other or be constrained by objects higher in the hierarchy. </a:t>
            </a:r>
            <a:endParaRPr lang="en-US" dirty="0" smtClean="0"/>
          </a:p>
          <a:p>
            <a:r>
              <a:rPr lang="en-US" dirty="0"/>
              <a:t>All objects are part of a hierarchy described in terms of a parent-child </a:t>
            </a:r>
            <a:r>
              <a:rPr lang="en-US" dirty="0" smtClean="0"/>
              <a:t>relationships</a:t>
            </a:r>
          </a:p>
          <a:p>
            <a:r>
              <a:rPr lang="en-US" dirty="0"/>
              <a:t>Parent-child specifics:</a:t>
            </a:r>
          </a:p>
          <a:p>
            <a:pPr lvl="1"/>
            <a:r>
              <a:rPr lang="en-US" dirty="0"/>
              <a:t>Each object has one parent.</a:t>
            </a:r>
          </a:p>
          <a:p>
            <a:pPr lvl="1"/>
            <a:r>
              <a:rPr lang="en-US" dirty="0"/>
              <a:t>Each object may have any number of children. </a:t>
            </a:r>
          </a:p>
          <a:p>
            <a:pPr lvl="1"/>
            <a:r>
              <a:rPr lang="en-US" dirty="0"/>
              <a:t>Children inherit transformative properties from their parent, such as position, rotation, scale, and elevation. </a:t>
            </a:r>
          </a:p>
          <a:p>
            <a:pPr lvl="1"/>
            <a:r>
              <a:rPr lang="en-US" dirty="0"/>
              <a:t>Siblings are objects at the same level of hierarchy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27</a:t>
            </a:fld>
            <a:endParaRPr lang="en-US"/>
          </a:p>
        </p:txBody>
      </p:sp>
    </p:spTree>
    <p:extLst>
      <p:ext uri="{BB962C8B-B14F-4D97-AF65-F5344CB8AC3E}">
        <p14:creationId xmlns:p14="http://schemas.microsoft.com/office/powerpoint/2010/main" val="1289175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Exceptions</a:t>
            </a:r>
            <a:endParaRPr lang="en-US" dirty="0"/>
          </a:p>
        </p:txBody>
      </p:sp>
      <p:sp>
        <p:nvSpPr>
          <p:cNvPr id="3" name="Content Placeholder 2"/>
          <p:cNvSpPr>
            <a:spLocks noGrp="1"/>
          </p:cNvSpPr>
          <p:nvPr>
            <p:ph idx="1"/>
          </p:nvPr>
        </p:nvSpPr>
        <p:spPr/>
        <p:txBody>
          <a:bodyPr/>
          <a:lstStyle/>
          <a:p>
            <a:r>
              <a:rPr lang="en-US" dirty="0"/>
              <a:t>Items parented to the root, such as primary UI elements, move independently of other objects. For example, the floating action button does not scroll with content</a:t>
            </a:r>
            <a:r>
              <a:rPr lang="en-US" dirty="0" smtClean="0"/>
              <a:t>.</a:t>
            </a:r>
          </a:p>
          <a:p>
            <a:r>
              <a:rPr lang="en-US" dirty="0" smtClean="0"/>
              <a:t>Other </a:t>
            </a:r>
            <a:r>
              <a:rPr lang="en-US" dirty="0"/>
              <a:t>elements include:</a:t>
            </a:r>
          </a:p>
          <a:p>
            <a:pPr lvl="1"/>
            <a:r>
              <a:rPr lang="en-US" dirty="0"/>
              <a:t>An app’s side </a:t>
            </a:r>
            <a:r>
              <a:rPr lang="en-US" dirty="0" err="1"/>
              <a:t>nav</a:t>
            </a:r>
            <a:r>
              <a:rPr lang="en-US" dirty="0"/>
              <a:t> drawer</a:t>
            </a:r>
          </a:p>
          <a:p>
            <a:pPr lvl="1"/>
            <a:r>
              <a:rPr lang="en-US" dirty="0"/>
              <a:t>The action bar </a:t>
            </a:r>
          </a:p>
          <a:p>
            <a:pPr lvl="1"/>
            <a:r>
              <a:rPr lang="en-US" dirty="0"/>
              <a:t>Dialogs</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28</a:t>
            </a:fld>
            <a:endParaRPr lang="en-US"/>
          </a:p>
        </p:txBody>
      </p:sp>
    </p:spTree>
    <p:extLst>
      <p:ext uri="{BB962C8B-B14F-4D97-AF65-F5344CB8AC3E}">
        <p14:creationId xmlns:p14="http://schemas.microsoft.com/office/powerpoint/2010/main" val="459999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a:t>
            </a:r>
            <a:endParaRPr lang="en-US" dirty="0"/>
          </a:p>
        </p:txBody>
      </p:sp>
      <p:sp>
        <p:nvSpPr>
          <p:cNvPr id="3" name="Content Placeholder 2"/>
          <p:cNvSpPr>
            <a:spLocks noGrp="1"/>
          </p:cNvSpPr>
          <p:nvPr>
            <p:ph idx="1"/>
          </p:nvPr>
        </p:nvSpPr>
        <p:spPr/>
        <p:txBody>
          <a:bodyPr/>
          <a:lstStyle/>
          <a:p>
            <a:r>
              <a:rPr lang="en-US" dirty="0"/>
              <a:t>How objects interact with one another is determined by their place in the parent-child hierarchy. </a:t>
            </a:r>
          </a:p>
          <a:p>
            <a:r>
              <a:rPr lang="en-US" dirty="0"/>
              <a:t>For example:</a:t>
            </a:r>
          </a:p>
          <a:p>
            <a:pPr lvl="1"/>
            <a:r>
              <a:rPr lang="en-US" dirty="0"/>
              <a:t>Children have minimal z-axis separation from their parent; other objects do not get inserted between parents and children. </a:t>
            </a:r>
          </a:p>
          <a:p>
            <a:pPr lvl="1"/>
            <a:r>
              <a:rPr lang="en-US" dirty="0"/>
              <a:t>In a scrolling card collection, the cards are siblings of each other, so they all move together in tandem. They are children of the card collection object that controls their movement.</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29</a:t>
            </a:fld>
            <a:endParaRPr lang="en-US"/>
          </a:p>
        </p:txBody>
      </p:sp>
    </p:spTree>
    <p:extLst>
      <p:ext uri="{BB962C8B-B14F-4D97-AF65-F5344CB8AC3E}">
        <p14:creationId xmlns:p14="http://schemas.microsoft.com/office/powerpoint/2010/main" val="1440168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Material Design</a:t>
            </a:r>
            <a:endParaRPr lang="en-US" dirty="0"/>
          </a:p>
        </p:txBody>
      </p:sp>
      <p:sp>
        <p:nvSpPr>
          <p:cNvPr id="3" name="Content Placeholder 2"/>
          <p:cNvSpPr>
            <a:spLocks noGrp="1"/>
          </p:cNvSpPr>
          <p:nvPr>
            <p:ph idx="1"/>
          </p:nvPr>
        </p:nvSpPr>
        <p:spPr/>
        <p:txBody>
          <a:bodyPr/>
          <a:lstStyle/>
          <a:p>
            <a:r>
              <a:rPr lang="en-US" i="1" dirty="0" smtClean="0"/>
              <a:t>Material Design </a:t>
            </a:r>
            <a:r>
              <a:rPr lang="en-US" dirty="0" smtClean="0"/>
              <a:t>is a visual language for our users that synthesizes the classic principles of good design with the innovation and possibility of technology and science</a:t>
            </a:r>
          </a:p>
          <a:p>
            <a:r>
              <a:rPr lang="en-US" dirty="0"/>
              <a:t>Material Design is a unified system that combines theory, resources, and tools for crafting digital </a:t>
            </a:r>
            <a:r>
              <a:rPr lang="en-US" dirty="0" smtClean="0"/>
              <a:t>experiences</a:t>
            </a:r>
          </a:p>
          <a:p>
            <a:r>
              <a:rPr lang="en-US" dirty="0" smtClean="0"/>
              <a:t>Develop </a:t>
            </a:r>
            <a:r>
              <a:rPr lang="en-US" dirty="0"/>
              <a:t>a single underlying system that allows for a unified experience across platforms and device sizes</a:t>
            </a:r>
          </a:p>
          <a:p>
            <a:r>
              <a:rPr lang="en-US" dirty="0" smtClean="0"/>
              <a:t>Mobile precepts are fundamental, but touch, voice, mouse, and keyboard are all ﬁrst-class input methods</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a:t>
            </a:fld>
            <a:endParaRPr lang="en-US"/>
          </a:p>
        </p:txBody>
      </p:sp>
    </p:spTree>
    <p:extLst>
      <p:ext uri="{BB962C8B-B14F-4D97-AF65-F5344CB8AC3E}">
        <p14:creationId xmlns:p14="http://schemas.microsoft.com/office/powerpoint/2010/main" val="736045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Elevation</a:t>
            </a:r>
            <a:endParaRPr lang="en-US" dirty="0"/>
          </a:p>
        </p:txBody>
      </p:sp>
      <p:sp>
        <p:nvSpPr>
          <p:cNvPr id="3" name="Content Placeholder 2"/>
          <p:cNvSpPr>
            <a:spLocks noGrp="1"/>
          </p:cNvSpPr>
          <p:nvPr>
            <p:ph idx="1"/>
          </p:nvPr>
        </p:nvSpPr>
        <p:spPr/>
        <p:txBody>
          <a:bodyPr/>
          <a:lstStyle/>
          <a:p>
            <a:r>
              <a:rPr lang="en-US" dirty="0"/>
              <a:t>How you determine the elevation of objects – their position in z-space – depends on the content hierarchy you want to express and whether an object needs to move independently of other objects</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30</a:t>
            </a:fld>
            <a:endParaRPr lang="en-US"/>
          </a:p>
        </p:txBody>
      </p:sp>
    </p:spTree>
    <p:extLst>
      <p:ext uri="{BB962C8B-B14F-4D97-AF65-F5344CB8AC3E}">
        <p14:creationId xmlns:p14="http://schemas.microsoft.com/office/powerpoint/2010/main" val="3028878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a:t>
            </a:r>
            <a:endParaRPr lang="en-US" dirty="0"/>
          </a:p>
        </p:txBody>
      </p:sp>
      <p:sp>
        <p:nvSpPr>
          <p:cNvPr id="3" name="Content Placeholder 2"/>
          <p:cNvSpPr>
            <a:spLocks noGrp="1"/>
          </p:cNvSpPr>
          <p:nvPr>
            <p:ph idx="1"/>
          </p:nvPr>
        </p:nvSpPr>
        <p:spPr/>
        <p:txBody>
          <a:bodyPr/>
          <a:lstStyle/>
          <a:p>
            <a:r>
              <a:rPr lang="en-US" dirty="0" smtClean="0"/>
              <a:t>Many interactive programs show motion, from maps to games to settings</a:t>
            </a:r>
          </a:p>
          <a:p>
            <a:r>
              <a:rPr lang="en-US" dirty="0">
                <a:hlinkClick r:id="rId2"/>
              </a:rPr>
              <a:t>https://material.io/guidelines/motion/material-motion.html</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31</a:t>
            </a:fld>
            <a:endParaRPr lang="en-US"/>
          </a:p>
        </p:txBody>
      </p:sp>
    </p:spTree>
    <p:extLst>
      <p:ext uri="{BB962C8B-B14F-4D97-AF65-F5344CB8AC3E}">
        <p14:creationId xmlns:p14="http://schemas.microsoft.com/office/powerpoint/2010/main" val="3546613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a:t>
            </a:r>
            <a:endParaRPr lang="en-US" dirty="0"/>
          </a:p>
        </p:txBody>
      </p:sp>
      <p:sp>
        <p:nvSpPr>
          <p:cNvPr id="3" name="Content Placeholder 2"/>
          <p:cNvSpPr>
            <a:spLocks noGrp="1"/>
          </p:cNvSpPr>
          <p:nvPr>
            <p:ph idx="1"/>
          </p:nvPr>
        </p:nvSpPr>
        <p:spPr/>
        <p:txBody>
          <a:bodyPr/>
          <a:lstStyle/>
          <a:p>
            <a:pPr marL="0" indent="0">
              <a:buNone/>
            </a:pPr>
            <a:r>
              <a:rPr lang="en-US" dirty="0" smtClean="0"/>
              <a:t>Motion provides:</a:t>
            </a:r>
          </a:p>
          <a:p>
            <a:r>
              <a:rPr lang="en-US" dirty="0" smtClean="0"/>
              <a:t>Guided </a:t>
            </a:r>
            <a:r>
              <a:rPr lang="en-US" dirty="0"/>
              <a:t>focus between views</a:t>
            </a:r>
          </a:p>
          <a:p>
            <a:r>
              <a:rPr lang="en-US" dirty="0"/>
              <a:t>Hints at what will happen if a user completes a gesture</a:t>
            </a:r>
          </a:p>
          <a:p>
            <a:r>
              <a:rPr lang="en-US" dirty="0"/>
              <a:t>Hierarchical and spatial relationships between elements</a:t>
            </a:r>
          </a:p>
          <a:p>
            <a:r>
              <a:rPr lang="en-US" dirty="0"/>
              <a:t>Distraction from what’s happening behind the scenes (like fetching content or loading the next view)</a:t>
            </a:r>
          </a:p>
          <a:p>
            <a:r>
              <a:rPr lang="en-US" dirty="0"/>
              <a:t>Character, polish, and delight</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32</a:t>
            </a:fld>
            <a:endParaRPr lang="en-US"/>
          </a:p>
        </p:txBody>
      </p:sp>
    </p:spTree>
    <p:extLst>
      <p:ext uri="{BB962C8B-B14F-4D97-AF65-F5344CB8AC3E}">
        <p14:creationId xmlns:p14="http://schemas.microsoft.com/office/powerpoint/2010/main" val="2424614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Material Move?</a:t>
            </a:r>
            <a:endParaRPr lang="en-US" dirty="0"/>
          </a:p>
        </p:txBody>
      </p:sp>
      <p:sp>
        <p:nvSpPr>
          <p:cNvPr id="3" name="Content Placeholder 2"/>
          <p:cNvSpPr>
            <a:spLocks noGrp="1"/>
          </p:cNvSpPr>
          <p:nvPr>
            <p:ph idx="1"/>
          </p:nvPr>
        </p:nvSpPr>
        <p:spPr/>
        <p:txBody>
          <a:bodyPr/>
          <a:lstStyle/>
          <a:p>
            <a:r>
              <a:rPr lang="en-US" dirty="0" smtClean="0"/>
              <a:t>The </a:t>
            </a:r>
            <a:r>
              <a:rPr lang="en-US" dirty="0"/>
              <a:t>material environment draws inspiration from real-world forces, such as gravity and </a:t>
            </a:r>
            <a:r>
              <a:rPr lang="en-US" dirty="0" smtClean="0"/>
              <a:t>friction</a:t>
            </a:r>
          </a:p>
          <a:p>
            <a:r>
              <a:rPr lang="en-US" dirty="0" smtClean="0"/>
              <a:t>These </a:t>
            </a:r>
            <a:r>
              <a:rPr lang="en-US" dirty="0"/>
              <a:t>forces are reflected in the way user input affects elements on screen and how elements react to each </a:t>
            </a:r>
            <a:r>
              <a:rPr lang="en-US" dirty="0" smtClean="0"/>
              <a:t>other</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33</a:t>
            </a:fld>
            <a:endParaRPr lang="en-US"/>
          </a:p>
        </p:txBody>
      </p:sp>
    </p:spTree>
    <p:extLst>
      <p:ext uri="{BB962C8B-B14F-4D97-AF65-F5344CB8AC3E}">
        <p14:creationId xmlns:p14="http://schemas.microsoft.com/office/powerpoint/2010/main" val="2354330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Responsive</a:t>
            </a:r>
            <a:endParaRPr lang="en-US" dirty="0"/>
          </a:p>
        </p:txBody>
      </p:sp>
      <p:sp>
        <p:nvSpPr>
          <p:cNvPr id="3" name="Content Placeholder 2"/>
          <p:cNvSpPr>
            <a:spLocks noGrp="1"/>
          </p:cNvSpPr>
          <p:nvPr>
            <p:ph idx="1"/>
          </p:nvPr>
        </p:nvSpPr>
        <p:spPr/>
        <p:txBody>
          <a:bodyPr/>
          <a:lstStyle/>
          <a:p>
            <a:r>
              <a:rPr lang="en-US" dirty="0"/>
              <a:t>Material is full of </a:t>
            </a:r>
            <a:r>
              <a:rPr lang="en-US" dirty="0" smtClean="0"/>
              <a:t>energy</a:t>
            </a:r>
          </a:p>
          <a:p>
            <a:r>
              <a:rPr lang="en-US" dirty="0" smtClean="0"/>
              <a:t>It </a:t>
            </a:r>
            <a:r>
              <a:rPr lang="en-US" dirty="0"/>
              <a:t>quickly responds to user input precisely where the user triggers </a:t>
            </a:r>
            <a:r>
              <a:rPr lang="en-US" dirty="0" smtClean="0"/>
              <a:t>it</a:t>
            </a:r>
          </a:p>
          <a:p>
            <a:r>
              <a:rPr lang="en-US" dirty="0" smtClean="0"/>
              <a:t>In the </a:t>
            </a:r>
            <a:r>
              <a:rPr lang="en-US" i="1" dirty="0" smtClean="0"/>
              <a:t>pong</a:t>
            </a:r>
            <a:r>
              <a:rPr lang="en-US" dirty="0" smtClean="0"/>
              <a:t> game, the paddle must follow your finger without lag, not snap to a position when you lift it</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34</a:t>
            </a:fld>
            <a:endParaRPr lang="en-US"/>
          </a:p>
        </p:txBody>
      </p:sp>
    </p:spTree>
    <p:extLst>
      <p:ext uri="{BB962C8B-B14F-4D97-AF65-F5344CB8AC3E}">
        <p14:creationId xmlns:p14="http://schemas.microsoft.com/office/powerpoint/2010/main" val="2787519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Natural</a:t>
            </a:r>
            <a:endParaRPr lang="en-US" dirty="0"/>
          </a:p>
        </p:txBody>
      </p:sp>
      <p:sp>
        <p:nvSpPr>
          <p:cNvPr id="3" name="Content Placeholder 2"/>
          <p:cNvSpPr>
            <a:spLocks noGrp="1"/>
          </p:cNvSpPr>
          <p:nvPr>
            <p:ph idx="1"/>
          </p:nvPr>
        </p:nvSpPr>
        <p:spPr/>
        <p:txBody>
          <a:bodyPr/>
          <a:lstStyle/>
          <a:p>
            <a:r>
              <a:rPr lang="en-US" dirty="0"/>
              <a:t>Material depicts natural movement inspired by forces in the real </a:t>
            </a:r>
            <a:r>
              <a:rPr lang="en-US" dirty="0" smtClean="0"/>
              <a:t>world</a:t>
            </a:r>
          </a:p>
          <a:p>
            <a:r>
              <a:rPr lang="en-US" dirty="0" smtClean="0"/>
              <a:t>An </a:t>
            </a:r>
            <a:r>
              <a:rPr lang="en-US" dirty="0"/>
              <a:t>object's ability to speed up or slow down quickly is affected by weight and surface </a:t>
            </a:r>
            <a:r>
              <a:rPr lang="en-US" dirty="0" smtClean="0"/>
              <a:t>friction</a:t>
            </a:r>
          </a:p>
          <a:p>
            <a:r>
              <a:rPr lang="en-US" dirty="0" smtClean="0"/>
              <a:t>In </a:t>
            </a:r>
            <a:r>
              <a:rPr lang="en-US" dirty="0"/>
              <a:t>a similar way, starts and stops do not occur instantaneously in material </a:t>
            </a:r>
            <a:r>
              <a:rPr lang="en-US" dirty="0" smtClean="0"/>
              <a:t>design</a:t>
            </a:r>
          </a:p>
          <a:p>
            <a:r>
              <a:rPr lang="en-US" dirty="0" smtClean="0"/>
              <a:t>Objects can follow curved paths, not just straight lines</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35</a:t>
            </a:fld>
            <a:endParaRPr lang="en-US"/>
          </a:p>
        </p:txBody>
      </p:sp>
    </p:spTree>
    <p:extLst>
      <p:ext uri="{BB962C8B-B14F-4D97-AF65-F5344CB8AC3E}">
        <p14:creationId xmlns:p14="http://schemas.microsoft.com/office/powerpoint/2010/main" val="32702302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Aware</a:t>
            </a:r>
            <a:endParaRPr lang="en-US" dirty="0"/>
          </a:p>
        </p:txBody>
      </p:sp>
      <p:sp>
        <p:nvSpPr>
          <p:cNvPr id="3" name="Content Placeholder 2"/>
          <p:cNvSpPr>
            <a:spLocks noGrp="1"/>
          </p:cNvSpPr>
          <p:nvPr>
            <p:ph idx="1"/>
          </p:nvPr>
        </p:nvSpPr>
        <p:spPr/>
        <p:txBody>
          <a:bodyPr/>
          <a:lstStyle/>
          <a:p>
            <a:r>
              <a:rPr lang="en-US" dirty="0"/>
              <a:t>Material is aware of its surroundings, including the user and other material around </a:t>
            </a:r>
            <a:r>
              <a:rPr lang="en-US" dirty="0" smtClean="0"/>
              <a:t>it</a:t>
            </a:r>
          </a:p>
          <a:p>
            <a:r>
              <a:rPr lang="en-US" dirty="0" smtClean="0"/>
              <a:t>It </a:t>
            </a:r>
            <a:r>
              <a:rPr lang="en-US" dirty="0"/>
              <a:t>can be attracted to objects and respond appropriately to user </a:t>
            </a:r>
            <a:r>
              <a:rPr lang="en-US" dirty="0" smtClean="0"/>
              <a:t>intent</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36</a:t>
            </a:fld>
            <a:endParaRPr lang="en-US"/>
          </a:p>
        </p:txBody>
      </p:sp>
    </p:spTree>
    <p:extLst>
      <p:ext uri="{BB962C8B-B14F-4D97-AF65-F5344CB8AC3E}">
        <p14:creationId xmlns:p14="http://schemas.microsoft.com/office/powerpoint/2010/main" val="825459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Intentional</a:t>
            </a:r>
            <a:endParaRPr lang="en-US" dirty="0"/>
          </a:p>
        </p:txBody>
      </p:sp>
      <p:sp>
        <p:nvSpPr>
          <p:cNvPr id="3" name="Content Placeholder 2"/>
          <p:cNvSpPr>
            <a:spLocks noGrp="1"/>
          </p:cNvSpPr>
          <p:nvPr>
            <p:ph idx="1"/>
          </p:nvPr>
        </p:nvSpPr>
        <p:spPr/>
        <p:txBody>
          <a:bodyPr/>
          <a:lstStyle/>
          <a:p>
            <a:r>
              <a:rPr lang="en-US" dirty="0"/>
              <a:t>Material in motion guides focus to the right spot at the right </a:t>
            </a:r>
            <a:r>
              <a:rPr lang="en-US" dirty="0" smtClean="0"/>
              <a:t>time</a:t>
            </a:r>
          </a:p>
          <a:p>
            <a:r>
              <a:rPr lang="en-US" dirty="0"/>
              <a:t>A transition helps guide the </a:t>
            </a:r>
            <a:r>
              <a:rPr lang="en-US" dirty="0" smtClean="0"/>
              <a:t>user </a:t>
            </a:r>
            <a:r>
              <a:rPr lang="en-US" dirty="0"/>
              <a:t>to the next step of an </a:t>
            </a:r>
            <a:r>
              <a:rPr lang="en-US" dirty="0" smtClean="0"/>
              <a:t>interaction</a:t>
            </a:r>
          </a:p>
          <a:p>
            <a:r>
              <a:rPr lang="en-US" dirty="0"/>
              <a:t>Movement can communicate different signals, such as whether an action is unavailable</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37</a:t>
            </a:fld>
            <a:endParaRPr lang="en-US"/>
          </a:p>
        </p:txBody>
      </p:sp>
    </p:spTree>
    <p:extLst>
      <p:ext uri="{BB962C8B-B14F-4D97-AF65-F5344CB8AC3E}">
        <p14:creationId xmlns:p14="http://schemas.microsoft.com/office/powerpoint/2010/main" val="3985971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Quick</a:t>
            </a:r>
            <a:endParaRPr lang="en-US" dirty="0"/>
          </a:p>
        </p:txBody>
      </p:sp>
      <p:sp>
        <p:nvSpPr>
          <p:cNvPr id="3" name="Content Placeholder 2"/>
          <p:cNvSpPr>
            <a:spLocks noGrp="1"/>
          </p:cNvSpPr>
          <p:nvPr>
            <p:ph idx="1"/>
          </p:nvPr>
        </p:nvSpPr>
        <p:spPr/>
        <p:txBody>
          <a:bodyPr/>
          <a:lstStyle/>
          <a:p>
            <a:r>
              <a:rPr lang="en-US" dirty="0"/>
              <a:t>An interaction shouldn't keep the user waiting longer than necessary. </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38</a:t>
            </a:fld>
            <a:endParaRPr lang="en-US"/>
          </a:p>
        </p:txBody>
      </p:sp>
    </p:spTree>
    <p:extLst>
      <p:ext uri="{BB962C8B-B14F-4D97-AF65-F5344CB8AC3E}">
        <p14:creationId xmlns:p14="http://schemas.microsoft.com/office/powerpoint/2010/main" val="1714496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Clear</a:t>
            </a:r>
            <a:endParaRPr lang="en-US" dirty="0"/>
          </a:p>
        </p:txBody>
      </p:sp>
      <p:sp>
        <p:nvSpPr>
          <p:cNvPr id="3" name="Content Placeholder 2"/>
          <p:cNvSpPr>
            <a:spLocks noGrp="1"/>
          </p:cNvSpPr>
          <p:nvPr>
            <p:ph idx="1"/>
          </p:nvPr>
        </p:nvSpPr>
        <p:spPr/>
        <p:txBody>
          <a:bodyPr/>
          <a:lstStyle/>
          <a:p>
            <a:r>
              <a:rPr lang="en-US" dirty="0"/>
              <a:t>Transitions should be clear, simple, and </a:t>
            </a:r>
            <a:r>
              <a:rPr lang="en-US" dirty="0" smtClean="0"/>
              <a:t>coherent</a:t>
            </a:r>
          </a:p>
          <a:p>
            <a:r>
              <a:rPr lang="en-US" dirty="0" smtClean="0"/>
              <a:t>They </a:t>
            </a:r>
            <a:r>
              <a:rPr lang="en-US" dirty="0"/>
              <a:t>should avoid doing too much at </a:t>
            </a:r>
            <a:r>
              <a:rPr lang="en-US" dirty="0" smtClean="0"/>
              <a:t>once</a:t>
            </a:r>
          </a:p>
          <a:p>
            <a:r>
              <a:rPr lang="en-US" dirty="0"/>
              <a:t>Maintain a clear path into the next view, even while elements are choreographed as a group</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39</a:t>
            </a:fld>
            <a:endParaRPr lang="en-US"/>
          </a:p>
        </p:txBody>
      </p:sp>
    </p:spTree>
    <p:extLst>
      <p:ext uri="{BB962C8B-B14F-4D97-AF65-F5344CB8AC3E}">
        <p14:creationId xmlns:p14="http://schemas.microsoft.com/office/powerpoint/2010/main" val="245475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Principles</a:t>
            </a:r>
            <a:endParaRPr lang="en-US" dirty="0"/>
          </a:p>
        </p:txBody>
      </p:sp>
      <p:sp>
        <p:nvSpPr>
          <p:cNvPr id="3" name="Content Placeholder 2"/>
          <p:cNvSpPr>
            <a:spLocks noGrp="1"/>
          </p:cNvSpPr>
          <p:nvPr>
            <p:ph idx="1"/>
          </p:nvPr>
        </p:nvSpPr>
        <p:spPr/>
        <p:txBody>
          <a:bodyPr/>
          <a:lstStyle/>
          <a:p>
            <a:r>
              <a:rPr lang="en-US" dirty="0" smtClean="0"/>
              <a:t>Material is the metaphor</a:t>
            </a:r>
          </a:p>
          <a:p>
            <a:pPr lvl="1"/>
            <a:r>
              <a:rPr lang="en-US" dirty="0" smtClean="0"/>
              <a:t>Think in terms of paper and ink</a:t>
            </a:r>
          </a:p>
          <a:p>
            <a:pPr lvl="1"/>
            <a:r>
              <a:rPr lang="en-US" dirty="0" smtClean="0"/>
              <a:t>Everything drawn is ink on material surfaces</a:t>
            </a:r>
          </a:p>
          <a:p>
            <a:r>
              <a:rPr lang="en-US" dirty="0" smtClean="0"/>
              <a:t>Bold, graphic, intentional</a:t>
            </a:r>
          </a:p>
          <a:p>
            <a:r>
              <a:rPr lang="en-US" dirty="0" smtClean="0"/>
              <a:t>Motion provides meaning</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a:t>
            </a:fld>
            <a:endParaRPr lang="en-US"/>
          </a:p>
        </p:txBody>
      </p:sp>
    </p:spTree>
    <p:extLst>
      <p:ext uri="{BB962C8B-B14F-4D97-AF65-F5344CB8AC3E}">
        <p14:creationId xmlns:p14="http://schemas.microsoft.com/office/powerpoint/2010/main" val="2992732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 is Cohesive</a:t>
            </a:r>
            <a:endParaRPr lang="en-US" dirty="0"/>
          </a:p>
        </p:txBody>
      </p:sp>
      <p:sp>
        <p:nvSpPr>
          <p:cNvPr id="3" name="Content Placeholder 2"/>
          <p:cNvSpPr>
            <a:spLocks noGrp="1"/>
          </p:cNvSpPr>
          <p:nvPr>
            <p:ph idx="1"/>
          </p:nvPr>
        </p:nvSpPr>
        <p:spPr/>
        <p:txBody>
          <a:bodyPr/>
          <a:lstStyle/>
          <a:p>
            <a:r>
              <a:rPr lang="en-US" dirty="0"/>
              <a:t>Material elements are unified by their speed, responsiveness, and </a:t>
            </a:r>
            <a:r>
              <a:rPr lang="en-US" dirty="0" smtClean="0"/>
              <a:t>intention</a:t>
            </a:r>
          </a:p>
          <a:p>
            <a:r>
              <a:rPr lang="en-US" dirty="0" smtClean="0"/>
              <a:t>Any </a:t>
            </a:r>
            <a:r>
              <a:rPr lang="en-US" dirty="0"/>
              <a:t>customizations to your app's motion experience should be consistent throughout the app</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40</a:t>
            </a:fld>
            <a:endParaRPr lang="en-US"/>
          </a:p>
        </p:txBody>
      </p:sp>
    </p:spTree>
    <p:extLst>
      <p:ext uri="{BB962C8B-B14F-4D97-AF65-F5344CB8AC3E}">
        <p14:creationId xmlns:p14="http://schemas.microsoft.com/office/powerpoint/2010/main" val="3059912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Among many other things, you can animate view visibility by using the Reveal Effect:</a:t>
            </a:r>
          </a:p>
          <a:p>
            <a:pPr marL="0" indent="0">
              <a:buNone/>
            </a:pPr>
            <a:r>
              <a:rPr lang="en-US" altLang="en-US" b="1" dirty="0" err="1">
                <a:solidFill>
                  <a:srgbClr val="000080"/>
                </a:solidFill>
                <a:latin typeface="Courier New" panose="02070309020205020404" pitchFamily="49" charset="0"/>
                <a:cs typeface="Courier New" panose="02070309020205020404" pitchFamily="49" charset="0"/>
              </a:rPr>
              <a:t>int</a:t>
            </a:r>
            <a:r>
              <a:rPr lang="en-US" altLang="en-US" b="1" dirty="0">
                <a:solidFill>
                  <a:srgbClr val="00008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centerx</a:t>
            </a:r>
            <a:r>
              <a:rPr lang="en-US" altLang="en-US" dirty="0">
                <a:solidFill>
                  <a:srgbClr val="000000"/>
                </a:solidFill>
                <a:latin typeface="Courier New" panose="02070309020205020404" pitchFamily="49" charset="0"/>
                <a:cs typeface="Courier New" panose="02070309020205020404" pitchFamily="49" charset="0"/>
              </a:rPr>
              <a:t> = </a:t>
            </a:r>
            <a:r>
              <a:rPr lang="en-US" altLang="en-US" b="1" dirty="0" err="1">
                <a:solidFill>
                  <a:srgbClr val="660E7A"/>
                </a:solidFill>
                <a:latin typeface="Courier New" panose="02070309020205020404" pitchFamily="49" charset="0"/>
                <a:cs typeface="Courier New" panose="02070309020205020404" pitchFamily="49" charset="0"/>
              </a:rPr>
              <a:t>testText</a:t>
            </a:r>
            <a:r>
              <a:rPr lang="en-US" altLang="en-US" dirty="0" err="1">
                <a:solidFill>
                  <a:srgbClr val="000000"/>
                </a:solidFill>
                <a:latin typeface="Courier New" panose="02070309020205020404" pitchFamily="49" charset="0"/>
                <a:cs typeface="Courier New" panose="02070309020205020404" pitchFamily="49" charset="0"/>
              </a:rPr>
              <a:t>.getWidth</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2</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b="1" dirty="0" err="1">
                <a:solidFill>
                  <a:srgbClr val="000080"/>
                </a:solidFill>
                <a:latin typeface="Courier New" panose="02070309020205020404" pitchFamily="49" charset="0"/>
                <a:cs typeface="Courier New" panose="02070309020205020404" pitchFamily="49" charset="0"/>
              </a:rPr>
              <a:t>int</a:t>
            </a:r>
            <a:r>
              <a:rPr lang="en-US" altLang="en-US" b="1" dirty="0">
                <a:solidFill>
                  <a:srgbClr val="00008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centery</a:t>
            </a:r>
            <a:r>
              <a:rPr lang="en-US" altLang="en-US" dirty="0">
                <a:solidFill>
                  <a:srgbClr val="000000"/>
                </a:solidFill>
                <a:latin typeface="Courier New" panose="02070309020205020404" pitchFamily="49" charset="0"/>
                <a:cs typeface="Courier New" panose="02070309020205020404" pitchFamily="49" charset="0"/>
              </a:rPr>
              <a:t> = </a:t>
            </a:r>
            <a:r>
              <a:rPr lang="en-US" altLang="en-US" b="1" dirty="0" err="1">
                <a:solidFill>
                  <a:srgbClr val="660E7A"/>
                </a:solidFill>
                <a:latin typeface="Courier New" panose="02070309020205020404" pitchFamily="49" charset="0"/>
                <a:cs typeface="Courier New" panose="02070309020205020404" pitchFamily="49" charset="0"/>
              </a:rPr>
              <a:t>testText</a:t>
            </a:r>
            <a:r>
              <a:rPr lang="en-US" altLang="en-US" dirty="0" err="1">
                <a:solidFill>
                  <a:srgbClr val="000000"/>
                </a:solidFill>
                <a:latin typeface="Courier New" panose="02070309020205020404" pitchFamily="49" charset="0"/>
                <a:cs typeface="Courier New" panose="02070309020205020404" pitchFamily="49" charset="0"/>
              </a:rPr>
              <a:t>.getHeight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2</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b="1" dirty="0">
                <a:solidFill>
                  <a:srgbClr val="000080"/>
                </a:solidFill>
                <a:latin typeface="Courier New" panose="02070309020205020404" pitchFamily="49" charset="0"/>
                <a:cs typeface="Courier New" panose="02070309020205020404" pitchFamily="49" charset="0"/>
              </a:rPr>
              <a:t>float </a:t>
            </a:r>
            <a:r>
              <a:rPr lang="en-US" altLang="en-US" dirty="0" smtClean="0">
                <a:solidFill>
                  <a:srgbClr val="000000"/>
                </a:solidFill>
                <a:latin typeface="Courier New" panose="02070309020205020404" pitchFamily="49" charset="0"/>
                <a:cs typeface="Courier New" panose="02070309020205020404" pitchFamily="49" charset="0"/>
              </a:rPr>
              <a:t>radius </a:t>
            </a:r>
            <a:r>
              <a:rPr lang="en-US" altLang="en-US"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80"/>
                </a:solidFill>
                <a:latin typeface="Courier New" panose="02070309020205020404" pitchFamily="49" charset="0"/>
                <a:cs typeface="Courier New" panose="02070309020205020404" pitchFamily="49" charset="0"/>
              </a:rPr>
              <a:t>float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Math.</a:t>
            </a:r>
            <a:r>
              <a:rPr lang="en-US" altLang="en-US" i="1" dirty="0" err="1">
                <a:solidFill>
                  <a:srgbClr val="000000"/>
                </a:solidFill>
                <a:latin typeface="Courier New" panose="02070309020205020404" pitchFamily="49" charset="0"/>
                <a:cs typeface="Courier New" panose="02070309020205020404" pitchFamily="49" charset="0"/>
              </a:rPr>
              <a:t>hypot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centerx</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centery</a:t>
            </a:r>
            <a:r>
              <a:rPr lang="en-US" altLang="en-US" dirty="0" smtClean="0">
                <a:solidFill>
                  <a:srgbClr val="000000"/>
                </a:solidFill>
                <a:latin typeface="Courier New" panose="02070309020205020404" pitchFamily="49" charset="0"/>
                <a:cs typeface="Courier New" panose="02070309020205020404" pitchFamily="49" charset="0"/>
              </a:rPr>
              <a:t>);</a:t>
            </a:r>
          </a:p>
          <a:p>
            <a:pPr marL="0" indent="0">
              <a:buNone/>
            </a:pPr>
            <a:r>
              <a:rPr lang="en-US" altLang="en-US" dirty="0">
                <a:solidFill>
                  <a:srgbClr val="000000"/>
                </a:solidFill>
                <a:latin typeface="Courier New" panose="02070309020205020404" pitchFamily="49" charset="0"/>
                <a:cs typeface="Courier New" panose="02070309020205020404" pitchFamily="49" charset="0"/>
              </a:rPr>
              <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Courier New" panose="02070309020205020404" pitchFamily="49" charset="0"/>
                <a:cs typeface="Courier New" panose="02070309020205020404" pitchFamily="49" charset="0"/>
              </a:rPr>
              <a:t>Animator </a:t>
            </a:r>
            <a:r>
              <a:rPr lang="en-US" altLang="en-US" dirty="0" err="1">
                <a:solidFill>
                  <a:srgbClr val="000000"/>
                </a:solidFill>
                <a:latin typeface="Courier New" panose="02070309020205020404" pitchFamily="49" charset="0"/>
                <a:cs typeface="Courier New" panose="02070309020205020404" pitchFamily="49" charset="0"/>
              </a:rPr>
              <a:t>anim</a:t>
            </a:r>
            <a:r>
              <a:rPr lang="en-US" altLang="en-US" dirty="0">
                <a:solidFill>
                  <a:srgbClr val="000000"/>
                </a:solidFill>
                <a:latin typeface="Courier New" panose="02070309020205020404" pitchFamily="49" charset="0"/>
                <a:cs typeface="Courier New" panose="02070309020205020404" pitchFamily="49" charset="0"/>
              </a:rPr>
              <a:t> = </a:t>
            </a:r>
            <a:r>
              <a:rPr lang="en-US" altLang="en-US" dirty="0" err="1">
                <a:solidFill>
                  <a:srgbClr val="000000"/>
                </a:solidFill>
                <a:latin typeface="Courier New" panose="02070309020205020404" pitchFamily="49" charset="0"/>
                <a:cs typeface="Courier New" panose="02070309020205020404" pitchFamily="49" charset="0"/>
              </a:rPr>
              <a:t>ViewAnimationUtils.</a:t>
            </a:r>
            <a:r>
              <a:rPr lang="en-US" altLang="en-US" i="1" dirty="0" err="1">
                <a:solidFill>
                  <a:srgbClr val="000000"/>
                </a:solidFill>
                <a:latin typeface="Courier New" panose="02070309020205020404" pitchFamily="49" charset="0"/>
                <a:cs typeface="Courier New" panose="02070309020205020404" pitchFamily="49" charset="0"/>
              </a:rPr>
              <a:t>createCircularReveal</a:t>
            </a: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err="1">
                <a:solidFill>
                  <a:srgbClr val="660E7A"/>
                </a:solidFill>
                <a:latin typeface="Courier New" panose="02070309020205020404" pitchFamily="49" charset="0"/>
                <a:cs typeface="Courier New" panose="02070309020205020404" pitchFamily="49" charset="0"/>
              </a:rPr>
              <a:t>testText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centerx</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centery</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FF"/>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radius);</a:t>
            </a:r>
          </a:p>
          <a:p>
            <a:pPr marL="0" indent="0">
              <a:buNone/>
            </a:pPr>
            <a:r>
              <a:rPr lang="en-US" altLang="en-US" dirty="0">
                <a:solidFill>
                  <a:srgbClr val="000000"/>
                </a:solidFill>
                <a:latin typeface="Courier New" panose="02070309020205020404" pitchFamily="49" charset="0"/>
                <a:cs typeface="Courier New" panose="02070309020205020404" pitchFamily="49" charset="0"/>
              </a:rPr>
              <a:t/>
            </a:r>
            <a:br>
              <a:rPr lang="en-US" altLang="en-US" dirty="0">
                <a:solidFill>
                  <a:srgbClr val="000000"/>
                </a:solidFill>
                <a:latin typeface="Courier New" panose="02070309020205020404" pitchFamily="49" charset="0"/>
                <a:cs typeface="Courier New" panose="02070309020205020404" pitchFamily="49" charset="0"/>
              </a:rPr>
            </a:br>
            <a:r>
              <a:rPr lang="en-US" altLang="en-US" b="1" dirty="0" err="1">
                <a:solidFill>
                  <a:srgbClr val="660E7A"/>
                </a:solidFill>
                <a:latin typeface="Courier New" panose="02070309020205020404" pitchFamily="49" charset="0"/>
                <a:cs typeface="Courier New" panose="02070309020205020404" pitchFamily="49" charset="0"/>
              </a:rPr>
              <a:t>testText</a:t>
            </a:r>
            <a:r>
              <a:rPr lang="en-US" altLang="en-US" dirty="0" err="1">
                <a:solidFill>
                  <a:srgbClr val="000000"/>
                </a:solidFill>
                <a:latin typeface="Courier New" panose="02070309020205020404" pitchFamily="49" charset="0"/>
                <a:cs typeface="Courier New" panose="02070309020205020404" pitchFamily="49" charset="0"/>
              </a:rPr>
              <a:t>.setVisibility</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View.</a:t>
            </a:r>
            <a:r>
              <a:rPr lang="en-US" altLang="en-US" b="1" i="1" dirty="0" err="1">
                <a:solidFill>
                  <a:srgbClr val="660E7A"/>
                </a:solidFill>
                <a:latin typeface="Courier New" panose="02070309020205020404" pitchFamily="49" charset="0"/>
                <a:cs typeface="Courier New" panose="02070309020205020404" pitchFamily="49" charset="0"/>
              </a:rPr>
              <a:t>VISIBLE</a:t>
            </a:r>
            <a:r>
              <a:rPr lang="en-US" altLang="en-US" dirty="0">
                <a:solidFill>
                  <a:srgbClr val="000000"/>
                </a:solidFill>
                <a:latin typeface="Courier New" panose="02070309020205020404" pitchFamily="49" charset="0"/>
                <a:cs typeface="Courier New" panose="02070309020205020404" pitchFamily="49" charset="0"/>
              </a:rPr>
              <a:t>);</a:t>
            </a:r>
            <a:br>
              <a:rPr lang="en-US" altLang="en-US" dirty="0">
                <a:solidFill>
                  <a:srgbClr val="000000"/>
                </a:solidFill>
                <a:latin typeface="Courier New" panose="02070309020205020404" pitchFamily="49" charset="0"/>
                <a:cs typeface="Courier New" panose="02070309020205020404" pitchFamily="49" charset="0"/>
              </a:rPr>
            </a:br>
            <a:r>
              <a:rPr lang="en-US" altLang="en-US" dirty="0" err="1">
                <a:solidFill>
                  <a:srgbClr val="000000"/>
                </a:solidFill>
                <a:latin typeface="Courier New" panose="02070309020205020404" pitchFamily="49" charset="0"/>
                <a:cs typeface="Courier New" panose="02070309020205020404" pitchFamily="49" charset="0"/>
              </a:rPr>
              <a:t>anim.start</a:t>
            </a:r>
            <a:r>
              <a:rPr lang="en-US" altLang="en-US" dirty="0" smtClean="0">
                <a:solidFill>
                  <a:srgbClr val="000000"/>
                </a:solidFill>
                <a:latin typeface="Courier New" panose="02070309020205020404" pitchFamily="49" charset="0"/>
                <a:cs typeface="Courier New" panose="02070309020205020404" pitchFamily="49" charset="0"/>
              </a:rPr>
              <a:t>();</a:t>
            </a:r>
            <a:endParaRPr lang="en-US" altLang="en-US" sz="6000" dirty="0">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41</a:t>
            </a:fld>
            <a:endParaRPr lang="en-US"/>
          </a:p>
        </p:txBody>
      </p:sp>
    </p:spTree>
    <p:extLst>
      <p:ext uri="{BB962C8B-B14F-4D97-AF65-F5344CB8AC3E}">
        <p14:creationId xmlns:p14="http://schemas.microsoft.com/office/powerpoint/2010/main" val="1050166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Color</a:t>
            </a:r>
            <a:endParaRPr lang="en-US" dirty="0"/>
          </a:p>
        </p:txBody>
      </p:sp>
      <p:sp>
        <p:nvSpPr>
          <p:cNvPr id="3" name="Content Placeholder 2"/>
          <p:cNvSpPr>
            <a:spLocks noGrp="1"/>
          </p:cNvSpPr>
          <p:nvPr>
            <p:ph idx="1"/>
          </p:nvPr>
        </p:nvSpPr>
        <p:spPr/>
        <p:txBody>
          <a:bodyPr/>
          <a:lstStyle/>
          <a:p>
            <a:r>
              <a:rPr lang="en-US" dirty="0"/>
              <a:t>Color </a:t>
            </a:r>
            <a:r>
              <a:rPr lang="en-US" dirty="0" smtClean="0"/>
              <a:t>is </a:t>
            </a:r>
            <a:r>
              <a:rPr lang="en-US" dirty="0"/>
              <a:t>inspired by bold hues juxtaposed with muted environments, deep shadows, and bright highlights </a:t>
            </a:r>
            <a:endParaRPr lang="en-US" dirty="0" smtClean="0"/>
          </a:p>
          <a:p>
            <a:r>
              <a:rPr lang="en-US" dirty="0">
                <a:hlinkClick r:id="rId2"/>
              </a:rPr>
              <a:t>https://material.io/guidelines/style/color.html</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42</a:t>
            </a:fld>
            <a:endParaRPr lang="en-US"/>
          </a:p>
        </p:txBody>
      </p:sp>
    </p:spTree>
    <p:extLst>
      <p:ext uri="{BB962C8B-B14F-4D97-AF65-F5344CB8AC3E}">
        <p14:creationId xmlns:p14="http://schemas.microsoft.com/office/powerpoint/2010/main" val="1673686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Color</a:t>
            </a:r>
            <a:endParaRPr lang="en-US" dirty="0"/>
          </a:p>
        </p:txBody>
      </p:sp>
      <p:sp>
        <p:nvSpPr>
          <p:cNvPr id="3" name="Content Placeholder 2"/>
          <p:cNvSpPr>
            <a:spLocks noGrp="1"/>
          </p:cNvSpPr>
          <p:nvPr>
            <p:ph idx="1"/>
          </p:nvPr>
        </p:nvSpPr>
        <p:spPr/>
        <p:txBody>
          <a:bodyPr/>
          <a:lstStyle/>
          <a:p>
            <a:r>
              <a:rPr lang="en-US" dirty="0" smtClean="0"/>
              <a:t>The color palette should have at least these three elements:</a:t>
            </a:r>
          </a:p>
          <a:p>
            <a:pPr lvl="1"/>
            <a:r>
              <a:rPr lang="en-US" dirty="0" smtClean="0"/>
              <a:t>A primary, signature color</a:t>
            </a:r>
          </a:p>
          <a:p>
            <a:pPr lvl="1"/>
            <a:r>
              <a:rPr lang="en-US" dirty="0" smtClean="0"/>
              <a:t>A darker variant, used for the status bar, among other things</a:t>
            </a:r>
          </a:p>
          <a:p>
            <a:pPr lvl="1"/>
            <a:r>
              <a:rPr lang="en-US" dirty="0" smtClean="0"/>
              <a:t>An accent color, complementary to primary color, to draw attention to important Views in the UI</a:t>
            </a:r>
          </a:p>
          <a:p>
            <a:r>
              <a:rPr lang="en-US" dirty="0" smtClean="0"/>
              <a:t>Thus color can be a way of branding your app without explicit elements that take screen real estate</a:t>
            </a:r>
          </a:p>
          <a:p>
            <a:r>
              <a:rPr lang="en-US" dirty="0" smtClean="0"/>
              <a:t>We’ll discuss this more when we talk about Themes</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43</a:t>
            </a:fld>
            <a:endParaRPr lang="en-US"/>
          </a:p>
        </p:txBody>
      </p:sp>
    </p:spTree>
    <p:extLst>
      <p:ext uri="{BB962C8B-B14F-4D97-AF65-F5344CB8AC3E}">
        <p14:creationId xmlns:p14="http://schemas.microsoft.com/office/powerpoint/2010/main" val="21370284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Color</a:t>
            </a:r>
            <a:endParaRPr lang="en-US" dirty="0"/>
          </a:p>
        </p:txBody>
      </p:sp>
      <p:sp>
        <p:nvSpPr>
          <p:cNvPr id="3" name="Content Placeholder 2"/>
          <p:cNvSpPr>
            <a:spLocks noGrp="1"/>
          </p:cNvSpPr>
          <p:nvPr>
            <p:ph idx="1"/>
          </p:nvPr>
        </p:nvSpPr>
        <p:spPr/>
        <p:txBody>
          <a:bodyPr/>
          <a:lstStyle/>
          <a:p>
            <a:r>
              <a:rPr lang="en-US" dirty="0" smtClean="0"/>
              <a:t>Hierarchical</a:t>
            </a:r>
          </a:p>
          <a:p>
            <a:pPr lvl="1"/>
            <a:r>
              <a:rPr lang="en-US" dirty="0"/>
              <a:t>Color indicates which elements are interactive, how they relate to other elements, and their level of prominence. Important elements should stand out the </a:t>
            </a:r>
            <a:r>
              <a:rPr lang="en-US" dirty="0" smtClean="0"/>
              <a:t>most</a:t>
            </a:r>
          </a:p>
          <a:p>
            <a:r>
              <a:rPr lang="en-US" dirty="0" smtClean="0"/>
              <a:t>Legible</a:t>
            </a:r>
          </a:p>
          <a:p>
            <a:pPr lvl="1"/>
            <a:r>
              <a:rPr lang="en-US" dirty="0"/>
              <a:t>Text and important elements, like icons, should meet legibility standards when appearing on colored backgrounds, across all screen and device types</a:t>
            </a:r>
            <a:endParaRPr lang="en-US" dirty="0" smtClean="0"/>
          </a:p>
          <a:p>
            <a:r>
              <a:rPr lang="en-US" dirty="0" smtClean="0"/>
              <a:t>Expressive</a:t>
            </a:r>
          </a:p>
          <a:p>
            <a:pPr lvl="1"/>
            <a:r>
              <a:rPr lang="en-US" dirty="0"/>
              <a:t>Reinforce your brand by showing brand colors at memorable moments that reinforce your brand’s style</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44</a:t>
            </a:fld>
            <a:endParaRPr lang="en-US"/>
          </a:p>
        </p:txBody>
      </p:sp>
    </p:spTree>
    <p:extLst>
      <p:ext uri="{BB962C8B-B14F-4D97-AF65-F5344CB8AC3E}">
        <p14:creationId xmlns:p14="http://schemas.microsoft.com/office/powerpoint/2010/main" val="1296414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Themes</a:t>
            </a:r>
            <a:endParaRPr lang="en-US" dirty="0"/>
          </a:p>
        </p:txBody>
      </p:sp>
      <p:sp>
        <p:nvSpPr>
          <p:cNvPr id="3" name="Content Placeholder 2"/>
          <p:cNvSpPr>
            <a:spLocks noGrp="1"/>
          </p:cNvSpPr>
          <p:nvPr>
            <p:ph idx="1"/>
          </p:nvPr>
        </p:nvSpPr>
        <p:spPr/>
        <p:txBody>
          <a:bodyPr>
            <a:normAutofit lnSpcReduction="10000"/>
          </a:bodyPr>
          <a:lstStyle/>
          <a:p>
            <a:r>
              <a:rPr lang="en-US" dirty="0" smtClean="0"/>
              <a:t>Theme that can be applied across all Activities</a:t>
            </a:r>
          </a:p>
          <a:p>
            <a:pPr marL="0" lvl="0" indent="0" eaLnBrk="0" fontAlgn="base" hangingPunct="0">
              <a:lnSpc>
                <a:spcPct val="100000"/>
              </a:lnSpc>
              <a:spcBef>
                <a:spcPct val="0"/>
              </a:spcBef>
              <a:spcAft>
                <a:spcPct val="0"/>
              </a:spcAft>
              <a:buNone/>
            </a:pP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resources</a:t>
            </a:r>
            <a:r>
              <a:rPr lang="en-US" altLang="en-US" sz="2000" dirty="0">
                <a:solidFill>
                  <a:srgbClr val="000000"/>
                </a:solidFill>
                <a:latin typeface="Courier New" panose="02070309020205020404" pitchFamily="49" charset="0"/>
                <a:cs typeface="Courier New" panose="02070309020205020404" pitchFamily="49" charset="0"/>
              </a:rPr>
              <a:t>&gt;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808080"/>
                </a:solidFill>
                <a:latin typeface="Courier New" panose="02070309020205020404" pitchFamily="49" charset="0"/>
                <a:cs typeface="Courier New" panose="02070309020205020404" pitchFamily="49" charset="0"/>
              </a:rPr>
              <a:t>&lt;!-- Base application theme. --&gt;</a:t>
            </a:r>
            <a:br>
              <a:rPr lang="en-US" altLang="en-US" sz="2000" i="1" dirty="0">
                <a:solidFill>
                  <a:srgbClr val="808080"/>
                </a:solidFill>
                <a:latin typeface="Courier New" panose="02070309020205020404" pitchFamily="49" charset="0"/>
                <a:cs typeface="Courier New" panose="02070309020205020404" pitchFamily="49" charset="0"/>
              </a:rPr>
            </a:br>
            <a:r>
              <a:rPr lang="en-US" altLang="en-US" sz="2000" i="1" dirty="0">
                <a:solidFill>
                  <a:srgbClr val="808080"/>
                </a:solidFill>
                <a:latin typeface="Courier New" panose="02070309020205020404" pitchFamily="49" charset="0"/>
                <a:cs typeface="Courier New" panose="020703090202050204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style </a:t>
            </a:r>
            <a:r>
              <a:rPr lang="en-US" altLang="en-US" sz="2000" b="1" dirty="0">
                <a:solidFill>
                  <a:srgbClr val="0000FF"/>
                </a:solidFill>
                <a:latin typeface="Courier New" panose="02070309020205020404" pitchFamily="49" charset="0"/>
                <a:cs typeface="Courier New" panose="02070309020205020404" pitchFamily="49" charset="0"/>
              </a:rPr>
              <a:t>name=</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b="1" dirty="0" err="1">
                <a:solidFill>
                  <a:srgbClr val="008000"/>
                </a:solidFill>
                <a:latin typeface="Courier New" panose="02070309020205020404" pitchFamily="49" charset="0"/>
                <a:cs typeface="Courier New" panose="02070309020205020404" pitchFamily="49" charset="0"/>
              </a:rPr>
              <a:t>AppTheme</a:t>
            </a:r>
            <a:r>
              <a:rPr lang="en-US" altLang="en-US" sz="2000" b="1" dirty="0">
                <a:solidFill>
                  <a:srgbClr val="008000"/>
                </a:solidFill>
                <a:latin typeface="Courier New" panose="02070309020205020404" pitchFamily="49" charset="0"/>
                <a:cs typeface="Courier New" panose="02070309020205020404" pitchFamily="49" charset="0"/>
              </a:rPr>
              <a:t>" </a:t>
            </a:r>
            <a:r>
              <a:rPr lang="en-US" altLang="en-US" sz="2000" b="1" dirty="0">
                <a:solidFill>
                  <a:srgbClr val="0000FF"/>
                </a:solidFill>
                <a:latin typeface="Courier New" panose="02070309020205020404" pitchFamily="49" charset="0"/>
                <a:cs typeface="Courier New" panose="02070309020205020404" pitchFamily="49" charset="0"/>
              </a:rPr>
              <a:t>parent=</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b="1" dirty="0" err="1">
                <a:solidFill>
                  <a:srgbClr val="008000"/>
                </a:solidFill>
                <a:latin typeface="Courier New" panose="02070309020205020404" pitchFamily="49" charset="0"/>
                <a:cs typeface="Courier New" panose="02070309020205020404" pitchFamily="49" charset="0"/>
              </a:rPr>
              <a:t>Theme.AppCompat.Light.DarkActionBar</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&gt;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808080"/>
                </a:solidFill>
                <a:latin typeface="Courier New" panose="02070309020205020404" pitchFamily="49" charset="0"/>
                <a:cs typeface="Courier New" panose="02070309020205020404" pitchFamily="49" charset="0"/>
              </a:rPr>
              <a:t>&lt;!-- Customize your theme here. --&gt;</a:t>
            </a:r>
            <a:br>
              <a:rPr lang="en-US" altLang="en-US" sz="2000" i="1" dirty="0">
                <a:solidFill>
                  <a:srgbClr val="808080"/>
                </a:solidFill>
                <a:latin typeface="Courier New" panose="02070309020205020404" pitchFamily="49" charset="0"/>
                <a:cs typeface="Courier New" panose="02070309020205020404" pitchFamily="49" charset="0"/>
              </a:rPr>
            </a:br>
            <a:r>
              <a:rPr lang="en-US" altLang="en-US" sz="2000" i="1" dirty="0">
                <a:solidFill>
                  <a:srgbClr val="808080"/>
                </a:solidFill>
                <a:latin typeface="Courier New" panose="02070309020205020404" pitchFamily="49" charset="0"/>
                <a:cs typeface="Courier New" panose="02070309020205020404" pitchFamily="49" charset="0"/>
              </a:rPr>
              <a:t>        </a:t>
            </a: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item </a:t>
            </a:r>
            <a:r>
              <a:rPr lang="en-US" altLang="en-US" sz="2000" b="1" dirty="0">
                <a:solidFill>
                  <a:srgbClr val="0000FF"/>
                </a:solidFill>
                <a:latin typeface="Courier New" panose="02070309020205020404" pitchFamily="49" charset="0"/>
                <a:cs typeface="Courier New" panose="02070309020205020404" pitchFamily="49" charset="0"/>
              </a:rPr>
              <a:t>name=</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b="1" dirty="0" err="1">
                <a:solidFill>
                  <a:srgbClr val="008000"/>
                </a:solidFill>
                <a:latin typeface="Courier New" panose="02070309020205020404" pitchFamily="49" charset="0"/>
                <a:cs typeface="Courier New" panose="02070309020205020404" pitchFamily="49" charset="0"/>
              </a:rPr>
              <a:t>colorPrimary</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&gt;@color/</a:t>
            </a:r>
            <a:r>
              <a:rPr lang="en-US" altLang="en-US" sz="2000" dirty="0" err="1">
                <a:solidFill>
                  <a:srgbClr val="000000"/>
                </a:solidFill>
                <a:latin typeface="Courier New" panose="02070309020205020404" pitchFamily="49" charset="0"/>
                <a:cs typeface="Courier New" panose="02070309020205020404" pitchFamily="49" charset="0"/>
              </a:rPr>
              <a:t>colorPrimary</a:t>
            </a: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item</a:t>
            </a:r>
            <a:r>
              <a:rPr lang="en-US" altLang="en-US" sz="2000" dirty="0">
                <a:solidFill>
                  <a:srgbClr val="000000"/>
                </a:solidFill>
                <a:latin typeface="Courier New" panose="02070309020205020404" pitchFamily="49" charset="0"/>
                <a:cs typeface="Courier New" panose="02070309020205020404" pitchFamily="49" charset="0"/>
              </a:rPr>
              <a:t>&gt;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&lt;</a:t>
            </a:r>
            <a:r>
              <a:rPr lang="en-US" altLang="en-US" sz="2000" b="1" dirty="0">
                <a:solidFill>
                  <a:srgbClr val="000080"/>
                </a:solidFill>
                <a:latin typeface="Courier New" panose="02070309020205020404" pitchFamily="49" charset="0"/>
                <a:cs typeface="Courier New" panose="02070309020205020404" pitchFamily="49" charset="0"/>
              </a:rPr>
              <a:t>item </a:t>
            </a:r>
            <a:r>
              <a:rPr lang="en-US" altLang="en-US" sz="2000" b="1" dirty="0">
                <a:solidFill>
                  <a:srgbClr val="0000FF"/>
                </a:solidFill>
                <a:latin typeface="Courier New" panose="02070309020205020404" pitchFamily="49" charset="0"/>
                <a:cs typeface="Courier New" panose="02070309020205020404" pitchFamily="49" charset="0"/>
              </a:rPr>
              <a:t>name=</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b="1" dirty="0" err="1">
                <a:solidFill>
                  <a:srgbClr val="008000"/>
                </a:solidFill>
                <a:latin typeface="Courier New" panose="02070309020205020404" pitchFamily="49" charset="0"/>
                <a:cs typeface="Courier New" panose="02070309020205020404" pitchFamily="49" charset="0"/>
              </a:rPr>
              <a:t>colorPrimaryDark</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&gt;@color/</a:t>
            </a:r>
            <a:r>
              <a:rPr lang="en-US" altLang="en-US" sz="2000" dirty="0" err="1">
                <a:solidFill>
                  <a:srgbClr val="000000"/>
                </a:solidFill>
                <a:latin typeface="Courier New" panose="02070309020205020404" pitchFamily="49" charset="0"/>
                <a:cs typeface="Courier New" panose="02070309020205020404" pitchFamily="49" charset="0"/>
              </a:rPr>
              <a:t>colorPrimaryDark</a:t>
            </a: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item</a:t>
            </a:r>
            <a:r>
              <a:rPr lang="en-US" altLang="en-US" sz="2000" dirty="0">
                <a:solidFill>
                  <a:srgbClr val="000000"/>
                </a:solidFill>
                <a:latin typeface="Courier New" panose="02070309020205020404" pitchFamily="49" charset="0"/>
                <a:cs typeface="Courier New" panose="02070309020205020404" pitchFamily="49" charset="0"/>
              </a:rPr>
              <a:t>&gt;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&lt;</a:t>
            </a:r>
            <a:r>
              <a:rPr lang="en-US" altLang="en-US" sz="2000" b="1" dirty="0">
                <a:solidFill>
                  <a:srgbClr val="000080"/>
                </a:solidFill>
                <a:latin typeface="Courier New" panose="02070309020205020404" pitchFamily="49" charset="0"/>
                <a:cs typeface="Courier New" panose="02070309020205020404" pitchFamily="49" charset="0"/>
              </a:rPr>
              <a:t>item </a:t>
            </a:r>
            <a:r>
              <a:rPr lang="en-US" altLang="en-US" sz="2000" b="1" dirty="0">
                <a:solidFill>
                  <a:srgbClr val="0000FF"/>
                </a:solidFill>
                <a:latin typeface="Courier New" panose="02070309020205020404" pitchFamily="49" charset="0"/>
                <a:cs typeface="Courier New" panose="02070309020205020404" pitchFamily="49" charset="0"/>
              </a:rPr>
              <a:t>name=</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b="1" dirty="0" err="1">
                <a:solidFill>
                  <a:srgbClr val="008000"/>
                </a:solidFill>
                <a:latin typeface="Courier New" panose="02070309020205020404" pitchFamily="49" charset="0"/>
                <a:cs typeface="Courier New" panose="02070309020205020404" pitchFamily="49" charset="0"/>
              </a:rPr>
              <a:t>colorAccent</a:t>
            </a:r>
            <a:r>
              <a:rPr lang="en-US" altLang="en-US" sz="2000" b="1" dirty="0">
                <a:solidFill>
                  <a:srgbClr val="008000"/>
                </a:solidFill>
                <a:latin typeface="Courier New" panose="02070309020205020404" pitchFamily="49" charset="0"/>
                <a:cs typeface="Courier New" panose="02070309020205020404" pitchFamily="49" charset="0"/>
              </a:rPr>
              <a:t>"</a:t>
            </a:r>
            <a:r>
              <a:rPr lang="en-US" altLang="en-US" sz="2000" dirty="0">
                <a:solidFill>
                  <a:srgbClr val="000000"/>
                </a:solidFill>
                <a:latin typeface="Courier New" panose="02070309020205020404" pitchFamily="49" charset="0"/>
                <a:cs typeface="Courier New" panose="02070309020205020404" pitchFamily="49" charset="0"/>
              </a:rPr>
              <a:t>&gt;@color/</a:t>
            </a:r>
            <a:r>
              <a:rPr lang="en-US" altLang="en-US" sz="2000" dirty="0" err="1">
                <a:solidFill>
                  <a:srgbClr val="000000"/>
                </a:solidFill>
                <a:latin typeface="Courier New" panose="02070309020205020404" pitchFamily="49" charset="0"/>
                <a:cs typeface="Courier New" panose="02070309020205020404" pitchFamily="49" charset="0"/>
              </a:rPr>
              <a:t>colorAccent</a:t>
            </a: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item</a:t>
            </a:r>
            <a:r>
              <a:rPr lang="en-US" altLang="en-US" sz="2000" dirty="0">
                <a:solidFill>
                  <a:srgbClr val="000000"/>
                </a:solidFill>
                <a:latin typeface="Courier New" panose="02070309020205020404" pitchFamily="49" charset="0"/>
                <a:cs typeface="Courier New" panose="02070309020205020404" pitchFamily="49" charset="0"/>
              </a:rPr>
              <a:t>&gt;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&lt;/</a:t>
            </a:r>
            <a:r>
              <a:rPr lang="en-US" altLang="en-US" sz="2000" b="1" dirty="0">
                <a:solidFill>
                  <a:srgbClr val="000080"/>
                </a:solidFill>
                <a:latin typeface="Courier New" panose="02070309020205020404" pitchFamily="49" charset="0"/>
                <a:cs typeface="Courier New" panose="02070309020205020404" pitchFamily="49" charset="0"/>
              </a:rPr>
              <a:t>style</a:t>
            </a:r>
            <a:r>
              <a:rPr lang="en-US" altLang="en-US" sz="2000" dirty="0">
                <a:solidFill>
                  <a:srgbClr val="000000"/>
                </a:solidFill>
                <a:latin typeface="Courier New" panose="02070309020205020404" pitchFamily="49" charset="0"/>
                <a:cs typeface="Courier New" panose="02070309020205020404" pitchFamily="49" charset="0"/>
              </a:rPr>
              <a:t>&gt;</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
            </a:r>
            <a:br>
              <a:rPr lang="en-US" altLang="en-US" sz="2000" dirty="0">
                <a:solidFill>
                  <a:srgbClr val="000000"/>
                </a:solidFill>
                <a:latin typeface="Courier New" panose="02070309020205020404" pitchFamily="49" charset="0"/>
                <a:cs typeface="Courier New" panose="02070309020205020404" pitchFamily="49" charset="0"/>
              </a:rPr>
            </a:br>
            <a:r>
              <a:rPr lang="en-US" altLang="en-US" sz="2000" dirty="0">
                <a:solidFill>
                  <a:srgbClr val="000000"/>
                </a:solidFill>
                <a:latin typeface="Courier New" panose="02070309020205020404" pitchFamily="49" charset="0"/>
                <a:cs typeface="Courier New" panose="02070309020205020404" pitchFamily="49" charset="0"/>
              </a:rPr>
              <a:t>&lt;/</a:t>
            </a:r>
            <a:r>
              <a:rPr lang="en-US" altLang="en-US" sz="2000" b="1" dirty="0">
                <a:solidFill>
                  <a:srgbClr val="000080"/>
                </a:solidFill>
                <a:latin typeface="Courier New" panose="02070309020205020404" pitchFamily="49" charset="0"/>
                <a:cs typeface="Courier New" panose="02070309020205020404" pitchFamily="49" charset="0"/>
              </a:rPr>
              <a:t>resources</a:t>
            </a:r>
            <a:r>
              <a:rPr lang="en-US" altLang="en-US" sz="2000" dirty="0">
                <a:solidFill>
                  <a:srgbClr val="000000"/>
                </a:solidFill>
                <a:latin typeface="Courier New" panose="02070309020205020404" pitchFamily="49" charset="0"/>
                <a:cs typeface="Courier New" panose="02070309020205020404" pitchFamily="49" charset="0"/>
              </a:rPr>
              <a:t>&gt;</a:t>
            </a:r>
            <a:endParaRPr lang="en-US" altLang="en-US" sz="4800" dirty="0">
              <a:solidFill>
                <a:prstClr val="black"/>
              </a:solidFill>
              <a:latin typeface="Arial" panose="020B0604020202020204" pitchFamily="34"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45</a:t>
            </a:fld>
            <a:endParaRPr lang="en-US"/>
          </a:p>
        </p:txBody>
      </p:sp>
    </p:spTree>
    <p:extLst>
      <p:ext uri="{BB962C8B-B14F-4D97-AF65-F5344CB8AC3E}">
        <p14:creationId xmlns:p14="http://schemas.microsoft.com/office/powerpoint/2010/main" val="4279929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Themes</a:t>
            </a:r>
            <a:endParaRPr lang="en-US" dirty="0"/>
          </a:p>
        </p:txBody>
      </p:sp>
      <p:sp>
        <p:nvSpPr>
          <p:cNvPr id="3" name="Content Placeholder 2"/>
          <p:cNvSpPr>
            <a:spLocks noGrp="1"/>
          </p:cNvSpPr>
          <p:nvPr>
            <p:ph idx="1"/>
          </p:nvPr>
        </p:nvSpPr>
        <p:spPr/>
        <p:txBody>
          <a:bodyPr/>
          <a:lstStyle/>
          <a:p>
            <a:r>
              <a:rPr lang="en-US" dirty="0" smtClean="0"/>
              <a:t>Colors from the Resources file:</a:t>
            </a:r>
          </a:p>
          <a:p>
            <a:pPr marL="0" indent="0">
              <a:buNone/>
            </a:pPr>
            <a:r>
              <a:rPr lang="en-US" altLang="en-US" sz="2400" i="1" dirty="0">
                <a:solidFill>
                  <a:srgbClr val="000000"/>
                </a:solidFill>
                <a:latin typeface="Courier New" panose="02070309020205020404" pitchFamily="49" charset="0"/>
                <a:cs typeface="Courier New" panose="02070309020205020404" pitchFamily="49" charset="0"/>
              </a:rPr>
              <a:t>&lt;?</a:t>
            </a:r>
            <a:r>
              <a:rPr lang="en-US" altLang="en-US" sz="2400" b="1" dirty="0">
                <a:solidFill>
                  <a:srgbClr val="0000FF"/>
                </a:solidFill>
                <a:latin typeface="Courier New" panose="02070309020205020404" pitchFamily="49" charset="0"/>
                <a:cs typeface="Courier New" panose="02070309020205020404" pitchFamily="49" charset="0"/>
              </a:rPr>
              <a:t>xml version=</a:t>
            </a:r>
            <a:r>
              <a:rPr lang="en-US" altLang="en-US" sz="2400" b="1" dirty="0">
                <a:solidFill>
                  <a:srgbClr val="008000"/>
                </a:solidFill>
                <a:latin typeface="Courier New" panose="02070309020205020404" pitchFamily="49" charset="0"/>
                <a:cs typeface="Courier New" panose="02070309020205020404" pitchFamily="49" charset="0"/>
              </a:rPr>
              <a:t>"1.0" </a:t>
            </a:r>
            <a:r>
              <a:rPr lang="en-US" altLang="en-US" sz="2400" b="1" dirty="0">
                <a:solidFill>
                  <a:srgbClr val="0000FF"/>
                </a:solidFill>
                <a:latin typeface="Courier New" panose="02070309020205020404" pitchFamily="49" charset="0"/>
                <a:cs typeface="Courier New" panose="02070309020205020404" pitchFamily="49" charset="0"/>
              </a:rPr>
              <a:t>encoding=</a:t>
            </a:r>
            <a:r>
              <a:rPr lang="en-US" altLang="en-US" sz="2400" b="1" dirty="0">
                <a:solidFill>
                  <a:srgbClr val="008000"/>
                </a:solidFill>
                <a:latin typeface="Courier New" panose="02070309020205020404" pitchFamily="49" charset="0"/>
                <a:cs typeface="Courier New" panose="02070309020205020404" pitchFamily="49" charset="0"/>
              </a:rPr>
              <a:t>"utf-8"</a:t>
            </a:r>
            <a:r>
              <a:rPr lang="en-US" altLang="en-US" sz="2400" i="1" dirty="0">
                <a:solidFill>
                  <a:srgbClr val="000000"/>
                </a:solidFill>
                <a:latin typeface="Courier New" panose="02070309020205020404" pitchFamily="49" charset="0"/>
                <a:cs typeface="Courier New" panose="02070309020205020404" pitchFamily="49" charset="0"/>
              </a:rPr>
              <a:t>?&gt;</a:t>
            </a:r>
            <a:br>
              <a:rPr lang="en-US" altLang="en-US" sz="2400" i="1"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&lt;</a:t>
            </a:r>
            <a:r>
              <a:rPr lang="en-US" altLang="en-US" sz="2400" b="1" dirty="0">
                <a:solidFill>
                  <a:srgbClr val="000080"/>
                </a:solidFill>
                <a:latin typeface="Courier New" panose="02070309020205020404" pitchFamily="49" charset="0"/>
                <a:cs typeface="Courier New" panose="02070309020205020404" pitchFamily="49" charset="0"/>
              </a:rPr>
              <a:t>resources</a:t>
            </a:r>
            <a:r>
              <a:rPr lang="en-US" altLang="en-US" sz="2400" dirty="0">
                <a:solidFill>
                  <a:srgbClr val="000000"/>
                </a:solidFill>
                <a:latin typeface="Courier New" panose="02070309020205020404" pitchFamily="49" charset="0"/>
                <a:cs typeface="Courier New" panose="02070309020205020404" pitchFamily="49" charset="0"/>
              </a:rPr>
              <a:t>&gt;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&lt;</a:t>
            </a:r>
            <a:r>
              <a:rPr lang="en-US" altLang="en-US" sz="2400" b="1" dirty="0">
                <a:solidFill>
                  <a:srgbClr val="000080"/>
                </a:solidFill>
                <a:latin typeface="Courier New" panose="02070309020205020404" pitchFamily="49" charset="0"/>
                <a:cs typeface="Courier New" panose="02070309020205020404" pitchFamily="49" charset="0"/>
              </a:rPr>
              <a:t>color </a:t>
            </a:r>
            <a:r>
              <a:rPr lang="en-US" altLang="en-US" sz="2400" b="1" dirty="0">
                <a:solidFill>
                  <a:srgbClr val="0000FF"/>
                </a:solidFill>
                <a:latin typeface="Courier New" panose="02070309020205020404" pitchFamily="49" charset="0"/>
                <a:cs typeface="Courier New" panose="02070309020205020404" pitchFamily="49" charset="0"/>
              </a:rPr>
              <a:t>name=</a:t>
            </a:r>
            <a:r>
              <a:rPr lang="en-US" altLang="en-US" sz="2400" b="1" dirty="0">
                <a:solidFill>
                  <a:srgbClr val="008000"/>
                </a:solidFill>
                <a:latin typeface="Courier New" panose="02070309020205020404" pitchFamily="49" charset="0"/>
                <a:cs typeface="Courier New" panose="02070309020205020404" pitchFamily="49" charset="0"/>
              </a:rPr>
              <a:t>"</a:t>
            </a:r>
            <a:r>
              <a:rPr lang="en-US" altLang="en-US" sz="2400" b="1" dirty="0" err="1">
                <a:solidFill>
                  <a:srgbClr val="008000"/>
                </a:solidFill>
                <a:latin typeface="Courier New" panose="02070309020205020404" pitchFamily="49" charset="0"/>
                <a:cs typeface="Courier New" panose="02070309020205020404" pitchFamily="49" charset="0"/>
              </a:rPr>
              <a:t>colorPrimary</a:t>
            </a:r>
            <a:r>
              <a:rPr lang="en-US" altLang="en-US" sz="2400" b="1" dirty="0">
                <a:solidFill>
                  <a:srgbClr val="0080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&gt;#B4F3EC&lt;/</a:t>
            </a:r>
            <a:r>
              <a:rPr lang="en-US" altLang="en-US" sz="2400" b="1" dirty="0">
                <a:solidFill>
                  <a:srgbClr val="000080"/>
                </a:solidFill>
                <a:latin typeface="Courier New" panose="02070309020205020404" pitchFamily="49" charset="0"/>
                <a:cs typeface="Courier New" panose="02070309020205020404" pitchFamily="49" charset="0"/>
              </a:rPr>
              <a:t>color</a:t>
            </a:r>
            <a:r>
              <a:rPr lang="en-US" altLang="en-US" sz="2400" dirty="0">
                <a:solidFill>
                  <a:srgbClr val="000000"/>
                </a:solidFill>
                <a:latin typeface="Courier New" panose="02070309020205020404" pitchFamily="49" charset="0"/>
                <a:cs typeface="Courier New" panose="02070309020205020404" pitchFamily="49" charset="0"/>
              </a:rPr>
              <a:t>&gt;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&lt;</a:t>
            </a:r>
            <a:r>
              <a:rPr lang="en-US" altLang="en-US" sz="2400" b="1" dirty="0">
                <a:solidFill>
                  <a:srgbClr val="000080"/>
                </a:solidFill>
                <a:latin typeface="Courier New" panose="02070309020205020404" pitchFamily="49" charset="0"/>
                <a:cs typeface="Courier New" panose="02070309020205020404" pitchFamily="49" charset="0"/>
              </a:rPr>
              <a:t>color </a:t>
            </a:r>
            <a:r>
              <a:rPr lang="en-US" altLang="en-US" sz="2400" b="1" dirty="0">
                <a:solidFill>
                  <a:srgbClr val="0000FF"/>
                </a:solidFill>
                <a:latin typeface="Courier New" panose="02070309020205020404" pitchFamily="49" charset="0"/>
                <a:cs typeface="Courier New" panose="02070309020205020404" pitchFamily="49" charset="0"/>
              </a:rPr>
              <a:t>name=</a:t>
            </a:r>
            <a:r>
              <a:rPr lang="en-US" altLang="en-US" sz="2400" b="1" dirty="0">
                <a:solidFill>
                  <a:srgbClr val="008000"/>
                </a:solidFill>
                <a:latin typeface="Courier New" panose="02070309020205020404" pitchFamily="49" charset="0"/>
                <a:cs typeface="Courier New" panose="02070309020205020404" pitchFamily="49" charset="0"/>
              </a:rPr>
              <a:t>"</a:t>
            </a:r>
            <a:r>
              <a:rPr lang="en-US" altLang="en-US" sz="2400" b="1" dirty="0" err="1">
                <a:solidFill>
                  <a:srgbClr val="008000"/>
                </a:solidFill>
                <a:latin typeface="Courier New" panose="02070309020205020404" pitchFamily="49" charset="0"/>
                <a:cs typeface="Courier New" panose="02070309020205020404" pitchFamily="49" charset="0"/>
              </a:rPr>
              <a:t>colorPrimaryDark</a:t>
            </a:r>
            <a:r>
              <a:rPr lang="en-US" altLang="en-US" sz="2400" b="1" dirty="0">
                <a:solidFill>
                  <a:srgbClr val="0080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&gt;#00574B&lt;/</a:t>
            </a:r>
            <a:r>
              <a:rPr lang="en-US" altLang="en-US" sz="2400" b="1" dirty="0">
                <a:solidFill>
                  <a:srgbClr val="000080"/>
                </a:solidFill>
                <a:latin typeface="Courier New" panose="02070309020205020404" pitchFamily="49" charset="0"/>
                <a:cs typeface="Courier New" panose="02070309020205020404" pitchFamily="49" charset="0"/>
              </a:rPr>
              <a:t>color</a:t>
            </a:r>
            <a:r>
              <a:rPr lang="en-US" altLang="en-US" sz="2400" dirty="0">
                <a:solidFill>
                  <a:srgbClr val="000000"/>
                </a:solidFill>
                <a:latin typeface="Courier New" panose="02070309020205020404" pitchFamily="49" charset="0"/>
                <a:cs typeface="Courier New" panose="02070309020205020404" pitchFamily="49" charset="0"/>
              </a:rPr>
              <a:t>&gt;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    &lt;</a:t>
            </a:r>
            <a:r>
              <a:rPr lang="en-US" altLang="en-US" sz="2400" b="1" dirty="0">
                <a:solidFill>
                  <a:srgbClr val="000080"/>
                </a:solidFill>
                <a:latin typeface="Courier New" panose="02070309020205020404" pitchFamily="49" charset="0"/>
                <a:cs typeface="Courier New" panose="02070309020205020404" pitchFamily="49" charset="0"/>
              </a:rPr>
              <a:t>color </a:t>
            </a:r>
            <a:r>
              <a:rPr lang="en-US" altLang="en-US" sz="2400" b="1" dirty="0">
                <a:solidFill>
                  <a:srgbClr val="0000FF"/>
                </a:solidFill>
                <a:latin typeface="Courier New" panose="02070309020205020404" pitchFamily="49" charset="0"/>
                <a:cs typeface="Courier New" panose="02070309020205020404" pitchFamily="49" charset="0"/>
              </a:rPr>
              <a:t>name=</a:t>
            </a:r>
            <a:r>
              <a:rPr lang="en-US" altLang="en-US" sz="2400" b="1" dirty="0">
                <a:solidFill>
                  <a:srgbClr val="008000"/>
                </a:solidFill>
                <a:latin typeface="Courier New" panose="02070309020205020404" pitchFamily="49" charset="0"/>
                <a:cs typeface="Courier New" panose="02070309020205020404" pitchFamily="49" charset="0"/>
              </a:rPr>
              <a:t>"</a:t>
            </a:r>
            <a:r>
              <a:rPr lang="en-US" altLang="en-US" sz="2400" b="1" dirty="0" err="1">
                <a:solidFill>
                  <a:srgbClr val="008000"/>
                </a:solidFill>
                <a:latin typeface="Courier New" panose="02070309020205020404" pitchFamily="49" charset="0"/>
                <a:cs typeface="Courier New" panose="02070309020205020404" pitchFamily="49" charset="0"/>
              </a:rPr>
              <a:t>colorAccent</a:t>
            </a:r>
            <a:r>
              <a:rPr lang="en-US" altLang="en-US" sz="2400" b="1" dirty="0">
                <a:solidFill>
                  <a:srgbClr val="008000"/>
                </a:solidFill>
                <a:latin typeface="Courier New" panose="02070309020205020404" pitchFamily="49" charset="0"/>
                <a:cs typeface="Courier New" panose="02070309020205020404" pitchFamily="49" charset="0"/>
              </a:rPr>
              <a:t>"</a:t>
            </a:r>
            <a:r>
              <a:rPr lang="en-US" altLang="en-US" sz="2400" dirty="0">
                <a:solidFill>
                  <a:srgbClr val="000000"/>
                </a:solidFill>
                <a:latin typeface="Courier New" panose="02070309020205020404" pitchFamily="49" charset="0"/>
                <a:cs typeface="Courier New" panose="02070309020205020404" pitchFamily="49" charset="0"/>
              </a:rPr>
              <a:t>&gt;#D81B60&lt;/</a:t>
            </a:r>
            <a:r>
              <a:rPr lang="en-US" altLang="en-US" sz="2400" b="1" dirty="0">
                <a:solidFill>
                  <a:srgbClr val="000080"/>
                </a:solidFill>
                <a:latin typeface="Courier New" panose="02070309020205020404" pitchFamily="49" charset="0"/>
                <a:cs typeface="Courier New" panose="02070309020205020404" pitchFamily="49" charset="0"/>
              </a:rPr>
              <a:t>color</a:t>
            </a:r>
            <a:r>
              <a:rPr lang="en-US" altLang="en-US" sz="2400" dirty="0">
                <a:solidFill>
                  <a:srgbClr val="000000"/>
                </a:solidFill>
                <a:latin typeface="Courier New" panose="02070309020205020404" pitchFamily="49" charset="0"/>
                <a:cs typeface="Courier New" panose="02070309020205020404" pitchFamily="49" charset="0"/>
              </a:rPr>
              <a:t>&gt;</a:t>
            </a:r>
            <a:br>
              <a:rPr lang="en-US" altLang="en-US" sz="2400" dirty="0">
                <a:solidFill>
                  <a:srgbClr val="000000"/>
                </a:solidFill>
                <a:latin typeface="Courier New" panose="02070309020205020404" pitchFamily="49" charset="0"/>
                <a:cs typeface="Courier New" panose="02070309020205020404" pitchFamily="49" charset="0"/>
              </a:rPr>
            </a:br>
            <a:r>
              <a:rPr lang="en-US" altLang="en-US" sz="2400" dirty="0">
                <a:solidFill>
                  <a:srgbClr val="000000"/>
                </a:solidFill>
                <a:latin typeface="Courier New" panose="02070309020205020404" pitchFamily="49" charset="0"/>
                <a:cs typeface="Courier New" panose="02070309020205020404" pitchFamily="49" charset="0"/>
              </a:rPr>
              <a:t>&lt;/</a:t>
            </a:r>
            <a:r>
              <a:rPr lang="en-US" altLang="en-US" sz="2400" b="1" dirty="0">
                <a:solidFill>
                  <a:srgbClr val="000080"/>
                </a:solidFill>
                <a:latin typeface="Courier New" panose="02070309020205020404" pitchFamily="49" charset="0"/>
                <a:cs typeface="Courier New" panose="02070309020205020404" pitchFamily="49" charset="0"/>
              </a:rPr>
              <a:t>resources</a:t>
            </a:r>
            <a:r>
              <a:rPr lang="en-US" altLang="en-US" sz="2400" dirty="0">
                <a:solidFill>
                  <a:srgbClr val="000000"/>
                </a:solidFill>
                <a:latin typeface="Courier New" panose="02070309020205020404" pitchFamily="49" charset="0"/>
                <a:cs typeface="Courier New" panose="02070309020205020404" pitchFamily="49" charset="0"/>
              </a:rPr>
              <a:t>&gt;</a:t>
            </a:r>
            <a:endParaRPr lang="en-US" altLang="en-US" sz="5400" dirty="0">
              <a:latin typeface="Arial" panose="020B0604020202020204" pitchFamily="34"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46</a:t>
            </a:fld>
            <a:endParaRPr lang="en-US"/>
          </a:p>
        </p:txBody>
      </p:sp>
      <p:sp>
        <p:nvSpPr>
          <p:cNvPr id="6"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00308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Themes</a:t>
            </a:r>
            <a:endParaRPr lang="en-US" dirty="0"/>
          </a:p>
        </p:txBody>
      </p:sp>
      <p:sp>
        <p:nvSpPr>
          <p:cNvPr id="3" name="Content Placeholder 2"/>
          <p:cNvSpPr>
            <a:spLocks noGrp="1"/>
          </p:cNvSpPr>
          <p:nvPr>
            <p:ph idx="1"/>
          </p:nvPr>
        </p:nvSpPr>
        <p:spPr/>
        <p:txBody>
          <a:bodyPr/>
          <a:lstStyle/>
          <a:p>
            <a:r>
              <a:rPr lang="en-US" dirty="0" smtClean="0"/>
              <a:t>Note that the theme </a:t>
            </a:r>
            <a:r>
              <a:rPr lang="en-US" dirty="0" err="1" smtClean="0"/>
              <a:t>AppTheme</a:t>
            </a:r>
            <a:r>
              <a:rPr lang="en-US" dirty="0" smtClean="0"/>
              <a:t> is </a:t>
            </a:r>
            <a:r>
              <a:rPr lang="en-US" dirty="0"/>
              <a:t>derived from  </a:t>
            </a:r>
            <a:r>
              <a:rPr lang="en-US" dirty="0" err="1" smtClean="0"/>
              <a:t>Theme.AppCompat.Light.DarkActionBar</a:t>
            </a:r>
            <a:r>
              <a:rPr lang="en-US" dirty="0" smtClean="0"/>
              <a:t>, which is built in</a:t>
            </a:r>
          </a:p>
          <a:p>
            <a:r>
              <a:rPr lang="en-US" dirty="0" smtClean="0"/>
              <a:t>In the &lt;Application&gt; section of the manifest, there is the following line</a:t>
            </a:r>
            <a:r>
              <a:rPr lang="en-US" dirty="0"/>
              <a:t>:  </a:t>
            </a:r>
            <a:r>
              <a:rPr lang="en-US" dirty="0" err="1"/>
              <a:t>android:theme</a:t>
            </a:r>
            <a:r>
              <a:rPr lang="en-US" dirty="0"/>
              <a:t>="@style/</a:t>
            </a:r>
            <a:r>
              <a:rPr lang="en-US" dirty="0" err="1"/>
              <a:t>AppTheme</a:t>
            </a:r>
            <a:r>
              <a:rPr lang="en-US" dirty="0" smtClean="0"/>
              <a:t>"&gt;</a:t>
            </a:r>
          </a:p>
          <a:p>
            <a:r>
              <a:rPr lang="en-US" dirty="0" smtClean="0"/>
              <a:t>This applies the same theme to all Activities in the program, giving them a consistent look</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47</a:t>
            </a:fld>
            <a:endParaRPr lang="en-US"/>
          </a:p>
        </p:txBody>
      </p:sp>
    </p:spTree>
    <p:extLst>
      <p:ext uri="{BB962C8B-B14F-4D97-AF65-F5344CB8AC3E}">
        <p14:creationId xmlns:p14="http://schemas.microsoft.com/office/powerpoint/2010/main" val="9292686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Themes</a:t>
            </a:r>
          </a:p>
        </p:txBody>
      </p:sp>
      <p:sp>
        <p:nvSpPr>
          <p:cNvPr id="3" name="Content Placeholder 2"/>
          <p:cNvSpPr>
            <a:spLocks noGrp="1"/>
          </p:cNvSpPr>
          <p:nvPr>
            <p:ph idx="1"/>
          </p:nvPr>
        </p:nvSpPr>
        <p:spPr/>
        <p:txBody>
          <a:bodyPr/>
          <a:lstStyle/>
          <a:p>
            <a:r>
              <a:rPr lang="en-US" dirty="0" smtClean="0"/>
              <a:t>You can also define a second theme within the &lt;resources&gt; tag that can be applied to Views</a:t>
            </a:r>
          </a:p>
          <a:p>
            <a:pPr marL="0" indent="0">
              <a:buNone/>
            </a:pPr>
            <a:r>
              <a:rPr lang="en-US" dirty="0" smtClean="0">
                <a:latin typeface="Consolas" panose="020B0609020204030204" pitchFamily="49" charset="0"/>
                <a:cs typeface="Consolas" panose="020B0609020204030204" pitchFamily="49" charset="0"/>
              </a:rPr>
              <a:t>&lt;style name=“</a:t>
            </a:r>
            <a:r>
              <a:rPr lang="en-US" dirty="0" err="1" smtClean="0">
                <a:latin typeface="Consolas" panose="020B0609020204030204" pitchFamily="49" charset="0"/>
                <a:cs typeface="Consolas" panose="020B0609020204030204" pitchFamily="49" charset="0"/>
              </a:rPr>
              <a:t>AppTheme.Custom</a:t>
            </a:r>
            <a:r>
              <a:rPr lang="en-US" dirty="0" smtClean="0">
                <a:latin typeface="Consolas" panose="020B0609020204030204" pitchFamily="49" charset="0"/>
                <a:cs typeface="Consolas" panose="020B0609020204030204" pitchFamily="49" charset="0"/>
              </a:rPr>
              <a:t>”&gt;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&lt;item name=“</a:t>
            </a:r>
            <a:r>
              <a:rPr lang="en-US" dirty="0" err="1" smtClean="0">
                <a:latin typeface="Consolas" panose="020B0609020204030204" pitchFamily="49" charset="0"/>
                <a:cs typeface="Consolas" panose="020B0609020204030204" pitchFamily="49" charset="0"/>
              </a:rPr>
              <a:t>colorControlNormal</a:t>
            </a:r>
            <a:r>
              <a:rPr lang="en-US" dirty="0" smtClean="0">
                <a:latin typeface="Consolas" panose="020B0609020204030204" pitchFamily="49" charset="0"/>
                <a:cs typeface="Consolas" panose="020B0609020204030204" pitchFamily="49" charset="0"/>
              </a:rPr>
              <a:t>”&gt;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@color/</a:t>
            </a:r>
            <a:r>
              <a:rPr lang="en-US" dirty="0" err="1" smtClean="0">
                <a:latin typeface="Consolas" panose="020B0609020204030204" pitchFamily="49" charset="0"/>
                <a:cs typeface="Consolas" panose="020B0609020204030204" pitchFamily="49" charset="0"/>
              </a:rPr>
              <a:t>colorControlNormal</a:t>
            </a:r>
            <a:r>
              <a:rPr lang="en-US" dirty="0" smtClean="0">
                <a:latin typeface="Consolas" panose="020B0609020204030204" pitchFamily="49" charset="0"/>
                <a:cs typeface="Consolas" panose="020B0609020204030204" pitchFamily="49" charset="0"/>
              </a:rPr>
              <a:t>&lt;/item&gt;</a:t>
            </a:r>
          </a:p>
          <a:p>
            <a:pPr marL="0" indent="0">
              <a:buNone/>
            </a:pPr>
            <a:r>
              <a:rPr lang="en-US" dirty="0">
                <a:latin typeface="Consolas" panose="020B0609020204030204" pitchFamily="49" charset="0"/>
                <a:cs typeface="Consolas" panose="020B0609020204030204" pitchFamily="49" charset="0"/>
              </a:rPr>
              <a:t> &lt;item name=“</a:t>
            </a:r>
            <a:r>
              <a:rPr lang="en-US" dirty="0" err="1" smtClean="0">
                <a:latin typeface="Consolas" panose="020B0609020204030204" pitchFamily="49" charset="0"/>
                <a:cs typeface="Consolas" panose="020B0609020204030204" pitchFamily="49" charset="0"/>
              </a:rPr>
              <a:t>colorControlActivated</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color/</a:t>
            </a:r>
            <a:r>
              <a:rPr lang="en-US" dirty="0" err="1" smtClean="0">
                <a:latin typeface="Consolas" panose="020B0609020204030204" pitchFamily="49" charset="0"/>
                <a:cs typeface="Consolas" panose="020B0609020204030204" pitchFamily="49" charset="0"/>
              </a:rPr>
              <a:t>colorControlActivated</a:t>
            </a:r>
            <a:r>
              <a:rPr lang="en-US" dirty="0" smtClean="0">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item</a:t>
            </a:r>
            <a:r>
              <a:rPr lang="en-US" dirty="0" smtClean="0">
                <a:latin typeface="Consolas" panose="020B0609020204030204" pitchFamily="49" charset="0"/>
                <a:cs typeface="Consolas" panose="020B0609020204030204" pitchFamily="49" charset="0"/>
              </a:rPr>
              <a:t>&gt;</a:t>
            </a:r>
          </a:p>
          <a:p>
            <a:pPr marL="0" indent="0">
              <a:buNone/>
            </a:pPr>
            <a:r>
              <a:rPr lang="en-US" dirty="0" smtClean="0">
                <a:latin typeface="Consolas" panose="020B0609020204030204" pitchFamily="49" charset="0"/>
                <a:cs typeface="Consolas" panose="020B0609020204030204" pitchFamily="49" charset="0"/>
              </a:rPr>
              <a:t>&lt;/style&gt;</a:t>
            </a:r>
            <a:endParaRPr lang="en-US"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48</a:t>
            </a:fld>
            <a:endParaRPr lang="en-US"/>
          </a:p>
        </p:txBody>
      </p:sp>
    </p:spTree>
    <p:extLst>
      <p:ext uri="{BB962C8B-B14F-4D97-AF65-F5344CB8AC3E}">
        <p14:creationId xmlns:p14="http://schemas.microsoft.com/office/powerpoint/2010/main" val="4503425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Aligning to </a:t>
            </a:r>
            <a:r>
              <a:rPr lang="en-US" dirty="0" err="1" smtClean="0"/>
              <a:t>Keylines</a:t>
            </a:r>
            <a:endParaRPr lang="en-US" dirty="0"/>
          </a:p>
        </p:txBody>
      </p:sp>
      <p:sp>
        <p:nvSpPr>
          <p:cNvPr id="3" name="Content Placeholder 2"/>
          <p:cNvSpPr>
            <a:spLocks noGrp="1"/>
          </p:cNvSpPr>
          <p:nvPr>
            <p:ph idx="1"/>
          </p:nvPr>
        </p:nvSpPr>
        <p:spPr/>
        <p:txBody>
          <a:bodyPr/>
          <a:lstStyle/>
          <a:p>
            <a:r>
              <a:rPr lang="en-US" dirty="0" smtClean="0"/>
              <a:t>Constraint Layout lets us set invisible guidelines to which we can align visual elements</a:t>
            </a:r>
          </a:p>
          <a:p>
            <a:r>
              <a:rPr lang="en-US" dirty="0" smtClean="0"/>
              <a:t>Material design specifies the following:</a:t>
            </a:r>
          </a:p>
          <a:p>
            <a:pPr lvl="1"/>
            <a:r>
              <a:rPr lang="en-US" dirty="0" smtClean="0"/>
              <a:t>Horizontal margin: 16dp (phones) 24dp (tablets)</a:t>
            </a:r>
          </a:p>
          <a:p>
            <a:pPr lvl="1"/>
            <a:r>
              <a:rPr lang="en-US" dirty="0" smtClean="0"/>
              <a:t>Left margin from screen edge: 72dp or 80dp</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49</a:t>
            </a:fld>
            <a:endParaRPr lang="en-US"/>
          </a:p>
        </p:txBody>
      </p:sp>
    </p:spTree>
    <p:extLst>
      <p:ext uri="{BB962C8B-B14F-4D97-AF65-F5344CB8AC3E}">
        <p14:creationId xmlns:p14="http://schemas.microsoft.com/office/powerpoint/2010/main" val="3354942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a:t>
            </a:r>
            <a:endParaRPr lang="en-US" dirty="0"/>
          </a:p>
        </p:txBody>
      </p:sp>
      <p:sp>
        <p:nvSpPr>
          <p:cNvPr id="3" name="Content Placeholder 2"/>
          <p:cNvSpPr>
            <a:spLocks noGrp="1"/>
          </p:cNvSpPr>
          <p:nvPr>
            <p:ph idx="1"/>
          </p:nvPr>
        </p:nvSpPr>
        <p:spPr/>
        <p:txBody>
          <a:bodyPr/>
          <a:lstStyle/>
          <a:p>
            <a:r>
              <a:rPr lang="en-US" dirty="0" smtClean="0"/>
              <a:t>Material design is a three-dimensional environment containing light, material, and cast shadows</a:t>
            </a:r>
          </a:p>
          <a:p>
            <a:r>
              <a:rPr lang="en-US" dirty="0" smtClean="0"/>
              <a:t>All material objects have x, y, and z dimensions</a:t>
            </a:r>
          </a:p>
          <a:p>
            <a:r>
              <a:rPr lang="en-US" dirty="0" smtClean="0"/>
              <a:t>All material objects have a single z-axis position</a:t>
            </a:r>
          </a:p>
          <a:p>
            <a:r>
              <a:rPr lang="en-US" dirty="0" smtClean="0"/>
              <a:t>Key lights create directional shadows, and ambient light creates soft shadows</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a:t>
            </a:fld>
            <a:endParaRPr lang="en-US"/>
          </a:p>
        </p:txBody>
      </p:sp>
    </p:spTree>
    <p:extLst>
      <p:ext uri="{BB962C8B-B14F-4D97-AF65-F5344CB8AC3E}">
        <p14:creationId xmlns:p14="http://schemas.microsoft.com/office/powerpoint/2010/main" val="1851864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a:t>
            </a:r>
            <a:endParaRPr lang="en-US" dirty="0"/>
          </a:p>
        </p:txBody>
      </p:sp>
      <p:sp>
        <p:nvSpPr>
          <p:cNvPr id="3" name="Content Placeholder 2"/>
          <p:cNvSpPr>
            <a:spLocks noGrp="1"/>
          </p:cNvSpPr>
          <p:nvPr>
            <p:ph idx="1"/>
          </p:nvPr>
        </p:nvSpPr>
        <p:spPr/>
        <p:txBody>
          <a:bodyPr/>
          <a:lstStyle/>
          <a:p>
            <a:r>
              <a:rPr lang="en-US" dirty="0" smtClean="0"/>
              <a:t>Navigating from one Activity to another within the same program should be easy and natural</a:t>
            </a:r>
          </a:p>
          <a:p>
            <a:r>
              <a:rPr lang="en-US" dirty="0" smtClean="0"/>
              <a:t>Often this is done with toolbar menus, buttons, or as the result of some action in a program</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50</a:t>
            </a:fld>
            <a:endParaRPr lang="en-US"/>
          </a:p>
        </p:txBody>
      </p:sp>
    </p:spTree>
    <p:extLst>
      <p:ext uri="{BB962C8B-B14F-4D97-AF65-F5344CB8AC3E}">
        <p14:creationId xmlns:p14="http://schemas.microsoft.com/office/powerpoint/2010/main" val="31529292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Navigation</a:t>
            </a:r>
          </a:p>
        </p:txBody>
      </p:sp>
      <p:sp>
        <p:nvSpPr>
          <p:cNvPr id="3" name="Content Placeholder 2"/>
          <p:cNvSpPr>
            <a:spLocks noGrp="1"/>
          </p:cNvSpPr>
          <p:nvPr>
            <p:ph idx="1"/>
          </p:nvPr>
        </p:nvSpPr>
        <p:spPr/>
        <p:txBody>
          <a:bodyPr/>
          <a:lstStyle/>
          <a:p>
            <a:r>
              <a:rPr lang="en-US" dirty="0" smtClean="0"/>
              <a:t>In addition, there are three app navigation patterns in Material Design</a:t>
            </a:r>
          </a:p>
          <a:p>
            <a:pPr marL="914400" lvl="1" indent="-457200">
              <a:buFont typeface="+mj-lt"/>
              <a:buAutoNum type="arabicPeriod"/>
            </a:pPr>
            <a:r>
              <a:rPr lang="en-US" dirty="0" smtClean="0"/>
              <a:t>Tabs – Allow users to swipe between equally important top-level screens</a:t>
            </a:r>
          </a:p>
          <a:p>
            <a:pPr marL="914400" lvl="1" indent="-457200">
              <a:buFont typeface="+mj-lt"/>
              <a:buAutoNum type="arabicPeriod"/>
            </a:pPr>
            <a:r>
              <a:rPr lang="en-US" dirty="0" smtClean="0"/>
              <a:t>Bottom navigation bar – An always visible bar containing 3 to 5 generally independent sub-level screens</a:t>
            </a:r>
          </a:p>
          <a:p>
            <a:pPr marL="914400" lvl="1" indent="-457200">
              <a:buFont typeface="+mj-lt"/>
              <a:buAutoNum type="arabicPeriod"/>
            </a:pPr>
            <a:r>
              <a:rPr lang="en-US" dirty="0" smtClean="0"/>
              <a:t>Navigation Drawer – A drawer generally accessed by manually opening it, suitable for apps that have one primary screen and multiple independent secondary screens</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51</a:t>
            </a:fld>
            <a:endParaRPr lang="en-US"/>
          </a:p>
        </p:txBody>
      </p:sp>
    </p:spTree>
    <p:extLst>
      <p:ext uri="{BB962C8B-B14F-4D97-AF65-F5344CB8AC3E}">
        <p14:creationId xmlns:p14="http://schemas.microsoft.com/office/powerpoint/2010/main" val="4266099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 – Tabs</a:t>
            </a:r>
            <a:endParaRPr lang="en-US" dirty="0"/>
          </a:p>
        </p:txBody>
      </p:sp>
      <p:sp>
        <p:nvSpPr>
          <p:cNvPr id="3" name="Content Placeholder 2"/>
          <p:cNvSpPr>
            <a:spLocks noGrp="1"/>
          </p:cNvSpPr>
          <p:nvPr>
            <p:ph idx="1"/>
          </p:nvPr>
        </p:nvSpPr>
        <p:spPr/>
        <p:txBody>
          <a:bodyPr/>
          <a:lstStyle/>
          <a:p>
            <a:r>
              <a:rPr lang="en-US" dirty="0" smtClean="0"/>
              <a:t>Tabs are effective when you have two (or more) equally important top-level Views</a:t>
            </a:r>
          </a:p>
          <a:p>
            <a:r>
              <a:rPr lang="en-US" dirty="0" smtClean="0"/>
              <a:t>Users can switch between the Views by tapping the tab or swiping between the Views</a:t>
            </a:r>
          </a:p>
          <a:p>
            <a:r>
              <a:rPr lang="en-US" dirty="0" smtClean="0"/>
              <a:t>Tabs are usually included as a second child view of an App Bar Layout beneath a Toolbar</a:t>
            </a:r>
          </a:p>
          <a:p>
            <a:r>
              <a:rPr lang="en-US" dirty="0" smtClean="0"/>
              <a:t>The Android clock appears to use tabs</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52</a:t>
            </a:fld>
            <a:endParaRPr lang="en-US"/>
          </a:p>
        </p:txBody>
      </p:sp>
    </p:spTree>
    <p:extLst>
      <p:ext uri="{BB962C8B-B14F-4D97-AF65-F5344CB8AC3E}">
        <p14:creationId xmlns:p14="http://schemas.microsoft.com/office/powerpoint/2010/main" val="799346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 – Bottom Navigation Bar</a:t>
            </a:r>
            <a:endParaRPr lang="en-US" dirty="0"/>
          </a:p>
        </p:txBody>
      </p:sp>
      <p:sp>
        <p:nvSpPr>
          <p:cNvPr id="3" name="Content Placeholder 2"/>
          <p:cNvSpPr>
            <a:spLocks noGrp="1"/>
          </p:cNvSpPr>
          <p:nvPr>
            <p:ph idx="1"/>
          </p:nvPr>
        </p:nvSpPr>
        <p:spPr/>
        <p:txBody>
          <a:bodyPr/>
          <a:lstStyle/>
          <a:p>
            <a:r>
              <a:rPr lang="en-US" dirty="0" smtClean="0"/>
              <a:t>Similar to tabs, this pattern is implemented as a bar at the bottom of the screen, but it doesn’t support swiping between screens</a:t>
            </a:r>
          </a:p>
          <a:p>
            <a:r>
              <a:rPr lang="en-US" dirty="0" smtClean="0"/>
              <a:t>Users can switch between views by tapping on the desired item</a:t>
            </a:r>
          </a:p>
          <a:p>
            <a:r>
              <a:rPr lang="en-US" dirty="0" smtClean="0"/>
              <a:t>People usually read top to bottom, so this layout puts emphasis on the content</a:t>
            </a:r>
          </a:p>
          <a:p>
            <a:r>
              <a:rPr lang="en-US" dirty="0" smtClean="0"/>
              <a:t>Ideal when your app has 3 to 5 top-level independent destinations that are of equal importance</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53</a:t>
            </a:fld>
            <a:endParaRPr lang="en-US"/>
          </a:p>
        </p:txBody>
      </p:sp>
    </p:spTree>
    <p:extLst>
      <p:ext uri="{BB962C8B-B14F-4D97-AF65-F5344CB8AC3E}">
        <p14:creationId xmlns:p14="http://schemas.microsoft.com/office/powerpoint/2010/main" val="3246341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Navigation Drawer</a:t>
            </a:r>
            <a:endParaRPr lang="en-US" dirty="0"/>
          </a:p>
        </p:txBody>
      </p:sp>
      <p:sp>
        <p:nvSpPr>
          <p:cNvPr id="3" name="Content Placeholder 2"/>
          <p:cNvSpPr>
            <a:spLocks noGrp="1"/>
          </p:cNvSpPr>
          <p:nvPr>
            <p:ph idx="1"/>
          </p:nvPr>
        </p:nvSpPr>
        <p:spPr/>
        <p:txBody>
          <a:bodyPr/>
          <a:lstStyle/>
          <a:p>
            <a:r>
              <a:rPr lang="en-US" dirty="0" smtClean="0"/>
              <a:t>The Navigation Drawer is usually hidden until the user taps the navigation in the app bar or swipes it in from the left</a:t>
            </a:r>
          </a:p>
          <a:p>
            <a:r>
              <a:rPr lang="en-US" dirty="0" smtClean="0"/>
              <a:t>Appropriate when a single main screen is significantly more important than the others</a:t>
            </a:r>
          </a:p>
          <a:p>
            <a:r>
              <a:rPr lang="en-US" dirty="0" smtClean="0"/>
              <a:t>Supports architectures that require six or more equally important top-level screens</a:t>
            </a:r>
          </a:p>
          <a:p>
            <a:r>
              <a:rPr lang="en-US" dirty="0" smtClean="0"/>
              <a:t>Android Calendar </a:t>
            </a:r>
            <a:r>
              <a:rPr lang="en-US" smtClean="0"/>
              <a:t>uses this</a:t>
            </a:r>
            <a:endParaRPr lang="en-US"/>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54</a:t>
            </a:fld>
            <a:endParaRPr lang="en-US"/>
          </a:p>
        </p:txBody>
      </p:sp>
    </p:spTree>
    <p:extLst>
      <p:ext uri="{BB962C8B-B14F-4D97-AF65-F5344CB8AC3E}">
        <p14:creationId xmlns:p14="http://schemas.microsoft.com/office/powerpoint/2010/main" val="67283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Split Screen</a:t>
            </a:r>
            <a:endParaRPr lang="en-US" dirty="0"/>
          </a:p>
        </p:txBody>
      </p:sp>
      <p:sp>
        <p:nvSpPr>
          <p:cNvPr id="3" name="Content Placeholder 2"/>
          <p:cNvSpPr>
            <a:spLocks noGrp="1"/>
          </p:cNvSpPr>
          <p:nvPr>
            <p:ph idx="1"/>
          </p:nvPr>
        </p:nvSpPr>
        <p:spPr/>
        <p:txBody>
          <a:bodyPr/>
          <a:lstStyle/>
          <a:p>
            <a:r>
              <a:rPr lang="en-US" dirty="0" smtClean="0"/>
              <a:t>This is a new feature in Android, and can be very useful</a:t>
            </a:r>
          </a:p>
          <a:p>
            <a:r>
              <a:rPr lang="en-US" dirty="0">
                <a:hlinkClick r:id="rId2"/>
              </a:rPr>
              <a:t>https://</a:t>
            </a:r>
            <a:r>
              <a:rPr lang="en-US" dirty="0" smtClean="0">
                <a:hlinkClick r:id="rId2"/>
              </a:rPr>
              <a:t>material.io/guidelines/layout/split-screen.html</a:t>
            </a:r>
            <a:endParaRPr lang="en-US" dirty="0" smtClean="0"/>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55</a:t>
            </a:fld>
            <a:endParaRPr lang="en-US"/>
          </a:p>
        </p:txBody>
      </p:sp>
    </p:spTree>
    <p:extLst>
      <p:ext uri="{BB962C8B-B14F-4D97-AF65-F5344CB8AC3E}">
        <p14:creationId xmlns:p14="http://schemas.microsoft.com/office/powerpoint/2010/main" val="18808279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Video Resources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www.youtube.com/watch?v=Q8TXgCzxEnw</a:t>
            </a:r>
            <a:endParaRPr lang="en-US" dirty="0"/>
          </a:p>
          <a:p>
            <a:pPr lvl="1"/>
            <a:r>
              <a:rPr lang="en-US" dirty="0" smtClean="0"/>
              <a:t>Shows how material design can be used</a:t>
            </a:r>
          </a:p>
          <a:p>
            <a:r>
              <a:rPr lang="en-US" dirty="0">
                <a:hlinkClick r:id="rId3"/>
              </a:rPr>
              <a:t>https://</a:t>
            </a:r>
            <a:r>
              <a:rPr lang="en-US" dirty="0" smtClean="0">
                <a:hlinkClick r:id="rId3"/>
              </a:rPr>
              <a:t>www.youtube.com/watch?v=rrT6v5sOwJg</a:t>
            </a:r>
            <a:endParaRPr lang="en-US" dirty="0" smtClean="0"/>
          </a:p>
          <a:p>
            <a:pPr lvl="1"/>
            <a:r>
              <a:rPr lang="en-US" dirty="0" smtClean="0"/>
              <a:t>Designers talking about material design</a:t>
            </a:r>
          </a:p>
          <a:p>
            <a:r>
              <a:rPr lang="en-US" dirty="0"/>
              <a:t>Design video from </a:t>
            </a:r>
            <a:r>
              <a:rPr lang="en-US" dirty="0">
                <a:hlinkClick r:id="rId4"/>
              </a:rPr>
              <a:t>material.io</a:t>
            </a:r>
            <a:endParaRPr lang="en-US" dirty="0"/>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56</a:t>
            </a:fld>
            <a:endParaRPr lang="en-US"/>
          </a:p>
        </p:txBody>
      </p:sp>
    </p:spTree>
    <p:extLst>
      <p:ext uri="{BB962C8B-B14F-4D97-AF65-F5344CB8AC3E}">
        <p14:creationId xmlns:p14="http://schemas.microsoft.com/office/powerpoint/2010/main" val="30329836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a:t>
            </a:r>
            <a:endParaRPr lang="en-US" dirty="0"/>
          </a:p>
        </p:txBody>
      </p:sp>
      <p:sp>
        <p:nvSpPr>
          <p:cNvPr id="3" name="Content Placeholder 2"/>
          <p:cNvSpPr>
            <a:spLocks noGrp="1"/>
          </p:cNvSpPr>
          <p:nvPr>
            <p:ph idx="1"/>
          </p:nvPr>
        </p:nvSpPr>
        <p:spPr/>
        <p:txBody>
          <a:bodyPr/>
          <a:lstStyle/>
          <a:p>
            <a:r>
              <a:rPr lang="en-US" dirty="0" smtClean="0"/>
              <a:t>We’re all familiar with the standard components, but here are some new ones</a:t>
            </a:r>
            <a:r>
              <a:rPr lang="en-US" dirty="0" smtClean="0"/>
              <a:t>:</a:t>
            </a:r>
          </a:p>
          <a:p>
            <a:r>
              <a:rPr lang="en-US" dirty="0" err="1" smtClean="0"/>
              <a:t>TextInputLayout</a:t>
            </a:r>
            <a:r>
              <a:rPr lang="en-US" dirty="0" smtClean="0"/>
              <a:t> – Enhanced control for editing text input</a:t>
            </a:r>
          </a:p>
          <a:p>
            <a:r>
              <a:rPr lang="en-US" dirty="0" smtClean="0"/>
              <a:t>Nine-Patch Images – Images that can expand and shrink effectively</a:t>
            </a:r>
            <a:endParaRPr lang="en-US" dirty="0" smtClean="0"/>
          </a:p>
          <a:p>
            <a:r>
              <a:rPr lang="en-US" dirty="0" smtClean="0"/>
              <a:t>Chips – Represent a complex entity in a small block</a:t>
            </a:r>
          </a:p>
          <a:p>
            <a:r>
              <a:rPr lang="en-US" dirty="0" smtClean="0"/>
              <a:t>Expansions panels – Contain creation flows; allow lightweight editing of an element</a:t>
            </a:r>
          </a:p>
          <a:p>
            <a:r>
              <a:rPr lang="en-US" dirty="0"/>
              <a:t>Grid lists -- </a:t>
            </a:r>
            <a:r>
              <a:rPr lang="en-US" dirty="0" smtClean="0"/>
              <a:t>An </a:t>
            </a:r>
            <a:r>
              <a:rPr lang="en-US" dirty="0"/>
              <a:t>alternative to standard list </a:t>
            </a:r>
            <a:r>
              <a:rPr lang="en-US" dirty="0" smtClean="0"/>
              <a:t>views</a:t>
            </a:r>
          </a:p>
          <a:p>
            <a:r>
              <a:rPr lang="en-US" dirty="0" smtClean="0"/>
              <a:t>Steppers – Display progress through numbered steps</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57</a:t>
            </a:fld>
            <a:endParaRPr lang="en-US"/>
          </a:p>
        </p:txBody>
      </p:sp>
    </p:spTree>
    <p:extLst>
      <p:ext uri="{BB962C8B-B14F-4D97-AF65-F5344CB8AC3E}">
        <p14:creationId xmlns:p14="http://schemas.microsoft.com/office/powerpoint/2010/main" val="33385558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TextInputLayout</a:t>
            </a:r>
            <a:endParaRPr lang="en-US" dirty="0"/>
          </a:p>
        </p:txBody>
      </p:sp>
      <p:sp>
        <p:nvSpPr>
          <p:cNvPr id="3" name="Content Placeholder 2"/>
          <p:cNvSpPr>
            <a:spLocks noGrp="1"/>
          </p:cNvSpPr>
          <p:nvPr>
            <p:ph idx="1"/>
          </p:nvPr>
        </p:nvSpPr>
        <p:spPr>
          <a:xfrm>
            <a:off x="838199" y="1825625"/>
            <a:ext cx="6257925" cy="4351338"/>
          </a:xfrm>
        </p:spPr>
        <p:txBody>
          <a:bodyPr/>
          <a:lstStyle/>
          <a:p>
            <a:r>
              <a:rPr lang="en-US" dirty="0" smtClean="0"/>
              <a:t>This shows the hint within the field itself initially (top image)</a:t>
            </a:r>
          </a:p>
          <a:p>
            <a:r>
              <a:rPr lang="en-US" dirty="0" smtClean="0"/>
              <a:t>The hint moves to the outline box when you start typing (bottom image)</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58</a:t>
            </a:fld>
            <a:endParaRPr lang="en-US"/>
          </a:p>
        </p:txBody>
      </p:sp>
      <p:pic>
        <p:nvPicPr>
          <p:cNvPr id="6" name="Picture 5"/>
          <p:cNvPicPr>
            <a:picLocks noChangeAspect="1"/>
          </p:cNvPicPr>
          <p:nvPr/>
        </p:nvPicPr>
        <p:blipFill>
          <a:blip r:embed="rId2"/>
          <a:stretch>
            <a:fillRect/>
          </a:stretch>
        </p:blipFill>
        <p:spPr>
          <a:xfrm>
            <a:off x="7210425" y="1954530"/>
            <a:ext cx="4029075" cy="1943100"/>
          </a:xfrm>
          <a:prstGeom prst="rect">
            <a:avLst/>
          </a:prstGeom>
        </p:spPr>
      </p:pic>
      <p:pic>
        <p:nvPicPr>
          <p:cNvPr id="7" name="Picture 6"/>
          <p:cNvPicPr>
            <a:picLocks noChangeAspect="1"/>
          </p:cNvPicPr>
          <p:nvPr/>
        </p:nvPicPr>
        <p:blipFill>
          <a:blip r:embed="rId3"/>
          <a:stretch>
            <a:fillRect/>
          </a:stretch>
        </p:blipFill>
        <p:spPr>
          <a:xfrm>
            <a:off x="7210425" y="3897630"/>
            <a:ext cx="4143375" cy="1981200"/>
          </a:xfrm>
          <a:prstGeom prst="rect">
            <a:avLst/>
          </a:prstGeom>
        </p:spPr>
      </p:pic>
    </p:spTree>
    <p:extLst>
      <p:ext uri="{BB962C8B-B14F-4D97-AF65-F5344CB8AC3E}">
        <p14:creationId xmlns:p14="http://schemas.microsoft.com/office/powerpoint/2010/main" val="1574654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TextInputLayout</a:t>
            </a:r>
            <a:endParaRPr lang="en-US" dirty="0"/>
          </a:p>
        </p:txBody>
      </p:sp>
      <p:sp>
        <p:nvSpPr>
          <p:cNvPr id="3" name="Content Placeholder 2"/>
          <p:cNvSpPr>
            <a:spLocks noGrp="1"/>
          </p:cNvSpPr>
          <p:nvPr>
            <p:ph idx="1"/>
          </p:nvPr>
        </p:nvSpPr>
        <p:spPr>
          <a:xfrm>
            <a:off x="838200" y="1764792"/>
            <a:ext cx="10515600" cy="4591557"/>
          </a:xfrm>
        </p:spPr>
        <p:txBody>
          <a:bodyPr>
            <a:normAutofit fontScale="77500" lnSpcReduction="20000"/>
          </a:bodyPr>
          <a:lstStyle/>
          <a:p>
            <a:r>
              <a:rPr lang="en-US" dirty="0" smtClean="0"/>
              <a:t>XML for </a:t>
            </a:r>
            <a:r>
              <a:rPr lang="en-US" dirty="0" err="1" smtClean="0"/>
              <a:t>TextinputLayout</a:t>
            </a:r>
            <a:endParaRPr lang="en-US" dirty="0"/>
          </a:p>
          <a:p>
            <a:r>
              <a:rPr lang="en-US" dirty="0" smtClean="0"/>
              <a:t>Note that the layout contains a child </a:t>
            </a:r>
            <a:r>
              <a:rPr lang="en-US" dirty="0" err="1" smtClean="0"/>
              <a:t>TextInputEditText</a:t>
            </a:r>
            <a:r>
              <a:rPr lang="en-US" dirty="0" smtClean="0"/>
              <a:t>, which does the actual work</a:t>
            </a:r>
          </a:p>
          <a:p>
            <a:pPr marL="0" indent="0">
              <a:buNone/>
            </a:pPr>
            <a:endParaRPr lang="en-US" sz="1100" dirty="0" smtClean="0"/>
          </a:p>
          <a:p>
            <a:pPr marL="0" indent="0">
              <a:buNone/>
            </a:pPr>
            <a:r>
              <a:rPr lang="en-US" dirty="0">
                <a:latin typeface="Consolas" panose="020B0609020204030204" pitchFamily="49" charset="0"/>
              </a:rPr>
              <a:t> &lt;</a:t>
            </a:r>
            <a:r>
              <a:rPr lang="en-US" dirty="0" err="1">
                <a:latin typeface="Consolas" panose="020B0609020204030204" pitchFamily="49" charset="0"/>
              </a:rPr>
              <a:t>android.support.design.widget.TextInputLayout</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android:layout_width</a:t>
            </a:r>
            <a:r>
              <a:rPr lang="en-US" dirty="0">
                <a:latin typeface="Consolas" panose="020B0609020204030204" pitchFamily="49" charset="0"/>
              </a:rPr>
              <a:t>="</a:t>
            </a:r>
            <a:r>
              <a:rPr lang="en-US" dirty="0" err="1">
                <a:latin typeface="Consolas" panose="020B0609020204030204" pitchFamily="49" charset="0"/>
              </a:rPr>
              <a:t>match_parent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android:layout_height</a:t>
            </a:r>
            <a:r>
              <a:rPr lang="en-US" dirty="0">
                <a:latin typeface="Consolas" panose="020B0609020204030204" pitchFamily="49" charset="0"/>
              </a:rPr>
              <a:t>="</a:t>
            </a:r>
            <a:r>
              <a:rPr lang="en-US" dirty="0" err="1">
                <a:latin typeface="Consolas" panose="020B0609020204030204" pitchFamily="49" charset="0"/>
              </a:rPr>
              <a:t>wrap_content</a:t>
            </a:r>
            <a:r>
              <a:rPr lang="en-US" dirty="0">
                <a:latin typeface="Consolas" panose="020B0609020204030204" pitchFamily="49" charset="0"/>
              </a:rPr>
              <a:t>"&gt;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&lt;</a:t>
            </a:r>
            <a:r>
              <a:rPr lang="en-US" dirty="0" err="1">
                <a:latin typeface="Consolas" panose="020B0609020204030204" pitchFamily="49" charset="0"/>
              </a:rPr>
              <a:t>android.support.design.widget.TextInputEditText</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android:layout_width</a:t>
            </a:r>
            <a:r>
              <a:rPr lang="en-US" dirty="0">
                <a:latin typeface="Consolas" panose="020B0609020204030204" pitchFamily="49" charset="0"/>
              </a:rPr>
              <a:t>="</a:t>
            </a:r>
            <a:r>
              <a:rPr lang="en-US" dirty="0" err="1">
                <a:latin typeface="Consolas" panose="020B0609020204030204" pitchFamily="49" charset="0"/>
              </a:rPr>
              <a:t>match_parent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android:layout_height</a:t>
            </a:r>
            <a:r>
              <a:rPr lang="en-US" dirty="0">
                <a:latin typeface="Consolas" panose="020B0609020204030204" pitchFamily="49" charset="0"/>
              </a:rPr>
              <a:t>="</a:t>
            </a:r>
            <a:r>
              <a:rPr lang="en-US" dirty="0" err="1">
                <a:latin typeface="Consolas" panose="020B0609020204030204" pitchFamily="49" charset="0"/>
              </a:rPr>
              <a:t>wrap_content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android:hint</a:t>
            </a:r>
            <a:r>
              <a:rPr lang="en-US" dirty="0">
                <a:latin typeface="Consolas" panose="020B0609020204030204" pitchFamily="49" charset="0"/>
              </a:rPr>
              <a:t>="@string/</a:t>
            </a:r>
            <a:r>
              <a:rPr lang="en-US" dirty="0" err="1">
                <a:latin typeface="Consolas" panose="020B0609020204030204" pitchFamily="49" charset="0"/>
              </a:rPr>
              <a:t>form_username</a:t>
            </a:r>
            <a:r>
              <a:rPr lang="en-US" dirty="0">
                <a:latin typeface="Consolas" panose="020B0609020204030204" pitchFamily="49" charset="0"/>
              </a:rPr>
              <a:t>"/&gt;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&lt;/</a:t>
            </a:r>
            <a:r>
              <a:rPr lang="en-US" dirty="0" err="1">
                <a:latin typeface="Consolas" panose="020B0609020204030204" pitchFamily="49" charset="0"/>
              </a:rPr>
              <a:t>android.support.design.widget.TextInputLayout</a:t>
            </a:r>
            <a:r>
              <a:rPr lang="en-US" dirty="0">
                <a:latin typeface="Consolas" panose="020B0609020204030204" pitchFamily="49" charset="0"/>
              </a:rPr>
              <a:t>&gt;</a:t>
            </a:r>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59</a:t>
            </a:fld>
            <a:endParaRPr lang="en-US"/>
          </a:p>
        </p:txBody>
      </p:sp>
    </p:spTree>
    <p:extLst>
      <p:ext uri="{BB962C8B-B14F-4D97-AF65-F5344CB8AC3E}">
        <p14:creationId xmlns:p14="http://schemas.microsoft.com/office/powerpoint/2010/main" val="427260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 – 3D World</a:t>
            </a:r>
            <a:endParaRPr lang="en-US" dirty="0"/>
          </a:p>
        </p:txBody>
      </p:sp>
      <p:sp>
        <p:nvSpPr>
          <p:cNvPr id="3" name="Content Placeholder 2"/>
          <p:cNvSpPr>
            <a:spLocks noGrp="1"/>
          </p:cNvSpPr>
          <p:nvPr>
            <p:ph idx="1"/>
          </p:nvPr>
        </p:nvSpPr>
        <p:spPr/>
        <p:txBody>
          <a:bodyPr/>
          <a:lstStyle/>
          <a:p>
            <a:r>
              <a:rPr lang="en-US" dirty="0" smtClean="0"/>
              <a:t>The material environment is a 3D space, which means all objects have x, y, and z dimensions</a:t>
            </a:r>
          </a:p>
          <a:p>
            <a:r>
              <a:rPr lang="en-US" dirty="0" smtClean="0"/>
              <a:t>The z-axis is perpendicularly aligned to the plane of the display, with the positive z-axis extending towards the viewer</a:t>
            </a:r>
          </a:p>
          <a:p>
            <a:r>
              <a:rPr lang="en-US" dirty="0" smtClean="0"/>
              <a:t>Every sheet of material occupies a single position along the z-axis and has a standard 1dp thickness</a:t>
            </a:r>
          </a:p>
          <a:p>
            <a:r>
              <a:rPr lang="en-US" dirty="0" smtClean="0"/>
              <a:t>On the Web the z-axis is used for layering and not perspective</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6</a:t>
            </a:fld>
            <a:endParaRPr lang="en-US"/>
          </a:p>
        </p:txBody>
      </p:sp>
    </p:spTree>
    <p:extLst>
      <p:ext uri="{BB962C8B-B14F-4D97-AF65-F5344CB8AC3E}">
        <p14:creationId xmlns:p14="http://schemas.microsoft.com/office/powerpoint/2010/main" val="22271179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 – Chips</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60</a:t>
            </a:fld>
            <a:endParaRPr lang="en-US"/>
          </a:p>
        </p:txBody>
      </p:sp>
      <p:sp>
        <p:nvSpPr>
          <p:cNvPr id="6" name="AutoShape 2" descr="https://storage.googleapis.com/material-design/publish/material_v_11/assets/0B7WCemMG6e0VV21LOUp1OGdrRTg/components_acux_chips_chipstxticon.png"/>
          <p:cNvSpPr>
            <a:spLocks noGrp="1" noChangeAspect="1" noChangeArrowheads="1"/>
          </p:cNvSpPr>
          <p:nvPr>
            <p:ph idx="1"/>
          </p:nvPr>
        </p:nvSpPr>
        <p:spPr bwMode="auto">
          <a:xfrm>
            <a:off x="838200" y="1568924"/>
            <a:ext cx="10515600" cy="4369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Chips represent complex entities in small blocks, such as a </a:t>
            </a:r>
            <a:r>
              <a:rPr lang="en-US" dirty="0" smtClean="0"/>
              <a:t>contact</a:t>
            </a:r>
            <a:endParaRPr lang="en-US" dirty="0"/>
          </a:p>
          <a:p>
            <a:r>
              <a:rPr lang="en-US" dirty="0"/>
              <a:t>A chip may contain entities such as a photo, text, rules, an icon, or a </a:t>
            </a:r>
            <a:r>
              <a:rPr lang="en-US" dirty="0" smtClean="0"/>
              <a:t>contact</a:t>
            </a:r>
            <a:endParaRPr lang="en-US" dirty="0"/>
          </a:p>
          <a:p>
            <a:endParaRPr lang="en-US" dirty="0"/>
          </a:p>
          <a:p>
            <a:endParaRPr lang="en-US" dirty="0"/>
          </a:p>
        </p:txBody>
      </p:sp>
      <p:pic>
        <p:nvPicPr>
          <p:cNvPr id="1028" name="Picture 4" descr="https://storage.googleapis.com/material-design/publish/material_v_11/assets/0B7WCemMG6e0VV21LOUp1OGdrRTg/components_acux_chips_chipstx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15979"/>
            <a:ext cx="6174850" cy="3444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619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Components – Expansion Panels</a:t>
            </a:r>
            <a:endParaRPr lang="en-US" dirty="0"/>
          </a:p>
        </p:txBody>
      </p:sp>
      <p:sp>
        <p:nvSpPr>
          <p:cNvPr id="3" name="Content Placeholder 2"/>
          <p:cNvSpPr>
            <a:spLocks noGrp="1"/>
          </p:cNvSpPr>
          <p:nvPr>
            <p:ph idx="1"/>
          </p:nvPr>
        </p:nvSpPr>
        <p:spPr/>
        <p:txBody>
          <a:bodyPr/>
          <a:lstStyle/>
          <a:p>
            <a:r>
              <a:rPr lang="en-US" dirty="0"/>
              <a:t>Expansion panels contain creation flows and allow lightweight editing of an </a:t>
            </a:r>
            <a:r>
              <a:rPr lang="en-US" dirty="0" smtClean="0"/>
              <a:t>element</a:t>
            </a:r>
            <a:endParaRPr lang="en-US" dirty="0"/>
          </a:p>
          <a:p>
            <a:r>
              <a:rPr lang="en-US" dirty="0"/>
              <a:t>An expansion panel is a lightweight container that may either stand alone or be connected to a larger surface, such as a </a:t>
            </a:r>
            <a:r>
              <a:rPr lang="en-US" dirty="0" smtClean="0"/>
              <a:t>card</a:t>
            </a:r>
            <a:endParaRPr lang="en-US" dirty="0"/>
          </a:p>
          <a:p>
            <a:r>
              <a:rPr lang="en-US" dirty="0"/>
              <a:t>They may be used for a variety of tasks, such as:</a:t>
            </a:r>
          </a:p>
          <a:p>
            <a:pPr lvl="1"/>
            <a:r>
              <a:rPr lang="en-US" dirty="0"/>
              <a:t>To edit a setting</a:t>
            </a:r>
          </a:p>
          <a:p>
            <a:pPr lvl="1"/>
            <a:r>
              <a:rPr lang="en-US" dirty="0"/>
              <a:t>To create a tool for ad campaigns</a:t>
            </a:r>
          </a:p>
          <a:p>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61</a:t>
            </a:fld>
            <a:endParaRPr lang="en-US"/>
          </a:p>
        </p:txBody>
      </p:sp>
    </p:spTree>
    <p:extLst>
      <p:ext uri="{BB962C8B-B14F-4D97-AF65-F5344CB8AC3E}">
        <p14:creationId xmlns:p14="http://schemas.microsoft.com/office/powerpoint/2010/main" val="32462632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Nine-Patch Images</a:t>
            </a:r>
            <a:endParaRPr lang="en-US" dirty="0"/>
          </a:p>
        </p:txBody>
      </p:sp>
      <p:sp>
        <p:nvSpPr>
          <p:cNvPr id="3" name="Content Placeholder 2"/>
          <p:cNvSpPr>
            <a:spLocks noGrp="1"/>
          </p:cNvSpPr>
          <p:nvPr>
            <p:ph idx="1"/>
          </p:nvPr>
        </p:nvSpPr>
        <p:spPr/>
        <p:txBody>
          <a:bodyPr/>
          <a:lstStyle/>
          <a:p>
            <a:r>
              <a:rPr lang="en-US" dirty="0" smtClean="0"/>
              <a:t>You may not know how large an image must be</a:t>
            </a:r>
          </a:p>
          <a:p>
            <a:r>
              <a:rPr lang="en-US" dirty="0" smtClean="0"/>
              <a:t>For example, a button that must accommodate multiple languages or images</a:t>
            </a:r>
          </a:p>
          <a:p>
            <a:r>
              <a:rPr lang="en-US" dirty="0" smtClean="0"/>
              <a:t>There are nine pieces to a button: Four corners, four edges, and the center area</a:t>
            </a:r>
          </a:p>
          <a:p>
            <a:r>
              <a:rPr lang="en-US" dirty="0" smtClean="0"/>
              <a:t>For a wider button, the top, center, and bottom would be duplicated</a:t>
            </a:r>
          </a:p>
          <a:p>
            <a:r>
              <a:rPr lang="en-US" dirty="0" smtClean="0"/>
              <a:t>For a  taller button, the left, center, and right would be duplicated</a:t>
            </a:r>
            <a:endParaRPr lang="en-US" dirty="0"/>
          </a:p>
        </p:txBody>
      </p:sp>
    </p:spTree>
    <p:extLst>
      <p:ext uri="{BB962C8B-B14F-4D97-AF65-F5344CB8AC3E}">
        <p14:creationId xmlns:p14="http://schemas.microsoft.com/office/powerpoint/2010/main" val="14436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Nine-Patch Images</a:t>
            </a:r>
            <a:endParaRPr lang="en-US" dirty="0"/>
          </a:p>
        </p:txBody>
      </p:sp>
      <p:sp>
        <p:nvSpPr>
          <p:cNvPr id="3" name="Content Placeholder 2"/>
          <p:cNvSpPr>
            <a:spLocks noGrp="1"/>
          </p:cNvSpPr>
          <p:nvPr>
            <p:ph idx="1"/>
          </p:nvPr>
        </p:nvSpPr>
        <p:spPr/>
        <p:txBody>
          <a:bodyPr/>
          <a:lstStyle/>
          <a:p>
            <a:r>
              <a:rPr lang="en-US" dirty="0" smtClean="0"/>
              <a:t>XML:</a:t>
            </a:r>
          </a:p>
          <a:p>
            <a:pPr marL="0" indent="0">
              <a:buNone/>
            </a:pPr>
            <a:r>
              <a:rPr lang="en-US" dirty="0" smtClean="0"/>
              <a:t>&lt;?xml version=“1.0” encoding=“utf-8”?&gt;</a:t>
            </a:r>
          </a:p>
          <a:p>
            <a:pPr marL="0" indent="0">
              <a:buNone/>
            </a:pPr>
            <a:r>
              <a:rPr lang="en-US" dirty="0" smtClean="0"/>
              <a:t>&lt;nine-patch </a:t>
            </a:r>
            <a:r>
              <a:rPr lang="en-US" dirty="0" err="1" smtClean="0"/>
              <a:t>xmns:android</a:t>
            </a:r>
            <a:r>
              <a:rPr lang="en-US" dirty="0" smtClean="0"/>
              <a:t>=</a:t>
            </a:r>
            <a:r>
              <a:rPr lang="en-US" dirty="0" smtClean="0">
                <a:hlinkClick r:id="rId2"/>
              </a:rPr>
              <a:t>http</a:t>
            </a:r>
            <a:r>
              <a:rPr lang="en-US" smtClean="0">
                <a:hlinkClick r:id="rId2"/>
              </a:rPr>
              <a:t>://schemas.android.com/apk/res/android</a:t>
            </a:r>
            <a:endParaRPr lang="en-US" dirty="0" smtClean="0"/>
          </a:p>
          <a:p>
            <a:pPr marL="0" indent="0">
              <a:buNone/>
            </a:pPr>
            <a:r>
              <a:rPr lang="en-US" dirty="0" err="1"/>
              <a:t>a</a:t>
            </a:r>
            <a:r>
              <a:rPr lang="en-US" dirty="0" err="1" smtClean="0"/>
              <a:t>ndroid:dither</a:t>
            </a:r>
            <a:r>
              <a:rPr lang="en-US" dirty="0" smtClean="0"/>
              <a:t>=“true”</a:t>
            </a:r>
          </a:p>
          <a:p>
            <a:pPr marL="0" indent="0">
              <a:buNone/>
            </a:pPr>
            <a:r>
              <a:rPr lang="en-US" dirty="0" err="1"/>
              <a:t>a</a:t>
            </a:r>
            <a:r>
              <a:rPr lang="en-US" dirty="0" err="1" smtClean="0"/>
              <a:t>ndroid:src</a:t>
            </a:r>
            <a:r>
              <a:rPr lang="en-US" dirty="0" smtClean="0"/>
              <a:t>=“@</a:t>
            </a:r>
            <a:r>
              <a:rPr lang="en-US" dirty="0" err="1" smtClean="0"/>
              <a:t>drawable</a:t>
            </a:r>
            <a:r>
              <a:rPr lang="en-US" dirty="0" smtClean="0"/>
              <a:t>/</a:t>
            </a:r>
            <a:r>
              <a:rPr lang="en-US" dirty="0" err="1" smtClean="0"/>
              <a:t>padding_bg</a:t>
            </a:r>
            <a:r>
              <a:rPr lang="en-US" dirty="0" smtClean="0"/>
              <a:t>” /&gt;</a:t>
            </a:r>
            <a:endParaRPr lang="en-US" dirty="0"/>
          </a:p>
        </p:txBody>
      </p:sp>
    </p:spTree>
    <p:extLst>
      <p:ext uri="{BB962C8B-B14F-4D97-AF65-F5344CB8AC3E}">
        <p14:creationId xmlns:p14="http://schemas.microsoft.com/office/powerpoint/2010/main" val="4567510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Layer List</a:t>
            </a:r>
            <a:endParaRPr lang="en-US" dirty="0"/>
          </a:p>
        </p:txBody>
      </p:sp>
      <p:sp>
        <p:nvSpPr>
          <p:cNvPr id="3" name="Content Placeholder 2"/>
          <p:cNvSpPr>
            <a:spLocks noGrp="1"/>
          </p:cNvSpPr>
          <p:nvPr>
            <p:ph idx="1"/>
          </p:nvPr>
        </p:nvSpPr>
        <p:spPr/>
        <p:txBody>
          <a:bodyPr/>
          <a:lstStyle/>
          <a:p>
            <a:r>
              <a:rPr lang="en-US" dirty="0" smtClean="0"/>
              <a:t>This is an array of </a:t>
            </a:r>
            <a:r>
              <a:rPr lang="en-US" dirty="0" err="1" smtClean="0"/>
              <a:t>drawables</a:t>
            </a:r>
            <a:r>
              <a:rPr lang="en-US" dirty="0" smtClean="0"/>
              <a:t> that creates a </a:t>
            </a:r>
            <a:r>
              <a:rPr lang="en-US" dirty="0" err="1" smtClean="0"/>
              <a:t>LayerDrawable</a:t>
            </a:r>
            <a:r>
              <a:rPr lang="en-US" dirty="0" smtClean="0"/>
              <a:t> instance</a:t>
            </a:r>
          </a:p>
          <a:p>
            <a:r>
              <a:rPr lang="en-US" dirty="0" smtClean="0"/>
              <a:t>Each </a:t>
            </a:r>
            <a:r>
              <a:rPr lang="en-US" dirty="0" err="1" smtClean="0"/>
              <a:t>drawable</a:t>
            </a:r>
            <a:r>
              <a:rPr lang="en-US" dirty="0" smtClean="0"/>
              <a:t> can be offset on the left, top, right, and/or bottom by a different amount</a:t>
            </a:r>
          </a:p>
          <a:p>
            <a:r>
              <a:rPr lang="en-US" dirty="0" smtClean="0"/>
              <a:t>The </a:t>
            </a:r>
            <a:r>
              <a:rPr lang="en-US" dirty="0" err="1" smtClean="0"/>
              <a:t>drawables</a:t>
            </a:r>
            <a:r>
              <a:rPr lang="en-US" dirty="0" smtClean="0"/>
              <a:t> are drawn in the order in which they are declared</a:t>
            </a:r>
          </a:p>
          <a:p>
            <a:r>
              <a:rPr lang="en-US" dirty="0" smtClean="0"/>
              <a:t>They will be scaled to fit available space</a:t>
            </a:r>
          </a:p>
          <a:p>
            <a:endParaRPr lang="en-US" dirty="0"/>
          </a:p>
        </p:txBody>
      </p:sp>
    </p:spTree>
    <p:extLst>
      <p:ext uri="{BB962C8B-B14F-4D97-AF65-F5344CB8AC3E}">
        <p14:creationId xmlns:p14="http://schemas.microsoft.com/office/powerpoint/2010/main" val="14681119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Layer List</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XML:</a:t>
            </a:r>
          </a:p>
          <a:p>
            <a:pPr marL="0" indent="0">
              <a:buNone/>
            </a:pPr>
            <a:r>
              <a:rPr lang="en-US" dirty="0" smtClean="0"/>
              <a:t>&lt;?xml version=“1.0” encoding=“utf-8”?&gt;</a:t>
            </a:r>
          </a:p>
          <a:p>
            <a:pPr marL="0" indent="0">
              <a:buNone/>
            </a:pPr>
            <a:r>
              <a:rPr lang="en-US" dirty="0" smtClean="0"/>
              <a:t>&lt;layer-list </a:t>
            </a:r>
            <a:r>
              <a:rPr lang="en-US" dirty="0" err="1" smtClean="0"/>
              <a:t>xmns:android</a:t>
            </a:r>
            <a:r>
              <a:rPr lang="en-US" dirty="0" smtClean="0"/>
              <a:t>=</a:t>
            </a:r>
            <a:r>
              <a:rPr lang="en-US" dirty="0" smtClean="0">
                <a:hlinkClick r:id="rId2"/>
              </a:rPr>
              <a:t>http://schemas.android.com/apk/res/android</a:t>
            </a:r>
            <a:r>
              <a:rPr lang="en-US" dirty="0" smtClean="0"/>
              <a:t>&gt;</a:t>
            </a:r>
          </a:p>
          <a:p>
            <a:pPr marL="0" indent="0">
              <a:buNone/>
            </a:pPr>
            <a:r>
              <a:rPr lang="en-US" dirty="0" smtClean="0"/>
              <a:t>&lt;item </a:t>
            </a:r>
            <a:r>
              <a:rPr lang="en-US" dirty="0" err="1" smtClean="0"/>
              <a:t>android:drawable</a:t>
            </a:r>
            <a:r>
              <a:rPr lang="en-US" dirty="0" smtClean="0"/>
              <a:t>=“@</a:t>
            </a:r>
            <a:r>
              <a:rPr lang="en-US" dirty="0" err="1" smtClean="0"/>
              <a:t>drawable</a:t>
            </a:r>
            <a:r>
              <a:rPr lang="en-US" dirty="0" smtClean="0"/>
              <a:t>/</a:t>
            </a:r>
            <a:r>
              <a:rPr lang="en-US" dirty="0" err="1" smtClean="0"/>
              <a:t>green_screen</a:t>
            </a:r>
            <a:r>
              <a:rPr lang="en-US" dirty="0" smtClean="0"/>
              <a:t>” /&gt;</a:t>
            </a:r>
          </a:p>
          <a:p>
            <a:pPr marL="0" indent="0">
              <a:buNone/>
            </a:pPr>
            <a:r>
              <a:rPr lang="en-US" dirty="0" smtClean="0"/>
              <a:t>&lt;item </a:t>
            </a:r>
            <a:r>
              <a:rPr lang="en-US" dirty="0" err="1" smtClean="0"/>
              <a:t>android:drawable</a:t>
            </a:r>
            <a:r>
              <a:rPr lang="en-US" dirty="0" smtClean="0"/>
              <a:t>=“@</a:t>
            </a:r>
            <a:r>
              <a:rPr lang="en-US" dirty="0" err="1" smtClean="0"/>
              <a:t>drawable</a:t>
            </a:r>
            <a:r>
              <a:rPr lang="en-US" dirty="0" smtClean="0"/>
              <a:t>/</a:t>
            </a:r>
            <a:r>
              <a:rPr lang="en-US" dirty="0" err="1" smtClean="0"/>
              <a:t>red_screen</a:t>
            </a:r>
            <a:r>
              <a:rPr lang="en-US" dirty="0" smtClean="0"/>
              <a:t>”</a:t>
            </a:r>
          </a:p>
          <a:p>
            <a:pPr marL="0" indent="0">
              <a:buNone/>
            </a:pPr>
            <a:r>
              <a:rPr lang="en-US" dirty="0" err="1" smtClean="0"/>
              <a:t>android:left</a:t>
            </a:r>
            <a:r>
              <a:rPr lang="en-US" dirty="0" smtClean="0"/>
              <a:t>=“64dp”</a:t>
            </a:r>
          </a:p>
          <a:p>
            <a:pPr marL="0" indent="0">
              <a:buNone/>
            </a:pPr>
            <a:r>
              <a:rPr lang="en-US" dirty="0" err="1" smtClean="0"/>
              <a:t>android:top</a:t>
            </a:r>
            <a:r>
              <a:rPr lang="en-US" dirty="0" smtClean="0"/>
              <a:t>=“64dp” /&gt;</a:t>
            </a:r>
          </a:p>
          <a:p>
            <a:pPr marL="0" indent="0">
              <a:buNone/>
            </a:pPr>
            <a:r>
              <a:rPr lang="en-US" dirty="0" smtClean="0"/>
              <a:t>&lt;/layer-list&gt;</a:t>
            </a:r>
          </a:p>
        </p:txBody>
      </p:sp>
    </p:spTree>
    <p:extLst>
      <p:ext uri="{BB962C8B-B14F-4D97-AF65-F5344CB8AC3E}">
        <p14:creationId xmlns:p14="http://schemas.microsoft.com/office/powerpoint/2010/main" val="18257159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InsetDrawable</a:t>
            </a:r>
            <a:endParaRPr lang="en-US" dirty="0"/>
          </a:p>
        </p:txBody>
      </p:sp>
      <p:sp>
        <p:nvSpPr>
          <p:cNvPr id="3" name="Content Placeholder 2"/>
          <p:cNvSpPr>
            <a:spLocks noGrp="1"/>
          </p:cNvSpPr>
          <p:nvPr>
            <p:ph idx="1"/>
          </p:nvPr>
        </p:nvSpPr>
        <p:spPr/>
        <p:txBody>
          <a:bodyPr/>
          <a:lstStyle/>
          <a:p>
            <a:r>
              <a:rPr lang="en-US" dirty="0"/>
              <a:t>I</a:t>
            </a:r>
            <a:r>
              <a:rPr lang="en-US" dirty="0" smtClean="0"/>
              <a:t>nsets another </a:t>
            </a:r>
            <a:r>
              <a:rPr lang="en-US" dirty="0" err="1" smtClean="0"/>
              <a:t>Drawable</a:t>
            </a:r>
            <a:r>
              <a:rPr lang="en-US" dirty="0" smtClean="0"/>
              <a:t> by a specified distance</a:t>
            </a:r>
          </a:p>
          <a:p>
            <a:r>
              <a:rPr lang="en-US" dirty="0" smtClean="0"/>
              <a:t>Useful when you have a </a:t>
            </a:r>
            <a:r>
              <a:rPr lang="en-US" dirty="0" err="1" smtClean="0"/>
              <a:t>drawable</a:t>
            </a:r>
            <a:r>
              <a:rPr lang="en-US" dirty="0" smtClean="0"/>
              <a:t> that you would like to appear smaller than the View, or appear padded</a:t>
            </a:r>
          </a:p>
          <a:p>
            <a:endParaRPr lang="en-US" dirty="0"/>
          </a:p>
        </p:txBody>
      </p:sp>
    </p:spTree>
    <p:extLst>
      <p:ext uri="{BB962C8B-B14F-4D97-AF65-F5344CB8AC3E}">
        <p14:creationId xmlns:p14="http://schemas.microsoft.com/office/powerpoint/2010/main" val="5598818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Transitions</a:t>
            </a:r>
            <a:endParaRPr lang="en-US" dirty="0"/>
          </a:p>
        </p:txBody>
      </p:sp>
      <p:sp>
        <p:nvSpPr>
          <p:cNvPr id="3" name="Content Placeholder 2"/>
          <p:cNvSpPr>
            <a:spLocks noGrp="1"/>
          </p:cNvSpPr>
          <p:nvPr>
            <p:ph idx="1"/>
          </p:nvPr>
        </p:nvSpPr>
        <p:spPr/>
        <p:txBody>
          <a:bodyPr/>
          <a:lstStyle/>
          <a:p>
            <a:r>
              <a:rPr lang="en-US" dirty="0" err="1" smtClean="0"/>
              <a:t>ImageSwitcher</a:t>
            </a:r>
            <a:r>
              <a:rPr lang="en-US" dirty="0" smtClean="0"/>
              <a:t> – Switches between two images with an animated transition</a:t>
            </a:r>
          </a:p>
          <a:p>
            <a:r>
              <a:rPr lang="en-US" dirty="0" err="1" smtClean="0"/>
              <a:t>ViewSwitcher</a:t>
            </a:r>
            <a:r>
              <a:rPr lang="en-US" dirty="0" smtClean="0"/>
              <a:t> – Switches between two views where one is shown at a time</a:t>
            </a:r>
          </a:p>
          <a:p>
            <a:r>
              <a:rPr lang="en-US" dirty="0" err="1" smtClean="0"/>
              <a:t>StackView</a:t>
            </a:r>
            <a:r>
              <a:rPr lang="en-US" dirty="0" smtClean="0"/>
              <a:t> – Stacks multiple views that you can swipe through, similar to the “</a:t>
            </a:r>
            <a:r>
              <a:rPr lang="en-US" dirty="0" err="1" smtClean="0"/>
              <a:t>recents</a:t>
            </a:r>
            <a:r>
              <a:rPr lang="en-US" dirty="0" smtClean="0"/>
              <a:t>” list</a:t>
            </a:r>
          </a:p>
          <a:p>
            <a:r>
              <a:rPr lang="en-US" dirty="0" err="1" smtClean="0"/>
              <a:t>MediaController</a:t>
            </a:r>
            <a:r>
              <a:rPr lang="en-US" dirty="0" smtClean="0"/>
              <a:t> – Contains views to control media, including play, pause, fast-forward, and a progress indicator</a:t>
            </a:r>
          </a:p>
          <a:p>
            <a:endParaRPr lang="en-US" dirty="0" smtClean="0"/>
          </a:p>
          <a:p>
            <a:endParaRPr lang="en-US" dirty="0" smtClean="0"/>
          </a:p>
          <a:p>
            <a:endParaRPr lang="en-US" dirty="0"/>
          </a:p>
        </p:txBody>
      </p:sp>
    </p:spTree>
    <p:extLst>
      <p:ext uri="{BB962C8B-B14F-4D97-AF65-F5344CB8AC3E}">
        <p14:creationId xmlns:p14="http://schemas.microsoft.com/office/powerpoint/2010/main" val="3780558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 – Light and Shadow</a:t>
            </a:r>
            <a:endParaRPr lang="en-US" dirty="0"/>
          </a:p>
        </p:txBody>
      </p:sp>
      <p:sp>
        <p:nvSpPr>
          <p:cNvPr id="3" name="Content Placeholder 2"/>
          <p:cNvSpPr>
            <a:spLocks noGrp="1"/>
          </p:cNvSpPr>
          <p:nvPr>
            <p:ph idx="1"/>
          </p:nvPr>
        </p:nvSpPr>
        <p:spPr/>
        <p:txBody>
          <a:bodyPr/>
          <a:lstStyle/>
          <a:p>
            <a:r>
              <a:rPr lang="en-US" dirty="0" smtClean="0"/>
              <a:t>Within the material environment, virtual lights illuminate the scene.</a:t>
            </a:r>
          </a:p>
          <a:p>
            <a:r>
              <a:rPr lang="en-US" dirty="0" smtClean="0"/>
              <a:t>Key lights create directional shadows, while ambient light creates soft shadows from all angles.</a:t>
            </a:r>
          </a:p>
          <a:p>
            <a:r>
              <a:rPr lang="en-US" dirty="0" smtClean="0"/>
              <a:t>In Android development, shadows occur when light sources are blocked by sheets of material at various positions along the z-axis</a:t>
            </a:r>
          </a:p>
          <a:p>
            <a:r>
              <a:rPr lang="en-US" dirty="0" smtClean="0"/>
              <a:t>On the web, shadows are depicted by manipulating the y-axis only. </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7</a:t>
            </a:fld>
            <a:endParaRPr lang="en-US"/>
          </a:p>
        </p:txBody>
      </p:sp>
    </p:spTree>
    <p:extLst>
      <p:ext uri="{BB962C8B-B14F-4D97-AF65-F5344CB8AC3E}">
        <p14:creationId xmlns:p14="http://schemas.microsoft.com/office/powerpoint/2010/main" val="4060577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Environment – Light and Shadow</a:t>
            </a:r>
            <a:endParaRPr lang="en-US" dirty="0"/>
          </a:p>
        </p:txBody>
      </p:sp>
      <p:sp>
        <p:nvSpPr>
          <p:cNvPr id="3" name="Content Placeholder 2"/>
          <p:cNvSpPr>
            <a:spLocks noGrp="1"/>
          </p:cNvSpPr>
          <p:nvPr>
            <p:ph idx="1"/>
          </p:nvPr>
        </p:nvSpPr>
        <p:spPr>
          <a:xfrm>
            <a:off x="838200" y="5939623"/>
            <a:ext cx="10515600" cy="237339"/>
          </a:xfrm>
        </p:spPr>
        <p:txBody>
          <a:bodyPr>
            <a:normAutofit fontScale="47500" lnSpcReduction="20000"/>
          </a:bodyPr>
          <a:lstStyle/>
          <a:p>
            <a:pPr marL="0" indent="0">
              <a:buNone/>
            </a:pPr>
            <a:r>
              <a:rPr lang="en-US" dirty="0" smtClean="0"/>
              <a:t>Shadow cast by Key Light			Shadow cast by Ambient Light	      Combined shadows from Key and Ambient Light</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8</a:t>
            </a:fld>
            <a:endParaRPr lang="en-US"/>
          </a:p>
        </p:txBody>
      </p:sp>
      <p:pic>
        <p:nvPicPr>
          <p:cNvPr id="1026" name="Picture 2" descr="https://material-design.storage.googleapis.com/publish/material_v_9/0B6Okdz75tqQsSFZUZ01GTk13T28/whatismaterial_environment_shadow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514088"/>
            <a:ext cx="3085341" cy="3085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terial-design.storage.googleapis.com/publish/material_v_9/0B6Okdz75tqQsdDhaaTMwMTFVLTA/whatismaterial_environment_shadow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494" y="2514088"/>
            <a:ext cx="3145170" cy="3145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aterial-design.storage.googleapis.com/publish/material_v_9/0B6Okdz75tqQsNnVmbTNMUF9DR0U/whatismaterial_environment_shadow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618" y="2514088"/>
            <a:ext cx="3140766" cy="314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290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Material Properties</a:t>
            </a:r>
            <a:endParaRPr lang="en-US"/>
          </a:p>
        </p:txBody>
      </p:sp>
      <p:sp>
        <p:nvSpPr>
          <p:cNvPr id="3" name="Content Placeholder 2"/>
          <p:cNvSpPr>
            <a:spLocks noGrp="1"/>
          </p:cNvSpPr>
          <p:nvPr>
            <p:ph idx="1"/>
          </p:nvPr>
        </p:nvSpPr>
        <p:spPr>
          <a:xfrm>
            <a:off x="838200" y="1781092"/>
            <a:ext cx="10515600" cy="4460682"/>
          </a:xfrm>
        </p:spPr>
        <p:txBody>
          <a:bodyPr>
            <a:normAutofit fontScale="92500" lnSpcReduction="10000"/>
          </a:bodyPr>
          <a:lstStyle/>
          <a:p>
            <a:r>
              <a:rPr lang="en-US" dirty="0" smtClean="0"/>
              <a:t>Solid</a:t>
            </a:r>
          </a:p>
          <a:p>
            <a:r>
              <a:rPr lang="en-US" dirty="0" smtClean="0"/>
              <a:t>Occupies </a:t>
            </a:r>
            <a:r>
              <a:rPr lang="en-US" dirty="0"/>
              <a:t>unique points in </a:t>
            </a:r>
            <a:r>
              <a:rPr lang="en-US" dirty="0" smtClean="0"/>
              <a:t>space</a:t>
            </a:r>
          </a:p>
          <a:p>
            <a:r>
              <a:rPr lang="en-US" dirty="0" smtClean="0"/>
              <a:t>Impenetrable</a:t>
            </a:r>
          </a:p>
          <a:p>
            <a:r>
              <a:rPr lang="en-US" dirty="0" smtClean="0"/>
              <a:t>Mutable shape</a:t>
            </a:r>
          </a:p>
          <a:p>
            <a:r>
              <a:rPr lang="en-US" dirty="0" smtClean="0"/>
              <a:t>Changes </a:t>
            </a:r>
            <a:r>
              <a:rPr lang="en-US" dirty="0"/>
              <a:t>in size only along its </a:t>
            </a:r>
            <a:r>
              <a:rPr lang="en-US" dirty="0" smtClean="0"/>
              <a:t>plane</a:t>
            </a:r>
          </a:p>
          <a:p>
            <a:r>
              <a:rPr lang="en-US" dirty="0" smtClean="0"/>
              <a:t>Unbendable</a:t>
            </a:r>
          </a:p>
          <a:p>
            <a:r>
              <a:rPr lang="en-US" dirty="0" smtClean="0"/>
              <a:t>Can </a:t>
            </a:r>
            <a:r>
              <a:rPr lang="en-US" dirty="0"/>
              <a:t>join to other </a:t>
            </a:r>
            <a:r>
              <a:rPr lang="en-US" dirty="0" smtClean="0"/>
              <a:t>material</a:t>
            </a:r>
          </a:p>
          <a:p>
            <a:r>
              <a:rPr lang="en-US" dirty="0" smtClean="0"/>
              <a:t>Can </a:t>
            </a:r>
            <a:r>
              <a:rPr lang="en-US" dirty="0"/>
              <a:t>separate, split, and </a:t>
            </a:r>
            <a:r>
              <a:rPr lang="en-US" dirty="0" smtClean="0"/>
              <a:t>heal</a:t>
            </a:r>
          </a:p>
          <a:p>
            <a:r>
              <a:rPr lang="en-US" dirty="0" smtClean="0"/>
              <a:t>Can </a:t>
            </a:r>
            <a:r>
              <a:rPr lang="en-US" dirty="0"/>
              <a:t>be created or </a:t>
            </a:r>
            <a:r>
              <a:rPr lang="en-US" dirty="0" smtClean="0"/>
              <a:t>destroyed</a:t>
            </a:r>
          </a:p>
          <a:p>
            <a:r>
              <a:rPr lang="en-US" dirty="0" smtClean="0"/>
              <a:t>Moves </a:t>
            </a:r>
            <a:r>
              <a:rPr lang="en-US" dirty="0"/>
              <a:t>along any </a:t>
            </a:r>
            <a:r>
              <a:rPr lang="en-US" dirty="0" smtClean="0"/>
              <a:t>axis</a:t>
            </a:r>
            <a:endParaRPr lang="en-US" dirty="0"/>
          </a:p>
        </p:txBody>
      </p:sp>
      <p:sp>
        <p:nvSpPr>
          <p:cNvPr id="4" name="Footer Placeholder 3"/>
          <p:cNvSpPr>
            <a:spLocks noGrp="1"/>
          </p:cNvSpPr>
          <p:nvPr>
            <p:ph type="ftr" sz="quarter" idx="11"/>
          </p:nvPr>
        </p:nvSpPr>
        <p:spPr/>
        <p:txBody>
          <a:bodyPr/>
          <a:lstStyle/>
          <a:p>
            <a:r>
              <a:rPr lang="en-US" smtClean="0"/>
              <a:t>Material Design</a:t>
            </a:r>
            <a:endParaRPr lang="en-US"/>
          </a:p>
        </p:txBody>
      </p:sp>
      <p:sp>
        <p:nvSpPr>
          <p:cNvPr id="5" name="Slide Number Placeholder 4"/>
          <p:cNvSpPr>
            <a:spLocks noGrp="1"/>
          </p:cNvSpPr>
          <p:nvPr>
            <p:ph type="sldNum" sz="quarter" idx="12"/>
          </p:nvPr>
        </p:nvSpPr>
        <p:spPr/>
        <p:txBody>
          <a:bodyPr/>
          <a:lstStyle/>
          <a:p>
            <a:fld id="{56BDFD7E-E129-4512-B90B-8DD8178F0B2C}" type="slidenum">
              <a:rPr lang="en-US" smtClean="0"/>
              <a:t>9</a:t>
            </a:fld>
            <a:endParaRPr lang="en-US"/>
          </a:p>
        </p:txBody>
      </p:sp>
    </p:spTree>
    <p:extLst>
      <p:ext uri="{BB962C8B-B14F-4D97-AF65-F5344CB8AC3E}">
        <p14:creationId xmlns:p14="http://schemas.microsoft.com/office/powerpoint/2010/main" val="3787131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TotalTime>
  <Words>3130</Words>
  <Application>Microsoft Office PowerPoint</Application>
  <PresentationFormat>Widescreen</PresentationFormat>
  <Paragraphs>447</Paragraphs>
  <Slides>67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67</vt:i4>
      </vt:variant>
    </vt:vector>
  </HeadingPairs>
  <TitlesOfParts>
    <vt:vector size="75" baseType="lpstr">
      <vt:lpstr>Arial</vt:lpstr>
      <vt:lpstr>Arial Unicode MS</vt:lpstr>
      <vt:lpstr>Calibri</vt:lpstr>
      <vt:lpstr>Calibri Light</vt:lpstr>
      <vt:lpstr>Consolas</vt:lpstr>
      <vt:lpstr>Courier New</vt:lpstr>
      <vt:lpstr>Office Theme</vt:lpstr>
      <vt:lpstr>1_Office Theme</vt:lpstr>
      <vt:lpstr>User Interface Design</vt:lpstr>
      <vt:lpstr>Acknowledgements</vt:lpstr>
      <vt:lpstr>Material Design</vt:lpstr>
      <vt:lpstr>Principles</vt:lpstr>
      <vt:lpstr>Environment</vt:lpstr>
      <vt:lpstr>Environment – 3D World</vt:lpstr>
      <vt:lpstr>Environment – Light and Shadow</vt:lpstr>
      <vt:lpstr>Environment – Light and Shadow</vt:lpstr>
      <vt:lpstr>Material Properties</vt:lpstr>
      <vt:lpstr>Physical Properties</vt:lpstr>
      <vt:lpstr>Physical Properties</vt:lpstr>
      <vt:lpstr>Physical Properties</vt:lpstr>
      <vt:lpstr>Physical Properties </vt:lpstr>
      <vt:lpstr>Physical Properties</vt:lpstr>
      <vt:lpstr>Physical Properties</vt:lpstr>
      <vt:lpstr>Transforming Material </vt:lpstr>
      <vt:lpstr>Movement of Material</vt:lpstr>
      <vt:lpstr>Elevation and Shadows</vt:lpstr>
      <vt:lpstr>Elevation</vt:lpstr>
      <vt:lpstr>Elevation</vt:lpstr>
      <vt:lpstr>Resting Elevation</vt:lpstr>
      <vt:lpstr>Component Elevation</vt:lpstr>
      <vt:lpstr>Shadows</vt:lpstr>
      <vt:lpstr>Shadows</vt:lpstr>
      <vt:lpstr>Component Reference Shadows</vt:lpstr>
      <vt:lpstr>Object Relationships</vt:lpstr>
      <vt:lpstr>Object Hierarchy</vt:lpstr>
      <vt:lpstr>Exceptions</vt:lpstr>
      <vt:lpstr>Interaction</vt:lpstr>
      <vt:lpstr>Elevation</vt:lpstr>
      <vt:lpstr>Motion</vt:lpstr>
      <vt:lpstr>Motion</vt:lpstr>
      <vt:lpstr>How Does Material Move?</vt:lpstr>
      <vt:lpstr>Motion is Responsive</vt:lpstr>
      <vt:lpstr>Motion is Natural</vt:lpstr>
      <vt:lpstr>Motion is Aware</vt:lpstr>
      <vt:lpstr>Motion is Intentional</vt:lpstr>
      <vt:lpstr>Motion is Quick</vt:lpstr>
      <vt:lpstr>Motion is Clear</vt:lpstr>
      <vt:lpstr>Motion is Cohesive</vt:lpstr>
      <vt:lpstr>Motion</vt:lpstr>
      <vt:lpstr>Color</vt:lpstr>
      <vt:lpstr>Color</vt:lpstr>
      <vt:lpstr>Color</vt:lpstr>
      <vt:lpstr>Themes</vt:lpstr>
      <vt:lpstr>Themes</vt:lpstr>
      <vt:lpstr>Themes</vt:lpstr>
      <vt:lpstr>Themes</vt:lpstr>
      <vt:lpstr>Aligning to Keylines</vt:lpstr>
      <vt:lpstr>Navigation</vt:lpstr>
      <vt:lpstr>Navigation</vt:lpstr>
      <vt:lpstr>Navigation – Tabs</vt:lpstr>
      <vt:lpstr>Navigation – Bottom Navigation Bar</vt:lpstr>
      <vt:lpstr>Navigation Drawer</vt:lpstr>
      <vt:lpstr>Split Screen</vt:lpstr>
      <vt:lpstr>Video Resources</vt:lpstr>
      <vt:lpstr>Components</vt:lpstr>
      <vt:lpstr>TextInputLayout</vt:lpstr>
      <vt:lpstr>TextInputLayout</vt:lpstr>
      <vt:lpstr>Components – Chips</vt:lpstr>
      <vt:lpstr>Components – Expansion Panels</vt:lpstr>
      <vt:lpstr>Nine-Patch Images</vt:lpstr>
      <vt:lpstr>Nine-Patch Images</vt:lpstr>
      <vt:lpstr>Layer List</vt:lpstr>
      <vt:lpstr>Layer List</vt:lpstr>
      <vt:lpstr>InsetDrawable</vt:lpstr>
      <vt:lpstr>Transitions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Design</dc:title>
  <dc:creator>Cole, John</dc:creator>
  <cp:lastModifiedBy>Cole, John</cp:lastModifiedBy>
  <cp:revision>89</cp:revision>
  <dcterms:created xsi:type="dcterms:W3CDTF">2016-09-25T23:30:10Z</dcterms:created>
  <dcterms:modified xsi:type="dcterms:W3CDTF">2019-04-11T18:50:31Z</dcterms:modified>
</cp:coreProperties>
</file>