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1" r:id="rId5"/>
    <p:sldId id="260" r:id="rId6"/>
    <p:sldId id="265" r:id="rId7"/>
    <p:sldId id="267" r:id="rId8"/>
    <p:sldId id="263" r:id="rId9"/>
    <p:sldId id="266" r:id="rId10"/>
    <p:sldId id="272" r:id="rId11"/>
    <p:sldId id="273" r:id="rId12"/>
    <p:sldId id="290" r:id="rId13"/>
    <p:sldId id="291" r:id="rId14"/>
    <p:sldId id="292" r:id="rId15"/>
    <p:sldId id="293" r:id="rId16"/>
    <p:sldId id="268" r:id="rId17"/>
    <p:sldId id="294" r:id="rId18"/>
    <p:sldId id="269" r:id="rId19"/>
    <p:sldId id="270" r:id="rId20"/>
    <p:sldId id="282" r:id="rId21"/>
    <p:sldId id="271"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89" r:id="rId37"/>
    <p:sldId id="26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0A827-B108-40B3-A22E-2EAF00BC2959}" type="datetimeFigureOut">
              <a:rPr lang="en-US" smtClean="0"/>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F37B0-60C3-48FD-8DC2-B46B4533EF70}" type="slidenum">
              <a:rPr lang="en-US" smtClean="0"/>
              <a:t>‹#›</a:t>
            </a:fld>
            <a:endParaRPr lang="en-US"/>
          </a:p>
        </p:txBody>
      </p:sp>
    </p:spTree>
    <p:extLst>
      <p:ext uri="{BB962C8B-B14F-4D97-AF65-F5344CB8AC3E}">
        <p14:creationId xmlns:p14="http://schemas.microsoft.com/office/powerpoint/2010/main" val="119481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AABCF-E678-42F0-BB88-B3D8BF21DF3C}"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53741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9EBA9-858F-471C-BEE2-8BF512018CB4}"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99595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73C7B-574E-4189-B212-450D078D57D0}"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29381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A2011-136F-42AD-8A7A-2D8EFC818B0A}"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86289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BC5D3-314F-473F-8D27-D96578DF7105}"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74427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3E483C-D790-4B6A-9C80-7B8D079121B7}" type="datetime1">
              <a:rPr lang="en-US" smtClean="0"/>
              <a:t>1/2/2018</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83637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8422E-631D-4973-8580-C3C914496E84}" type="datetime1">
              <a:rPr lang="en-US" smtClean="0"/>
              <a:t>1/2/2018</a:t>
            </a:fld>
            <a:endParaRPr lang="en-US"/>
          </a:p>
        </p:txBody>
      </p:sp>
      <p:sp>
        <p:nvSpPr>
          <p:cNvPr id="8" name="Footer Placeholder 7"/>
          <p:cNvSpPr>
            <a:spLocks noGrp="1"/>
          </p:cNvSpPr>
          <p:nvPr>
            <p:ph type="ftr" sz="quarter" idx="11"/>
          </p:nvPr>
        </p:nvSpPr>
        <p:spPr/>
        <p:txBody>
          <a:bodyPr/>
          <a:lstStyle/>
          <a:p>
            <a:r>
              <a:rPr lang="en-US" smtClean="0"/>
              <a:t>Android Programming: Drawing</a:t>
            </a:r>
            <a:endParaRPr lang="en-US"/>
          </a:p>
        </p:txBody>
      </p:sp>
      <p:sp>
        <p:nvSpPr>
          <p:cNvPr id="9" name="Slide Number Placeholder 8"/>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328889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2CB54-4FF3-484A-8E79-F0CDC856B2BE}" type="datetime1">
              <a:rPr lang="en-US" smtClean="0"/>
              <a:t>1/2/2018</a:t>
            </a:fld>
            <a:endParaRPr lang="en-US"/>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202964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0FC07-3011-4A58-ADA2-313D25420E5E}" type="datetime1">
              <a:rPr lang="en-US" smtClean="0"/>
              <a:t>1/2/2018</a:t>
            </a:fld>
            <a:endParaRPr lang="en-US"/>
          </a:p>
        </p:txBody>
      </p:sp>
      <p:sp>
        <p:nvSpPr>
          <p:cNvPr id="3" name="Footer Placeholder 2"/>
          <p:cNvSpPr>
            <a:spLocks noGrp="1"/>
          </p:cNvSpPr>
          <p:nvPr>
            <p:ph type="ftr" sz="quarter" idx="11"/>
          </p:nvPr>
        </p:nvSpPr>
        <p:spPr/>
        <p:txBody>
          <a:bodyPr/>
          <a:lstStyle/>
          <a:p>
            <a:r>
              <a:rPr lang="en-US" smtClean="0"/>
              <a:t>Android Programming: Drawing</a:t>
            </a:r>
            <a:endParaRPr lang="en-US"/>
          </a:p>
        </p:txBody>
      </p:sp>
      <p:sp>
        <p:nvSpPr>
          <p:cNvPr id="4" name="Slide Number Placeholder 3"/>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92791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14E375-569F-41D0-83DB-AD6877271A3D}" type="datetime1">
              <a:rPr lang="en-US" smtClean="0"/>
              <a:t>1/2/2018</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146203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B8B84-3D3C-48C2-9F50-165EDEC82B20}" type="datetime1">
              <a:rPr lang="en-US" smtClean="0"/>
              <a:t>1/2/2018</a:t>
            </a:fld>
            <a:endParaRPr lang="en-US"/>
          </a:p>
        </p:txBody>
      </p:sp>
      <p:sp>
        <p:nvSpPr>
          <p:cNvPr id="6" name="Footer Placeholder 5"/>
          <p:cNvSpPr>
            <a:spLocks noGrp="1"/>
          </p:cNvSpPr>
          <p:nvPr>
            <p:ph type="ftr" sz="quarter" idx="11"/>
          </p:nvPr>
        </p:nvSpPr>
        <p:spPr/>
        <p:txBody>
          <a:bodyPr/>
          <a:lstStyle/>
          <a:p>
            <a:r>
              <a:rPr lang="en-US" smtClean="0"/>
              <a:t>Android Programming: Drawing</a:t>
            </a:r>
            <a:endParaRPr lang="en-US"/>
          </a:p>
        </p:txBody>
      </p:sp>
      <p:sp>
        <p:nvSpPr>
          <p:cNvPr id="7" name="Slide Number Placeholder 6"/>
          <p:cNvSpPr>
            <a:spLocks noGrp="1"/>
          </p:cNvSpPr>
          <p:nvPr>
            <p:ph type="sldNum" sz="quarter" idx="12"/>
          </p:nvPr>
        </p:nvSpPr>
        <p:spPr/>
        <p:txBody>
          <a:bodyPr/>
          <a:lstStyle/>
          <a:p>
            <a:fld id="{A6E77FBB-01A6-4458-8407-6D31A3996251}" type="slidenum">
              <a:rPr lang="en-US" smtClean="0"/>
              <a:t>‹#›</a:t>
            </a:fld>
            <a:endParaRPr lang="en-US"/>
          </a:p>
        </p:txBody>
      </p:sp>
    </p:spTree>
    <p:extLst>
      <p:ext uri="{BB962C8B-B14F-4D97-AF65-F5344CB8AC3E}">
        <p14:creationId xmlns:p14="http://schemas.microsoft.com/office/powerpoint/2010/main" val="91943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1C89F-DFE3-450A-A200-44F4610EBE65}" type="datetime1">
              <a:rPr lang="en-US" smtClean="0"/>
              <a:t>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Android Programming: Drawing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77FBB-01A6-4458-8407-6D31A3996251}" type="slidenum">
              <a:rPr lang="en-US" smtClean="0"/>
              <a:t>‹#›</a:t>
            </a:fld>
            <a:endParaRPr lang="en-US"/>
          </a:p>
        </p:txBody>
      </p:sp>
    </p:spTree>
    <p:extLst>
      <p:ext uri="{BB962C8B-B14F-4D97-AF65-F5344CB8AC3E}">
        <p14:creationId xmlns:p14="http://schemas.microsoft.com/office/powerpoint/2010/main" val="379042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eveloper.android.com/reference/android/view/SurfaceView.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reference/android/view/SurfaceHolder.Callback.html" TargetMode="External"/><Relationship Id="rId2" Type="http://schemas.openxmlformats.org/officeDocument/2006/relationships/hyperlink" Target="http://developer.android.com/reference/android/view/SurfaceView.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view/Surface.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reference/android/view/SurfaceView.html#getHolder()" TargetMode="External"/><Relationship Id="rId2" Type="http://schemas.openxmlformats.org/officeDocument/2006/relationships/hyperlink" Target="http://developer.android.com/reference/android/view/SurfaceHold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android.com/reference/android/view/SurfaceHolder.html#addCallback(android.view.SurfaceHolder.Callback)" TargetMode="External"/><Relationship Id="rId2" Type="http://schemas.openxmlformats.org/officeDocument/2006/relationships/hyperlink" Target="http://developer.android.com/reference/android/view/SurfaceHolder.Callback.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reference/android/graphics/drawable/package-summar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graphics/drawable/BitmapDrawable.html" TargetMode="External"/><Relationship Id="rId2" Type="http://schemas.openxmlformats.org/officeDocument/2006/relationships/hyperlink" Target="http://developer.android.com/reference/android/graphics/drawable/Drawable.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graphics/drawable/LayerDrawable.html" TargetMode="External"/><Relationship Id="rId5" Type="http://schemas.openxmlformats.org/officeDocument/2006/relationships/hyperlink" Target="http://developer.android.com/reference/android/graphics/drawable/PictureDrawable.html" TargetMode="External"/><Relationship Id="rId4" Type="http://schemas.openxmlformats.org/officeDocument/2006/relationships/hyperlink" Target="http://developer.android.com/reference/android/graphics/drawable/ShapeDrawabl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eveloper.android.com/reference/android/graphics/drawable/ShapeDrawabl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guide/topics/graphics/2d-graphic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reference/android/graphics/Canvas.html#drawPicture%28android.graphics.Picture,%20android.graphics.Rect%29" TargetMode="External"/><Relationship Id="rId2" Type="http://schemas.openxmlformats.org/officeDocument/2006/relationships/hyperlink" Target="http://developer.android.com/reference/android/view/View.html#onDraw%28android.graphics.Canvas%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view/View.html#onDraw(android.graphics.Canvas)" TargetMode="External"/><Relationship Id="rId2" Type="http://schemas.openxmlformats.org/officeDocument/2006/relationships/hyperlink" Target="http://developer.android.com/reference/android/view/View.html#invalidate()"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view/SurfaceView.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ference/android/view/View.html#postInvalid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Interface Design</a:t>
            </a:r>
            <a:endParaRPr lang="en-US" dirty="0"/>
          </a:p>
        </p:txBody>
      </p:sp>
      <p:sp>
        <p:nvSpPr>
          <p:cNvPr id="3" name="Subtitle 2"/>
          <p:cNvSpPr>
            <a:spLocks noGrp="1"/>
          </p:cNvSpPr>
          <p:nvPr>
            <p:ph type="subTitle" idx="1"/>
          </p:nvPr>
        </p:nvSpPr>
        <p:spPr/>
        <p:txBody>
          <a:bodyPr/>
          <a:lstStyle/>
          <a:p>
            <a:r>
              <a:rPr lang="en-US" dirty="0" smtClean="0"/>
              <a:t>Android Programming</a:t>
            </a:r>
          </a:p>
          <a:p>
            <a:r>
              <a:rPr lang="en-US" smtClean="0"/>
              <a:t>Part </a:t>
            </a:r>
            <a:r>
              <a:rPr lang="en-US" smtClean="0"/>
              <a:t>4: </a:t>
            </a:r>
            <a:r>
              <a:rPr lang="en-US" dirty="0" smtClean="0"/>
              <a:t>Drawing</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1</a:t>
            </a:fld>
            <a:endParaRPr lang="en-US"/>
          </a:p>
        </p:txBody>
      </p:sp>
    </p:spTree>
    <p:extLst>
      <p:ext uri="{BB962C8B-B14F-4D97-AF65-F5344CB8AC3E}">
        <p14:creationId xmlns:p14="http://schemas.microsoft.com/office/powerpoint/2010/main" val="108653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Canvas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program shown uses the following methods of Canvas:</a:t>
            </a:r>
          </a:p>
          <a:p>
            <a:r>
              <a:rPr lang="en-US" dirty="0" err="1" smtClean="0"/>
              <a:t>drawText</a:t>
            </a:r>
            <a:r>
              <a:rPr lang="en-US" dirty="0" smtClean="0"/>
              <a:t>()</a:t>
            </a:r>
          </a:p>
          <a:p>
            <a:r>
              <a:rPr lang="en-US" dirty="0" err="1" smtClean="0"/>
              <a:t>drawCircle</a:t>
            </a:r>
            <a:r>
              <a:rPr lang="en-US" dirty="0" smtClean="0"/>
              <a:t>()</a:t>
            </a:r>
          </a:p>
          <a:p>
            <a:r>
              <a:rPr lang="en-US" dirty="0" err="1" smtClean="0"/>
              <a:t>drawLine</a:t>
            </a:r>
            <a:r>
              <a:rPr lang="en-US" dirty="0" smtClean="0"/>
              <a:t>()</a:t>
            </a:r>
          </a:p>
          <a:p>
            <a:r>
              <a:rPr lang="en-US" dirty="0" smtClean="0"/>
              <a:t>Others include:</a:t>
            </a:r>
          </a:p>
          <a:p>
            <a:r>
              <a:rPr lang="en-US" dirty="0" err="1" smtClean="0"/>
              <a:t>drawRect</a:t>
            </a:r>
            <a:r>
              <a:rPr lang="en-US" dirty="0" smtClean="0"/>
              <a:t>()</a:t>
            </a:r>
          </a:p>
          <a:p>
            <a:r>
              <a:rPr lang="en-US" dirty="0" err="1" smtClean="0"/>
              <a:t>drawPoint</a:t>
            </a:r>
            <a:r>
              <a:rPr lang="en-US" dirty="0" smtClean="0"/>
              <a:t>()</a:t>
            </a:r>
          </a:p>
          <a:p>
            <a:r>
              <a:rPr lang="en-US" dirty="0" err="1" smtClean="0"/>
              <a:t>drawBitmap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10</a:t>
            </a:fld>
            <a:endParaRPr lang="en-US"/>
          </a:p>
        </p:txBody>
      </p:sp>
    </p:spTree>
    <p:extLst>
      <p:ext uri="{BB962C8B-B14F-4D97-AF65-F5344CB8AC3E}">
        <p14:creationId xmlns:p14="http://schemas.microsoft.com/office/powerpoint/2010/main" val="728382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Paint</a:t>
            </a:r>
            <a:r>
              <a:rPr lang="en-US" dirty="0" smtClean="0"/>
              <a:t> class</a:t>
            </a:r>
            <a:endParaRPr lang="en-US" dirty="0"/>
          </a:p>
        </p:txBody>
      </p:sp>
      <p:sp>
        <p:nvSpPr>
          <p:cNvPr id="3" name="Content Placeholder 2"/>
          <p:cNvSpPr>
            <a:spLocks noGrp="1"/>
          </p:cNvSpPr>
          <p:nvPr>
            <p:ph idx="1"/>
          </p:nvPr>
        </p:nvSpPr>
        <p:spPr>
          <a:xfrm>
            <a:off x="457200" y="1676400"/>
            <a:ext cx="8229600" cy="4114512"/>
          </a:xfrm>
        </p:spPr>
        <p:txBody>
          <a:bodyPr/>
          <a:lstStyle/>
          <a:p>
            <a:pPr marL="0" indent="0">
              <a:buNone/>
            </a:pPr>
            <a:r>
              <a:rPr lang="en-US" dirty="0">
                <a:solidFill>
                  <a:srgbClr val="000000"/>
                </a:solidFill>
                <a:latin typeface="Consolas"/>
              </a:rPr>
              <a:t> Paint </a:t>
            </a:r>
            <a:r>
              <a:rPr lang="en-US" dirty="0" err="1">
                <a:solidFill>
                  <a:srgbClr val="0000C0"/>
                </a:solidFill>
                <a:latin typeface="Consolas"/>
              </a:rPr>
              <a:t>pBlack</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Paint</a:t>
            </a:r>
            <a:r>
              <a:rPr lang="en-US" b="1" dirty="0" smtClean="0">
                <a:solidFill>
                  <a:srgbClr val="000000"/>
                </a:solidFill>
                <a:latin typeface="Consolas"/>
              </a:rPr>
              <a:t>();</a:t>
            </a:r>
          </a:p>
          <a:p>
            <a:pPr marL="0" indent="0">
              <a:buNone/>
            </a:pPr>
            <a:r>
              <a:rPr lang="en-US" dirty="0">
                <a:solidFill>
                  <a:srgbClr val="000000"/>
                </a:solidFill>
                <a:latin typeface="Consolas"/>
              </a:rPr>
              <a:t> </a:t>
            </a:r>
            <a:r>
              <a:rPr lang="en-US" dirty="0" err="1">
                <a:solidFill>
                  <a:srgbClr val="0000C0"/>
                </a:solidFill>
                <a:latin typeface="Consolas"/>
              </a:rPr>
              <a:t>pBlack</a:t>
            </a:r>
            <a:r>
              <a:rPr lang="en-US" dirty="0" err="1">
                <a:solidFill>
                  <a:srgbClr val="000000"/>
                </a:solidFill>
                <a:latin typeface="Consolas"/>
              </a:rPr>
              <a:t>.setColor</a:t>
            </a:r>
            <a:r>
              <a:rPr lang="en-US" dirty="0">
                <a:solidFill>
                  <a:srgbClr val="000000"/>
                </a:solidFill>
                <a:latin typeface="Consolas"/>
              </a:rPr>
              <a:t>(</a:t>
            </a:r>
            <a:r>
              <a:rPr lang="en-US" dirty="0" err="1">
                <a:solidFill>
                  <a:srgbClr val="000000"/>
                </a:solidFill>
                <a:latin typeface="Consolas"/>
              </a:rPr>
              <a:t>Color.</a:t>
            </a:r>
            <a:r>
              <a:rPr lang="en-US" i="1" dirty="0" err="1">
                <a:solidFill>
                  <a:srgbClr val="0000C0"/>
                </a:solidFill>
                <a:latin typeface="Consolas"/>
              </a:rPr>
              <a:t>BLACK</a:t>
            </a:r>
            <a:r>
              <a:rPr lang="en-US" i="1"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.setStrokeWidth</a:t>
            </a:r>
            <a:r>
              <a:rPr lang="en-US" dirty="0" smtClean="0">
                <a:solidFill>
                  <a:srgbClr val="000000"/>
                </a:solidFill>
                <a:latin typeface="Consolas"/>
              </a:rPr>
              <a:t>(4</a:t>
            </a:r>
            <a:r>
              <a:rPr lang="en-US"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.setTextSize</a:t>
            </a:r>
            <a:r>
              <a:rPr lang="en-US" dirty="0" smtClean="0">
                <a:solidFill>
                  <a:srgbClr val="000000"/>
                </a:solidFill>
                <a:latin typeface="Consolas"/>
              </a:rPr>
              <a:t>(35</a:t>
            </a:r>
            <a:r>
              <a:rPr lang="en-US" dirty="0">
                <a:solidFill>
                  <a:srgbClr val="000000"/>
                </a:solidFill>
                <a:latin typeface="Consolas"/>
              </a:rPr>
              <a:t>);</a:t>
            </a:r>
          </a:p>
          <a:p>
            <a:pPr marL="0" indent="0">
              <a:buNone/>
            </a:pPr>
            <a:r>
              <a:rPr lang="en-US" dirty="0" smtClean="0">
                <a:solidFill>
                  <a:srgbClr val="0000C0"/>
                </a:solidFill>
                <a:latin typeface="Consolas"/>
              </a:rPr>
              <a:t> </a:t>
            </a:r>
            <a:r>
              <a:rPr lang="en-US" dirty="0" err="1" smtClean="0">
                <a:solidFill>
                  <a:srgbClr val="0000C0"/>
                </a:solidFill>
                <a:latin typeface="Consolas"/>
              </a:rPr>
              <a:t>pBlack</a:t>
            </a:r>
            <a:r>
              <a:rPr lang="en-US" dirty="0" err="1" smtClean="0">
                <a:solidFill>
                  <a:srgbClr val="000000"/>
                </a:solidFill>
                <a:latin typeface="Consolas"/>
              </a:rPr>
              <a:t>.setStyle</a:t>
            </a:r>
            <a:r>
              <a:rPr lang="en-US" dirty="0" smtClean="0">
                <a:solidFill>
                  <a:srgbClr val="000000"/>
                </a:solidFill>
                <a:latin typeface="Consolas"/>
              </a:rPr>
              <a:t>(</a:t>
            </a:r>
            <a:r>
              <a:rPr lang="en-US" dirty="0" err="1" smtClean="0">
                <a:solidFill>
                  <a:srgbClr val="000000"/>
                </a:solidFill>
                <a:latin typeface="Consolas"/>
              </a:rPr>
              <a:t>Style.</a:t>
            </a:r>
            <a:r>
              <a:rPr lang="en-US" i="1" dirty="0" err="1" smtClean="0">
                <a:solidFill>
                  <a:srgbClr val="0000C0"/>
                </a:solidFill>
                <a:latin typeface="Consolas"/>
              </a:rPr>
              <a:t>STROKE</a:t>
            </a:r>
            <a:r>
              <a:rPr lang="en-US" i="1" dirty="0">
                <a:solidFill>
                  <a:srgbClr val="000000"/>
                </a:solidFill>
                <a:latin typeface="Consolas"/>
              </a:rPr>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11</a:t>
            </a:fld>
            <a:endParaRPr lang="en-US"/>
          </a:p>
        </p:txBody>
      </p:sp>
    </p:spTree>
    <p:extLst>
      <p:ext uri="{BB962C8B-B14F-4D97-AF65-F5344CB8AC3E}">
        <p14:creationId xmlns:p14="http://schemas.microsoft.com/office/powerpoint/2010/main" val="1651764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Paint</a:t>
            </a:r>
            <a:r>
              <a:rPr lang="en-US" dirty="0"/>
              <a:t> class</a:t>
            </a:r>
          </a:p>
        </p:txBody>
      </p:sp>
      <p:sp>
        <p:nvSpPr>
          <p:cNvPr id="3" name="Content Placeholder 2"/>
          <p:cNvSpPr>
            <a:spLocks noGrp="1"/>
          </p:cNvSpPr>
          <p:nvPr>
            <p:ph idx="1"/>
          </p:nvPr>
        </p:nvSpPr>
        <p:spPr/>
        <p:txBody>
          <a:bodyPr/>
          <a:lstStyle/>
          <a:p>
            <a:r>
              <a:rPr lang="en-US" dirty="0" smtClean="0"/>
              <a:t>The </a:t>
            </a:r>
            <a:r>
              <a:rPr lang="en-US" dirty="0" err="1" smtClean="0"/>
              <a:t>setColor</a:t>
            </a:r>
            <a:r>
              <a:rPr lang="en-US" dirty="0" smtClean="0"/>
              <a:t> method can use named constants from the </a:t>
            </a:r>
            <a:r>
              <a:rPr lang="en-US" i="1" dirty="0" smtClean="0"/>
              <a:t>Color</a:t>
            </a:r>
            <a:r>
              <a:rPr lang="en-US" dirty="0" smtClean="0"/>
              <a:t> class or set a specific </a:t>
            </a:r>
            <a:r>
              <a:rPr lang="en-US" dirty="0" err="1" smtClean="0"/>
              <a:t>RGBAlpha</a:t>
            </a:r>
            <a:r>
              <a:rPr lang="en-US" dirty="0" smtClean="0"/>
              <a:t> value:</a:t>
            </a:r>
          </a:p>
          <a:p>
            <a:r>
              <a:rPr lang="en-US" altLang="en-US" dirty="0" err="1" smtClean="0">
                <a:latin typeface="Arial Unicode MS" panose="020B0604020202020204" pitchFamily="34" charset="-128"/>
              </a:rPr>
              <a:t>int</a:t>
            </a:r>
            <a:r>
              <a:rPr lang="en-US" altLang="en-US" dirty="0" smtClean="0">
                <a:latin typeface="Arial Unicode MS" panose="020B0604020202020204" pitchFamily="34" charset="-128"/>
              </a:rPr>
              <a:t> </a:t>
            </a:r>
            <a:r>
              <a:rPr lang="en-US" altLang="en-US" dirty="0">
                <a:latin typeface="Arial Unicode MS" panose="020B0604020202020204" pitchFamily="34" charset="-128"/>
              </a:rPr>
              <a:t>color = (A &amp; 0xff) &lt;&lt; 24 | (R &amp; 0xff) &lt;&lt; 16 | (G &amp; 0xff) </a:t>
            </a:r>
            <a:r>
              <a:rPr lang="en-US" altLang="en-US">
                <a:latin typeface="Arial Unicode MS" panose="020B0604020202020204" pitchFamily="34" charset="-128"/>
              </a:rPr>
              <a:t>&lt;&lt; </a:t>
            </a:r>
            <a:r>
              <a:rPr lang="en-US" altLang="en-US" smtClean="0">
                <a:latin typeface="Arial Unicode MS" panose="020B0604020202020204" pitchFamily="34" charset="-128"/>
              </a:rPr>
              <a:t>8 </a:t>
            </a:r>
            <a:r>
              <a:rPr lang="en-US" altLang="en-US" dirty="0">
                <a:latin typeface="Arial Unicode MS" panose="020B0604020202020204" pitchFamily="34" charset="-128"/>
              </a:rPr>
              <a:t>| (B &amp; 0xff</a:t>
            </a:r>
            <a:r>
              <a:rPr lang="en-US" altLang="en-US" dirty="0" smtClean="0">
                <a:latin typeface="Arial Unicode MS" panose="020B0604020202020204" pitchFamily="34" charset="-128"/>
              </a:rPr>
              <a:t>);</a:t>
            </a:r>
          </a:p>
          <a:p>
            <a:r>
              <a:rPr lang="en-US" dirty="0" smtClean="0">
                <a:latin typeface="Arial Unicode MS" panose="020B0604020202020204" pitchFamily="34" charset="-128"/>
              </a:rPr>
              <a:t>Alpha is transparency, where 0 is fully transparent and 255 is opaque</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12</a:t>
            </a:fld>
            <a:endParaRPr lang="en-US"/>
          </a:p>
        </p:txBody>
      </p:sp>
    </p:spTree>
    <p:extLst>
      <p:ext uri="{BB962C8B-B14F-4D97-AF65-F5344CB8AC3E}">
        <p14:creationId xmlns:p14="http://schemas.microsoft.com/office/powerpoint/2010/main" val="415788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Paint</a:t>
            </a:r>
            <a:r>
              <a:rPr lang="en-US" dirty="0"/>
              <a:t> class</a:t>
            </a:r>
          </a:p>
        </p:txBody>
      </p:sp>
      <p:sp>
        <p:nvSpPr>
          <p:cNvPr id="3" name="Content Placeholder 2"/>
          <p:cNvSpPr>
            <a:spLocks noGrp="1"/>
          </p:cNvSpPr>
          <p:nvPr>
            <p:ph idx="1"/>
          </p:nvPr>
        </p:nvSpPr>
        <p:spPr/>
        <p:txBody>
          <a:bodyPr/>
          <a:lstStyle/>
          <a:p>
            <a:r>
              <a:rPr lang="en-US" dirty="0" smtClean="0"/>
              <a:t>The </a:t>
            </a:r>
            <a:r>
              <a:rPr lang="en-US" i="1" dirty="0" err="1" smtClean="0"/>
              <a:t>setStyle</a:t>
            </a:r>
            <a:r>
              <a:rPr lang="en-US" i="1" dirty="0" smtClean="0"/>
              <a:t> </a:t>
            </a:r>
            <a:r>
              <a:rPr lang="en-US" dirty="0" smtClean="0"/>
              <a:t>method determines how an object is drawn</a:t>
            </a:r>
          </a:p>
          <a:p>
            <a:r>
              <a:rPr lang="en-US" dirty="0" err="1" smtClean="0"/>
              <a:t>Style.STROKE</a:t>
            </a:r>
            <a:r>
              <a:rPr lang="en-US" dirty="0" smtClean="0"/>
              <a:t> should be used for text</a:t>
            </a:r>
          </a:p>
          <a:p>
            <a:r>
              <a:rPr lang="en-US" dirty="0" err="1" smtClean="0"/>
              <a:t>Style.FILL</a:t>
            </a:r>
            <a:r>
              <a:rPr lang="en-US" dirty="0" smtClean="0"/>
              <a:t> fills geometric objects you draw</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13</a:t>
            </a:fld>
            <a:endParaRPr lang="en-US"/>
          </a:p>
        </p:txBody>
      </p:sp>
    </p:spTree>
    <p:extLst>
      <p:ext uri="{BB962C8B-B14F-4D97-AF65-F5344CB8AC3E}">
        <p14:creationId xmlns:p14="http://schemas.microsoft.com/office/powerpoint/2010/main" val="1652045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Paint</a:t>
            </a:r>
            <a:r>
              <a:rPr lang="en-US" dirty="0"/>
              <a:t> class</a:t>
            </a:r>
          </a:p>
        </p:txBody>
      </p:sp>
      <p:sp>
        <p:nvSpPr>
          <p:cNvPr id="3" name="Content Placeholder 2"/>
          <p:cNvSpPr>
            <a:spLocks noGrp="1"/>
          </p:cNvSpPr>
          <p:nvPr>
            <p:ph idx="1"/>
          </p:nvPr>
        </p:nvSpPr>
        <p:spPr/>
        <p:txBody>
          <a:bodyPr/>
          <a:lstStyle/>
          <a:p>
            <a:r>
              <a:rPr lang="en-US" dirty="0" smtClean="0"/>
              <a:t>The </a:t>
            </a:r>
            <a:r>
              <a:rPr lang="en-US" i="1" dirty="0" err="1" smtClean="0"/>
              <a:t>measureText</a:t>
            </a:r>
            <a:r>
              <a:rPr lang="en-US" i="1" dirty="0" smtClean="0"/>
              <a:t> </a:t>
            </a:r>
            <a:r>
              <a:rPr lang="en-US" dirty="0" smtClean="0"/>
              <a:t>function lets you determine how many pixels a given text string will take up when it is rendered.</a:t>
            </a:r>
          </a:p>
          <a:p>
            <a:r>
              <a:rPr lang="en-US" dirty="0"/>
              <a:t>f</a:t>
            </a:r>
            <a:r>
              <a:rPr lang="en-US" dirty="0" smtClean="0"/>
              <a:t>loat f = </a:t>
            </a:r>
            <a:r>
              <a:rPr lang="en-US" dirty="0" err="1" smtClean="0"/>
              <a:t>pBlack.measureText</a:t>
            </a:r>
            <a:r>
              <a:rPr lang="en-US" dirty="0" smtClean="0"/>
              <a:t>(“Some Text”)</a:t>
            </a:r>
          </a:p>
          <a:p>
            <a:r>
              <a:rPr lang="en-US" dirty="0" smtClean="0"/>
              <a:t>This can be useful for centering and otherwise positioning text on a graphics screen</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14</a:t>
            </a:fld>
            <a:endParaRPr lang="en-US"/>
          </a:p>
        </p:txBody>
      </p:sp>
    </p:spTree>
    <p:extLst>
      <p:ext uri="{BB962C8B-B14F-4D97-AF65-F5344CB8AC3E}">
        <p14:creationId xmlns:p14="http://schemas.microsoft.com/office/powerpoint/2010/main" val="1719937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Note</a:t>
            </a:r>
            <a:endParaRPr lang="en-US" dirty="0"/>
          </a:p>
        </p:txBody>
      </p:sp>
      <p:sp>
        <p:nvSpPr>
          <p:cNvPr id="3" name="Content Placeholder 2"/>
          <p:cNvSpPr>
            <a:spLocks noGrp="1"/>
          </p:cNvSpPr>
          <p:nvPr>
            <p:ph idx="1"/>
          </p:nvPr>
        </p:nvSpPr>
        <p:spPr/>
        <p:txBody>
          <a:bodyPr/>
          <a:lstStyle/>
          <a:p>
            <a:r>
              <a:rPr lang="en-US" dirty="0" smtClean="0"/>
              <a:t>You can pass the </a:t>
            </a:r>
            <a:r>
              <a:rPr lang="en-US" i="1" dirty="0" smtClean="0"/>
              <a:t>Canvas </a:t>
            </a:r>
            <a:r>
              <a:rPr lang="en-US" dirty="0" smtClean="0"/>
              <a:t>object to a method in a new object that then draws itself</a:t>
            </a:r>
          </a:p>
          <a:p>
            <a:r>
              <a:rPr lang="en-US" dirty="0" smtClean="0"/>
              <a:t>This is how the paddle and the ball get drawn in </a:t>
            </a:r>
            <a:r>
              <a:rPr lang="en-US" i="1" dirty="0" smtClean="0"/>
              <a:t>Pong</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15</a:t>
            </a:fld>
            <a:endParaRPr lang="en-US"/>
          </a:p>
        </p:txBody>
      </p:sp>
    </p:spTree>
    <p:extLst>
      <p:ext uri="{BB962C8B-B14F-4D97-AF65-F5344CB8AC3E}">
        <p14:creationId xmlns:p14="http://schemas.microsoft.com/office/powerpoint/2010/main" val="132729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SurfaceView</a:t>
            </a:r>
            <a:endParaRPr lang="en-US" dirty="0"/>
          </a:p>
        </p:txBody>
      </p:sp>
      <p:sp>
        <p:nvSpPr>
          <p:cNvPr id="3" name="Content Placeholder 2"/>
          <p:cNvSpPr>
            <a:spLocks noGrp="1"/>
          </p:cNvSpPr>
          <p:nvPr>
            <p:ph idx="1"/>
          </p:nvPr>
        </p:nvSpPr>
        <p:spPr/>
        <p:txBody>
          <a:bodyPr/>
          <a:lstStyle/>
          <a:p>
            <a:r>
              <a:rPr lang="en-US" dirty="0"/>
              <a:t>The </a:t>
            </a:r>
            <a:r>
              <a:rPr lang="en-US" dirty="0" err="1">
                <a:hlinkClick r:id="rId2"/>
              </a:rPr>
              <a:t>SurfaceView</a:t>
            </a:r>
            <a:r>
              <a:rPr lang="en-US" dirty="0"/>
              <a:t> is a special subclass of View that offers a dedicated drawing surface within the View </a:t>
            </a:r>
            <a:r>
              <a:rPr lang="en-US" dirty="0" smtClean="0"/>
              <a:t>hierarchy</a:t>
            </a:r>
          </a:p>
          <a:p>
            <a:r>
              <a:rPr lang="en-US" dirty="0"/>
              <a:t>It is unusual in most programs to need the speed and power of this method</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16</a:t>
            </a:fld>
            <a:endParaRPr lang="en-US"/>
          </a:p>
        </p:txBody>
      </p:sp>
    </p:spTree>
    <p:extLst>
      <p:ext uri="{BB962C8B-B14F-4D97-AF65-F5344CB8AC3E}">
        <p14:creationId xmlns:p14="http://schemas.microsoft.com/office/powerpoint/2010/main" val="3502651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normAutofit/>
          </a:bodyPr>
          <a:lstStyle/>
          <a:p>
            <a:r>
              <a:rPr lang="en-US" dirty="0"/>
              <a:t>The aim is to offer this drawing surface to an application's secondary thread, so that the application isn't required to wait until the system's View hierarchy is ready to draw. Instead, a secondary thread that has reference to a </a:t>
            </a:r>
            <a:r>
              <a:rPr lang="en-US" dirty="0" err="1"/>
              <a:t>SurfaceView</a:t>
            </a:r>
            <a:r>
              <a:rPr lang="en-US" dirty="0"/>
              <a:t> can draw to its own Canvas at its own pace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17</a:t>
            </a:fld>
            <a:endParaRPr lang="en-US"/>
          </a:p>
        </p:txBody>
      </p:sp>
    </p:spTree>
    <p:extLst>
      <p:ext uri="{BB962C8B-B14F-4D97-AF65-F5344CB8AC3E}">
        <p14:creationId xmlns:p14="http://schemas.microsoft.com/office/powerpoint/2010/main" val="643684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lstStyle/>
          <a:p>
            <a:r>
              <a:rPr lang="en-US" dirty="0"/>
              <a:t>To begin, you need to create a new class that extends </a:t>
            </a:r>
            <a:r>
              <a:rPr lang="en-US" dirty="0" err="1">
                <a:hlinkClick r:id="rId2"/>
              </a:rPr>
              <a:t>SurfaceView</a:t>
            </a:r>
            <a:r>
              <a:rPr lang="en-US" dirty="0"/>
              <a:t>. The class should also implement </a:t>
            </a:r>
            <a:r>
              <a:rPr lang="en-US" dirty="0" err="1">
                <a:hlinkClick r:id="rId3"/>
              </a:rPr>
              <a:t>SurfaceHolder.Callback</a:t>
            </a:r>
            <a:r>
              <a:rPr lang="en-US" dirty="0"/>
              <a:t>. This subclass is an interface that will notify you with information about the underlying </a:t>
            </a:r>
            <a:r>
              <a:rPr lang="en-US" dirty="0">
                <a:hlinkClick r:id="rId4"/>
              </a:rPr>
              <a:t>Surface</a:t>
            </a:r>
            <a:r>
              <a:rPr lang="en-US" dirty="0"/>
              <a:t>, such as when it is created, changed, or destroyed. </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18</a:t>
            </a:fld>
            <a:endParaRPr lang="en-US"/>
          </a:p>
        </p:txBody>
      </p:sp>
    </p:spTree>
    <p:extLst>
      <p:ext uri="{BB962C8B-B14F-4D97-AF65-F5344CB8AC3E}">
        <p14:creationId xmlns:p14="http://schemas.microsoft.com/office/powerpoint/2010/main" val="1544822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normAutofit/>
          </a:bodyPr>
          <a:lstStyle/>
          <a:p>
            <a:r>
              <a:rPr lang="en-US" dirty="0"/>
              <a:t>Instead of handling the Surface object directly, you should handle it via a </a:t>
            </a:r>
            <a:r>
              <a:rPr lang="en-US" dirty="0" err="1">
                <a:hlinkClick r:id="rId2"/>
              </a:rPr>
              <a:t>SurfaceHolder</a:t>
            </a:r>
            <a:r>
              <a:rPr lang="en-US" dirty="0" smtClean="0"/>
              <a:t>.</a:t>
            </a:r>
          </a:p>
          <a:p>
            <a:r>
              <a:rPr lang="en-US" dirty="0" smtClean="0"/>
              <a:t>When </a:t>
            </a:r>
            <a:r>
              <a:rPr lang="en-US" dirty="0"/>
              <a:t>your </a:t>
            </a:r>
            <a:r>
              <a:rPr lang="en-US" dirty="0" err="1"/>
              <a:t>SurfaceView</a:t>
            </a:r>
            <a:r>
              <a:rPr lang="en-US" dirty="0"/>
              <a:t> is initialized, get the </a:t>
            </a:r>
            <a:r>
              <a:rPr lang="en-US" dirty="0" err="1"/>
              <a:t>SurfaceHolder</a:t>
            </a:r>
            <a:r>
              <a:rPr lang="en-US" dirty="0"/>
              <a:t> by calling </a:t>
            </a:r>
            <a:r>
              <a:rPr lang="en-US" dirty="0" err="1">
                <a:hlinkClick r:id="rId3"/>
              </a:rPr>
              <a:t>getHolder</a:t>
            </a:r>
            <a:r>
              <a:rPr lang="en-US" dirty="0" smtClean="0">
                <a:hlinkClick r:id="rId3"/>
              </a:rPr>
              <a:t>()</a:t>
            </a:r>
            <a:r>
              <a:rPr lang="en-US" dirty="0" smtClean="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19</a:t>
            </a:fld>
            <a:endParaRPr lang="en-US"/>
          </a:p>
        </p:txBody>
      </p:sp>
    </p:spTree>
    <p:extLst>
      <p:ext uri="{BB962C8B-B14F-4D97-AF65-F5344CB8AC3E}">
        <p14:creationId xmlns:p14="http://schemas.microsoft.com/office/powerpoint/2010/main" val="401962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and </a:t>
            </a:r>
            <a:r>
              <a:rPr lang="en-US" dirty="0" err="1" smtClean="0"/>
              <a:t>Drawables</a:t>
            </a:r>
            <a:endParaRPr lang="en-US" dirty="0"/>
          </a:p>
        </p:txBody>
      </p:sp>
      <p:sp>
        <p:nvSpPr>
          <p:cNvPr id="3" name="Content Placeholder 2"/>
          <p:cNvSpPr>
            <a:spLocks noGrp="1"/>
          </p:cNvSpPr>
          <p:nvPr>
            <p:ph idx="1"/>
          </p:nvPr>
        </p:nvSpPr>
        <p:spPr/>
        <p:txBody>
          <a:bodyPr/>
          <a:lstStyle/>
          <a:p>
            <a:r>
              <a:rPr lang="en-US" dirty="0" smtClean="0"/>
              <a:t>The Android framework APIs provide a set of 2D drawing APIs that allow you to render custom graphics onto a canvas or to modify existing Views to customize their look and feel.</a:t>
            </a:r>
          </a:p>
          <a:p>
            <a:r>
              <a:rPr lang="en-US" dirty="0" smtClean="0"/>
              <a:t>Java hides this, but the framework is a message-passing architecture.</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2</a:t>
            </a:fld>
            <a:endParaRPr lang="en-US"/>
          </a:p>
        </p:txBody>
      </p:sp>
    </p:spTree>
    <p:extLst>
      <p:ext uri="{BB962C8B-B14F-4D97-AF65-F5344CB8AC3E}">
        <p14:creationId xmlns:p14="http://schemas.microsoft.com/office/powerpoint/2010/main" val="1590881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SurfaceView</a:t>
            </a:r>
            <a:endParaRPr lang="en-US" dirty="0"/>
          </a:p>
        </p:txBody>
      </p:sp>
      <p:sp>
        <p:nvSpPr>
          <p:cNvPr id="3" name="Content Placeholder 2"/>
          <p:cNvSpPr>
            <a:spLocks noGrp="1"/>
          </p:cNvSpPr>
          <p:nvPr>
            <p:ph idx="1"/>
          </p:nvPr>
        </p:nvSpPr>
        <p:spPr/>
        <p:txBody>
          <a:bodyPr/>
          <a:lstStyle/>
          <a:p>
            <a:r>
              <a:rPr lang="en-US" dirty="0"/>
              <a:t>Notify the </a:t>
            </a:r>
            <a:r>
              <a:rPr lang="en-US" dirty="0" err="1"/>
              <a:t>SurfaceHolder</a:t>
            </a:r>
            <a:r>
              <a:rPr lang="en-US" dirty="0"/>
              <a:t> that you'd like to receive </a:t>
            </a:r>
            <a:r>
              <a:rPr lang="en-US" dirty="0" err="1"/>
              <a:t>SurfaceHolder</a:t>
            </a:r>
            <a:r>
              <a:rPr lang="en-US" dirty="0"/>
              <a:t> callbacks (from </a:t>
            </a:r>
            <a:r>
              <a:rPr lang="en-US" dirty="0" err="1">
                <a:hlinkClick r:id="rId2"/>
              </a:rPr>
              <a:t>SurfaceHolder.Callback</a:t>
            </a:r>
            <a:r>
              <a:rPr lang="en-US" dirty="0"/>
              <a:t>) by calling </a:t>
            </a:r>
            <a:r>
              <a:rPr lang="en-US" dirty="0" err="1">
                <a:hlinkClick r:id="rId3"/>
              </a:rPr>
              <a:t>addCallback</a:t>
            </a:r>
            <a:r>
              <a:rPr lang="en-US" dirty="0">
                <a:hlinkClick r:id="rId3"/>
              </a:rPr>
              <a:t>()</a:t>
            </a:r>
            <a:r>
              <a:rPr lang="en-US" dirty="0"/>
              <a:t> (pass it </a:t>
            </a:r>
            <a:r>
              <a:rPr lang="en-US" i="1" dirty="0" smtClean="0"/>
              <a:t>this</a:t>
            </a:r>
            <a:r>
              <a:rPr lang="en-US" dirty="0" smtClean="0"/>
              <a:t>)</a:t>
            </a:r>
          </a:p>
          <a:p>
            <a:r>
              <a:rPr lang="en-US" dirty="0" smtClean="0"/>
              <a:t>Then </a:t>
            </a:r>
            <a:r>
              <a:rPr lang="en-US" dirty="0"/>
              <a:t>override each of the </a:t>
            </a:r>
            <a:r>
              <a:rPr lang="en-US" dirty="0" err="1" smtClean="0">
                <a:hlinkClick r:id="rId2"/>
              </a:rPr>
              <a:t>SurfaceHolder.Callback</a:t>
            </a:r>
            <a:r>
              <a:rPr lang="en-US" dirty="0" smtClean="0"/>
              <a:t> </a:t>
            </a:r>
            <a:r>
              <a:rPr lang="en-US" dirty="0"/>
              <a:t>methods inside your </a:t>
            </a:r>
            <a:r>
              <a:rPr lang="en-US" dirty="0" err="1"/>
              <a:t>SurfaceView</a:t>
            </a:r>
            <a:r>
              <a:rPr lang="en-US" dirty="0"/>
              <a:t> class.</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20</a:t>
            </a:fld>
            <a:endParaRPr lang="en-US"/>
          </a:p>
        </p:txBody>
      </p:sp>
    </p:spTree>
    <p:extLst>
      <p:ext uri="{BB962C8B-B14F-4D97-AF65-F5344CB8AC3E}">
        <p14:creationId xmlns:p14="http://schemas.microsoft.com/office/powerpoint/2010/main" val="1775211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Drawables</a:t>
            </a:r>
            <a:endParaRPr lang="en-US" dirty="0"/>
          </a:p>
        </p:txBody>
      </p:sp>
      <p:sp>
        <p:nvSpPr>
          <p:cNvPr id="3" name="Content Placeholder 2"/>
          <p:cNvSpPr>
            <a:spLocks noGrp="1"/>
          </p:cNvSpPr>
          <p:nvPr>
            <p:ph idx="1"/>
          </p:nvPr>
        </p:nvSpPr>
        <p:spPr/>
        <p:txBody>
          <a:bodyPr/>
          <a:lstStyle/>
          <a:p>
            <a:r>
              <a:rPr lang="en-US" dirty="0"/>
              <a:t>Android offers a custom 2D graphics library for drawing shapes and images. The </a:t>
            </a:r>
            <a:r>
              <a:rPr lang="en-US" dirty="0" err="1">
                <a:hlinkClick r:id="rId2"/>
              </a:rPr>
              <a:t>android.graphics.drawable</a:t>
            </a:r>
            <a:r>
              <a:rPr lang="en-US" dirty="0"/>
              <a:t> package is where you'll find the common classes used for drawing in </a:t>
            </a:r>
            <a:r>
              <a:rPr lang="en-US" dirty="0" smtClean="0"/>
              <a:t>two dimensions</a:t>
            </a:r>
            <a:r>
              <a:rPr lang="en-US" dirty="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21</a:t>
            </a:fld>
            <a:endParaRPr lang="en-US"/>
          </a:p>
        </p:txBody>
      </p:sp>
    </p:spTree>
    <p:extLst>
      <p:ext uri="{BB962C8B-B14F-4D97-AF65-F5344CB8AC3E}">
        <p14:creationId xmlns:p14="http://schemas.microsoft.com/office/powerpoint/2010/main" val="2899897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Drawables</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r>
              <a:rPr lang="en-US" dirty="0"/>
              <a:t>A </a:t>
            </a:r>
            <a:r>
              <a:rPr lang="en-US" dirty="0" err="1">
                <a:hlinkClick r:id="rId2"/>
              </a:rPr>
              <a:t>Drawable</a:t>
            </a:r>
            <a:r>
              <a:rPr lang="en-US" dirty="0"/>
              <a:t> is a general abstraction for "something that can be drawn</a:t>
            </a:r>
            <a:r>
              <a:rPr lang="en-US" dirty="0" smtClean="0"/>
              <a:t>.“</a:t>
            </a:r>
          </a:p>
          <a:p>
            <a:r>
              <a:rPr lang="en-US" dirty="0" smtClean="0"/>
              <a:t>The </a:t>
            </a:r>
            <a:r>
              <a:rPr lang="en-US" dirty="0" err="1">
                <a:latin typeface="Consolas" panose="020B0609020204030204" pitchFamily="49" charset="0"/>
                <a:cs typeface="Consolas" panose="020B0609020204030204" pitchFamily="49" charset="0"/>
              </a:rPr>
              <a:t>Drawable</a:t>
            </a:r>
            <a:r>
              <a:rPr lang="en-US" dirty="0"/>
              <a:t> class extends to define a variety of specific kinds of </a:t>
            </a:r>
            <a:r>
              <a:rPr lang="en-US" dirty="0" err="1"/>
              <a:t>drawable</a:t>
            </a:r>
            <a:r>
              <a:rPr lang="en-US" dirty="0"/>
              <a:t> graphics, including </a:t>
            </a:r>
            <a:r>
              <a:rPr lang="en-US" dirty="0" err="1">
                <a:hlinkClick r:id="rId3"/>
              </a:rPr>
              <a:t>BitmapDrawable</a:t>
            </a:r>
            <a:r>
              <a:rPr lang="en-US" dirty="0"/>
              <a:t>, </a:t>
            </a:r>
            <a:r>
              <a:rPr lang="en-US" dirty="0" err="1">
                <a:hlinkClick r:id="rId4"/>
              </a:rPr>
              <a:t>ShapeDrawable</a:t>
            </a:r>
            <a:r>
              <a:rPr lang="en-US" dirty="0"/>
              <a:t>, </a:t>
            </a:r>
            <a:r>
              <a:rPr lang="en-US" dirty="0" err="1">
                <a:hlinkClick r:id="rId5"/>
              </a:rPr>
              <a:t>PictureDrawable</a:t>
            </a:r>
            <a:r>
              <a:rPr lang="en-US" dirty="0"/>
              <a:t>, </a:t>
            </a:r>
            <a:r>
              <a:rPr lang="en-US" dirty="0" err="1">
                <a:hlinkClick r:id="rId6"/>
              </a:rPr>
              <a:t>LayerDrawable</a:t>
            </a:r>
            <a:r>
              <a:rPr lang="en-US" dirty="0"/>
              <a:t>, and several more. </a:t>
            </a:r>
            <a:endParaRPr lang="en-US" dirty="0" smtClean="0"/>
          </a:p>
          <a:p>
            <a:r>
              <a:rPr lang="en-US" dirty="0" smtClean="0"/>
              <a:t>You </a:t>
            </a:r>
            <a:r>
              <a:rPr lang="en-US" dirty="0"/>
              <a:t>can also extend these to define your own custom </a:t>
            </a:r>
            <a:r>
              <a:rPr lang="en-US" dirty="0" err="1">
                <a:latin typeface="Consolas" panose="020B0609020204030204" pitchFamily="49" charset="0"/>
                <a:cs typeface="Consolas" panose="020B0609020204030204" pitchFamily="49" charset="0"/>
              </a:rPr>
              <a:t>Drawable</a:t>
            </a:r>
            <a:r>
              <a:rPr lang="en-US" dirty="0"/>
              <a:t> objects that behave in unique ways.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22</a:t>
            </a:fld>
            <a:endParaRPr lang="en-US"/>
          </a:p>
        </p:txBody>
      </p:sp>
    </p:spTree>
    <p:extLst>
      <p:ext uri="{BB962C8B-B14F-4D97-AF65-F5344CB8AC3E}">
        <p14:creationId xmlns:p14="http://schemas.microsoft.com/office/powerpoint/2010/main" val="1779392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a </a:t>
            </a:r>
            <a:r>
              <a:rPr lang="en-US" dirty="0" err="1" smtClean="0"/>
              <a:t>Drawable</a:t>
            </a:r>
            <a:endParaRPr lang="en-US" dirty="0"/>
          </a:p>
        </p:txBody>
      </p:sp>
      <p:sp>
        <p:nvSpPr>
          <p:cNvPr id="3" name="Content Placeholder 2"/>
          <p:cNvSpPr>
            <a:spLocks noGrp="1"/>
          </p:cNvSpPr>
          <p:nvPr>
            <p:ph idx="1"/>
          </p:nvPr>
        </p:nvSpPr>
        <p:spPr/>
        <p:txBody>
          <a:bodyPr/>
          <a:lstStyle/>
          <a:p>
            <a:r>
              <a:rPr lang="en-US" dirty="0" smtClean="0"/>
              <a:t>Using </a:t>
            </a:r>
            <a:r>
              <a:rPr lang="en-US" dirty="0"/>
              <a:t>an image saved in your project </a:t>
            </a:r>
            <a:r>
              <a:rPr lang="en-US" dirty="0" smtClean="0"/>
              <a:t>resources</a:t>
            </a:r>
          </a:p>
          <a:p>
            <a:r>
              <a:rPr lang="en-US" dirty="0"/>
              <a:t>U</a:t>
            </a:r>
            <a:r>
              <a:rPr lang="en-US" dirty="0" smtClean="0"/>
              <a:t>sing </a:t>
            </a:r>
            <a:r>
              <a:rPr lang="en-US" dirty="0"/>
              <a:t>an XML file that defines the </a:t>
            </a:r>
            <a:r>
              <a:rPr lang="en-US" dirty="0" err="1">
                <a:latin typeface="Consolas" panose="020B0609020204030204" pitchFamily="49" charset="0"/>
                <a:cs typeface="Consolas" panose="020B0609020204030204" pitchFamily="49" charset="0"/>
              </a:rPr>
              <a:t>Drawable</a:t>
            </a:r>
            <a:r>
              <a:rPr lang="en-US" dirty="0"/>
              <a:t> </a:t>
            </a:r>
            <a:r>
              <a:rPr lang="en-US" dirty="0" smtClean="0"/>
              <a:t>properties</a:t>
            </a:r>
          </a:p>
          <a:p>
            <a:r>
              <a:rPr lang="en-US" dirty="0"/>
              <a:t>U</a:t>
            </a:r>
            <a:r>
              <a:rPr lang="en-US" dirty="0" smtClean="0"/>
              <a:t>sing </a:t>
            </a:r>
            <a:r>
              <a:rPr lang="en-US" dirty="0"/>
              <a:t>the normal class constructors</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23</a:t>
            </a:fld>
            <a:endParaRPr lang="en-US"/>
          </a:p>
        </p:txBody>
      </p:sp>
    </p:spTree>
    <p:extLst>
      <p:ext uri="{BB962C8B-B14F-4D97-AF65-F5344CB8AC3E}">
        <p14:creationId xmlns:p14="http://schemas.microsoft.com/office/powerpoint/2010/main" val="1350481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from </a:t>
            </a:r>
            <a:r>
              <a:rPr lang="en-US" dirty="0" smtClean="0"/>
              <a:t>Resource Images</a:t>
            </a:r>
            <a:endParaRPr lang="en-US" dirty="0"/>
          </a:p>
        </p:txBody>
      </p:sp>
      <p:sp>
        <p:nvSpPr>
          <p:cNvPr id="3" name="Content Placeholder 2"/>
          <p:cNvSpPr>
            <a:spLocks noGrp="1"/>
          </p:cNvSpPr>
          <p:nvPr>
            <p:ph idx="1"/>
          </p:nvPr>
        </p:nvSpPr>
        <p:spPr/>
        <p:txBody>
          <a:bodyPr/>
          <a:lstStyle/>
          <a:p>
            <a:r>
              <a:rPr lang="en-US" dirty="0"/>
              <a:t>Supported file types are PNG (preferred), JPG (acceptable) and GIF (discouraged</a:t>
            </a:r>
            <a:r>
              <a:rPr lang="en-US" dirty="0" smtClean="0"/>
              <a:t>).</a:t>
            </a:r>
          </a:p>
          <a:p>
            <a:r>
              <a:rPr lang="en-US" dirty="0" smtClean="0"/>
              <a:t>This </a:t>
            </a:r>
            <a:r>
              <a:rPr lang="en-US" dirty="0"/>
              <a:t>technique would obviously be preferred for application icons, logos, or other graphics such as those used in a game.</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24</a:t>
            </a:fld>
            <a:endParaRPr lang="en-US"/>
          </a:p>
        </p:txBody>
      </p:sp>
    </p:spTree>
    <p:extLst>
      <p:ext uri="{BB962C8B-B14F-4D97-AF65-F5344CB8AC3E}">
        <p14:creationId xmlns:p14="http://schemas.microsoft.com/office/powerpoint/2010/main" val="4259376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from Resource Images</a:t>
            </a:r>
          </a:p>
        </p:txBody>
      </p:sp>
      <p:sp>
        <p:nvSpPr>
          <p:cNvPr id="3" name="Content Placeholder 2"/>
          <p:cNvSpPr>
            <a:spLocks noGrp="1"/>
          </p:cNvSpPr>
          <p:nvPr>
            <p:ph idx="1"/>
          </p:nvPr>
        </p:nvSpPr>
        <p:spPr/>
        <p:txBody>
          <a:bodyPr/>
          <a:lstStyle/>
          <a:p>
            <a:r>
              <a:rPr lang="en-US" dirty="0"/>
              <a:t>To use an image resource, just add your file to the </a:t>
            </a:r>
            <a:r>
              <a:rPr lang="en-US" dirty="0" smtClean="0"/>
              <a:t>res/</a:t>
            </a:r>
            <a:r>
              <a:rPr lang="en-US" dirty="0" err="1" smtClean="0"/>
              <a:t>mipmap</a:t>
            </a:r>
            <a:r>
              <a:rPr lang="en-US" dirty="0" smtClean="0"/>
              <a:t>/ </a:t>
            </a:r>
            <a:r>
              <a:rPr lang="en-US" dirty="0"/>
              <a:t>directory of your </a:t>
            </a:r>
            <a:r>
              <a:rPr lang="en-US" dirty="0" smtClean="0"/>
              <a:t>project.</a:t>
            </a:r>
          </a:p>
          <a:p>
            <a:r>
              <a:rPr lang="en-US" dirty="0" smtClean="0"/>
              <a:t>From </a:t>
            </a:r>
            <a:r>
              <a:rPr lang="en-US" dirty="0"/>
              <a:t>there, you can reference it from your code or your XML layout. </a:t>
            </a:r>
            <a:endParaRPr lang="en-US" dirty="0" smtClean="0"/>
          </a:p>
          <a:p>
            <a:r>
              <a:rPr lang="en-US" dirty="0" smtClean="0"/>
              <a:t>It </a:t>
            </a:r>
            <a:r>
              <a:rPr lang="en-US" dirty="0"/>
              <a:t>is </a:t>
            </a:r>
            <a:r>
              <a:rPr lang="en-US" dirty="0" smtClean="0"/>
              <a:t>referred to </a:t>
            </a:r>
            <a:r>
              <a:rPr lang="en-US" dirty="0"/>
              <a:t>using a resource ID, which is the file name without the file type extension </a:t>
            </a:r>
            <a:r>
              <a:rPr lang="en-US" dirty="0" smtClean="0"/>
              <a:t>(e.g</a:t>
            </a:r>
            <a:r>
              <a:rPr lang="en-US" dirty="0"/>
              <a:t>., my_image.png is referenced as </a:t>
            </a:r>
            <a:r>
              <a:rPr lang="en-US" i="1" dirty="0" err="1"/>
              <a:t>my_image</a:t>
            </a:r>
            <a:r>
              <a:rPr lang="en-US" dirty="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25</a:t>
            </a:fld>
            <a:endParaRPr lang="en-US"/>
          </a:p>
        </p:txBody>
      </p:sp>
    </p:spTree>
    <p:extLst>
      <p:ext uri="{BB962C8B-B14F-4D97-AF65-F5344CB8AC3E}">
        <p14:creationId xmlns:p14="http://schemas.microsoft.com/office/powerpoint/2010/main" val="833521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a:t>
            </a:r>
            <a:r>
              <a:rPr lang="en-US" dirty="0" err="1" smtClean="0"/>
              <a:t>Drawable</a:t>
            </a:r>
            <a:r>
              <a:rPr lang="en-US" dirty="0" smtClean="0"/>
              <a:t> from a Resource</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3000" dirty="0">
                <a:latin typeface="Consolas" panose="020B0609020204030204" pitchFamily="49" charset="0"/>
                <a:cs typeface="Consolas" panose="020B0609020204030204" pitchFamily="49" charset="0"/>
              </a:rPr>
              <a:t>Resources res = </a:t>
            </a:r>
            <a:r>
              <a:rPr lang="en-US" sz="3000" dirty="0" err="1">
                <a:latin typeface="Consolas" panose="020B0609020204030204" pitchFamily="49" charset="0"/>
                <a:cs typeface="Consolas" panose="020B0609020204030204" pitchFamily="49" charset="0"/>
              </a:rPr>
              <a:t>mContext.getResources</a:t>
            </a:r>
            <a:r>
              <a:rPr lang="en-US" sz="3000" dirty="0" smtClean="0">
                <a:latin typeface="Consolas" panose="020B0609020204030204" pitchFamily="49" charset="0"/>
                <a:cs typeface="Consolas" panose="020B0609020204030204" pitchFamily="49" charset="0"/>
              </a:rPr>
              <a:t>();</a:t>
            </a:r>
          </a:p>
          <a:p>
            <a:pPr marL="0" indent="0">
              <a:buNone/>
            </a:pPr>
            <a:r>
              <a:rPr lang="en-US" sz="3000" dirty="0" err="1" smtClean="0">
                <a:latin typeface="Consolas" panose="020B0609020204030204" pitchFamily="49" charset="0"/>
                <a:cs typeface="Consolas" panose="020B0609020204030204" pitchFamily="49" charset="0"/>
              </a:rPr>
              <a:t>Drawable</a:t>
            </a:r>
            <a:r>
              <a:rPr lang="en-US" sz="3000" dirty="0" smtClean="0">
                <a:latin typeface="Consolas" panose="020B0609020204030204" pitchFamily="49" charset="0"/>
                <a:cs typeface="Consolas" panose="020B0609020204030204" pitchFamily="49" charset="0"/>
              </a:rPr>
              <a:t> </a:t>
            </a:r>
            <a:r>
              <a:rPr lang="en-US" sz="3000" dirty="0" err="1" smtClean="0">
                <a:latin typeface="Consolas" panose="020B0609020204030204" pitchFamily="49" charset="0"/>
                <a:cs typeface="Consolas" panose="020B0609020204030204" pitchFamily="49" charset="0"/>
              </a:rPr>
              <a:t>tennisBall</a:t>
            </a:r>
            <a:r>
              <a:rPr lang="en-US" sz="3000" dirty="0" smtClean="0">
                <a:latin typeface="Consolas" panose="020B0609020204030204" pitchFamily="49" charset="0"/>
                <a:cs typeface="Consolas" panose="020B0609020204030204" pitchFamily="49" charset="0"/>
              </a:rPr>
              <a:t> </a:t>
            </a:r>
            <a:r>
              <a:rPr lang="en-US" sz="3000" dirty="0">
                <a:latin typeface="Consolas" panose="020B0609020204030204" pitchFamily="49" charset="0"/>
                <a:cs typeface="Consolas" panose="020B0609020204030204" pitchFamily="49" charset="0"/>
              </a:rPr>
              <a:t>= </a:t>
            </a:r>
            <a:r>
              <a:rPr lang="en-US" sz="3000" dirty="0" err="1" smtClean="0">
                <a:latin typeface="Consolas" panose="020B0609020204030204" pitchFamily="49" charset="0"/>
                <a:cs typeface="Consolas" panose="020B0609020204030204" pitchFamily="49" charset="0"/>
              </a:rPr>
              <a:t>res.getDrawable</a:t>
            </a:r>
            <a:r>
              <a:rPr lang="en-US" sz="3000" dirty="0" smtClean="0">
                <a:latin typeface="Consolas" panose="020B0609020204030204" pitchFamily="49" charset="0"/>
                <a:cs typeface="Consolas" panose="020B0609020204030204" pitchFamily="49" charset="0"/>
              </a:rPr>
              <a:t>(</a:t>
            </a:r>
            <a:r>
              <a:rPr lang="en-US" sz="3000" dirty="0" err="1" smtClean="0">
                <a:latin typeface="Consolas" panose="020B0609020204030204" pitchFamily="49" charset="0"/>
                <a:cs typeface="Consolas" panose="020B0609020204030204" pitchFamily="49" charset="0"/>
              </a:rPr>
              <a:t>res.drawable.ball</a:t>
            </a:r>
            <a:r>
              <a:rPr lang="en-US" sz="3000" dirty="0" smtClean="0">
                <a:latin typeface="Consolas" panose="020B0609020204030204" pitchFamily="49" charset="0"/>
                <a:cs typeface="Consolas" panose="020B0609020204030204" pitchFamily="49" charset="0"/>
              </a:rPr>
              <a:t>);</a:t>
            </a:r>
            <a:r>
              <a:rPr lang="en-US" sz="3000" dirty="0">
                <a:latin typeface="Consolas" panose="020B0609020204030204" pitchFamily="49" charset="0"/>
                <a:cs typeface="Consolas" panose="020B0609020204030204" pitchFamily="49" charset="0"/>
              </a:rPr>
              <a:t/>
            </a:r>
            <a:br>
              <a:rPr lang="en-US" sz="3000" dirty="0">
                <a:latin typeface="Consolas" panose="020B0609020204030204" pitchFamily="49" charset="0"/>
                <a:cs typeface="Consolas" panose="020B0609020204030204" pitchFamily="49" charset="0"/>
              </a:rPr>
            </a:br>
            <a:endParaRPr lang="en-US" sz="30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26</a:t>
            </a:fld>
            <a:endParaRPr lang="en-US"/>
          </a:p>
        </p:txBody>
      </p:sp>
    </p:spTree>
    <p:extLst>
      <p:ext uri="{BB962C8B-B14F-4D97-AF65-F5344CB8AC3E}">
        <p14:creationId xmlns:p14="http://schemas.microsoft.com/office/powerpoint/2010/main" val="2477420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XML</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ImageView</a:t>
            </a:r>
            <a:r>
              <a:rPr lang="en-US" dirty="0"/>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android:tint</a:t>
            </a:r>
            <a:r>
              <a:rPr lang="en-US" dirty="0"/>
              <a:t>="#55ff0000"</a:t>
            </a:r>
            <a:br>
              <a:rPr lang="en-US" dirty="0"/>
            </a:br>
            <a:r>
              <a:rPr lang="en-US" dirty="0"/>
              <a:t>      </a:t>
            </a:r>
            <a:r>
              <a:rPr lang="en-US" dirty="0" err="1"/>
              <a:t>android:src</a:t>
            </a:r>
            <a:r>
              <a:rPr lang="en-US" dirty="0" smtClean="0"/>
              <a:t>="@</a:t>
            </a:r>
            <a:r>
              <a:rPr lang="en-US" smtClean="0"/>
              <a:t>mipmap/ball</a:t>
            </a:r>
            <a:r>
              <a:rPr lang="en-US" dirty="0" smtClean="0"/>
              <a:t>"/&gt;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27</a:t>
            </a:fld>
            <a:endParaRPr lang="en-US"/>
          </a:p>
        </p:txBody>
      </p:sp>
    </p:spTree>
    <p:extLst>
      <p:ext uri="{BB962C8B-B14F-4D97-AF65-F5344CB8AC3E}">
        <p14:creationId xmlns:p14="http://schemas.microsoft.com/office/powerpoint/2010/main" val="751081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r>
              <a:rPr lang="en-US" dirty="0" err="1" smtClean="0"/>
              <a:t>Drawable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 want to dynamically draw </a:t>
            </a:r>
            <a:r>
              <a:rPr lang="en-US" dirty="0" smtClean="0"/>
              <a:t>two-dimensional </a:t>
            </a:r>
            <a:r>
              <a:rPr lang="en-US" dirty="0"/>
              <a:t>graphics, a </a:t>
            </a:r>
            <a:r>
              <a:rPr lang="en-US" dirty="0" err="1">
                <a:hlinkClick r:id="rId2"/>
              </a:rPr>
              <a:t>ShapeDrawable</a:t>
            </a:r>
            <a:r>
              <a:rPr lang="en-US" dirty="0"/>
              <a:t> object will probably suit your </a:t>
            </a:r>
            <a:r>
              <a:rPr lang="en-US" dirty="0" smtClean="0"/>
              <a:t>needs</a:t>
            </a:r>
          </a:p>
          <a:p>
            <a:r>
              <a:rPr lang="en-US" dirty="0" smtClean="0"/>
              <a:t>With </a:t>
            </a:r>
            <a:r>
              <a:rPr lang="en-US" dirty="0"/>
              <a:t>a </a:t>
            </a:r>
            <a:r>
              <a:rPr lang="en-US" dirty="0" err="1"/>
              <a:t>ShapeDrawable</a:t>
            </a:r>
            <a:r>
              <a:rPr lang="en-US" dirty="0"/>
              <a:t>, you can programmatically draw primitive shapes and style </a:t>
            </a:r>
            <a:r>
              <a:rPr lang="en-US" dirty="0" smtClean="0"/>
              <a:t>them </a:t>
            </a:r>
            <a:r>
              <a:rPr lang="en-US" dirty="0"/>
              <a:t>in any way </a:t>
            </a:r>
            <a:r>
              <a:rPr lang="en-US" dirty="0" smtClean="0"/>
              <a:t>imaginable</a:t>
            </a:r>
          </a:p>
          <a:p>
            <a:r>
              <a:rPr lang="en-US" dirty="0"/>
              <a:t>Because the </a:t>
            </a:r>
            <a:r>
              <a:rPr lang="en-US" dirty="0" err="1"/>
              <a:t>ShapeDrawable</a:t>
            </a:r>
            <a:r>
              <a:rPr lang="en-US" dirty="0"/>
              <a:t> has its own draw() method, you can create a subclass of View that draws the </a:t>
            </a:r>
            <a:r>
              <a:rPr lang="en-US" dirty="0" err="1"/>
              <a:t>ShapeDrawable</a:t>
            </a:r>
            <a:r>
              <a:rPr lang="en-US" dirty="0"/>
              <a:t> during the </a:t>
            </a:r>
            <a:r>
              <a:rPr lang="en-US" dirty="0" err="1"/>
              <a:t>View.onDraw</a:t>
            </a:r>
            <a:r>
              <a:rPr lang="en-US" dirty="0"/>
              <a:t>() method</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28</a:t>
            </a:fld>
            <a:endParaRPr lang="en-US"/>
          </a:p>
        </p:txBody>
      </p:sp>
    </p:spTree>
    <p:extLst>
      <p:ext uri="{BB962C8B-B14F-4D97-AF65-F5344CB8AC3E}">
        <p14:creationId xmlns:p14="http://schemas.microsoft.com/office/powerpoint/2010/main" val="2898183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ShapeDrawable</a:t>
            </a:r>
            <a:r>
              <a:rPr lang="en-US" dirty="0" smtClean="0"/>
              <a:t> Example</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marL="0" indent="0">
              <a:buNone/>
            </a:pPr>
            <a:r>
              <a:rPr lang="en-US" dirty="0"/>
              <a:t>public class </a:t>
            </a:r>
            <a:r>
              <a:rPr lang="en-US" dirty="0" err="1"/>
              <a:t>CustomDrawableView</a:t>
            </a:r>
            <a:r>
              <a:rPr lang="en-US" dirty="0"/>
              <a:t> extends View {</a:t>
            </a:r>
            <a:br>
              <a:rPr lang="en-US" dirty="0"/>
            </a:br>
            <a:r>
              <a:rPr lang="en-US" dirty="0"/>
              <a:t>      private </a:t>
            </a:r>
            <a:r>
              <a:rPr lang="en-US" dirty="0" err="1"/>
              <a:t>ShapeDrawable</a:t>
            </a:r>
            <a:r>
              <a:rPr lang="en-US" dirty="0"/>
              <a:t> </a:t>
            </a:r>
            <a:r>
              <a:rPr lang="en-US" dirty="0" err="1"/>
              <a:t>mDrawable</a:t>
            </a:r>
            <a:r>
              <a:rPr lang="en-US" dirty="0"/>
              <a:t>;</a:t>
            </a:r>
            <a:br>
              <a:rPr lang="en-US" dirty="0"/>
            </a:br>
            <a:r>
              <a:rPr lang="en-US" dirty="0"/>
              <a:t/>
            </a:r>
            <a:br>
              <a:rPr lang="en-US" dirty="0"/>
            </a:br>
            <a:r>
              <a:rPr lang="en-US" dirty="0"/>
              <a:t>      public </a:t>
            </a:r>
            <a:r>
              <a:rPr lang="en-US" dirty="0" err="1"/>
              <a:t>CustomDrawableView</a:t>
            </a:r>
            <a:r>
              <a:rPr lang="en-US" dirty="0"/>
              <a:t>(Context context) {</a:t>
            </a:r>
            <a:br>
              <a:rPr lang="en-US" dirty="0"/>
            </a:br>
            <a:r>
              <a:rPr lang="en-US" dirty="0"/>
              <a:t>      super(context);</a:t>
            </a:r>
            <a:br>
              <a:rPr lang="en-US" dirty="0"/>
            </a:br>
            <a:r>
              <a:rPr lang="en-US" dirty="0"/>
              <a:t>      </a:t>
            </a:r>
            <a:r>
              <a:rPr lang="en-US" dirty="0" err="1"/>
              <a:t>int</a:t>
            </a:r>
            <a:r>
              <a:rPr lang="en-US" dirty="0"/>
              <a:t> x = </a:t>
            </a:r>
            <a:r>
              <a:rPr lang="en-US" dirty="0" smtClean="0"/>
              <a:t>10,  </a:t>
            </a:r>
            <a:r>
              <a:rPr lang="en-US" dirty="0"/>
              <a:t>y = 10;</a:t>
            </a:r>
            <a:br>
              <a:rPr lang="en-US" dirty="0"/>
            </a:br>
            <a:r>
              <a:rPr lang="en-US" dirty="0"/>
              <a:t>      </a:t>
            </a:r>
            <a:r>
              <a:rPr lang="en-US" dirty="0" err="1"/>
              <a:t>int</a:t>
            </a:r>
            <a:r>
              <a:rPr lang="en-US" dirty="0"/>
              <a:t> width = 300;</a:t>
            </a:r>
            <a:br>
              <a:rPr lang="en-US" dirty="0"/>
            </a:br>
            <a:r>
              <a:rPr lang="en-US" dirty="0"/>
              <a:t>      </a:t>
            </a:r>
            <a:r>
              <a:rPr lang="en-US" dirty="0" err="1"/>
              <a:t>int</a:t>
            </a:r>
            <a:r>
              <a:rPr lang="en-US" dirty="0"/>
              <a:t> height = 50;</a:t>
            </a:r>
            <a:br>
              <a:rPr lang="en-US" dirty="0"/>
            </a:br>
            <a:r>
              <a:rPr lang="en-US" dirty="0"/>
              <a:t/>
            </a:r>
            <a:br>
              <a:rPr lang="en-US" dirty="0"/>
            </a:br>
            <a:r>
              <a:rPr lang="en-US" dirty="0"/>
              <a:t>      </a:t>
            </a:r>
            <a:r>
              <a:rPr lang="en-US" dirty="0" err="1"/>
              <a:t>mDrawable</a:t>
            </a:r>
            <a:r>
              <a:rPr lang="en-US" dirty="0"/>
              <a:t> = new </a:t>
            </a:r>
            <a:r>
              <a:rPr lang="en-US" dirty="0" err="1"/>
              <a:t>ShapeDrawable</a:t>
            </a:r>
            <a:r>
              <a:rPr lang="en-US" dirty="0"/>
              <a:t>(new </a:t>
            </a:r>
            <a:r>
              <a:rPr lang="en-US" dirty="0" err="1"/>
              <a:t>OvalShape</a:t>
            </a:r>
            <a:r>
              <a:rPr lang="en-US" dirty="0"/>
              <a:t>());</a:t>
            </a:r>
            <a:br>
              <a:rPr lang="en-US" dirty="0"/>
            </a:br>
            <a:r>
              <a:rPr lang="en-US" dirty="0"/>
              <a:t>      </a:t>
            </a:r>
            <a:r>
              <a:rPr lang="en-US" dirty="0" err="1"/>
              <a:t>mDrawable.getPaint</a:t>
            </a:r>
            <a:r>
              <a:rPr lang="en-US" dirty="0"/>
              <a:t>().</a:t>
            </a:r>
            <a:r>
              <a:rPr lang="en-US" dirty="0" err="1"/>
              <a:t>setColor</a:t>
            </a:r>
            <a:r>
              <a:rPr lang="en-US" dirty="0"/>
              <a:t>(0xff74AC23);</a:t>
            </a:r>
            <a:br>
              <a:rPr lang="en-US" dirty="0"/>
            </a:br>
            <a:r>
              <a:rPr lang="en-US" dirty="0"/>
              <a:t>      </a:t>
            </a:r>
            <a:r>
              <a:rPr lang="en-US" dirty="0" err="1"/>
              <a:t>mDrawable.setBounds</a:t>
            </a:r>
            <a:r>
              <a:rPr lang="en-US" dirty="0"/>
              <a:t>(x, y, x + width, y + height);</a:t>
            </a:r>
            <a:br>
              <a:rPr lang="en-US" dirty="0"/>
            </a:br>
            <a:r>
              <a:rPr lang="en-US" dirty="0" smtClean="0"/>
              <a:t>  </a:t>
            </a:r>
            <a:r>
              <a:rPr lang="en-US" dirty="0"/>
              <a:t>      }</a:t>
            </a:r>
            <a:br>
              <a:rPr lang="en-US" dirty="0"/>
            </a:br>
            <a:r>
              <a:rPr lang="en-US" dirty="0" smtClean="0"/>
              <a:t>        protected </a:t>
            </a:r>
            <a:r>
              <a:rPr lang="en-US" dirty="0"/>
              <a:t>void </a:t>
            </a:r>
            <a:r>
              <a:rPr lang="en-US" dirty="0" err="1"/>
              <a:t>onDraw</a:t>
            </a:r>
            <a:r>
              <a:rPr lang="en-US" dirty="0"/>
              <a:t>(Canvas canvas) {</a:t>
            </a:r>
            <a:br>
              <a:rPr lang="en-US" dirty="0"/>
            </a:br>
            <a:r>
              <a:rPr lang="en-US" dirty="0"/>
              <a:t>    </a:t>
            </a:r>
            <a:r>
              <a:rPr lang="en-US" dirty="0" smtClean="0"/>
              <a:t>  </a:t>
            </a:r>
            <a:r>
              <a:rPr lang="en-US" dirty="0"/>
              <a:t>  </a:t>
            </a:r>
            <a:r>
              <a:rPr lang="en-US" dirty="0" err="1"/>
              <a:t>mDrawable.draw</a:t>
            </a:r>
            <a:r>
              <a:rPr lang="en-US" dirty="0"/>
              <a:t>(canvas);</a:t>
            </a:r>
            <a:br>
              <a:rPr lang="en-US" dirty="0"/>
            </a:br>
            <a:r>
              <a:rPr lang="en-US" dirty="0"/>
              <a:t>      </a:t>
            </a:r>
            <a:r>
              <a:rPr lang="en-US" dirty="0" smtClean="0"/>
              <a:t>  }</a:t>
            </a:r>
            <a:r>
              <a:rPr lang="en-US" dirty="0"/>
              <a:t/>
            </a:r>
            <a:br>
              <a:rPr lang="en-US" dirty="0"/>
            </a:br>
            <a:r>
              <a:rPr lang="en-US" dirty="0"/>
              <a:t>      </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29</a:t>
            </a:fld>
            <a:endParaRPr lang="en-US"/>
          </a:p>
        </p:txBody>
      </p:sp>
    </p:spTree>
    <p:extLst>
      <p:ext uri="{BB962C8B-B14F-4D97-AF65-F5344CB8AC3E}">
        <p14:creationId xmlns:p14="http://schemas.microsoft.com/office/powerpoint/2010/main" val="3441774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1</a:t>
            </a:r>
            <a:endParaRPr lang="en-US" dirty="0"/>
          </a:p>
        </p:txBody>
      </p:sp>
      <p:sp>
        <p:nvSpPr>
          <p:cNvPr id="3" name="Content Placeholder 2"/>
          <p:cNvSpPr>
            <a:spLocks noGrp="1"/>
          </p:cNvSpPr>
          <p:nvPr>
            <p:ph idx="1"/>
          </p:nvPr>
        </p:nvSpPr>
        <p:spPr/>
        <p:txBody>
          <a:bodyPr/>
          <a:lstStyle/>
          <a:p>
            <a:r>
              <a:rPr lang="en-US" dirty="0" smtClean="0"/>
              <a:t>Draw your graphics or animations into a View object from your layout</a:t>
            </a:r>
          </a:p>
          <a:p>
            <a:r>
              <a:rPr lang="en-US" dirty="0" smtClean="0"/>
              <a:t>In this manner, the drawing of your graphics is handled by the system's normal View hierarchy drawing process — you simply define the graphics to go inside the View</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3</a:t>
            </a:fld>
            <a:endParaRPr lang="en-US"/>
          </a:p>
        </p:txBody>
      </p:sp>
    </p:spTree>
    <p:extLst>
      <p:ext uri="{BB962C8B-B14F-4D97-AF65-F5344CB8AC3E}">
        <p14:creationId xmlns:p14="http://schemas.microsoft.com/office/powerpoint/2010/main" val="4274433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fragment</a:t>
            </a:r>
            <a:r>
              <a:rPr lang="en-US" dirty="0" smtClean="0"/>
              <a:t> is an independent module with its own user interface</a:t>
            </a:r>
          </a:p>
          <a:p>
            <a:r>
              <a:rPr lang="en-US" dirty="0" smtClean="0"/>
              <a:t>You can create a fragment without a UI to handle background tasks, but this is not the usual case</a:t>
            </a:r>
          </a:p>
          <a:p>
            <a:r>
              <a:rPr lang="en-US" dirty="0" smtClean="0"/>
              <a:t>Fragments exist only when embedded within an Activity</a:t>
            </a:r>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30</a:t>
            </a:fld>
            <a:endParaRPr lang="en-US"/>
          </a:p>
        </p:txBody>
      </p:sp>
    </p:spTree>
    <p:extLst>
      <p:ext uri="{BB962C8B-B14F-4D97-AF65-F5344CB8AC3E}">
        <p14:creationId xmlns:p14="http://schemas.microsoft.com/office/powerpoint/2010/main" val="3442886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Fragments</a:t>
            </a:r>
            <a:endParaRPr lang="en-US" dirty="0"/>
          </a:p>
        </p:txBody>
      </p:sp>
      <p:sp>
        <p:nvSpPr>
          <p:cNvPr id="3" name="Content Placeholder 2"/>
          <p:cNvSpPr>
            <a:spLocks noGrp="1"/>
          </p:cNvSpPr>
          <p:nvPr>
            <p:ph idx="1"/>
          </p:nvPr>
        </p:nvSpPr>
        <p:spPr/>
        <p:txBody>
          <a:bodyPr/>
          <a:lstStyle/>
          <a:p>
            <a:r>
              <a:rPr lang="en-US" dirty="0" smtClean="0"/>
              <a:t>Within Android Studio you can right-click on the “app” root, select New, and select Fragment</a:t>
            </a:r>
          </a:p>
          <a:p>
            <a:r>
              <a:rPr lang="en-US" dirty="0" smtClean="0"/>
              <a:t>You’ll be presented with three choices: </a:t>
            </a:r>
          </a:p>
          <a:p>
            <a:pPr lvl="1"/>
            <a:r>
              <a:rPr lang="en-US" dirty="0" smtClean="0"/>
              <a:t>Fragment (blank)</a:t>
            </a:r>
          </a:p>
          <a:p>
            <a:pPr lvl="1"/>
            <a:r>
              <a:rPr lang="en-US" dirty="0" smtClean="0"/>
              <a:t>Fragment (list)</a:t>
            </a:r>
          </a:p>
          <a:p>
            <a:pPr lvl="1"/>
            <a:r>
              <a:rPr lang="en-US" dirty="0" smtClean="0"/>
              <a:t>Fragment (with a +1 button)</a:t>
            </a:r>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31</a:t>
            </a:fld>
            <a:endParaRPr lang="en-US"/>
          </a:p>
        </p:txBody>
      </p:sp>
    </p:spTree>
    <p:extLst>
      <p:ext uri="{BB962C8B-B14F-4D97-AF65-F5344CB8AC3E}">
        <p14:creationId xmlns:p14="http://schemas.microsoft.com/office/powerpoint/2010/main" val="3894206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Fragments</a:t>
            </a:r>
            <a:endParaRPr lang="en-US" dirty="0"/>
          </a:p>
        </p:txBody>
      </p:sp>
      <p:sp>
        <p:nvSpPr>
          <p:cNvPr id="3" name="Content Placeholder 2"/>
          <p:cNvSpPr>
            <a:spLocks noGrp="1"/>
          </p:cNvSpPr>
          <p:nvPr>
            <p:ph idx="1"/>
          </p:nvPr>
        </p:nvSpPr>
        <p:spPr/>
        <p:txBody>
          <a:bodyPr/>
          <a:lstStyle/>
          <a:p>
            <a:r>
              <a:rPr lang="en-US" dirty="0" smtClean="0"/>
              <a:t>Your fragment will have a layout defined in the XML</a:t>
            </a:r>
          </a:p>
          <a:p>
            <a:r>
              <a:rPr lang="en-US" dirty="0" smtClean="0"/>
              <a:t>The code for your fragment will be an inner class within the main class</a:t>
            </a:r>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32</a:t>
            </a:fld>
            <a:endParaRPr lang="en-US"/>
          </a:p>
        </p:txBody>
      </p:sp>
    </p:spTree>
    <p:extLst>
      <p:ext uri="{BB962C8B-B14F-4D97-AF65-F5344CB8AC3E}">
        <p14:creationId xmlns:p14="http://schemas.microsoft.com/office/powerpoint/2010/main" val="3151728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Fragments</a:t>
            </a:r>
            <a:endParaRPr lang="en-US" dirty="0"/>
          </a:p>
        </p:txBody>
      </p:sp>
      <p:sp>
        <p:nvSpPr>
          <p:cNvPr id="3" name="Content Placeholder 2"/>
          <p:cNvSpPr>
            <a:spLocks noGrp="1"/>
          </p:cNvSpPr>
          <p:nvPr>
            <p:ph idx="1"/>
          </p:nvPr>
        </p:nvSpPr>
        <p:spPr>
          <a:xfrm>
            <a:off x="457200" y="1447800"/>
            <a:ext cx="8382000" cy="4953000"/>
          </a:xfrm>
        </p:spPr>
        <p:txBody>
          <a:bodyPr>
            <a:normAutofit fontScale="92500" lnSpcReduction="20000"/>
          </a:bodyPr>
          <a:lstStyle/>
          <a:p>
            <a:r>
              <a:rPr lang="en-US" dirty="0" smtClean="0"/>
              <a:t>Your fragment extends the Fragment class</a:t>
            </a:r>
          </a:p>
          <a:p>
            <a:r>
              <a:rPr lang="en-US" dirty="0" smtClean="0"/>
              <a:t>If you have a UI, override the </a:t>
            </a:r>
            <a:r>
              <a:rPr lang="en-US" dirty="0" err="1" smtClean="0"/>
              <a:t>onCreateView</a:t>
            </a:r>
            <a:r>
              <a:rPr lang="en-US" dirty="0" smtClean="0"/>
              <a:t> method to inflate it:</a:t>
            </a:r>
          </a:p>
          <a:p>
            <a:pPr marL="0" indent="0">
              <a:buNone/>
            </a:pPr>
            <a:r>
              <a:rPr lang="en-US" dirty="0" smtClean="0">
                <a:latin typeface="Consolas" panose="020B0609020204030204" pitchFamily="49" charset="0"/>
                <a:cs typeface="Consolas" panose="020B0609020204030204" pitchFamily="49" charset="0"/>
              </a:rPr>
              <a:t>public View </a:t>
            </a:r>
            <a:r>
              <a:rPr lang="en-US" dirty="0" err="1" smtClean="0">
                <a:latin typeface="Consolas" panose="020B0609020204030204" pitchFamily="49" charset="0"/>
                <a:cs typeface="Consolas" panose="020B0609020204030204" pitchFamily="49" charset="0"/>
              </a:rPr>
              <a:t>onCreateView</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LayoutInflater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inflater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ViewGroup</a:t>
            </a:r>
            <a:r>
              <a:rPr lang="en-US" dirty="0" smtClean="0">
                <a:latin typeface="Consolas" panose="020B0609020204030204" pitchFamily="49" charset="0"/>
                <a:cs typeface="Consolas" panose="020B0609020204030204" pitchFamily="49" charset="0"/>
              </a:rPr>
              <a:t> container,                            Bundle </a:t>
            </a:r>
            <a:r>
              <a:rPr lang="en-US" dirty="0" err="1" smtClean="0">
                <a:latin typeface="Consolas" panose="020B0609020204030204" pitchFamily="49" charset="0"/>
                <a:cs typeface="Consolas" panose="020B0609020204030204" pitchFamily="49" charset="0"/>
              </a:rPr>
              <a:t>savedInstanceState</a:t>
            </a:r>
            <a:r>
              <a:rPr lang="en-US" dirty="0" smtClean="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    View </a:t>
            </a:r>
            <a:r>
              <a:rPr lang="en-US" dirty="0" err="1" smtClean="0">
                <a:latin typeface="Consolas" panose="020B0609020204030204" pitchFamily="49" charset="0"/>
                <a:cs typeface="Consolas" panose="020B0609020204030204" pitchFamily="49" charset="0"/>
              </a:rPr>
              <a:t>view</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inflater.inflate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R.layout.listfragment</a:t>
            </a:r>
            <a:r>
              <a:rPr lang="en-US" dirty="0" smtClean="0">
                <a:latin typeface="Consolas" panose="020B0609020204030204" pitchFamily="49" charset="0"/>
                <a:cs typeface="Consolas" panose="020B0609020204030204" pitchFamily="49" charset="0"/>
              </a:rPr>
              <a:t>, container, false);</a:t>
            </a:r>
          </a:p>
          <a:p>
            <a:pPr marL="0" indent="0">
              <a:buNone/>
            </a:pP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33</a:t>
            </a:fld>
            <a:endParaRPr lang="en-US"/>
          </a:p>
        </p:txBody>
      </p:sp>
    </p:spTree>
    <p:extLst>
      <p:ext uri="{BB962C8B-B14F-4D97-AF65-F5344CB8AC3E}">
        <p14:creationId xmlns:p14="http://schemas.microsoft.com/office/powerpoint/2010/main" val="2109766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Fragment Lifecycle</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err="1" smtClean="0"/>
              <a:t>Fragment.onAttach</a:t>
            </a:r>
            <a:r>
              <a:rPr lang="en-US" dirty="0" smtClean="0"/>
              <a:t>-&gt;</a:t>
            </a:r>
            <a:r>
              <a:rPr lang="en-US" dirty="0" err="1" smtClean="0"/>
              <a:t>Fragment.onCreate</a:t>
            </a:r>
            <a:r>
              <a:rPr lang="en-US" dirty="0" smtClean="0"/>
              <a:t>-&gt;</a:t>
            </a:r>
          </a:p>
          <a:p>
            <a:pPr marL="0" indent="0">
              <a:buNone/>
            </a:pPr>
            <a:r>
              <a:rPr lang="en-US" dirty="0" err="1" smtClean="0"/>
              <a:t>Fragment.onCreateView</a:t>
            </a:r>
            <a:r>
              <a:rPr lang="en-US" dirty="0" smtClean="0"/>
              <a:t>-&gt;</a:t>
            </a:r>
            <a:endParaRPr lang="en-US" dirty="0"/>
          </a:p>
          <a:p>
            <a:pPr marL="0" indent="0">
              <a:buNone/>
            </a:pPr>
            <a:r>
              <a:rPr lang="en-US" dirty="0" err="1" smtClean="0"/>
              <a:t>Fragment.onActivityCreated</a:t>
            </a:r>
            <a:r>
              <a:rPr lang="en-US" dirty="0" smtClean="0"/>
              <a:t>	(Visible)</a:t>
            </a:r>
          </a:p>
          <a:p>
            <a:pPr marL="0" indent="0">
              <a:buNone/>
            </a:pPr>
            <a:r>
              <a:rPr lang="en-US" dirty="0" err="1" smtClean="0"/>
              <a:t>Fragment.onStart</a:t>
            </a:r>
            <a:r>
              <a:rPr lang="en-US" dirty="0" smtClean="0"/>
              <a:t>-&gt;		(Active)</a:t>
            </a:r>
          </a:p>
          <a:p>
            <a:pPr marL="0" indent="0">
              <a:buNone/>
            </a:pPr>
            <a:r>
              <a:rPr lang="en-US" dirty="0" err="1" smtClean="0"/>
              <a:t>Fragment.onResume</a:t>
            </a:r>
            <a:r>
              <a:rPr lang="en-US" dirty="0" smtClean="0"/>
              <a:t>-&gt;Fragment-&gt;</a:t>
            </a:r>
            <a:r>
              <a:rPr lang="en-US" dirty="0" err="1" smtClean="0"/>
              <a:t>onPause</a:t>
            </a:r>
            <a:r>
              <a:rPr lang="en-US" dirty="0" smtClean="0"/>
              <a:t>-&gt;</a:t>
            </a:r>
          </a:p>
          <a:p>
            <a:pPr marL="0" indent="0">
              <a:buNone/>
            </a:pPr>
            <a:r>
              <a:rPr lang="en-US" dirty="0" smtClean="0"/>
              <a:t>Fragment-&gt;</a:t>
            </a:r>
            <a:r>
              <a:rPr lang="en-US" dirty="0" err="1" smtClean="0"/>
              <a:t>onPause</a:t>
            </a:r>
            <a:r>
              <a:rPr lang="en-US" dirty="0" smtClean="0"/>
              <a:t>-&gt;</a:t>
            </a:r>
            <a:r>
              <a:rPr lang="en-US" dirty="0" err="1" smtClean="0"/>
              <a:t>Fragment.onDestroyView</a:t>
            </a:r>
            <a:r>
              <a:rPr lang="en-US" dirty="0" smtClean="0"/>
              <a:t>-&gt;</a:t>
            </a:r>
          </a:p>
          <a:p>
            <a:pPr marL="0" indent="0">
              <a:buNone/>
            </a:pPr>
            <a:r>
              <a:rPr lang="en-US" dirty="0" smtClean="0"/>
              <a:t>Fragment-&gt;</a:t>
            </a:r>
            <a:r>
              <a:rPr lang="en-US" dirty="0" err="1" smtClean="0"/>
              <a:t>onDestroy</a:t>
            </a:r>
            <a:r>
              <a:rPr lang="en-US" dirty="0" smtClean="0"/>
              <a:t>-&gt;Fragment-&gt;</a:t>
            </a:r>
            <a:r>
              <a:rPr lang="en-US" dirty="0" err="1" smtClean="0"/>
              <a:t>onDetach</a:t>
            </a:r>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34</a:t>
            </a:fld>
            <a:endParaRPr lang="en-US"/>
          </a:p>
        </p:txBody>
      </p:sp>
    </p:spTree>
    <p:extLst>
      <p:ext uri="{BB962C8B-B14F-4D97-AF65-F5344CB8AC3E}">
        <p14:creationId xmlns:p14="http://schemas.microsoft.com/office/powerpoint/2010/main" val="2088583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Fragment</a:t>
            </a:r>
            <a:endParaRPr lang="en-US" dirty="0"/>
          </a:p>
        </p:txBody>
      </p:sp>
      <p:sp>
        <p:nvSpPr>
          <p:cNvPr id="3" name="Content Placeholder 2"/>
          <p:cNvSpPr>
            <a:spLocks noGrp="1"/>
          </p:cNvSpPr>
          <p:nvPr>
            <p:ph idx="1"/>
          </p:nvPr>
        </p:nvSpPr>
        <p:spPr>
          <a:xfrm>
            <a:off x="457200" y="1600200"/>
            <a:ext cx="8153400" cy="4525963"/>
          </a:xfrm>
        </p:spPr>
        <p:txBody>
          <a:bodyPr>
            <a:normAutofit fontScale="92500" lnSpcReduction="10000"/>
          </a:bodyPr>
          <a:lstStyle/>
          <a:p>
            <a:r>
              <a:rPr lang="en-US" dirty="0" smtClean="0"/>
              <a:t>Include it in the Activity’s XML:</a:t>
            </a:r>
          </a:p>
          <a:p>
            <a:pPr marL="0" indent="0">
              <a:buNone/>
            </a:pPr>
            <a:r>
              <a:rPr lang="en-US" dirty="0" smtClean="0"/>
              <a:t>&lt;fragment </a:t>
            </a:r>
            <a:r>
              <a:rPr lang="en-US" dirty="0" err="1" smtClean="0"/>
              <a:t>android:name</a:t>
            </a:r>
            <a:r>
              <a:rPr lang="en-US" dirty="0" smtClean="0"/>
              <a:t>="com.example.utd.helloworld4.ItemFragment"</a:t>
            </a:r>
          </a:p>
          <a:p>
            <a:pPr marL="0" indent="0">
              <a:buNone/>
            </a:pPr>
            <a:r>
              <a:rPr lang="en-US" dirty="0" smtClean="0"/>
              <a:t>        </a:t>
            </a:r>
            <a:r>
              <a:rPr lang="en-US" dirty="0" err="1" smtClean="0"/>
              <a:t>android:id</a:t>
            </a:r>
            <a:r>
              <a:rPr lang="en-US" dirty="0" smtClean="0"/>
              <a:t>="@+id/</a:t>
            </a:r>
            <a:r>
              <a:rPr lang="en-US" dirty="0" err="1" smtClean="0"/>
              <a:t>item_fragment</a:t>
            </a:r>
            <a:r>
              <a:rPr lang="en-US" dirty="0" smtClean="0"/>
              <a:t>"</a:t>
            </a:r>
          </a:p>
          <a:p>
            <a:pPr marL="0" indent="0">
              <a:buNone/>
            </a:pPr>
            <a:r>
              <a:rPr lang="en-US" dirty="0" smtClean="0"/>
              <a:t>        </a:t>
            </a:r>
            <a:r>
              <a:rPr lang="en-US" dirty="0" err="1" smtClean="0"/>
              <a:t>android:layout_width</a:t>
            </a:r>
            <a:r>
              <a:rPr lang="en-US" dirty="0" smtClean="0"/>
              <a:t>="</a:t>
            </a:r>
            <a:r>
              <a:rPr lang="en-US" dirty="0" err="1" smtClean="0"/>
              <a:t>match_parent</a:t>
            </a:r>
            <a:r>
              <a:rPr lang="en-US" dirty="0" smtClean="0"/>
              <a:t>"</a:t>
            </a:r>
          </a:p>
          <a:p>
            <a:pPr marL="0" indent="0">
              <a:buNone/>
            </a:pPr>
            <a:r>
              <a:rPr lang="en-US" dirty="0" smtClean="0"/>
              <a:t>        </a:t>
            </a:r>
            <a:r>
              <a:rPr lang="en-US" dirty="0" err="1" smtClean="0"/>
              <a:t>android:layout_height</a:t>
            </a:r>
            <a:r>
              <a:rPr lang="en-US" dirty="0" smtClean="0"/>
              <a:t>="</a:t>
            </a:r>
            <a:r>
              <a:rPr lang="en-US" dirty="0" err="1" smtClean="0"/>
              <a:t>match_parent</a:t>
            </a:r>
            <a:r>
              <a:rPr lang="en-US" dirty="0" smtClean="0"/>
              <a:t>"</a:t>
            </a:r>
          </a:p>
          <a:p>
            <a:pPr marL="0" indent="0">
              <a:buNone/>
            </a:pPr>
            <a:r>
              <a:rPr lang="en-US" dirty="0" smtClean="0"/>
              <a:t>        </a:t>
            </a:r>
            <a:r>
              <a:rPr lang="en-US" dirty="0" err="1" smtClean="0"/>
              <a:t>android:layout_below</a:t>
            </a:r>
            <a:r>
              <a:rPr lang="en-US" dirty="0" smtClean="0"/>
              <a:t>="@id/</a:t>
            </a:r>
            <a:r>
              <a:rPr lang="en-US" dirty="0" err="1" smtClean="0"/>
              <a:t>imageView</a:t>
            </a:r>
            <a:r>
              <a:rPr lang="en-US" dirty="0" smtClean="0"/>
              <a:t>"</a:t>
            </a:r>
          </a:p>
          <a:p>
            <a:pPr marL="0" indent="0">
              <a:buNone/>
            </a:pPr>
            <a:r>
              <a:rPr lang="en-US" dirty="0" smtClean="0"/>
              <a:t>        </a:t>
            </a:r>
            <a:r>
              <a:rPr lang="en-US" dirty="0" err="1" smtClean="0"/>
              <a:t>tools:layout</a:t>
            </a:r>
            <a:r>
              <a:rPr lang="en-US" dirty="0" smtClean="0"/>
              <a:t>="@layout/simple_list_item_1"/&gt;</a:t>
            </a:r>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35</a:t>
            </a:fld>
            <a:endParaRPr lang="en-US"/>
          </a:p>
        </p:txBody>
      </p:sp>
    </p:spTree>
    <p:extLst>
      <p:ext uri="{BB962C8B-B14F-4D97-AF65-F5344CB8AC3E}">
        <p14:creationId xmlns:p14="http://schemas.microsoft.com/office/powerpoint/2010/main" val="2725832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 and Activities</a:t>
            </a:r>
            <a:endParaRPr lang="en-US" dirty="0"/>
          </a:p>
        </p:txBody>
      </p:sp>
      <p:sp>
        <p:nvSpPr>
          <p:cNvPr id="3" name="Content Placeholder 2"/>
          <p:cNvSpPr>
            <a:spLocks noGrp="1"/>
          </p:cNvSpPr>
          <p:nvPr>
            <p:ph idx="1"/>
          </p:nvPr>
        </p:nvSpPr>
        <p:spPr/>
        <p:txBody>
          <a:bodyPr/>
          <a:lstStyle/>
          <a:p>
            <a:r>
              <a:rPr lang="en-US" dirty="0" smtClean="0"/>
              <a:t>You can get a reference to the activity in which the fragment exists:</a:t>
            </a:r>
          </a:p>
          <a:p>
            <a:pPr marL="0" indent="0">
              <a:buNone/>
            </a:pPr>
            <a:r>
              <a:rPr lang="en-US" dirty="0" smtClean="0"/>
              <a:t> </a:t>
            </a:r>
            <a:r>
              <a:rPr lang="en-US" dirty="0" err="1" smtClean="0"/>
              <a:t>MainActivity</a:t>
            </a:r>
            <a:r>
              <a:rPr lang="en-US" dirty="0" smtClean="0"/>
              <a:t> main = (</a:t>
            </a:r>
            <a:r>
              <a:rPr lang="en-US" dirty="0" err="1" smtClean="0"/>
              <a:t>MainActivity</a:t>
            </a:r>
            <a:r>
              <a:rPr lang="en-US" dirty="0" smtClean="0"/>
              <a:t>)</a:t>
            </a:r>
            <a:r>
              <a:rPr lang="en-US" dirty="0" err="1" smtClean="0"/>
              <a:t>getActivity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Fragments and MVC</a:t>
            </a:r>
            <a:endParaRPr lang="en-US"/>
          </a:p>
        </p:txBody>
      </p:sp>
      <p:sp>
        <p:nvSpPr>
          <p:cNvPr id="5" name="Slide Number Placeholder 4"/>
          <p:cNvSpPr>
            <a:spLocks noGrp="1"/>
          </p:cNvSpPr>
          <p:nvPr>
            <p:ph type="sldNum" sz="quarter" idx="12"/>
          </p:nvPr>
        </p:nvSpPr>
        <p:spPr/>
        <p:txBody>
          <a:bodyPr/>
          <a:lstStyle/>
          <a:p>
            <a:fld id="{24335FAB-7303-4612-B7BA-EA453B69616E}" type="slidenum">
              <a:rPr lang="en-US" smtClean="0"/>
              <a:t>36</a:t>
            </a:fld>
            <a:endParaRPr lang="en-US"/>
          </a:p>
        </p:txBody>
      </p:sp>
    </p:spTree>
    <p:extLst>
      <p:ext uri="{BB962C8B-B14F-4D97-AF65-F5344CB8AC3E}">
        <p14:creationId xmlns:p14="http://schemas.microsoft.com/office/powerpoint/2010/main" val="2322880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Most of the info in these slides is at:</a:t>
            </a:r>
          </a:p>
          <a:p>
            <a:r>
              <a:rPr lang="en-US" dirty="0" smtClean="0">
                <a:hlinkClick r:id="rId2"/>
              </a:rPr>
              <a:t>http://developer.android.com/guide/topics/graphics/2d-graphics.html</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37</a:t>
            </a:fld>
            <a:endParaRPr lang="en-US"/>
          </a:p>
        </p:txBody>
      </p:sp>
    </p:spTree>
    <p:extLst>
      <p:ext uri="{BB962C8B-B14F-4D97-AF65-F5344CB8AC3E}">
        <p14:creationId xmlns:p14="http://schemas.microsoft.com/office/powerpoint/2010/main" val="3598068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1</a:t>
            </a:r>
            <a:endParaRPr lang="en-US" dirty="0"/>
          </a:p>
        </p:txBody>
      </p:sp>
      <p:sp>
        <p:nvSpPr>
          <p:cNvPr id="3" name="Content Placeholder 2"/>
          <p:cNvSpPr>
            <a:spLocks noGrp="1"/>
          </p:cNvSpPr>
          <p:nvPr>
            <p:ph idx="1"/>
          </p:nvPr>
        </p:nvSpPr>
        <p:spPr/>
        <p:txBody>
          <a:bodyPr/>
          <a:lstStyle/>
          <a:p>
            <a:r>
              <a:rPr lang="en-US" dirty="0" smtClean="0"/>
              <a:t>With Android Studio, you can drag and drop objects onto the view</a:t>
            </a:r>
          </a:p>
          <a:p>
            <a:r>
              <a:rPr lang="en-US" dirty="0" smtClean="0"/>
              <a:t>This works well for things like Notepad and form fill applications</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4</a:t>
            </a:fld>
            <a:endParaRPr lang="en-US"/>
          </a:p>
        </p:txBody>
      </p:sp>
    </p:spTree>
    <p:extLst>
      <p:ext uri="{BB962C8B-B14F-4D97-AF65-F5344CB8AC3E}">
        <p14:creationId xmlns:p14="http://schemas.microsoft.com/office/powerpoint/2010/main" val="35207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2</a:t>
            </a:r>
            <a:endParaRPr lang="en-US" dirty="0"/>
          </a:p>
        </p:txBody>
      </p:sp>
      <p:sp>
        <p:nvSpPr>
          <p:cNvPr id="3" name="Content Placeholder 2"/>
          <p:cNvSpPr>
            <a:spLocks noGrp="1"/>
          </p:cNvSpPr>
          <p:nvPr>
            <p:ph idx="1"/>
          </p:nvPr>
        </p:nvSpPr>
        <p:spPr/>
        <p:txBody>
          <a:bodyPr/>
          <a:lstStyle/>
          <a:p>
            <a:r>
              <a:rPr lang="en-US" dirty="0" smtClean="0"/>
              <a:t>Draw your graphics directly to a Canvas.</a:t>
            </a:r>
          </a:p>
          <a:p>
            <a:r>
              <a:rPr lang="en-US" dirty="0" smtClean="0"/>
              <a:t>This way, you personally call the appropriate class's </a:t>
            </a:r>
            <a:r>
              <a:rPr lang="en-US" dirty="0" err="1" smtClean="0">
                <a:hlinkClick r:id="rId2"/>
              </a:rPr>
              <a:t>onDraw</a:t>
            </a:r>
            <a:r>
              <a:rPr lang="en-US" dirty="0" smtClean="0">
                <a:hlinkClick r:id="rId2"/>
              </a:rPr>
              <a:t>()</a:t>
            </a:r>
            <a:r>
              <a:rPr lang="en-US" dirty="0" smtClean="0"/>
              <a:t> method (passing it your Canvas), or one of the Canvas draw...() methods (like </a:t>
            </a:r>
            <a:r>
              <a:rPr lang="en-US" dirty="0" err="1" smtClean="0">
                <a:hlinkClick r:id="rId3"/>
              </a:rPr>
              <a:t>drawPicture</a:t>
            </a:r>
            <a:r>
              <a:rPr lang="en-US" dirty="0" smtClean="0">
                <a:hlinkClick r:id="rId3"/>
              </a:rPr>
              <a:t>()</a:t>
            </a:r>
            <a:r>
              <a:rPr lang="en-US" dirty="0" smtClean="0"/>
              <a:t>). In doing so, you are also in control of any animation.</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9CCC01AF-3CF8-4231-877E-66442B52E465}" type="slidenum">
              <a:rPr lang="en-US" smtClean="0"/>
              <a:t>5</a:t>
            </a:fld>
            <a:endParaRPr lang="en-US"/>
          </a:p>
        </p:txBody>
      </p:sp>
    </p:spTree>
    <p:extLst>
      <p:ext uri="{BB962C8B-B14F-4D97-AF65-F5344CB8AC3E}">
        <p14:creationId xmlns:p14="http://schemas.microsoft.com/office/powerpoint/2010/main" val="3179233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Draw: 2</a:t>
            </a:r>
            <a:endParaRPr lang="en-US" dirty="0"/>
          </a:p>
        </p:txBody>
      </p:sp>
      <p:sp>
        <p:nvSpPr>
          <p:cNvPr id="3" name="Content Placeholder 2"/>
          <p:cNvSpPr>
            <a:spLocks noGrp="1"/>
          </p:cNvSpPr>
          <p:nvPr>
            <p:ph idx="1"/>
          </p:nvPr>
        </p:nvSpPr>
        <p:spPr/>
        <p:txBody>
          <a:bodyPr/>
          <a:lstStyle/>
          <a:p>
            <a:r>
              <a:rPr lang="en-US" dirty="0"/>
              <a:t>In the same thread as your UI Activity, wherein you create a custom View component in your layout, call </a:t>
            </a:r>
            <a:r>
              <a:rPr lang="en-US" dirty="0">
                <a:hlinkClick r:id="rId2"/>
              </a:rPr>
              <a:t>invalidate()</a:t>
            </a:r>
            <a:r>
              <a:rPr lang="en-US" dirty="0"/>
              <a:t> and then handle the </a:t>
            </a:r>
            <a:r>
              <a:rPr lang="en-US" dirty="0" err="1">
                <a:hlinkClick r:id="rId3"/>
              </a:rPr>
              <a:t>onDraw</a:t>
            </a:r>
            <a:r>
              <a:rPr lang="en-US" dirty="0">
                <a:hlinkClick r:id="rId3"/>
              </a:rPr>
              <a:t>()</a:t>
            </a:r>
            <a:r>
              <a:rPr lang="en-US" dirty="0"/>
              <a:t> callback.</a:t>
            </a:r>
          </a:p>
          <a:p>
            <a:r>
              <a:rPr lang="en-US" dirty="0"/>
              <a:t>Or, in a separate thread, wherein you manage a </a:t>
            </a:r>
            <a:r>
              <a:rPr lang="en-US" dirty="0" err="1">
                <a:hlinkClick r:id="rId4"/>
              </a:rPr>
              <a:t>SurfaceView</a:t>
            </a:r>
            <a:r>
              <a:rPr lang="en-US" dirty="0"/>
              <a:t> and perform draws to the Canvas as fast as your thread is capable (you do not need to request invalidate()).</a:t>
            </a:r>
          </a:p>
          <a:p>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6</a:t>
            </a:fld>
            <a:endParaRPr lang="en-US"/>
          </a:p>
        </p:txBody>
      </p:sp>
    </p:spTree>
    <p:extLst>
      <p:ext uri="{BB962C8B-B14F-4D97-AF65-F5344CB8AC3E}">
        <p14:creationId xmlns:p14="http://schemas.microsoft.com/office/powerpoint/2010/main" val="3726486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Draw: 2</a:t>
            </a:r>
          </a:p>
        </p:txBody>
      </p:sp>
      <p:sp>
        <p:nvSpPr>
          <p:cNvPr id="3" name="Content Placeholder 2"/>
          <p:cNvSpPr>
            <a:spLocks noGrp="1"/>
          </p:cNvSpPr>
          <p:nvPr>
            <p:ph idx="1"/>
          </p:nvPr>
        </p:nvSpPr>
        <p:spPr/>
        <p:txBody>
          <a:bodyPr/>
          <a:lstStyle/>
          <a:p>
            <a:r>
              <a:rPr lang="en-US" b="1" dirty="0"/>
              <a:t>Note: </a:t>
            </a:r>
            <a:r>
              <a:rPr lang="en-US" dirty="0"/>
              <a:t>In order to request an </a:t>
            </a:r>
            <a:r>
              <a:rPr lang="en-US" i="1" dirty="0"/>
              <a:t>invalidate</a:t>
            </a:r>
            <a:r>
              <a:rPr lang="en-US" dirty="0"/>
              <a:t> from a thread other than your main Activity's thread, you must call </a:t>
            </a:r>
            <a:r>
              <a:rPr lang="en-US" dirty="0" err="1">
                <a:hlinkClick r:id="rId2"/>
              </a:rPr>
              <a:t>postInvalidate</a:t>
            </a:r>
            <a:r>
              <a:rPr lang="en-US" dirty="0">
                <a:hlinkClick r:id="rId2"/>
              </a:rPr>
              <a:t>()</a:t>
            </a:r>
            <a:r>
              <a:rPr lang="en-US" dirty="0"/>
              <a:t>.</a:t>
            </a:r>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7</a:t>
            </a:fld>
            <a:endParaRPr lang="en-US"/>
          </a:p>
        </p:txBody>
      </p:sp>
    </p:spTree>
    <p:extLst>
      <p:ext uri="{BB962C8B-B14F-4D97-AF65-F5344CB8AC3E}">
        <p14:creationId xmlns:p14="http://schemas.microsoft.com/office/powerpoint/2010/main" val="227020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with </a:t>
            </a:r>
            <a:r>
              <a:rPr lang="en-US" dirty="0" err="1" smtClean="0"/>
              <a:t>onDraw</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onDraw</a:t>
            </a:r>
            <a:r>
              <a:rPr lang="en-US" b="1" dirty="0">
                <a:solidFill>
                  <a:srgbClr val="000000"/>
                </a:solidFill>
                <a:latin typeface="Consolas"/>
              </a:rPr>
              <a:t>(Canvas canvas</a:t>
            </a:r>
            <a:r>
              <a:rPr lang="en-US" b="1" dirty="0" smtClean="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p>
          <a:p>
            <a:pPr marL="0" indent="0">
              <a:buNone/>
            </a:pPr>
            <a:r>
              <a:rPr lang="en-US" dirty="0">
                <a:solidFill>
                  <a:srgbClr val="000000"/>
                </a:solidFill>
                <a:latin typeface="Consolas"/>
              </a:rPr>
              <a:t> </a:t>
            </a:r>
            <a:r>
              <a:rPr lang="en-US"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err="1">
                <a:solidFill>
                  <a:srgbClr val="000000"/>
                </a:solidFill>
                <a:latin typeface="Consolas"/>
              </a:rPr>
              <a:t>xpos</a:t>
            </a:r>
            <a:r>
              <a:rPr lang="en-US" b="1" dirty="0">
                <a:solidFill>
                  <a:srgbClr val="000000"/>
                </a:solidFill>
                <a:latin typeface="Consolas"/>
              </a:rPr>
              <a:t>, </a:t>
            </a:r>
            <a:r>
              <a:rPr lang="en-US" b="1" dirty="0" err="1">
                <a:solidFill>
                  <a:srgbClr val="000000"/>
                </a:solidFill>
                <a:latin typeface="Consolas"/>
              </a:rPr>
              <a:t>ypos</a:t>
            </a:r>
            <a:r>
              <a:rPr lang="en-US" b="1" dirty="0">
                <a:solidFill>
                  <a:srgbClr val="000000"/>
                </a:solidFill>
                <a:latin typeface="Consolas"/>
              </a:rPr>
              <a:t>;</a:t>
            </a:r>
          </a:p>
          <a:p>
            <a:pPr marL="0" indent="0">
              <a:buNone/>
            </a:pPr>
            <a:r>
              <a:rPr lang="en-US" dirty="0">
                <a:solidFill>
                  <a:srgbClr val="000000"/>
                </a:solidFill>
                <a:latin typeface="Consolas"/>
              </a:rPr>
              <a:t>     </a:t>
            </a:r>
            <a:r>
              <a:rPr lang="en-US" b="1" dirty="0" smtClean="0">
                <a:solidFill>
                  <a:srgbClr val="7F0055"/>
                </a:solidFill>
                <a:latin typeface="Consolas"/>
              </a:rPr>
              <a:t>float</a:t>
            </a:r>
            <a:r>
              <a:rPr lang="en-US" b="1" dirty="0" smtClean="0">
                <a:solidFill>
                  <a:srgbClr val="000000"/>
                </a:solidFill>
                <a:latin typeface="Consolas"/>
              </a:rPr>
              <a:t> </a:t>
            </a:r>
            <a:r>
              <a:rPr lang="en-US" b="1" dirty="0" err="1">
                <a:solidFill>
                  <a:srgbClr val="000000"/>
                </a:solidFill>
                <a:latin typeface="Consolas"/>
              </a:rPr>
              <a:t>xdiv</a:t>
            </a:r>
            <a:r>
              <a:rPr lang="en-US" b="1" dirty="0">
                <a:solidFill>
                  <a:srgbClr val="000000"/>
                </a:solidFill>
                <a:latin typeface="Consolas"/>
              </a:rPr>
              <a:t>, </a:t>
            </a:r>
            <a:r>
              <a:rPr lang="en-US" b="1" dirty="0" err="1">
                <a:solidFill>
                  <a:srgbClr val="000000"/>
                </a:solidFill>
                <a:latin typeface="Consolas"/>
              </a:rPr>
              <a:t>ydiv</a:t>
            </a:r>
            <a:r>
              <a:rPr lang="en-US" b="1" dirty="0" smtClean="0">
                <a:solidFill>
                  <a:srgbClr val="000000"/>
                </a:solidFill>
                <a:latin typeface="Consolas"/>
              </a:rPr>
              <a:t>;</a:t>
            </a:r>
          </a:p>
          <a:p>
            <a:pPr marL="0" indent="0">
              <a:buNone/>
            </a:pPr>
            <a:r>
              <a:rPr lang="en-US" dirty="0" smtClean="0">
                <a:solidFill>
                  <a:srgbClr val="000000"/>
                </a:solidFill>
                <a:latin typeface="Consolas"/>
              </a:rPr>
              <a:t>     </a:t>
            </a:r>
            <a:r>
              <a:rPr lang="en-US" dirty="0" smtClean="0">
                <a:solidFill>
                  <a:srgbClr val="0000C0"/>
                </a:solidFill>
                <a:latin typeface="Consolas"/>
              </a:rPr>
              <a:t>width</a:t>
            </a:r>
            <a:r>
              <a:rPr lang="en-US" dirty="0" smtClean="0">
                <a:solidFill>
                  <a:srgbClr val="000000"/>
                </a:solidFill>
                <a:latin typeface="Consolas"/>
              </a:rPr>
              <a:t> = </a:t>
            </a:r>
            <a:r>
              <a:rPr lang="en-US" b="1" dirty="0" err="1" smtClean="0">
                <a:solidFill>
                  <a:srgbClr val="7F0055"/>
                </a:solidFill>
                <a:latin typeface="Consolas"/>
              </a:rPr>
              <a:t>this</a:t>
            </a:r>
            <a:r>
              <a:rPr lang="en-US" b="1" dirty="0" err="1" smtClean="0">
                <a:solidFill>
                  <a:srgbClr val="000000"/>
                </a:solidFill>
                <a:latin typeface="Consolas"/>
              </a:rPr>
              <a:t>.getWidth</a:t>
            </a:r>
            <a:r>
              <a:rPr lang="en-US" b="1" dirty="0" smtClean="0">
                <a:solidFill>
                  <a:srgbClr val="000000"/>
                </a:solidFill>
                <a:latin typeface="Consolas"/>
              </a:rPr>
              <a:t>();</a:t>
            </a:r>
          </a:p>
          <a:p>
            <a:pPr marL="0" indent="0">
              <a:buNone/>
            </a:pPr>
            <a:r>
              <a:rPr lang="en-US" dirty="0" smtClean="0">
                <a:solidFill>
                  <a:srgbClr val="000000"/>
                </a:solidFill>
                <a:latin typeface="Consolas"/>
              </a:rPr>
              <a:t>     </a:t>
            </a:r>
            <a:r>
              <a:rPr lang="en-US" dirty="0" smtClean="0">
                <a:solidFill>
                  <a:srgbClr val="0000C0"/>
                </a:solidFill>
                <a:latin typeface="Consolas"/>
              </a:rPr>
              <a:t>height</a:t>
            </a:r>
            <a:r>
              <a:rPr lang="en-US" dirty="0" smtClean="0">
                <a:solidFill>
                  <a:srgbClr val="000000"/>
                </a:solidFill>
                <a:latin typeface="Consolas"/>
              </a:rPr>
              <a:t> </a:t>
            </a:r>
            <a:r>
              <a:rPr lang="en-US" dirty="0">
                <a:solidFill>
                  <a:srgbClr val="000000"/>
                </a:solidFill>
                <a:latin typeface="Consolas"/>
              </a:rPr>
              <a:t>= </a:t>
            </a:r>
            <a:r>
              <a:rPr lang="en-US" b="1" dirty="0" err="1">
                <a:solidFill>
                  <a:srgbClr val="7F0055"/>
                </a:solidFill>
                <a:latin typeface="Consolas"/>
              </a:rPr>
              <a:t>this</a:t>
            </a:r>
            <a:r>
              <a:rPr lang="en-US" b="1" dirty="0" err="1">
                <a:solidFill>
                  <a:srgbClr val="000000"/>
                </a:solidFill>
                <a:latin typeface="Consolas"/>
              </a:rPr>
              <a:t>.getHeight</a:t>
            </a:r>
            <a:r>
              <a:rPr lang="en-US" b="1" dirty="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xdiv</a:t>
            </a:r>
            <a:r>
              <a:rPr lang="en-US" dirty="0" smtClean="0">
                <a:solidFill>
                  <a:srgbClr val="000000"/>
                </a:solidFill>
                <a:latin typeface="Consolas"/>
              </a:rPr>
              <a:t> = 4.0f / </a:t>
            </a:r>
            <a:r>
              <a:rPr lang="en-US" dirty="0" smtClean="0">
                <a:solidFill>
                  <a:srgbClr val="0000C0"/>
                </a:solidFill>
                <a:latin typeface="Consolas"/>
              </a:rPr>
              <a:t>width</a:t>
            </a:r>
            <a:r>
              <a:rPr lang="en-US" dirty="0" smtClean="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ydiv</a:t>
            </a:r>
            <a:r>
              <a:rPr lang="en-US" dirty="0" smtClean="0">
                <a:solidFill>
                  <a:srgbClr val="000000"/>
                </a:solidFill>
                <a:latin typeface="Consolas"/>
              </a:rPr>
              <a:t> </a:t>
            </a:r>
            <a:r>
              <a:rPr lang="en-US" dirty="0">
                <a:solidFill>
                  <a:srgbClr val="000000"/>
                </a:solidFill>
                <a:latin typeface="Consolas"/>
              </a:rPr>
              <a:t>= 4.0f / </a:t>
            </a:r>
            <a:r>
              <a:rPr lang="en-US" dirty="0">
                <a:solidFill>
                  <a:srgbClr val="0000C0"/>
                </a:solidFill>
                <a:latin typeface="Consolas"/>
              </a:rPr>
              <a:t>height</a:t>
            </a:r>
            <a:r>
              <a:rPr lang="en-US" dirty="0">
                <a:solidFill>
                  <a:srgbClr val="000000"/>
                </a:solidFill>
                <a:latin typeface="Consolas"/>
              </a:rPr>
              <a:t>;</a:t>
            </a:r>
          </a:p>
          <a:p>
            <a:pPr marL="0" indent="0">
              <a:buNone/>
            </a:pPr>
            <a:r>
              <a:rPr lang="en-US" dirty="0">
                <a:solidFill>
                  <a:srgbClr val="000000"/>
                </a:solidFill>
                <a:latin typeface="Consolas"/>
              </a:rPr>
              <a:t>     </a:t>
            </a:r>
            <a:r>
              <a:rPr lang="en-US" dirty="0" err="1" smtClean="0">
                <a:solidFill>
                  <a:srgbClr val="000000"/>
                </a:solidFill>
                <a:latin typeface="Consolas"/>
              </a:rPr>
              <a:t>canvas.drawText</a:t>
            </a:r>
            <a:r>
              <a:rPr lang="en-US" dirty="0">
                <a:solidFill>
                  <a:srgbClr val="000000"/>
                </a:solidFill>
                <a:latin typeface="Consolas"/>
              </a:rPr>
              <a:t>(</a:t>
            </a:r>
            <a:r>
              <a:rPr lang="en-US" dirty="0">
                <a:solidFill>
                  <a:srgbClr val="2A00FF"/>
                </a:solidFill>
                <a:latin typeface="Consolas"/>
              </a:rPr>
              <a:t>"John Cole's Balance App"</a:t>
            </a:r>
            <a:r>
              <a:rPr lang="en-US" dirty="0">
                <a:solidFill>
                  <a:srgbClr val="000000"/>
                </a:solidFill>
                <a:latin typeface="Consolas"/>
              </a:rPr>
              <a:t>, 0, 40, </a:t>
            </a:r>
            <a:r>
              <a:rPr lang="en-US" dirty="0" err="1">
                <a:solidFill>
                  <a:srgbClr val="0000C0"/>
                </a:solidFill>
                <a:latin typeface="Consolas"/>
              </a:rPr>
              <a:t>pBlack</a:t>
            </a:r>
            <a:r>
              <a:rPr lang="en-US" dirty="0" smtClean="0">
                <a:solidFill>
                  <a:srgbClr val="000000"/>
                </a:solidFill>
                <a:latin typeface="Consolas"/>
              </a:rPr>
              <a:t>);</a:t>
            </a:r>
          </a:p>
          <a:p>
            <a:pPr marL="0" indent="0">
              <a:buNone/>
            </a:pPr>
            <a:r>
              <a:rPr lang="en-US" dirty="0" smtClean="0">
                <a:solidFill>
                  <a:srgbClr val="000000"/>
                </a:solidFill>
                <a:latin typeface="Consolas"/>
              </a:rPr>
              <a:t>	</a:t>
            </a:r>
            <a:r>
              <a:rPr lang="en-US" dirty="0" err="1" smtClean="0">
                <a:solidFill>
                  <a:srgbClr val="000000"/>
                </a:solidFill>
                <a:latin typeface="Consolas"/>
              </a:rPr>
              <a:t>canvas.drawCircle</a:t>
            </a:r>
            <a:r>
              <a:rPr lang="en-US" dirty="0" smtClean="0">
                <a:solidFill>
                  <a:srgbClr val="000000"/>
                </a:solidFill>
                <a:latin typeface="Consolas"/>
              </a:rPr>
              <a:t>(</a:t>
            </a:r>
            <a:r>
              <a:rPr lang="en-US" dirty="0" smtClean="0">
                <a:solidFill>
                  <a:srgbClr val="0000C0"/>
                </a:solidFill>
                <a:latin typeface="Consolas"/>
              </a:rPr>
              <a:t>width</a:t>
            </a:r>
            <a:r>
              <a:rPr lang="en-US" dirty="0" smtClean="0">
                <a:solidFill>
                  <a:srgbClr val="000000"/>
                </a:solidFill>
                <a:latin typeface="Consolas"/>
              </a:rPr>
              <a:t>/2</a:t>
            </a:r>
            <a:r>
              <a:rPr lang="en-US" dirty="0">
                <a:solidFill>
                  <a:srgbClr val="000000"/>
                </a:solidFill>
                <a:latin typeface="Consolas"/>
              </a:rPr>
              <a:t>, </a:t>
            </a:r>
            <a:r>
              <a:rPr lang="en-US" dirty="0">
                <a:solidFill>
                  <a:srgbClr val="0000C0"/>
                </a:solidFill>
                <a:latin typeface="Consolas"/>
              </a:rPr>
              <a:t>height</a:t>
            </a:r>
            <a:r>
              <a:rPr lang="en-US" dirty="0">
                <a:solidFill>
                  <a:srgbClr val="000000"/>
                </a:solidFill>
                <a:latin typeface="Consolas"/>
              </a:rPr>
              <a:t>/2, 70, </a:t>
            </a:r>
            <a:r>
              <a:rPr lang="en-US" dirty="0" err="1">
                <a:solidFill>
                  <a:srgbClr val="0000C0"/>
                </a:solidFill>
                <a:latin typeface="Consolas"/>
              </a:rPr>
              <a:t>pBlack</a:t>
            </a:r>
            <a:r>
              <a:rPr lang="en-US" dirty="0">
                <a:solidFill>
                  <a:srgbClr val="000000"/>
                </a:solidFill>
                <a:latin typeface="Consolas"/>
              </a:rPr>
              <a:t>);</a:t>
            </a:r>
            <a:endParaRPr lang="en-US" dirty="0"/>
          </a:p>
        </p:txBody>
      </p:sp>
      <p:sp>
        <p:nvSpPr>
          <p:cNvPr id="5" name="Footer Placeholder 4"/>
          <p:cNvSpPr>
            <a:spLocks noGrp="1"/>
          </p:cNvSpPr>
          <p:nvPr>
            <p:ph type="ftr" sz="quarter" idx="11"/>
          </p:nvPr>
        </p:nvSpPr>
        <p:spPr/>
        <p:txBody>
          <a:bodyPr/>
          <a:lstStyle/>
          <a:p>
            <a:r>
              <a:rPr lang="en-US" smtClean="0"/>
              <a:t>Android Programming: Drawing</a:t>
            </a:r>
            <a:endParaRPr lang="en-US"/>
          </a:p>
        </p:txBody>
      </p:sp>
      <p:sp>
        <p:nvSpPr>
          <p:cNvPr id="6" name="Slide Number Placeholder 5"/>
          <p:cNvSpPr>
            <a:spLocks noGrp="1"/>
          </p:cNvSpPr>
          <p:nvPr>
            <p:ph type="sldNum" sz="quarter" idx="12"/>
          </p:nvPr>
        </p:nvSpPr>
        <p:spPr/>
        <p:txBody>
          <a:bodyPr/>
          <a:lstStyle/>
          <a:p>
            <a:fld id="{A6E77FBB-01A6-4458-8407-6D31A3996251}" type="slidenum">
              <a:rPr lang="en-US" smtClean="0"/>
              <a:t>8</a:t>
            </a:fld>
            <a:endParaRPr lang="en-US"/>
          </a:p>
        </p:txBody>
      </p:sp>
    </p:spTree>
    <p:extLst>
      <p:ext uri="{BB962C8B-B14F-4D97-AF65-F5344CB8AC3E}">
        <p14:creationId xmlns:p14="http://schemas.microsoft.com/office/powerpoint/2010/main" val="969224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View</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highlight>
                  <a:srgbClr val="D4D4D4"/>
                </a:highlight>
                <a:latin typeface="Consolas"/>
              </a:rPr>
              <a:t>onSensorChanged</a:t>
            </a:r>
            <a:r>
              <a:rPr lang="en-US" b="1" dirty="0">
                <a:solidFill>
                  <a:srgbClr val="000000"/>
                </a:solidFill>
                <a:highlight>
                  <a:srgbClr val="D4D4D4"/>
                </a:highlight>
                <a:latin typeface="Consolas"/>
              </a:rPr>
              <a:t>(</a:t>
            </a:r>
            <a:r>
              <a:rPr lang="en-US" b="1" dirty="0" err="1">
                <a:solidFill>
                  <a:srgbClr val="000000"/>
                </a:solidFill>
                <a:highlight>
                  <a:srgbClr val="D4D4D4"/>
                </a:highlight>
                <a:latin typeface="Consolas"/>
              </a:rPr>
              <a:t>SensorEvent</a:t>
            </a:r>
            <a:r>
              <a:rPr lang="en-US" b="1" dirty="0">
                <a:solidFill>
                  <a:srgbClr val="000000"/>
                </a:solidFill>
                <a:highlight>
                  <a:srgbClr val="D4D4D4"/>
                </a:highlight>
                <a:latin typeface="Consolas"/>
              </a:rPr>
              <a:t> </a:t>
            </a:r>
            <a:r>
              <a:rPr lang="en-US" b="1" dirty="0" smtClean="0">
                <a:solidFill>
                  <a:srgbClr val="000000"/>
                </a:solidFill>
                <a:highlight>
                  <a:srgbClr val="D4D4D4"/>
                </a:highlight>
                <a:latin typeface="Consolas"/>
              </a:rPr>
              <a:t>e)</a:t>
            </a:r>
            <a:endParaRPr lang="en-US" b="1" dirty="0">
              <a:solidFill>
                <a:srgbClr val="000000"/>
              </a:solidFill>
              <a:highlight>
                <a:srgbClr val="D4D4D4"/>
              </a:highlight>
              <a:latin typeface="Consolas"/>
            </a:endParaRP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a:t>
            </a:r>
          </a:p>
          <a:p>
            <a:pPr marL="0" indent="0">
              <a:buNone/>
            </a:pPr>
            <a:r>
              <a:rPr lang="en-US" sz="2600" dirty="0">
                <a:solidFill>
                  <a:srgbClr val="000000"/>
                </a:solidFill>
                <a:latin typeface="Consolas"/>
              </a:rPr>
              <a:t> </a:t>
            </a:r>
            <a:r>
              <a:rPr lang="en-US" sz="2600" dirty="0" smtClean="0">
                <a:solidFill>
                  <a:srgbClr val="000000"/>
                </a:solidFill>
                <a:latin typeface="Consolas"/>
              </a:rPr>
              <a:t> </a:t>
            </a:r>
            <a:r>
              <a:rPr lang="en-US" sz="2600" dirty="0">
                <a:solidFill>
                  <a:srgbClr val="7F0055"/>
                </a:solidFill>
                <a:latin typeface="Consolas"/>
              </a:rPr>
              <a:t>if</a:t>
            </a:r>
            <a:r>
              <a:rPr lang="en-US" sz="2600" dirty="0">
                <a:solidFill>
                  <a:srgbClr val="000000"/>
                </a:solidFill>
                <a:latin typeface="Consolas"/>
              </a:rPr>
              <a:t> (</a:t>
            </a:r>
            <a:r>
              <a:rPr lang="en-US" sz="2600" dirty="0" err="1" smtClean="0">
                <a:solidFill>
                  <a:srgbClr val="000000"/>
                </a:solidFill>
                <a:latin typeface="Consolas"/>
              </a:rPr>
              <a:t>e.</a:t>
            </a:r>
            <a:r>
              <a:rPr lang="en-US" sz="2600" dirty="0" err="1" smtClean="0">
                <a:solidFill>
                  <a:srgbClr val="0000C0"/>
                </a:solidFill>
                <a:latin typeface="Consolas"/>
              </a:rPr>
              <a:t>sensor</a:t>
            </a:r>
            <a:r>
              <a:rPr lang="en-US" sz="2600" dirty="0" err="1" smtClean="0">
                <a:solidFill>
                  <a:srgbClr val="000000"/>
                </a:solidFill>
                <a:latin typeface="Consolas"/>
              </a:rPr>
              <a:t>.getType</a:t>
            </a:r>
            <a:r>
              <a:rPr lang="en-US" sz="2600" b="1" dirty="0">
                <a:solidFill>
                  <a:srgbClr val="000000"/>
                </a:solidFill>
                <a:latin typeface="Consolas"/>
              </a:rPr>
              <a:t>()==</a:t>
            </a:r>
            <a:r>
              <a:rPr lang="en-US" sz="2600" b="1" dirty="0" err="1">
                <a:solidFill>
                  <a:srgbClr val="000000"/>
                </a:solidFill>
                <a:latin typeface="Consolas"/>
              </a:rPr>
              <a:t>Sensor.</a:t>
            </a:r>
            <a:r>
              <a:rPr lang="en-US" sz="2600" b="1" i="1" dirty="0" err="1">
                <a:solidFill>
                  <a:srgbClr val="0000C0"/>
                </a:solidFill>
                <a:latin typeface="Consolas"/>
              </a:rPr>
              <a:t>TYPE_ACCELEROMETER</a:t>
            </a:r>
            <a:r>
              <a:rPr lang="en-US" sz="2600" b="1" i="1" dirty="0">
                <a:solidFill>
                  <a:srgbClr val="000000"/>
                </a:solidFill>
                <a:latin typeface="Consolas"/>
              </a:rPr>
              <a:t>)</a:t>
            </a: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a:solidFill>
                  <a:srgbClr val="000000"/>
                </a:solidFill>
                <a:latin typeface="Consolas"/>
              </a:rPr>
              <a:t>{ </a:t>
            </a:r>
          </a:p>
          <a:p>
            <a:pPr marL="0" indent="0">
              <a:buNone/>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x</a:t>
            </a:r>
            <a:r>
              <a:rPr lang="en-US" dirty="0">
                <a:solidFill>
                  <a:srgbClr val="000000"/>
                </a:solidFill>
                <a:latin typeface="Consolas"/>
              </a:rPr>
              <a:t>=(</a:t>
            </a:r>
            <a:r>
              <a:rPr lang="en-US" dirty="0" err="1" smtClean="0">
                <a:solidFill>
                  <a:srgbClr val="000000"/>
                </a:solidFill>
                <a:latin typeface="Consolas"/>
              </a:rPr>
              <a:t>e.</a:t>
            </a:r>
            <a:r>
              <a:rPr lang="en-US" dirty="0" err="1" smtClean="0">
                <a:solidFill>
                  <a:srgbClr val="0000C0"/>
                </a:solidFill>
                <a:latin typeface="Consolas"/>
              </a:rPr>
              <a:t>values</a:t>
            </a:r>
            <a:r>
              <a:rPr lang="en-US" dirty="0" smtClean="0">
                <a:solidFill>
                  <a:srgbClr val="000000"/>
                </a:solidFill>
                <a:latin typeface="Consolas"/>
              </a:rPr>
              <a:t>[0</a:t>
            </a:r>
            <a:r>
              <a:rPr lang="en-US" dirty="0">
                <a:solidFill>
                  <a:srgbClr val="000000"/>
                </a:solidFill>
                <a:latin typeface="Consolas"/>
              </a:rPr>
              <a:t>]); </a:t>
            </a:r>
          </a:p>
          <a:p>
            <a:pPr marL="0" indent="0">
              <a:buNone/>
            </a:pPr>
            <a:r>
              <a:rPr lang="en-US" dirty="0">
                <a:solidFill>
                  <a:srgbClr val="000000"/>
                </a:solidFill>
                <a:latin typeface="Consolas"/>
              </a:rPr>
              <a:t>    </a:t>
            </a:r>
            <a:r>
              <a:rPr lang="en-US" dirty="0" smtClean="0">
                <a:solidFill>
                  <a:srgbClr val="0000C0"/>
                </a:solidFill>
                <a:latin typeface="Consolas"/>
              </a:rPr>
              <a:t>y</a:t>
            </a:r>
            <a:r>
              <a:rPr lang="en-US" dirty="0">
                <a:solidFill>
                  <a:srgbClr val="000000"/>
                </a:solidFill>
                <a:latin typeface="Consolas"/>
              </a:rPr>
              <a:t>=(</a:t>
            </a:r>
            <a:r>
              <a:rPr lang="en-US" dirty="0" err="1" smtClean="0">
                <a:solidFill>
                  <a:srgbClr val="000000"/>
                </a:solidFill>
                <a:latin typeface="Consolas"/>
              </a:rPr>
              <a:t>e.</a:t>
            </a:r>
            <a:r>
              <a:rPr lang="en-US" dirty="0" err="1" smtClean="0">
                <a:solidFill>
                  <a:srgbClr val="0000C0"/>
                </a:solidFill>
                <a:latin typeface="Consolas"/>
              </a:rPr>
              <a:t>values</a:t>
            </a:r>
            <a:r>
              <a:rPr lang="en-US" dirty="0" smtClean="0">
                <a:solidFill>
                  <a:srgbClr val="000000"/>
                </a:solidFill>
                <a:latin typeface="Consolas"/>
              </a:rPr>
              <a:t>[1</a:t>
            </a:r>
            <a:r>
              <a:rPr lang="en-US" dirty="0">
                <a:solidFill>
                  <a:srgbClr val="000000"/>
                </a:solidFill>
                <a:latin typeface="Consolas"/>
              </a:rPr>
              <a:t>]); </a:t>
            </a:r>
          </a:p>
          <a:p>
            <a:pPr marL="0" indent="0">
              <a:buNone/>
            </a:pPr>
            <a:r>
              <a:rPr lang="en-US" dirty="0">
                <a:solidFill>
                  <a:srgbClr val="000000"/>
                </a:solidFill>
                <a:latin typeface="Consolas"/>
              </a:rPr>
              <a:t>    </a:t>
            </a:r>
            <a:r>
              <a:rPr lang="en-US" dirty="0" smtClean="0">
                <a:solidFill>
                  <a:srgbClr val="0000C0"/>
                </a:solidFill>
                <a:latin typeface="Consolas"/>
              </a:rPr>
              <a:t>z</a:t>
            </a:r>
            <a:r>
              <a:rPr lang="en-US" dirty="0">
                <a:solidFill>
                  <a:srgbClr val="000000"/>
                </a:solidFill>
                <a:latin typeface="Consolas"/>
              </a:rPr>
              <a:t>=(</a:t>
            </a:r>
            <a:r>
              <a:rPr lang="en-US" dirty="0" err="1" smtClean="0">
                <a:solidFill>
                  <a:srgbClr val="000000"/>
                </a:solidFill>
                <a:latin typeface="Consolas"/>
              </a:rPr>
              <a:t>e.</a:t>
            </a:r>
            <a:r>
              <a:rPr lang="en-US" dirty="0" err="1" smtClean="0">
                <a:solidFill>
                  <a:srgbClr val="0000C0"/>
                </a:solidFill>
                <a:latin typeface="Consolas"/>
              </a:rPr>
              <a:t>values</a:t>
            </a:r>
            <a:r>
              <a:rPr lang="en-US" dirty="0" smtClean="0">
                <a:solidFill>
                  <a:srgbClr val="000000"/>
                </a:solidFill>
                <a:latin typeface="Consolas"/>
              </a:rPr>
              <a:t>[2</a:t>
            </a:r>
            <a:r>
              <a:rPr lang="en-US" dirty="0">
                <a:solidFill>
                  <a:srgbClr val="000000"/>
                </a:solidFill>
                <a:latin typeface="Consolas"/>
              </a:rPr>
              <a:t>]);</a:t>
            </a:r>
          </a:p>
          <a:p>
            <a:pPr marL="0" indent="0">
              <a:buNone/>
            </a:pPr>
            <a:r>
              <a:rPr lang="en-US" dirty="0">
                <a:solidFill>
                  <a:srgbClr val="000000"/>
                </a:solidFill>
                <a:latin typeface="Consolas"/>
              </a:rPr>
              <a:t>    </a:t>
            </a:r>
            <a:r>
              <a:rPr lang="en-US" b="1" dirty="0" err="1" smtClean="0">
                <a:solidFill>
                  <a:srgbClr val="7F0055"/>
                </a:solidFill>
                <a:latin typeface="Consolas"/>
              </a:rPr>
              <a:t>this</a:t>
            </a:r>
            <a:r>
              <a:rPr lang="en-US" b="1" dirty="0" err="1" smtClean="0">
                <a:solidFill>
                  <a:srgbClr val="000000"/>
                </a:solidFill>
                <a:latin typeface="Consolas"/>
              </a:rPr>
              <a:t>.invalidate</a:t>
            </a:r>
            <a:r>
              <a:rPr lang="en-US" b="1" dirty="0">
                <a:solidFill>
                  <a:srgbClr val="000000"/>
                </a:solidFill>
                <a:latin typeface="Consolas"/>
              </a:rPr>
              <a:t>();</a:t>
            </a:r>
          </a:p>
          <a:p>
            <a:pPr marL="0" indent="0">
              <a:buNone/>
            </a:pPr>
            <a:r>
              <a:rPr lang="en-US" dirty="0">
                <a:solidFill>
                  <a:srgbClr val="000000"/>
                </a:solidFill>
                <a:latin typeface="Consolas"/>
              </a:rPr>
              <a:t>    } </a:t>
            </a:r>
            <a:endParaRPr lang="en-US" dirty="0"/>
          </a:p>
        </p:txBody>
      </p:sp>
      <p:sp>
        <p:nvSpPr>
          <p:cNvPr id="4" name="Footer Placeholder 3"/>
          <p:cNvSpPr>
            <a:spLocks noGrp="1"/>
          </p:cNvSpPr>
          <p:nvPr>
            <p:ph type="ftr" sz="quarter" idx="11"/>
          </p:nvPr>
        </p:nvSpPr>
        <p:spPr/>
        <p:txBody>
          <a:bodyPr/>
          <a:lstStyle/>
          <a:p>
            <a:r>
              <a:rPr lang="en-US" smtClean="0"/>
              <a:t>Android Programming: Drawing</a:t>
            </a:r>
            <a:endParaRPr lang="en-US"/>
          </a:p>
        </p:txBody>
      </p:sp>
      <p:sp>
        <p:nvSpPr>
          <p:cNvPr id="5" name="Slide Number Placeholder 4"/>
          <p:cNvSpPr>
            <a:spLocks noGrp="1"/>
          </p:cNvSpPr>
          <p:nvPr>
            <p:ph type="sldNum" sz="quarter" idx="12"/>
          </p:nvPr>
        </p:nvSpPr>
        <p:spPr/>
        <p:txBody>
          <a:bodyPr/>
          <a:lstStyle/>
          <a:p>
            <a:fld id="{A6E77FBB-01A6-4458-8407-6D31A3996251}" type="slidenum">
              <a:rPr lang="en-US" smtClean="0"/>
              <a:t>9</a:t>
            </a:fld>
            <a:endParaRPr lang="en-US"/>
          </a:p>
        </p:txBody>
      </p:sp>
    </p:spTree>
    <p:extLst>
      <p:ext uri="{BB962C8B-B14F-4D97-AF65-F5344CB8AC3E}">
        <p14:creationId xmlns:p14="http://schemas.microsoft.com/office/powerpoint/2010/main" val="121387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1513</Words>
  <Application>Microsoft Office PowerPoint</Application>
  <PresentationFormat>On-screen Show (4:3)</PresentationFormat>
  <Paragraphs>227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Unicode MS</vt:lpstr>
      <vt:lpstr>Calibri</vt:lpstr>
      <vt:lpstr>Consolas</vt:lpstr>
      <vt:lpstr>Office Theme</vt:lpstr>
      <vt:lpstr>User Interface Design</vt:lpstr>
      <vt:lpstr>Canvas and Drawables</vt:lpstr>
      <vt:lpstr>Two Ways to Draw: 1</vt:lpstr>
      <vt:lpstr>Two Ways to Draw: 1</vt:lpstr>
      <vt:lpstr>Two Ways to Draw: 2</vt:lpstr>
      <vt:lpstr>Two Ways to Draw: 2</vt:lpstr>
      <vt:lpstr>Two Ways to Draw: 2</vt:lpstr>
      <vt:lpstr>Drawing with onDraw</vt:lpstr>
      <vt:lpstr>In the View</vt:lpstr>
      <vt:lpstr>Methods in Canvas</vt:lpstr>
      <vt:lpstr>The Paint class</vt:lpstr>
      <vt:lpstr>The Paint class</vt:lpstr>
      <vt:lpstr>The Paint class</vt:lpstr>
      <vt:lpstr>The Paint class</vt:lpstr>
      <vt:lpstr>Object-Oriented Note</vt:lpstr>
      <vt:lpstr>Using a SurfaceView</vt:lpstr>
      <vt:lpstr>Using a SurfaceView</vt:lpstr>
      <vt:lpstr>Using a SurfaceView</vt:lpstr>
      <vt:lpstr>Using a SurfaceView</vt:lpstr>
      <vt:lpstr>Using a SurfaceView</vt:lpstr>
      <vt:lpstr>Drawables</vt:lpstr>
      <vt:lpstr>Drawables</vt:lpstr>
      <vt:lpstr>Instantiate a Drawable</vt:lpstr>
      <vt:lpstr>Creating from Resource Images</vt:lpstr>
      <vt:lpstr>Creating from Resource Images</vt:lpstr>
      <vt:lpstr>Creating a Drawable from a Resource</vt:lpstr>
      <vt:lpstr>Sample XML</vt:lpstr>
      <vt:lpstr>Shape Drawable</vt:lpstr>
      <vt:lpstr>ShapeDrawable Example</vt:lpstr>
      <vt:lpstr>Fragments</vt:lpstr>
      <vt:lpstr>Creating Fragments</vt:lpstr>
      <vt:lpstr>Creating Fragments</vt:lpstr>
      <vt:lpstr>Creating Fragments</vt:lpstr>
      <vt:lpstr>The Fragment Lifecycle</vt:lpstr>
      <vt:lpstr>Using the Fragment</vt:lpstr>
      <vt:lpstr>Fragments and Activities</vt:lpstr>
      <vt:lpstr>Resources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jcole</dc:creator>
  <cp:lastModifiedBy>Cole, John</cp:lastModifiedBy>
  <cp:revision>45</cp:revision>
  <dcterms:created xsi:type="dcterms:W3CDTF">2014-03-23T00:11:47Z</dcterms:created>
  <dcterms:modified xsi:type="dcterms:W3CDTF">2018-01-02T19:13:20Z</dcterms:modified>
</cp:coreProperties>
</file>