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vvas Christoforidis" userId="5350740840cfb98d" providerId="Windows Live" clId="Web-{77C09DDD-B617-468D-BC89-36118D2062E6}"/>
    <pc:docChg chg="modSld">
      <pc:chgData name="Savvas Christoforidis" userId="5350740840cfb98d" providerId="Windows Live" clId="Web-{77C09DDD-B617-468D-BC89-36118D2062E6}" dt="2018-12-07T11:30:19.288" v="119" actId="20577"/>
      <pc:docMkLst>
        <pc:docMk/>
      </pc:docMkLst>
      <pc:sldChg chg="modSp">
        <pc:chgData name="Savvas Christoforidis" userId="5350740840cfb98d" providerId="Windows Live" clId="Web-{77C09DDD-B617-468D-BC89-36118D2062E6}" dt="2018-12-07T11:30:12.507" v="118" actId="20577"/>
        <pc:sldMkLst>
          <pc:docMk/>
          <pc:sldMk cId="2988828865" sldId="257"/>
        </pc:sldMkLst>
        <pc:spChg chg="mod">
          <ac:chgData name="Savvas Christoforidis" userId="5350740840cfb98d" providerId="Windows Live" clId="Web-{77C09DDD-B617-468D-BC89-36118D2062E6}" dt="2018-12-07T11:30:12.507" v="118" actId="20577"/>
          <ac:spMkLst>
            <pc:docMk/>
            <pc:sldMk cId="2988828865" sldId="257"/>
            <ac:spMk id="3" creationId="{36C904C8-008B-460E-913B-1A644AC4F8C2}"/>
          </ac:spMkLst>
        </pc:spChg>
      </pc:sldChg>
      <pc:sldChg chg="modSp">
        <pc:chgData name="Savvas Christoforidis" userId="5350740840cfb98d" providerId="Windows Live" clId="Web-{77C09DDD-B617-468D-BC89-36118D2062E6}" dt="2018-12-07T11:24:20.676" v="20" actId="20577"/>
        <pc:sldMkLst>
          <pc:docMk/>
          <pc:sldMk cId="247549375" sldId="267"/>
        </pc:sldMkLst>
        <pc:spChg chg="mod">
          <ac:chgData name="Savvas Christoforidis" userId="5350740840cfb98d" providerId="Windows Live" clId="Web-{77C09DDD-B617-468D-BC89-36118D2062E6}" dt="2018-12-07T11:24:20.676" v="20" actId="20577"/>
          <ac:spMkLst>
            <pc:docMk/>
            <pc:sldMk cId="247549375" sldId="267"/>
            <ac:spMk id="3" creationId="{DC568BF2-7080-4AA5-B582-86698ACCEADC}"/>
          </ac:spMkLst>
        </pc:spChg>
      </pc:sldChg>
      <pc:sldChg chg="modSp">
        <pc:chgData name="Savvas Christoforidis" userId="5350740840cfb98d" providerId="Windows Live" clId="Web-{77C09DDD-B617-468D-BC89-36118D2062E6}" dt="2018-12-07T11:27:11.350" v="109" actId="20577"/>
        <pc:sldMkLst>
          <pc:docMk/>
          <pc:sldMk cId="2120427088" sldId="269"/>
        </pc:sldMkLst>
        <pc:spChg chg="mod">
          <ac:chgData name="Savvas Christoforidis" userId="5350740840cfb98d" providerId="Windows Live" clId="Web-{77C09DDD-B617-468D-BC89-36118D2062E6}" dt="2018-12-07T11:27:11.350" v="109" actId="20577"/>
          <ac:spMkLst>
            <pc:docMk/>
            <pc:sldMk cId="2120427088" sldId="269"/>
            <ac:spMk id="3" creationId="{E6DBC20B-9E77-4892-9B80-BE104DFD0055}"/>
          </ac:spMkLst>
        </pc:spChg>
      </pc:sldChg>
      <pc:sldChg chg="modSp">
        <pc:chgData name="Savvas Christoforidis" userId="5350740840cfb98d" providerId="Windows Live" clId="Web-{77C09DDD-B617-468D-BC89-36118D2062E6}" dt="2018-12-07T11:26:41.537" v="104" actId="20577"/>
        <pc:sldMkLst>
          <pc:docMk/>
          <pc:sldMk cId="1993179216" sldId="274"/>
        </pc:sldMkLst>
        <pc:spChg chg="mod">
          <ac:chgData name="Savvas Christoforidis" userId="5350740840cfb98d" providerId="Windows Live" clId="Web-{77C09DDD-B617-468D-BC89-36118D2062E6}" dt="2018-12-07T11:26:41.537" v="104" actId="20577"/>
          <ac:spMkLst>
            <pc:docMk/>
            <pc:sldMk cId="1993179216" sldId="274"/>
            <ac:spMk id="3" creationId="{A27F33CC-9485-403E-A299-4BBC09E8452C}"/>
          </ac:spMkLst>
        </pc:spChg>
      </pc:sldChg>
      <pc:sldChg chg="modSp">
        <pc:chgData name="Savvas Christoforidis" userId="5350740840cfb98d" providerId="Windows Live" clId="Web-{77C09DDD-B617-468D-BC89-36118D2062E6}" dt="2018-12-07T11:26:26.037" v="96" actId="20577"/>
        <pc:sldMkLst>
          <pc:docMk/>
          <pc:sldMk cId="4241958687" sldId="275"/>
        </pc:sldMkLst>
        <pc:spChg chg="mod">
          <ac:chgData name="Savvas Christoforidis" userId="5350740840cfb98d" providerId="Windows Live" clId="Web-{77C09DDD-B617-468D-BC89-36118D2062E6}" dt="2018-12-07T11:26:26.037" v="96" actId="20577"/>
          <ac:spMkLst>
            <pc:docMk/>
            <pc:sldMk cId="4241958687" sldId="275"/>
            <ac:spMk id="3" creationId="{EE96CF96-A641-4D3D-9244-97B4404CBC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7912704-3F0F-4834-B0A4-47E5EAC08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058129"/>
          </a:xfrm>
        </p:spPr>
        <p:txBody>
          <a:bodyPr/>
          <a:lstStyle/>
          <a:p>
            <a:pPr algn="ctr"/>
            <a:r>
              <a:rPr lang="en-US" dirty="0"/>
              <a:t>LINEAR REGRESSION 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02B7F808-1CB4-4973-9585-D10B2A5B9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664069"/>
            <a:ext cx="8791575" cy="2593731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sz="9000" b="1" dirty="0"/>
              <a:t>Python workshop</a:t>
            </a:r>
          </a:p>
          <a:p>
            <a:pPr algn="ctr"/>
            <a:endParaRPr lang="en-US" sz="9000" b="1" dirty="0"/>
          </a:p>
          <a:p>
            <a:pPr algn="ctr"/>
            <a:r>
              <a:rPr lang="en-US" sz="5600" b="1" dirty="0" err="1">
                <a:solidFill>
                  <a:schemeClr val="tx1"/>
                </a:solidFill>
              </a:rPr>
              <a:t>Savvas</a:t>
            </a:r>
            <a:r>
              <a:rPr lang="en-US" sz="5600" b="1" dirty="0">
                <a:solidFill>
                  <a:schemeClr val="tx1"/>
                </a:solidFill>
              </a:rPr>
              <a:t> </a:t>
            </a:r>
            <a:r>
              <a:rPr lang="en-US" sz="5600" b="1" dirty="0" err="1">
                <a:solidFill>
                  <a:schemeClr val="tx1"/>
                </a:solidFill>
              </a:rPr>
              <a:t>christoforidis</a:t>
            </a:r>
            <a:endParaRPr lang="en-US" sz="5600" b="1" dirty="0">
              <a:solidFill>
                <a:schemeClr val="tx1"/>
              </a:solidFill>
            </a:endParaRPr>
          </a:p>
          <a:p>
            <a:pPr algn="ctr"/>
            <a:r>
              <a:rPr lang="en-US" sz="5600" b="1" dirty="0">
                <a:solidFill>
                  <a:schemeClr val="tx1"/>
                </a:solidFill>
              </a:rPr>
              <a:t>Stavros </a:t>
            </a:r>
            <a:r>
              <a:rPr lang="en-US" sz="5600" b="1" dirty="0" err="1">
                <a:solidFill>
                  <a:schemeClr val="tx1"/>
                </a:solidFill>
              </a:rPr>
              <a:t>portokalidis</a:t>
            </a:r>
            <a:endParaRPr lang="en-US" sz="5600" b="1" dirty="0">
              <a:solidFill>
                <a:schemeClr val="tx1"/>
              </a:solidFill>
            </a:endParaRPr>
          </a:p>
          <a:p>
            <a:pPr algn="ctr"/>
            <a:r>
              <a:rPr lang="en-US" sz="5600" b="1" dirty="0">
                <a:solidFill>
                  <a:schemeClr val="tx1"/>
                </a:solidFill>
              </a:rPr>
              <a:t>APOSTOLOS MOUSTAKLIS</a:t>
            </a:r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r>
              <a:rPr lang="en-US" sz="3600" b="1" dirty="0"/>
              <a:t> </a:t>
            </a:r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9622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EA43532-D530-4ABA-8431-8D909F27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LASSO REGULARIZATION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CD96ACC-2DEE-471D-B09A-A2E3A2F52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lasso.score</a:t>
            </a:r>
            <a:r>
              <a:rPr lang="en-US" i="1" dirty="0"/>
              <a:t>(</a:t>
            </a:r>
            <a:r>
              <a:rPr lang="en-US" i="1" dirty="0" err="1"/>
              <a:t>X_test</a:t>
            </a:r>
            <a:r>
              <a:rPr lang="en-US" i="1" dirty="0"/>
              <a:t>, </a:t>
            </a:r>
            <a:r>
              <a:rPr lang="en-US" i="1" dirty="0" err="1"/>
              <a:t>y_test</a:t>
            </a:r>
            <a:r>
              <a:rPr lang="en-US" i="1" dirty="0"/>
              <a:t>)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lasso.coeff</a:t>
            </a:r>
            <a:r>
              <a:rPr lang="en-US" i="1" dirty="0"/>
              <a:t>_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lasso.intercept</a:t>
            </a:r>
            <a:r>
              <a:rPr lang="en-US" i="1" dirty="0"/>
              <a:t>_</a:t>
            </a:r>
            <a:endParaRPr lang="el-GR" i="1" dirty="0"/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96315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4522BA1-9DC2-4510-A624-F475F0DD3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LEAST SQUARES ERROR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023FA0B-8393-4248-AE80-BC428B94C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calculation of the error we will use the following code :</a:t>
            </a:r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mse</a:t>
            </a:r>
            <a:r>
              <a:rPr lang="en-US" i="1" dirty="0"/>
              <a:t> = </a:t>
            </a:r>
            <a:r>
              <a:rPr lang="en-US" i="1" dirty="0" err="1"/>
              <a:t>mean_squared_error</a:t>
            </a:r>
            <a:r>
              <a:rPr lang="en-US" i="1" dirty="0"/>
              <a:t>(</a:t>
            </a:r>
            <a:r>
              <a:rPr lang="en-US" i="1" dirty="0" err="1"/>
              <a:t>y_test</a:t>
            </a:r>
            <a:r>
              <a:rPr lang="en-US" i="1" dirty="0"/>
              <a:t>, </a:t>
            </a:r>
            <a:r>
              <a:rPr lang="en-US" i="1" dirty="0" err="1"/>
              <a:t>y_pred</a:t>
            </a:r>
            <a:r>
              <a:rPr lang="en-US" i="1" dirty="0"/>
              <a:t>)</a:t>
            </a:r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rmse</a:t>
            </a:r>
            <a:r>
              <a:rPr lang="en-US" i="1" dirty="0"/>
              <a:t> = </a:t>
            </a:r>
            <a:r>
              <a:rPr lang="en-US" i="1" dirty="0" err="1"/>
              <a:t>math.sqrt</a:t>
            </a:r>
            <a:r>
              <a:rPr lang="en-US" i="1" dirty="0"/>
              <a:t>(</a:t>
            </a:r>
            <a:r>
              <a:rPr lang="en-US" i="1" dirty="0" err="1"/>
              <a:t>mse</a:t>
            </a:r>
            <a:r>
              <a:rPr lang="en-US" i="1" dirty="0"/>
              <a:t>)</a:t>
            </a:r>
          </a:p>
          <a:p>
            <a:pPr marL="0" indent="0">
              <a:buNone/>
            </a:pPr>
            <a:r>
              <a:rPr lang="en-US" dirty="0"/>
              <a:t>where sqrt the square root library </a:t>
            </a:r>
            <a:r>
              <a:rPr lang="en-US" dirty="0" err="1"/>
              <a:t>y_test</a:t>
            </a:r>
            <a:r>
              <a:rPr lang="en-US" dirty="0"/>
              <a:t> the actual y values and </a:t>
            </a:r>
            <a:r>
              <a:rPr lang="en-US" dirty="0" err="1"/>
              <a:t>y_pred</a:t>
            </a:r>
            <a:r>
              <a:rPr lang="en-US" dirty="0"/>
              <a:t> the predicted y values generated from the linear model</a:t>
            </a:r>
          </a:p>
        </p:txBody>
      </p:sp>
    </p:spTree>
    <p:extLst>
      <p:ext uri="{BB962C8B-B14F-4D97-AF65-F5344CB8AC3E}">
        <p14:creationId xmlns:p14="http://schemas.microsoft.com/office/powerpoint/2010/main" val="3911285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B6EFB1A-A845-4F21-8352-81477485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TASK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C568BF2-7080-4AA5-B582-86698ACCE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Create the linear model for the following dataset and regularize it using L1(Lasso) and L2(Ridge).</a:t>
            </a:r>
          </a:p>
          <a:p>
            <a:r>
              <a:rPr lang="en-US" dirty="0"/>
              <a:t>Calculate RMSE and scores for each model</a:t>
            </a:r>
          </a:p>
          <a:p>
            <a:r>
              <a:rPr lang="en-US" dirty="0" err="1"/>
              <a:t>Visualise</a:t>
            </a:r>
            <a:r>
              <a:rPr lang="en-US" dirty="0"/>
              <a:t> the given data and the linear models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754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0C39A20-AF17-4E6F-AB96-4235D491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implementation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C9C398B-5490-4989-BF42-9E964F53F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Importing Libraries</a:t>
            </a:r>
          </a:p>
          <a:p>
            <a:pPr>
              <a:buNone/>
            </a:pPr>
            <a:r>
              <a:rPr lang="en-US" dirty="0"/>
              <a:t>&gt;&gt;&gt; import pandas as pd</a:t>
            </a:r>
          </a:p>
          <a:p>
            <a:pPr>
              <a:buNone/>
            </a:pPr>
            <a:r>
              <a:rPr lang="en-US" dirty="0"/>
              <a:t>&gt;&gt;&gt; import math</a:t>
            </a:r>
          </a:p>
          <a:p>
            <a:pPr>
              <a:buNone/>
            </a:pPr>
            <a:r>
              <a:rPr lang="en-US" dirty="0"/>
              <a:t>&gt;&gt;&gt; 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i="1" dirty="0"/>
              <a:t>&gt;&gt;&gt; from </a:t>
            </a:r>
            <a:r>
              <a:rPr lang="en-US" i="1" dirty="0" err="1"/>
              <a:t>sklearn.model_selection</a:t>
            </a:r>
            <a:r>
              <a:rPr lang="en-US" i="1" dirty="0"/>
              <a:t> import </a:t>
            </a:r>
            <a:r>
              <a:rPr lang="en-US" i="1" dirty="0" err="1"/>
              <a:t>train_test_split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&gt;&gt;&gt; from </a:t>
            </a:r>
            <a:r>
              <a:rPr lang="en-US" i="1" dirty="0" err="1"/>
              <a:t>sklearn</a:t>
            </a:r>
            <a:r>
              <a:rPr lang="en-US" i="1" dirty="0"/>
              <a:t> import </a:t>
            </a:r>
            <a:r>
              <a:rPr lang="en-US" i="1" dirty="0" err="1"/>
              <a:t>linear_model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&gt;&gt;&gt; from </a:t>
            </a:r>
            <a:r>
              <a:rPr lang="en-US" i="1" dirty="0" err="1"/>
              <a:t>sklearn.metrics</a:t>
            </a:r>
            <a:r>
              <a:rPr lang="en-US" i="1" dirty="0"/>
              <a:t> import </a:t>
            </a:r>
            <a:r>
              <a:rPr lang="en-US" i="1" dirty="0" err="1"/>
              <a:t>mean_squared_error</a:t>
            </a:r>
            <a:endParaRPr lang="el-GR" i="1" dirty="0"/>
          </a:p>
        </p:txBody>
      </p:sp>
    </p:spTree>
    <p:extLst>
      <p:ext uri="{BB962C8B-B14F-4D97-AF65-F5344CB8AC3E}">
        <p14:creationId xmlns:p14="http://schemas.microsoft.com/office/powerpoint/2010/main" val="3750166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E15F6DF-1DD2-40C1-A4D6-2F51BF92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IMPLEMENTATION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6DBC20B-9E77-4892-9B80-BE104DFD0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Import  data using pandas 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i="1" dirty="0"/>
              <a:t>&gt;&gt;&gt; df = </a:t>
            </a:r>
            <a:r>
              <a:rPr lang="en-US" i="1" dirty="0" err="1"/>
              <a:t>pd.read_csv</a:t>
            </a:r>
            <a:r>
              <a:rPr lang="en-US" i="1" dirty="0"/>
              <a:t>('Salary_Data.csv')</a:t>
            </a:r>
          </a:p>
          <a:p>
            <a:pPr marL="0" indent="0">
              <a:buNone/>
            </a:pPr>
            <a:r>
              <a:rPr lang="en-US" i="1" dirty="0"/>
              <a:t> &gt;&gt;&gt; df.info( )</a:t>
            </a:r>
            <a:endParaRPr lang="en-US"/>
          </a:p>
          <a:p>
            <a:pPr marL="0" indent="0">
              <a:buNone/>
            </a:pPr>
            <a:r>
              <a:rPr lang="en-US" i="1" dirty="0"/>
              <a:t> &gt;&gt;&gt; </a:t>
            </a:r>
            <a:r>
              <a:rPr lang="en-US" i="1" dirty="0" err="1"/>
              <a:t>df.head</a:t>
            </a:r>
            <a:r>
              <a:rPr lang="en-US" i="1" dirty="0"/>
              <a:t>( )</a:t>
            </a:r>
          </a:p>
          <a:p>
            <a:pPr marL="0" indent="0">
              <a:buNone/>
            </a:pPr>
            <a:r>
              <a:rPr lang="en-US" i="1" dirty="0"/>
              <a:t> &gt;&gt;&gt; x=df[['</a:t>
            </a:r>
            <a:r>
              <a:rPr lang="en-US" i="1" dirty="0" err="1"/>
              <a:t>YearsExperience</a:t>
            </a:r>
            <a:r>
              <a:rPr lang="en-US" i="1" dirty="0"/>
              <a:t>']]</a:t>
            </a:r>
          </a:p>
          <a:p>
            <a:pPr marL="0" indent="0">
              <a:buNone/>
            </a:pPr>
            <a:r>
              <a:rPr lang="en-US" i="1" dirty="0"/>
              <a:t> &gt;&gt;&gt; y=df[['Salary']]</a:t>
            </a:r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plt.scatter</a:t>
            </a:r>
            <a:r>
              <a:rPr lang="en-US" i="1" dirty="0"/>
              <a:t>(</a:t>
            </a:r>
            <a:r>
              <a:rPr lang="en-US" i="1" dirty="0" err="1"/>
              <a:t>x,y</a:t>
            </a:r>
            <a:r>
              <a:rPr lang="en-US" i="1" dirty="0"/>
              <a:t>)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20427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2108A7C-2C1C-47F0-9E69-3D9AB1D1A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14028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IMPLEMENTATION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CD9BB1C-1734-48EC-AB24-FB1E23922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32546"/>
            <a:ext cx="9905999" cy="4732421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Spliting</a:t>
            </a:r>
            <a:r>
              <a:rPr lang="en-US" dirty="0"/>
              <a:t> data</a:t>
            </a:r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x_train</a:t>
            </a:r>
            <a:r>
              <a:rPr lang="en-US" i="1" dirty="0"/>
              <a:t> , </a:t>
            </a:r>
            <a:r>
              <a:rPr lang="en-US" i="1" dirty="0" err="1"/>
              <a:t>x_test</a:t>
            </a:r>
            <a:r>
              <a:rPr lang="en-US" i="1" dirty="0"/>
              <a:t> , </a:t>
            </a:r>
            <a:r>
              <a:rPr lang="en-US" i="1" dirty="0" err="1"/>
              <a:t>y_train</a:t>
            </a:r>
            <a:r>
              <a:rPr lang="en-US" i="1" dirty="0"/>
              <a:t> , </a:t>
            </a:r>
            <a:r>
              <a:rPr lang="en-US" i="1" dirty="0" err="1"/>
              <a:t>y_test</a:t>
            </a:r>
            <a:r>
              <a:rPr lang="en-US" i="1" dirty="0"/>
              <a:t> = </a:t>
            </a:r>
            <a:r>
              <a:rPr lang="en-US" i="1" dirty="0" err="1"/>
              <a:t>train_test_split</a:t>
            </a:r>
            <a:r>
              <a:rPr lang="en-US" i="1" dirty="0"/>
              <a:t>(</a:t>
            </a:r>
            <a:r>
              <a:rPr lang="en-US" i="1" dirty="0" err="1"/>
              <a:t>x,y,test_size</a:t>
            </a:r>
            <a:r>
              <a:rPr lang="en-US" i="1" dirty="0"/>
              <a:t>=0.25)</a:t>
            </a:r>
          </a:p>
          <a:p>
            <a:r>
              <a:rPr lang="en-US" dirty="0"/>
              <a:t>Least squares model</a:t>
            </a:r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lr_model</a:t>
            </a:r>
            <a:r>
              <a:rPr lang="en-US" i="1" dirty="0"/>
              <a:t> = </a:t>
            </a:r>
            <a:r>
              <a:rPr lang="en-US" i="1" dirty="0" err="1"/>
              <a:t>linear_model.LinearRegression</a:t>
            </a:r>
            <a:r>
              <a:rPr lang="en-US" i="1" dirty="0"/>
              <a:t>()</a:t>
            </a:r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lr_model.fit</a:t>
            </a:r>
            <a:r>
              <a:rPr lang="en-US" i="1" dirty="0"/>
              <a:t>(</a:t>
            </a:r>
            <a:r>
              <a:rPr lang="en-US" i="1" dirty="0" err="1"/>
              <a:t>x_train</a:t>
            </a:r>
            <a:r>
              <a:rPr lang="en-US" i="1" dirty="0"/>
              <a:t>, </a:t>
            </a:r>
            <a:r>
              <a:rPr lang="en-US" i="1" dirty="0" err="1"/>
              <a:t>y_train</a:t>
            </a:r>
            <a:r>
              <a:rPr lang="en-US" i="1" dirty="0"/>
              <a:t>)</a:t>
            </a:r>
          </a:p>
          <a:p>
            <a:pPr marL="0" indent="0">
              <a:buNone/>
            </a:pPr>
            <a:r>
              <a:rPr lang="en-US" i="1" dirty="0"/>
              <a:t>&gt;&gt;&gt; print('LINEAR MODEL')</a:t>
            </a:r>
          </a:p>
          <a:p>
            <a:pPr marL="0" indent="0">
              <a:buNone/>
            </a:pPr>
            <a:r>
              <a:rPr lang="en-US" i="1" dirty="0"/>
              <a:t>&gt;&gt;&gt; print('y = ' , float(</a:t>
            </a:r>
            <a:r>
              <a:rPr lang="en-US" i="1" dirty="0" err="1"/>
              <a:t>lr_model.coef</a:t>
            </a:r>
            <a:r>
              <a:rPr lang="en-US" i="1" dirty="0"/>
              <a:t>_[0]) , ' * x + ' , float(</a:t>
            </a:r>
            <a:r>
              <a:rPr lang="en-US" i="1" dirty="0" err="1"/>
              <a:t>lr_model.intercept</a:t>
            </a:r>
            <a:r>
              <a:rPr lang="en-US" i="1" dirty="0"/>
              <a:t>_))</a:t>
            </a:r>
          </a:p>
          <a:p>
            <a:pPr marL="0" indent="0">
              <a:buNone/>
            </a:pPr>
            <a:r>
              <a:rPr lang="en-US" i="1" dirty="0"/>
              <a:t>&gt;&gt;&gt; print('Training score: {}'.format(</a:t>
            </a:r>
            <a:r>
              <a:rPr lang="en-US" i="1" dirty="0" err="1"/>
              <a:t>lr_model.score</a:t>
            </a:r>
            <a:r>
              <a:rPr lang="en-US" i="1" dirty="0"/>
              <a:t>(</a:t>
            </a:r>
            <a:r>
              <a:rPr lang="en-US" i="1" dirty="0" err="1"/>
              <a:t>x_train</a:t>
            </a:r>
            <a:r>
              <a:rPr lang="en-US" i="1" dirty="0"/>
              <a:t>, </a:t>
            </a:r>
            <a:r>
              <a:rPr lang="en-US" i="1" dirty="0" err="1"/>
              <a:t>y_train</a:t>
            </a:r>
            <a:r>
              <a:rPr lang="en-US" i="1" dirty="0"/>
              <a:t>)))</a:t>
            </a:r>
          </a:p>
          <a:p>
            <a:pPr marL="0" indent="0">
              <a:buNone/>
            </a:pPr>
            <a:r>
              <a:rPr lang="en-US" i="1" dirty="0"/>
              <a:t>&gt;&gt;&gt; print('Test score: {}'.format(</a:t>
            </a:r>
            <a:r>
              <a:rPr lang="en-US" i="1" dirty="0" err="1"/>
              <a:t>lr_model.score</a:t>
            </a:r>
            <a:r>
              <a:rPr lang="en-US" i="1" dirty="0"/>
              <a:t>(</a:t>
            </a:r>
            <a:r>
              <a:rPr lang="en-US" i="1" dirty="0" err="1"/>
              <a:t>x_test</a:t>
            </a:r>
            <a:r>
              <a:rPr lang="en-US" i="1" dirty="0"/>
              <a:t>, </a:t>
            </a:r>
            <a:r>
              <a:rPr lang="en-US" i="1" dirty="0" err="1"/>
              <a:t>y_test</a:t>
            </a:r>
            <a:r>
              <a:rPr lang="en-US" i="1" dirty="0"/>
              <a:t>)))</a:t>
            </a:r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y_pred</a:t>
            </a:r>
            <a:r>
              <a:rPr lang="en-US" i="1" dirty="0"/>
              <a:t> = </a:t>
            </a:r>
            <a:r>
              <a:rPr lang="en-US" i="1" dirty="0" err="1"/>
              <a:t>lr_model.predict</a:t>
            </a:r>
            <a:r>
              <a:rPr lang="en-US" i="1" dirty="0"/>
              <a:t>(</a:t>
            </a:r>
            <a:r>
              <a:rPr lang="en-US" i="1" dirty="0" err="1"/>
              <a:t>x_test</a:t>
            </a:r>
            <a:r>
              <a:rPr lang="en-US" i="1" dirty="0"/>
              <a:t>)</a:t>
            </a:r>
            <a:endParaRPr lang="el-GR" i="1" dirty="0"/>
          </a:p>
        </p:txBody>
      </p:sp>
    </p:spTree>
    <p:extLst>
      <p:ext uri="{BB962C8B-B14F-4D97-AF65-F5344CB8AC3E}">
        <p14:creationId xmlns:p14="http://schemas.microsoft.com/office/powerpoint/2010/main" val="1017306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77B16D2-66C3-41FE-97CF-F49CD3DB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IMPLEMENTATION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157A40E-389D-41C5-8D8A-1AB488F81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 squares error</a:t>
            </a:r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mse</a:t>
            </a:r>
            <a:r>
              <a:rPr lang="en-US" i="1" dirty="0"/>
              <a:t> = </a:t>
            </a:r>
            <a:r>
              <a:rPr lang="en-US" i="1" dirty="0" err="1"/>
              <a:t>mean_squared_error</a:t>
            </a:r>
            <a:r>
              <a:rPr lang="en-US" i="1" dirty="0"/>
              <a:t>(</a:t>
            </a:r>
            <a:r>
              <a:rPr lang="en-US" i="1" dirty="0" err="1"/>
              <a:t>y_test</a:t>
            </a:r>
            <a:r>
              <a:rPr lang="en-US" i="1" dirty="0"/>
              <a:t>, </a:t>
            </a:r>
            <a:r>
              <a:rPr lang="en-US" i="1" dirty="0" err="1"/>
              <a:t>y_pred</a:t>
            </a:r>
            <a:r>
              <a:rPr lang="en-US" i="1" dirty="0"/>
              <a:t>)</a:t>
            </a:r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rmse</a:t>
            </a:r>
            <a:r>
              <a:rPr lang="en-US" i="1" dirty="0"/>
              <a:t> = </a:t>
            </a:r>
            <a:r>
              <a:rPr lang="en-US" i="1" dirty="0" err="1"/>
              <a:t>math.sqrt</a:t>
            </a:r>
            <a:r>
              <a:rPr lang="en-US" i="1" dirty="0"/>
              <a:t>(</a:t>
            </a:r>
            <a:r>
              <a:rPr lang="en-US" i="1" dirty="0" err="1"/>
              <a:t>mse</a:t>
            </a:r>
            <a:r>
              <a:rPr lang="en-US" i="1" dirty="0"/>
              <a:t>)</a:t>
            </a:r>
          </a:p>
          <a:p>
            <a:pPr marL="0" indent="0">
              <a:buNone/>
            </a:pPr>
            <a:r>
              <a:rPr lang="en-US" i="1" dirty="0"/>
              <a:t>&gt;&gt;&gt; print('RMSE: {}'.format(</a:t>
            </a:r>
            <a:r>
              <a:rPr lang="en-US" i="1" dirty="0" err="1"/>
              <a:t>rmse</a:t>
            </a:r>
            <a:r>
              <a:rPr lang="en-US" i="1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366901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349E61C-211A-48F6-9AAC-C0BD9B28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IMPLEMENTATION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42C4BA1-B2D4-47A9-B005-1AC0D75ED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Visualise</a:t>
            </a:r>
            <a:r>
              <a:rPr lang="en-US" dirty="0"/>
              <a:t> results</a:t>
            </a:r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plt.scatter</a:t>
            </a:r>
            <a:r>
              <a:rPr lang="en-US" i="1" dirty="0"/>
              <a:t>(</a:t>
            </a:r>
            <a:r>
              <a:rPr lang="en-US" i="1" dirty="0" err="1"/>
              <a:t>x_test,y_test</a:t>
            </a:r>
            <a:r>
              <a:rPr lang="en-US" i="1" dirty="0"/>
              <a:t>)</a:t>
            </a:r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plt.plot</a:t>
            </a:r>
            <a:r>
              <a:rPr lang="en-US" i="1" dirty="0"/>
              <a:t>(</a:t>
            </a:r>
            <a:r>
              <a:rPr lang="en-US" i="1" dirty="0" err="1"/>
              <a:t>x_test,y_pred</a:t>
            </a:r>
            <a:r>
              <a:rPr lang="en-US" i="1" dirty="0"/>
              <a:t>)</a:t>
            </a:r>
            <a:endParaRPr lang="el-GR" i="1" dirty="0"/>
          </a:p>
        </p:txBody>
      </p:sp>
    </p:spTree>
    <p:extLst>
      <p:ext uri="{BB962C8B-B14F-4D97-AF65-F5344CB8AC3E}">
        <p14:creationId xmlns:p14="http://schemas.microsoft.com/office/powerpoint/2010/main" val="3513996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62E013-78DF-4543-90C0-487047882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1735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IMPLEMENTATION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B1C6B81-5605-4981-8DB6-B2F776D03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0254"/>
            <a:ext cx="9905999" cy="4828672"/>
          </a:xfrm>
        </p:spPr>
        <p:txBody>
          <a:bodyPr>
            <a:normAutofit/>
          </a:bodyPr>
          <a:lstStyle/>
          <a:p>
            <a:r>
              <a:rPr lang="en-US" dirty="0"/>
              <a:t>Ridge model (L2 Regularization)</a:t>
            </a:r>
          </a:p>
          <a:p>
            <a:pPr marL="0" indent="0">
              <a:buNone/>
            </a:pPr>
            <a:r>
              <a:rPr lang="en-US" i="1" dirty="0"/>
              <a:t>&gt;&gt;&gt; ridge = </a:t>
            </a:r>
            <a:r>
              <a:rPr lang="en-US" i="1" dirty="0" err="1"/>
              <a:t>linear_model.Ridge</a:t>
            </a:r>
            <a:r>
              <a:rPr lang="en-US" i="1" dirty="0"/>
              <a:t>(alpha=1.0)</a:t>
            </a:r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ridge.fit</a:t>
            </a:r>
            <a:r>
              <a:rPr lang="en-US" i="1" dirty="0"/>
              <a:t>(</a:t>
            </a:r>
            <a:r>
              <a:rPr lang="en-US" i="1" dirty="0" err="1"/>
              <a:t>x_train</a:t>
            </a:r>
            <a:r>
              <a:rPr lang="en-US" i="1" dirty="0"/>
              <a:t>, </a:t>
            </a:r>
            <a:r>
              <a:rPr lang="en-US" i="1" dirty="0" err="1"/>
              <a:t>y_train</a:t>
            </a:r>
            <a:r>
              <a:rPr lang="en-US" i="1" dirty="0"/>
              <a:t>)</a:t>
            </a:r>
          </a:p>
          <a:p>
            <a:pPr marL="0" indent="0">
              <a:buNone/>
            </a:pPr>
            <a:r>
              <a:rPr lang="en-US" i="1" dirty="0"/>
              <a:t>&gt;&gt;&gt; print('RIDGE MODEL')</a:t>
            </a:r>
          </a:p>
          <a:p>
            <a:pPr marL="0" indent="0">
              <a:buNone/>
            </a:pPr>
            <a:r>
              <a:rPr lang="en-US" i="1" dirty="0"/>
              <a:t>&gt;&gt;&gt; print('y = ' , float(</a:t>
            </a:r>
            <a:r>
              <a:rPr lang="en-US" i="1" dirty="0" err="1"/>
              <a:t>ridge.coef</a:t>
            </a:r>
            <a:r>
              <a:rPr lang="en-US" i="1" dirty="0"/>
              <a:t>_[0]) , ' * x + ' , float(</a:t>
            </a:r>
            <a:r>
              <a:rPr lang="en-US" i="1" dirty="0" err="1"/>
              <a:t>ridge.intercept</a:t>
            </a:r>
            <a:r>
              <a:rPr lang="en-US" i="1" dirty="0"/>
              <a:t>_))</a:t>
            </a:r>
          </a:p>
          <a:p>
            <a:pPr marL="0" indent="0">
              <a:buNone/>
            </a:pPr>
            <a:r>
              <a:rPr lang="en-US" i="1" dirty="0"/>
              <a:t>&gt;&gt;&gt; print('Training Score: {}'.format(</a:t>
            </a:r>
            <a:r>
              <a:rPr lang="en-US" i="1" dirty="0" err="1"/>
              <a:t>ridge.score</a:t>
            </a:r>
            <a:r>
              <a:rPr lang="en-US" i="1" dirty="0"/>
              <a:t>(</a:t>
            </a:r>
            <a:r>
              <a:rPr lang="en-US" i="1" dirty="0" err="1"/>
              <a:t>x_train</a:t>
            </a:r>
            <a:r>
              <a:rPr lang="en-US" i="1" dirty="0"/>
              <a:t>, </a:t>
            </a:r>
            <a:r>
              <a:rPr lang="en-US" i="1" dirty="0" err="1"/>
              <a:t>y_train</a:t>
            </a:r>
            <a:r>
              <a:rPr lang="en-US" i="1" dirty="0"/>
              <a:t>)))</a:t>
            </a:r>
          </a:p>
          <a:p>
            <a:pPr marL="0" indent="0">
              <a:buNone/>
            </a:pPr>
            <a:r>
              <a:rPr lang="en-US" i="1" dirty="0"/>
              <a:t>&gt;&gt;&gt; print('Test Score: {}'.format(</a:t>
            </a:r>
            <a:r>
              <a:rPr lang="en-US" i="1" dirty="0" err="1"/>
              <a:t>ridge.score</a:t>
            </a:r>
            <a:r>
              <a:rPr lang="en-US" i="1" dirty="0"/>
              <a:t>(</a:t>
            </a:r>
            <a:r>
              <a:rPr lang="en-US" i="1" dirty="0" err="1"/>
              <a:t>x_test</a:t>
            </a:r>
            <a:r>
              <a:rPr lang="en-US" i="1" dirty="0"/>
              <a:t>, </a:t>
            </a:r>
            <a:r>
              <a:rPr lang="en-US" i="1" dirty="0" err="1"/>
              <a:t>y_test</a:t>
            </a:r>
            <a:r>
              <a:rPr lang="en-US" i="1" dirty="0"/>
              <a:t>)))</a:t>
            </a:r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y_ridge_pred</a:t>
            </a:r>
            <a:r>
              <a:rPr lang="en-US" i="1" dirty="0"/>
              <a:t> = </a:t>
            </a:r>
            <a:r>
              <a:rPr lang="en-US" i="1" dirty="0" err="1"/>
              <a:t>ridge.predict</a:t>
            </a:r>
            <a:r>
              <a:rPr lang="en-US" i="1" dirty="0"/>
              <a:t>(</a:t>
            </a:r>
            <a:r>
              <a:rPr lang="en-US" i="1" dirty="0" err="1"/>
              <a:t>x_test</a:t>
            </a:r>
            <a:r>
              <a:rPr lang="en-US" i="1" dirty="0"/>
              <a:t>)</a:t>
            </a:r>
            <a:endParaRPr lang="el-GR" i="1" dirty="0"/>
          </a:p>
        </p:txBody>
      </p:sp>
    </p:spTree>
    <p:extLst>
      <p:ext uri="{BB962C8B-B14F-4D97-AF65-F5344CB8AC3E}">
        <p14:creationId xmlns:p14="http://schemas.microsoft.com/office/powerpoint/2010/main" val="583745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1D00784-2440-46FE-B113-ADF67ADFF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implementation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27F33CC-9485-403E-A299-4BBC09E84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40042"/>
            <a:ext cx="9905999" cy="50532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Lasso model (L1 Regularization)</a:t>
            </a:r>
          </a:p>
          <a:p>
            <a:pPr marL="0" indent="0">
              <a:buNone/>
            </a:pPr>
            <a:r>
              <a:rPr lang="en-US" i="1" dirty="0"/>
              <a:t>&gt;&gt;&gt; lasso = </a:t>
            </a:r>
            <a:r>
              <a:rPr lang="en-US" i="1" dirty="0" err="1"/>
              <a:t>linear_model.Lasso</a:t>
            </a:r>
            <a:r>
              <a:rPr lang="en-US" i="1" dirty="0"/>
              <a:t>(alpha=0.01)</a:t>
            </a:r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lasso.fit</a:t>
            </a:r>
            <a:r>
              <a:rPr lang="en-US" i="1" dirty="0"/>
              <a:t>(</a:t>
            </a:r>
            <a:r>
              <a:rPr lang="en-US" i="1" dirty="0" err="1"/>
              <a:t>x_train</a:t>
            </a:r>
            <a:r>
              <a:rPr lang="en-US" i="1" dirty="0"/>
              <a:t>, </a:t>
            </a:r>
            <a:r>
              <a:rPr lang="en-US" i="1" dirty="0" err="1"/>
              <a:t>y_train</a:t>
            </a:r>
            <a:r>
              <a:rPr lang="en-US" i="1" dirty="0"/>
              <a:t>)</a:t>
            </a:r>
          </a:p>
          <a:p>
            <a:pPr marL="0" indent="0">
              <a:buNone/>
            </a:pPr>
            <a:r>
              <a:rPr lang="en-US" i="1" dirty="0"/>
              <a:t>&gt;&gt;&gt; print('LASSO MODEL')</a:t>
            </a:r>
          </a:p>
          <a:p>
            <a:pPr marL="0" indent="0">
              <a:buNone/>
            </a:pPr>
            <a:r>
              <a:rPr lang="en-US" i="1" dirty="0"/>
              <a:t>&gt;&gt;&gt; print('y = ' , float(</a:t>
            </a:r>
            <a:r>
              <a:rPr lang="en-US" i="1" dirty="0" err="1"/>
              <a:t>lasso.coef</a:t>
            </a:r>
            <a:r>
              <a:rPr lang="en-US" i="1" dirty="0"/>
              <a:t>_[0]) , ' * x + ' , float(</a:t>
            </a:r>
            <a:r>
              <a:rPr lang="en-US" i="1" dirty="0" err="1"/>
              <a:t>lasso.intercept</a:t>
            </a:r>
            <a:r>
              <a:rPr lang="en-US" i="1" dirty="0"/>
              <a:t>_))</a:t>
            </a:r>
          </a:p>
          <a:p>
            <a:pPr marL="0" indent="0">
              <a:buNone/>
            </a:pPr>
            <a:r>
              <a:rPr lang="en-US" i="1" dirty="0"/>
              <a:t>&gt;&gt;&gt; print('Training Score: {}'.format(</a:t>
            </a:r>
            <a:r>
              <a:rPr lang="en-US" i="1" dirty="0" err="1"/>
              <a:t>lasso.score</a:t>
            </a:r>
            <a:r>
              <a:rPr lang="en-US" i="1" dirty="0"/>
              <a:t>(</a:t>
            </a:r>
            <a:r>
              <a:rPr lang="en-US" i="1" dirty="0" err="1"/>
              <a:t>x_train</a:t>
            </a:r>
            <a:r>
              <a:rPr lang="en-US" i="1" dirty="0"/>
              <a:t>, </a:t>
            </a:r>
            <a:r>
              <a:rPr lang="en-US" i="1" dirty="0" err="1"/>
              <a:t>y_train</a:t>
            </a:r>
            <a:r>
              <a:rPr lang="en-US" i="1" dirty="0"/>
              <a:t>)))</a:t>
            </a:r>
          </a:p>
          <a:p>
            <a:pPr marL="0" indent="0">
              <a:buNone/>
            </a:pPr>
            <a:r>
              <a:rPr lang="en-US" i="1" dirty="0"/>
              <a:t>&gt;&gt;&gt; print('Test Score: {}'.format(</a:t>
            </a:r>
            <a:r>
              <a:rPr lang="en-US" i="1" dirty="0" err="1"/>
              <a:t>lasso.score</a:t>
            </a:r>
            <a:r>
              <a:rPr lang="en-US" i="1" dirty="0"/>
              <a:t>(</a:t>
            </a:r>
            <a:r>
              <a:rPr lang="en-US" i="1" dirty="0" err="1"/>
              <a:t>x_test</a:t>
            </a:r>
            <a:r>
              <a:rPr lang="en-US" i="1" dirty="0"/>
              <a:t>, </a:t>
            </a:r>
            <a:r>
              <a:rPr lang="en-US" i="1" dirty="0" err="1"/>
              <a:t>y_test</a:t>
            </a:r>
            <a:r>
              <a:rPr lang="en-US" i="1" dirty="0"/>
              <a:t>)))</a:t>
            </a:r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y_lasso_pred</a:t>
            </a:r>
            <a:r>
              <a:rPr lang="en-US" i="1" dirty="0"/>
              <a:t> = </a:t>
            </a:r>
            <a:r>
              <a:rPr lang="en-US" i="1" dirty="0" err="1"/>
              <a:t>lasso.predict</a:t>
            </a:r>
            <a:r>
              <a:rPr lang="en-US" i="1" dirty="0"/>
              <a:t>(</a:t>
            </a:r>
            <a:r>
              <a:rPr lang="en-US" i="1" dirty="0" err="1"/>
              <a:t>x_test</a:t>
            </a:r>
            <a:r>
              <a:rPr lang="en-US" i="1" dirty="0"/>
              <a:t>)</a:t>
            </a:r>
            <a:endParaRPr lang="el-GR" i="1" dirty="0"/>
          </a:p>
        </p:txBody>
      </p:sp>
    </p:spTree>
    <p:extLst>
      <p:ext uri="{BB962C8B-B14F-4D97-AF65-F5344CB8AC3E}">
        <p14:creationId xmlns:p14="http://schemas.microsoft.com/office/powerpoint/2010/main" val="199317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A4CDC40-6DEA-4663-9D7E-1009451E2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57616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/>
              <a:t>Scikit</a:t>
            </a:r>
            <a:r>
              <a:rPr lang="en-US" sz="4400" dirty="0"/>
              <a:t>-learn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6C904C8-008B-460E-913B-1A644AC4F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920625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dirty="0" err="1"/>
              <a:t>Scikit</a:t>
            </a:r>
            <a:r>
              <a:rPr lang="en-US" dirty="0"/>
              <a:t>-learn is a free software machine learning library</a:t>
            </a:r>
          </a:p>
          <a:p>
            <a:r>
              <a:rPr lang="en-US" dirty="0"/>
              <a:t>It features various classification , regression and clustering algorithms including SVM , random forest , gradient boosting , k-means etc.</a:t>
            </a:r>
          </a:p>
          <a:p>
            <a:r>
              <a:rPr lang="en-US" dirty="0"/>
              <a:t>Library files can be downloaded from : </a:t>
            </a:r>
          </a:p>
          <a:p>
            <a:pPr marL="457200" lvl="1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conda</a:t>
            </a:r>
            <a:r>
              <a:rPr lang="en-US" i="1" dirty="0"/>
              <a:t> install </a:t>
            </a:r>
            <a:r>
              <a:rPr lang="en-US" i="1" dirty="0" err="1"/>
              <a:t>scikit</a:t>
            </a:r>
            <a:r>
              <a:rPr lang="en-US" i="1" dirty="0"/>
              <a:t>-learn           </a:t>
            </a:r>
            <a:r>
              <a:rPr lang="en-US" dirty="0"/>
              <a:t>or</a:t>
            </a:r>
          </a:p>
          <a:p>
            <a:pPr marL="457200" lvl="1" indent="0">
              <a:buNone/>
            </a:pPr>
            <a:r>
              <a:rPr lang="en-US" i="1" dirty="0"/>
              <a:t>&gt;&gt;&gt; pip install –U </a:t>
            </a:r>
            <a:r>
              <a:rPr lang="en-US" i="1" dirty="0" err="1"/>
              <a:t>scikit</a:t>
            </a:r>
            <a:r>
              <a:rPr lang="en-US" i="1" dirty="0"/>
              <a:t>-learn</a:t>
            </a:r>
          </a:p>
        </p:txBody>
      </p:sp>
    </p:spTree>
    <p:extLst>
      <p:ext uri="{BB962C8B-B14F-4D97-AF65-F5344CB8AC3E}">
        <p14:creationId xmlns:p14="http://schemas.microsoft.com/office/powerpoint/2010/main" val="2988828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554889A-19A1-4D77-8A13-C43810FF3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IMPLEMENTATION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E96CF96-A641-4D3D-9244-97B4404CB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Final plotting of all models</a:t>
            </a:r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plt.scatter</a:t>
            </a:r>
            <a:r>
              <a:rPr lang="en-US" i="1" dirty="0"/>
              <a:t>(</a:t>
            </a:r>
            <a:r>
              <a:rPr lang="en-US" i="1" dirty="0" err="1"/>
              <a:t>x_test,y_test</a:t>
            </a:r>
            <a:r>
              <a:rPr lang="en-US" i="1" dirty="0"/>
              <a:t>)</a:t>
            </a:r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plt.plot</a:t>
            </a:r>
            <a:r>
              <a:rPr lang="en-US" i="1" dirty="0"/>
              <a:t>(</a:t>
            </a:r>
            <a:r>
              <a:rPr lang="en-US" i="1" dirty="0" err="1"/>
              <a:t>x_test,y_pred</a:t>
            </a:r>
            <a:r>
              <a:rPr lang="en-US" i="1" dirty="0"/>
              <a:t>)</a:t>
            </a:r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plt.plot</a:t>
            </a:r>
            <a:r>
              <a:rPr lang="en-US" i="1" dirty="0"/>
              <a:t>(</a:t>
            </a:r>
            <a:r>
              <a:rPr lang="en-US" i="1" dirty="0" err="1"/>
              <a:t>x_test,y_ridge_pred,color</a:t>
            </a:r>
            <a:r>
              <a:rPr lang="en-US" i="1" dirty="0"/>
              <a:t>='black')</a:t>
            </a:r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plt.plot</a:t>
            </a:r>
            <a:r>
              <a:rPr lang="en-US" i="1" dirty="0"/>
              <a:t>(</a:t>
            </a:r>
            <a:r>
              <a:rPr lang="en-US" i="1" dirty="0" err="1"/>
              <a:t>x_test</a:t>
            </a:r>
            <a:r>
              <a:rPr lang="en-US" i="1" dirty="0"/>
              <a:t>, </a:t>
            </a:r>
            <a:r>
              <a:rPr lang="en-US" i="1" dirty="0" err="1"/>
              <a:t>y_lasso_pred</a:t>
            </a:r>
            <a:r>
              <a:rPr lang="en-US" i="1" dirty="0"/>
              <a:t>, color='red')</a:t>
            </a:r>
          </a:p>
          <a:p>
            <a:pPr marL="0" indent="0">
              <a:buNone/>
            </a:pPr>
            <a:r>
              <a:rPr lang="en-US" i="1" dirty="0"/>
              <a:t>&gt;&gt;&gt;</a:t>
            </a:r>
            <a:r>
              <a:rPr lang="en-US" i="1" dirty="0" err="1"/>
              <a:t>plt.show</a:t>
            </a:r>
            <a:r>
              <a:rPr lang="en-US" i="1" dirty="0"/>
              <a:t>()</a:t>
            </a:r>
            <a:endParaRPr lang="el-GR" i="1" dirty="0"/>
          </a:p>
        </p:txBody>
      </p:sp>
    </p:spTree>
    <p:extLst>
      <p:ext uri="{BB962C8B-B14F-4D97-AF65-F5344CB8AC3E}">
        <p14:creationId xmlns:p14="http://schemas.microsoft.com/office/powerpoint/2010/main" val="4241958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5BB85FF-AB85-4959-BA58-1E129471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Alternative way</a:t>
            </a:r>
            <a:endParaRPr lang="el-GR" sz="4400" dirty="0"/>
          </a:p>
        </p:txBody>
      </p:sp>
      <p:pic>
        <p:nvPicPr>
          <p:cNvPr id="11" name="Θέση περιεχομένου 10">
            <a:extLst>
              <a:ext uri="{FF2B5EF4-FFF2-40B4-BE49-F238E27FC236}">
                <a16:creationId xmlns:a16="http://schemas.microsoft.com/office/drawing/2014/main" id="{5D45D140-D2FF-4036-8A96-3CCC0D2E5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295" y="2438400"/>
            <a:ext cx="8887326" cy="3288632"/>
          </a:xfrm>
        </p:spPr>
      </p:pic>
    </p:spTree>
    <p:extLst>
      <p:ext uri="{BB962C8B-B14F-4D97-AF65-F5344CB8AC3E}">
        <p14:creationId xmlns:p14="http://schemas.microsoft.com/office/powerpoint/2010/main" val="242252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473CD49-F213-4153-BE90-F0C3A4ED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Libraries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4B8DFF4-6727-4F1A-9602-A36AF0453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r>
              <a:rPr lang="en-US" dirty="0"/>
              <a:t>(</a:t>
            </a:r>
            <a:r>
              <a:rPr lang="en-US" dirty="0" err="1"/>
              <a:t>x,y,test_size</a:t>
            </a:r>
            <a:r>
              <a:rPr lang="en-US" dirty="0"/>
              <a:t>=0.25)</a:t>
            </a:r>
          </a:p>
          <a:p>
            <a:r>
              <a:rPr lang="en-US" dirty="0"/>
              <a:t>x is the dependent variables</a:t>
            </a:r>
          </a:p>
          <a:p>
            <a:r>
              <a:rPr lang="en-US" dirty="0"/>
              <a:t>y is the independent variable</a:t>
            </a:r>
          </a:p>
          <a:p>
            <a:r>
              <a:rPr lang="en-US" dirty="0"/>
              <a:t> </a:t>
            </a:r>
            <a:r>
              <a:rPr lang="en-US" dirty="0" err="1"/>
              <a:t>test_size</a:t>
            </a:r>
            <a:r>
              <a:rPr lang="en-US" dirty="0"/>
              <a:t> defines the testing data and the training data ratio</a:t>
            </a:r>
          </a:p>
          <a:p>
            <a:pPr marL="0" indent="0">
              <a:buNone/>
            </a:pPr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5147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6ECEAA3-65FA-4F41-A7C4-2830FDD8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Libraries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49DD58E-2B81-4E4E-9B8F-25DD62F26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sklearn.linear_model</a:t>
            </a:r>
            <a:r>
              <a:rPr lang="en-US" dirty="0"/>
              <a:t> module implements generalized linear models such as Ridge, Bayesian, Lasso regression models</a:t>
            </a:r>
          </a:p>
          <a:p>
            <a:r>
              <a:rPr lang="en-US" dirty="0"/>
              <a:t>We will need also the </a:t>
            </a:r>
            <a:r>
              <a:rPr lang="en-US" dirty="0" err="1"/>
              <a:t>mean_squared_error</a:t>
            </a:r>
            <a:r>
              <a:rPr lang="en-US" dirty="0"/>
              <a:t> function provided by the </a:t>
            </a:r>
            <a:r>
              <a:rPr lang="en-US" dirty="0" err="1"/>
              <a:t>sklearn_metrics</a:t>
            </a:r>
            <a:r>
              <a:rPr lang="en-US" dirty="0"/>
              <a:t> module in order to calculate the error of the linear model</a:t>
            </a:r>
          </a:p>
          <a:p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49723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F87D4E0-2668-43C9-8F4E-302ED8E5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Linear model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C90B656-FBA4-4E60-9E79-6BAEB94B1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lr_model</a:t>
            </a:r>
            <a:r>
              <a:rPr lang="en-US" i="1" dirty="0"/>
              <a:t> = </a:t>
            </a:r>
            <a:r>
              <a:rPr lang="en-US" i="1" dirty="0" err="1"/>
              <a:t>linear_model.LinearRegression</a:t>
            </a:r>
            <a:r>
              <a:rPr lang="en-US" i="1" dirty="0"/>
              <a:t>( ) </a:t>
            </a:r>
          </a:p>
          <a:p>
            <a:pPr marL="0" indent="0">
              <a:buNone/>
            </a:pPr>
            <a:r>
              <a:rPr lang="en-US" dirty="0"/>
              <a:t>returns a linear model using the least squares function</a:t>
            </a:r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lr_model.fit</a:t>
            </a:r>
            <a:r>
              <a:rPr lang="en-US" i="1" dirty="0"/>
              <a:t>(X , y)</a:t>
            </a:r>
          </a:p>
          <a:p>
            <a:pPr marL="0" indent="0">
              <a:buNone/>
            </a:pPr>
            <a:r>
              <a:rPr lang="en-US" dirty="0"/>
              <a:t>fits linear model where X the matrix/array of the training data and y the array of the target data</a:t>
            </a:r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lr_predict</a:t>
            </a:r>
            <a:r>
              <a:rPr lang="en-US" i="1" dirty="0"/>
              <a:t>(X)</a:t>
            </a:r>
          </a:p>
          <a:p>
            <a:pPr marL="0" indent="0">
              <a:buNone/>
            </a:pPr>
            <a:r>
              <a:rPr lang="en-US" dirty="0"/>
              <a:t>returns predicted values of the matrix/array X using the linear model</a:t>
            </a:r>
          </a:p>
        </p:txBody>
      </p:sp>
    </p:spTree>
    <p:extLst>
      <p:ext uri="{BB962C8B-B14F-4D97-AF65-F5344CB8AC3E}">
        <p14:creationId xmlns:p14="http://schemas.microsoft.com/office/powerpoint/2010/main" val="41929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CA62817-07C6-43E1-ADDD-E3525FD66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Linear model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C410FD0-EC2D-4B0C-B469-6B7696F70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lr_model.score</a:t>
            </a:r>
            <a:r>
              <a:rPr lang="en-US" i="1" dirty="0"/>
              <a:t>(</a:t>
            </a:r>
            <a:r>
              <a:rPr lang="en-US" i="1" dirty="0" err="1"/>
              <a:t>X_test</a:t>
            </a:r>
            <a:r>
              <a:rPr lang="en-US" i="1" dirty="0"/>
              <a:t>, </a:t>
            </a:r>
            <a:r>
              <a:rPr lang="en-US" i="1" dirty="0" err="1"/>
              <a:t>y_test</a:t>
            </a:r>
            <a:r>
              <a:rPr lang="en-US" i="1" dirty="0"/>
              <a:t>)</a:t>
            </a:r>
          </a:p>
          <a:p>
            <a:pPr marL="0" indent="0">
              <a:buNone/>
            </a:pPr>
            <a:r>
              <a:rPr lang="en-US" dirty="0"/>
              <a:t>returns the coefficient of determination R^2 of the prediction where the best possible score is 1</a:t>
            </a:r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lr_model.coef</a:t>
            </a:r>
            <a:r>
              <a:rPr lang="en-US" i="1" dirty="0"/>
              <a:t>_</a:t>
            </a:r>
          </a:p>
          <a:p>
            <a:pPr marL="0" indent="0">
              <a:buNone/>
            </a:pPr>
            <a:r>
              <a:rPr lang="en-US" dirty="0"/>
              <a:t>returns an array of all dependent data coefficients</a:t>
            </a:r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lr_model.intercept</a:t>
            </a:r>
            <a:r>
              <a:rPr lang="en-US" i="1" dirty="0"/>
              <a:t>_</a:t>
            </a:r>
          </a:p>
          <a:p>
            <a:pPr marL="0" indent="0">
              <a:buNone/>
            </a:pPr>
            <a:r>
              <a:rPr lang="en-US" dirty="0"/>
              <a:t>returns the independent term in the linear model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3519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9157711-33A8-4F28-B078-390F3F596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Ridge REGULARIZATION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4673295-D6D9-462D-8105-BE476411E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474076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&gt;&gt;&gt; ridge = </a:t>
            </a:r>
            <a:r>
              <a:rPr lang="en-US" i="1" dirty="0" err="1"/>
              <a:t>linear_model.Ridge</a:t>
            </a:r>
            <a:r>
              <a:rPr lang="en-US" i="1" dirty="0"/>
              <a:t>(alpha=1.0)</a:t>
            </a:r>
          </a:p>
          <a:p>
            <a:pPr marL="0" indent="0">
              <a:buNone/>
            </a:pPr>
            <a:r>
              <a:rPr lang="en-US" dirty="0"/>
              <a:t>where alpha is the regularization strength which improves the conditioning of the problem and reduces the variance of the estimates</a:t>
            </a:r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ridge.fit</a:t>
            </a:r>
            <a:r>
              <a:rPr lang="en-US" i="1" dirty="0"/>
              <a:t>(X, y)</a:t>
            </a:r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ridge.predict</a:t>
            </a:r>
            <a:r>
              <a:rPr lang="en-US" i="1" dirty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382823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200BD94-1257-453B-BA64-39E9AFE5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Ridge REGULARIZATION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9261F58-2463-4D1F-98BA-B65E20557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ridge.score</a:t>
            </a:r>
            <a:r>
              <a:rPr lang="en-US" i="1" dirty="0"/>
              <a:t>(</a:t>
            </a:r>
            <a:r>
              <a:rPr lang="en-US" i="1" dirty="0" err="1"/>
              <a:t>X_test</a:t>
            </a:r>
            <a:r>
              <a:rPr lang="en-US" i="1" dirty="0"/>
              <a:t>, </a:t>
            </a:r>
            <a:r>
              <a:rPr lang="en-US" i="1" dirty="0" err="1"/>
              <a:t>y_test</a:t>
            </a:r>
            <a:r>
              <a:rPr lang="en-US" i="1" dirty="0"/>
              <a:t>)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ridge.coeff</a:t>
            </a:r>
            <a:r>
              <a:rPr lang="en-US" i="1" dirty="0"/>
              <a:t>_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ridge.intercept</a:t>
            </a:r>
            <a:r>
              <a:rPr lang="en-US" i="1" dirty="0"/>
              <a:t>_</a:t>
            </a:r>
            <a:endParaRPr lang="el-GR" i="1" dirty="0"/>
          </a:p>
        </p:txBody>
      </p:sp>
    </p:spTree>
    <p:extLst>
      <p:ext uri="{BB962C8B-B14F-4D97-AF65-F5344CB8AC3E}">
        <p14:creationId xmlns:p14="http://schemas.microsoft.com/office/powerpoint/2010/main" val="473171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5EEDFC-7223-49B9-8F4A-BEA6E9DB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LASSO REGULARIZATION</a:t>
            </a:r>
            <a:endParaRPr lang="el-GR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E985E88-DBCB-4B30-B977-0F891C46B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749" y="2458034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&gt;&gt;&gt; lasso = </a:t>
            </a:r>
            <a:r>
              <a:rPr lang="en-US" i="1" dirty="0" err="1"/>
              <a:t>linear_model.Lasso</a:t>
            </a:r>
            <a:r>
              <a:rPr lang="en-US" i="1" dirty="0"/>
              <a:t>(alpha=0.1)</a:t>
            </a:r>
          </a:p>
          <a:p>
            <a:pPr marL="0" indent="0">
              <a:buNone/>
            </a:pPr>
            <a:r>
              <a:rPr lang="en-US" dirty="0"/>
              <a:t>where alpha is the constant which multiplies the L1 term. Using alpha=0 with the Lasso object is equivalent with an ordinary least square and is not advised</a:t>
            </a:r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lasso.fit</a:t>
            </a:r>
            <a:r>
              <a:rPr lang="en-US" i="1" dirty="0"/>
              <a:t>(X, y)</a:t>
            </a:r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lasso.predict</a:t>
            </a:r>
            <a:r>
              <a:rPr lang="en-US" i="1" dirty="0"/>
              <a:t>(X)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73444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Κύκλωμα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TM04033919[[fn=Κύκλωμα]]</Template>
  <TotalTime>207</TotalTime>
  <Words>764</Words>
  <Application>Microsoft Office PowerPoint</Application>
  <PresentationFormat>Widescreen</PresentationFormat>
  <Paragraphs>134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Κύκλωμα</vt:lpstr>
      <vt:lpstr>LINEAR REGRESSION </vt:lpstr>
      <vt:lpstr>Scikit-learn</vt:lpstr>
      <vt:lpstr>Libraries</vt:lpstr>
      <vt:lpstr>Libraries</vt:lpstr>
      <vt:lpstr>Linear model</vt:lpstr>
      <vt:lpstr>Linear model</vt:lpstr>
      <vt:lpstr>Ridge REGULARIZATION</vt:lpstr>
      <vt:lpstr>Ridge REGULARIZATION</vt:lpstr>
      <vt:lpstr>LASSO REGULARIZATION</vt:lpstr>
      <vt:lpstr>LASSO REGULARIZATION</vt:lpstr>
      <vt:lpstr>LEAST SQUARES ERROR</vt:lpstr>
      <vt:lpstr>TASK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Alternative 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apomo</dc:creator>
  <cp:lastModifiedBy>user1</cp:lastModifiedBy>
  <cp:revision>72</cp:revision>
  <dcterms:created xsi:type="dcterms:W3CDTF">2018-12-05T11:22:42Z</dcterms:created>
  <dcterms:modified xsi:type="dcterms:W3CDTF">2018-12-07T11:30:20Z</dcterms:modified>
</cp:coreProperties>
</file>