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0972800" cy="8229600" type="B4JIS"/>
  <p:notesSz cx="6888163" cy="10018713"/>
  <p:defaultTextStyle>
    <a:defPPr>
      <a:defRPr lang="ja-JP"/>
    </a:defPPr>
    <a:lvl1pPr marL="0" algn="l" defTabSz="1097163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1pPr>
    <a:lvl2pPr marL="548581" algn="l" defTabSz="1097163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2pPr>
    <a:lvl3pPr marL="1097163" algn="l" defTabSz="1097163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3pPr>
    <a:lvl4pPr marL="1645743" algn="l" defTabSz="1097163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4pPr>
    <a:lvl5pPr marL="2194325" algn="l" defTabSz="1097163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5pPr>
    <a:lvl6pPr marL="2742906" algn="l" defTabSz="1097163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6pPr>
    <a:lvl7pPr marL="3291488" algn="l" defTabSz="1097163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7pPr>
    <a:lvl8pPr marL="3840069" algn="l" defTabSz="1097163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8pPr>
    <a:lvl9pPr marL="4388649" algn="l" defTabSz="1097163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9090" autoAdjust="0"/>
  </p:normalViewPr>
  <p:slideViewPr>
    <p:cSldViewPr>
      <p:cViewPr>
        <p:scale>
          <a:sx n="100" d="100"/>
          <a:sy n="100" d="100"/>
        </p:scale>
        <p:origin x="528" y="-72"/>
      </p:cViewPr>
      <p:guideLst>
        <p:guide orient="horz" pos="2592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2960" y="2556511"/>
            <a:ext cx="9326880" cy="176403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45920" y="4663440"/>
            <a:ext cx="768096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E1FE-3CED-40D0-A95D-9CEC602D8DAC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6C1A-3608-4859-9D09-16DFE416A4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3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E1FE-3CED-40D0-A95D-9CEC602D8DAC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6C1A-3608-4859-9D09-16DFE416A4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96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955280" y="329567"/>
            <a:ext cx="2468880" cy="7021830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48640" y="329567"/>
            <a:ext cx="7223760" cy="7021830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E1FE-3CED-40D0-A95D-9CEC602D8DAC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6C1A-3608-4859-9D09-16DFE416A4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97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E1FE-3CED-40D0-A95D-9CEC602D8DAC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6C1A-3608-4859-9D09-16DFE416A4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95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6776" y="5288281"/>
            <a:ext cx="9326880" cy="16344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66776" y="3488057"/>
            <a:ext cx="932688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8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9716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4574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9432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4290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914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4006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8864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E1FE-3CED-40D0-A95D-9CEC602D8DAC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6C1A-3608-4859-9D09-16DFE416A4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60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48640" y="1920241"/>
            <a:ext cx="4846320" cy="543115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77840" y="1920241"/>
            <a:ext cx="4846320" cy="543115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E1FE-3CED-40D0-A95D-9CEC602D8DAC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6C1A-3608-4859-9D09-16DFE416A4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8640" y="1842136"/>
            <a:ext cx="4848226" cy="76771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581" indent="0">
              <a:buNone/>
              <a:defRPr sz="2400" b="1"/>
            </a:lvl2pPr>
            <a:lvl3pPr marL="1097163" indent="0">
              <a:buNone/>
              <a:defRPr sz="2200" b="1"/>
            </a:lvl3pPr>
            <a:lvl4pPr marL="1645743" indent="0">
              <a:buNone/>
              <a:defRPr sz="1900" b="1"/>
            </a:lvl4pPr>
            <a:lvl5pPr marL="2194325" indent="0">
              <a:buNone/>
              <a:defRPr sz="1900" b="1"/>
            </a:lvl5pPr>
            <a:lvl6pPr marL="2742906" indent="0">
              <a:buNone/>
              <a:defRPr sz="1900" b="1"/>
            </a:lvl6pPr>
            <a:lvl7pPr marL="3291488" indent="0">
              <a:buNone/>
              <a:defRPr sz="1900" b="1"/>
            </a:lvl7pPr>
            <a:lvl8pPr marL="3840069" indent="0">
              <a:buNone/>
              <a:defRPr sz="1900" b="1"/>
            </a:lvl8pPr>
            <a:lvl9pPr marL="4388649" indent="0">
              <a:buNone/>
              <a:defRPr sz="1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8640" y="2609850"/>
            <a:ext cx="4848226" cy="474154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574031" y="1842136"/>
            <a:ext cx="4850130" cy="76771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581" indent="0">
              <a:buNone/>
              <a:defRPr sz="2400" b="1"/>
            </a:lvl2pPr>
            <a:lvl3pPr marL="1097163" indent="0">
              <a:buNone/>
              <a:defRPr sz="2200" b="1"/>
            </a:lvl3pPr>
            <a:lvl4pPr marL="1645743" indent="0">
              <a:buNone/>
              <a:defRPr sz="1900" b="1"/>
            </a:lvl4pPr>
            <a:lvl5pPr marL="2194325" indent="0">
              <a:buNone/>
              <a:defRPr sz="1900" b="1"/>
            </a:lvl5pPr>
            <a:lvl6pPr marL="2742906" indent="0">
              <a:buNone/>
              <a:defRPr sz="1900" b="1"/>
            </a:lvl6pPr>
            <a:lvl7pPr marL="3291488" indent="0">
              <a:buNone/>
              <a:defRPr sz="1900" b="1"/>
            </a:lvl7pPr>
            <a:lvl8pPr marL="3840069" indent="0">
              <a:buNone/>
              <a:defRPr sz="1900" b="1"/>
            </a:lvl8pPr>
            <a:lvl9pPr marL="4388649" indent="0">
              <a:buNone/>
              <a:defRPr sz="1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574031" y="2609850"/>
            <a:ext cx="4850130" cy="474154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E1FE-3CED-40D0-A95D-9CEC602D8DAC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6C1A-3608-4859-9D09-16DFE416A4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77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E1FE-3CED-40D0-A95D-9CEC602D8DAC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6C1A-3608-4859-9D09-16DFE416A4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36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E1FE-3CED-40D0-A95D-9CEC602D8DAC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6C1A-3608-4859-9D09-16DFE416A4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99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641" y="327660"/>
            <a:ext cx="3609976" cy="139446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90060" y="327661"/>
            <a:ext cx="6134100" cy="7023736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48641" y="1722121"/>
            <a:ext cx="3609976" cy="5629276"/>
          </a:xfrm>
        </p:spPr>
        <p:txBody>
          <a:bodyPr/>
          <a:lstStyle>
            <a:lvl1pPr marL="0" indent="0">
              <a:buNone/>
              <a:defRPr sz="1700"/>
            </a:lvl1pPr>
            <a:lvl2pPr marL="548581" indent="0">
              <a:buNone/>
              <a:defRPr sz="1400"/>
            </a:lvl2pPr>
            <a:lvl3pPr marL="1097163" indent="0">
              <a:buNone/>
              <a:defRPr sz="1200"/>
            </a:lvl3pPr>
            <a:lvl4pPr marL="1645743" indent="0">
              <a:buNone/>
              <a:defRPr sz="1100"/>
            </a:lvl4pPr>
            <a:lvl5pPr marL="2194325" indent="0">
              <a:buNone/>
              <a:defRPr sz="1100"/>
            </a:lvl5pPr>
            <a:lvl6pPr marL="2742906" indent="0">
              <a:buNone/>
              <a:defRPr sz="1100"/>
            </a:lvl6pPr>
            <a:lvl7pPr marL="3291488" indent="0">
              <a:buNone/>
              <a:defRPr sz="1100"/>
            </a:lvl7pPr>
            <a:lvl8pPr marL="3840069" indent="0">
              <a:buNone/>
              <a:defRPr sz="1100"/>
            </a:lvl8pPr>
            <a:lvl9pPr marL="4388649" indent="0">
              <a:buNone/>
              <a:defRPr sz="11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E1FE-3CED-40D0-A95D-9CEC602D8DAC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6C1A-3608-4859-9D09-16DFE416A4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51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0746" y="5760720"/>
            <a:ext cx="6583680" cy="68008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150746" y="735330"/>
            <a:ext cx="6583680" cy="4937760"/>
          </a:xfrm>
        </p:spPr>
        <p:txBody>
          <a:bodyPr/>
          <a:lstStyle>
            <a:lvl1pPr marL="0" indent="0">
              <a:buNone/>
              <a:defRPr sz="3800"/>
            </a:lvl1pPr>
            <a:lvl2pPr marL="548581" indent="0">
              <a:buNone/>
              <a:defRPr sz="3400"/>
            </a:lvl2pPr>
            <a:lvl3pPr marL="1097163" indent="0">
              <a:buNone/>
              <a:defRPr sz="2900"/>
            </a:lvl3pPr>
            <a:lvl4pPr marL="1645743" indent="0">
              <a:buNone/>
              <a:defRPr sz="2400"/>
            </a:lvl4pPr>
            <a:lvl5pPr marL="2194325" indent="0">
              <a:buNone/>
              <a:defRPr sz="2400"/>
            </a:lvl5pPr>
            <a:lvl6pPr marL="2742906" indent="0">
              <a:buNone/>
              <a:defRPr sz="2400"/>
            </a:lvl6pPr>
            <a:lvl7pPr marL="3291488" indent="0">
              <a:buNone/>
              <a:defRPr sz="2400"/>
            </a:lvl7pPr>
            <a:lvl8pPr marL="3840069" indent="0">
              <a:buNone/>
              <a:defRPr sz="2400"/>
            </a:lvl8pPr>
            <a:lvl9pPr marL="4388649" indent="0">
              <a:buNone/>
              <a:defRPr sz="24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150746" y="6440806"/>
            <a:ext cx="6583680" cy="965834"/>
          </a:xfrm>
        </p:spPr>
        <p:txBody>
          <a:bodyPr/>
          <a:lstStyle>
            <a:lvl1pPr marL="0" indent="0">
              <a:buNone/>
              <a:defRPr sz="1700"/>
            </a:lvl1pPr>
            <a:lvl2pPr marL="548581" indent="0">
              <a:buNone/>
              <a:defRPr sz="1400"/>
            </a:lvl2pPr>
            <a:lvl3pPr marL="1097163" indent="0">
              <a:buNone/>
              <a:defRPr sz="1200"/>
            </a:lvl3pPr>
            <a:lvl4pPr marL="1645743" indent="0">
              <a:buNone/>
              <a:defRPr sz="1100"/>
            </a:lvl4pPr>
            <a:lvl5pPr marL="2194325" indent="0">
              <a:buNone/>
              <a:defRPr sz="1100"/>
            </a:lvl5pPr>
            <a:lvl6pPr marL="2742906" indent="0">
              <a:buNone/>
              <a:defRPr sz="1100"/>
            </a:lvl6pPr>
            <a:lvl7pPr marL="3291488" indent="0">
              <a:buNone/>
              <a:defRPr sz="1100"/>
            </a:lvl7pPr>
            <a:lvl8pPr marL="3840069" indent="0">
              <a:buNone/>
              <a:defRPr sz="1100"/>
            </a:lvl8pPr>
            <a:lvl9pPr marL="4388649" indent="0">
              <a:buNone/>
              <a:defRPr sz="11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E1FE-3CED-40D0-A95D-9CEC602D8DAC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6C1A-3608-4859-9D09-16DFE416A4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97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48640" y="329566"/>
            <a:ext cx="9875520" cy="1371600"/>
          </a:xfrm>
          <a:prstGeom prst="rect">
            <a:avLst/>
          </a:prstGeom>
        </p:spPr>
        <p:txBody>
          <a:bodyPr vert="horz" lIns="109717" tIns="54858" rIns="109717" bIns="54858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8640" y="1920241"/>
            <a:ext cx="9875520" cy="5431156"/>
          </a:xfrm>
          <a:prstGeom prst="rect">
            <a:avLst/>
          </a:prstGeom>
        </p:spPr>
        <p:txBody>
          <a:bodyPr vert="horz" lIns="109717" tIns="54858" rIns="109717" bIns="54858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48640" y="7627621"/>
            <a:ext cx="2560320" cy="438150"/>
          </a:xfrm>
          <a:prstGeom prst="rect">
            <a:avLst/>
          </a:prstGeom>
        </p:spPr>
        <p:txBody>
          <a:bodyPr vert="horz" lIns="109717" tIns="54858" rIns="109717" bIns="54858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BE1FE-3CED-40D0-A95D-9CEC602D8DAC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749040" y="7627621"/>
            <a:ext cx="3474720" cy="438150"/>
          </a:xfrm>
          <a:prstGeom prst="rect">
            <a:avLst/>
          </a:prstGeom>
        </p:spPr>
        <p:txBody>
          <a:bodyPr vert="horz" lIns="109717" tIns="54858" rIns="109717" bIns="54858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863840" y="7627621"/>
            <a:ext cx="2560320" cy="438150"/>
          </a:xfrm>
          <a:prstGeom prst="rect">
            <a:avLst/>
          </a:prstGeom>
        </p:spPr>
        <p:txBody>
          <a:bodyPr vert="horz" lIns="109717" tIns="54858" rIns="109717" bIns="54858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76C1A-3608-4859-9D09-16DFE416A4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0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7163" rtl="0" eaLnBrk="1" latinLnBrk="0" hangingPunct="1">
        <a:spcBef>
          <a:spcPct val="0"/>
        </a:spcBef>
        <a:buNone/>
        <a:defRPr kumimoji="1"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36" indent="-411436" algn="l" defTabSz="109716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91445" indent="-342863" algn="l" defTabSz="109716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53" indent="-274291" algn="l" defTabSz="109716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34" indent="-274291" algn="l" defTabSz="109716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615" indent="-274291" algn="l" defTabSz="109716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197" indent="-274291" algn="l" defTabSz="109716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778" indent="-274291" algn="l" defTabSz="109716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359" indent="-274291" algn="l" defTabSz="109716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2940" indent="-274291" algn="l" defTabSz="109716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97163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81" algn="l" defTabSz="1097163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63" algn="l" defTabSz="1097163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43" algn="l" defTabSz="1097163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25" algn="l" defTabSz="1097163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06" algn="l" defTabSz="1097163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488" algn="l" defTabSz="1097163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069" algn="l" defTabSz="1097163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8649" algn="l" defTabSz="1097163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26" Type="http://schemas.openxmlformats.org/officeDocument/2006/relationships/image" Target="../media/image15.png"/><Relationship Id="rId39" Type="http://schemas.openxmlformats.org/officeDocument/2006/relationships/image" Target="../media/image68.png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34" Type="http://schemas.openxmlformats.org/officeDocument/2006/relationships/image" Target="../media/image20.png"/><Relationship Id="rId7" Type="http://schemas.openxmlformats.org/officeDocument/2006/relationships/image" Target="../media/image5.png"/><Relationship Id="rId12" Type="http://schemas.openxmlformats.org/officeDocument/2006/relationships/image" Target="../media/image38.png"/><Relationship Id="rId17" Type="http://schemas.openxmlformats.org/officeDocument/2006/relationships/image" Target="../media/image45.png"/><Relationship Id="rId25" Type="http://schemas.openxmlformats.org/officeDocument/2006/relationships/image" Target="../media/image14.png"/><Relationship Id="rId33" Type="http://schemas.openxmlformats.org/officeDocument/2006/relationships/image" Target="../media/image19.png"/><Relationship Id="rId38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44.png"/><Relationship Id="rId20" Type="http://schemas.openxmlformats.org/officeDocument/2006/relationships/image" Target="../media/image12.png"/><Relationship Id="rId29" Type="http://schemas.openxmlformats.org/officeDocument/2006/relationships/image" Target="../media/image150.png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37.png"/><Relationship Id="rId24" Type="http://schemas.openxmlformats.org/officeDocument/2006/relationships/image" Target="../media/image54.png"/><Relationship Id="rId32" Type="http://schemas.openxmlformats.org/officeDocument/2006/relationships/image" Target="../media/image18.png"/><Relationship Id="rId37" Type="http://schemas.openxmlformats.org/officeDocument/2006/relationships/image" Target="../media/image23.png"/><Relationship Id="rId40" Type="http://schemas.openxmlformats.org/officeDocument/2006/relationships/image" Target="../media/image170.png"/><Relationship Id="rId5" Type="http://schemas.openxmlformats.org/officeDocument/2006/relationships/image" Target="../media/image30.png"/><Relationship Id="rId15" Type="http://schemas.openxmlformats.org/officeDocument/2006/relationships/image" Target="../media/image9.png"/><Relationship Id="rId28" Type="http://schemas.openxmlformats.org/officeDocument/2006/relationships/image" Target="../media/image17.png"/><Relationship Id="rId36" Type="http://schemas.openxmlformats.org/officeDocument/2006/relationships/image" Target="../media/image22.png"/><Relationship Id="rId10" Type="http://schemas.openxmlformats.org/officeDocument/2006/relationships/image" Target="../media/image36.png"/><Relationship Id="rId19" Type="http://schemas.openxmlformats.org/officeDocument/2006/relationships/image" Target="../media/image11.png"/><Relationship Id="rId31" Type="http://schemas.openxmlformats.org/officeDocument/2006/relationships/image" Target="../media/image171.png"/><Relationship Id="rId4" Type="http://schemas.openxmlformats.org/officeDocument/2006/relationships/image" Target="../media/image3.png"/><Relationship Id="rId9" Type="http://schemas.openxmlformats.org/officeDocument/2006/relationships/image" Target="../media/image35.png"/><Relationship Id="rId14" Type="http://schemas.openxmlformats.org/officeDocument/2006/relationships/image" Target="../media/image8.png"/><Relationship Id="rId22" Type="http://schemas.openxmlformats.org/officeDocument/2006/relationships/image" Target="../media/image110.png"/><Relationship Id="rId27" Type="http://schemas.openxmlformats.org/officeDocument/2006/relationships/image" Target="../media/image16.png"/><Relationship Id="rId30" Type="http://schemas.openxmlformats.org/officeDocument/2006/relationships/image" Target="../media/image160.png"/><Relationship Id="rId35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2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9" Type="http://schemas.openxmlformats.org/officeDocument/2006/relationships/image" Target="../media/image58.png"/><Relationship Id="rId3" Type="http://schemas.openxmlformats.org/officeDocument/2006/relationships/image" Target="../media/image27.png"/><Relationship Id="rId21" Type="http://schemas.openxmlformats.org/officeDocument/2006/relationships/image" Target="../media/image52.png"/><Relationship Id="rId34" Type="http://schemas.openxmlformats.org/officeDocument/2006/relationships/image" Target="../media/image20.png"/><Relationship Id="rId42" Type="http://schemas.openxmlformats.org/officeDocument/2006/relationships/image" Target="../media/image60.png"/><Relationship Id="rId47" Type="http://schemas.openxmlformats.org/officeDocument/2006/relationships/image" Target="../media/image65.png"/><Relationship Id="rId7" Type="http://schemas.openxmlformats.org/officeDocument/2006/relationships/image" Target="../media/image32.png"/><Relationship Id="rId12" Type="http://schemas.openxmlformats.org/officeDocument/2006/relationships/image" Target="../media/image41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33" Type="http://schemas.openxmlformats.org/officeDocument/2006/relationships/image" Target="../media/image19.png"/><Relationship Id="rId38" Type="http://schemas.openxmlformats.org/officeDocument/2006/relationships/image" Target="../media/image24.png"/><Relationship Id="rId46" Type="http://schemas.openxmlformats.org/officeDocument/2006/relationships/image" Target="../media/image64.png"/><Relationship Id="rId2" Type="http://schemas.openxmlformats.org/officeDocument/2006/relationships/image" Target="../media/image26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29" Type="http://schemas.openxmlformats.org/officeDocument/2006/relationships/image" Target="../media/image150.png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40.png"/><Relationship Id="rId24" Type="http://schemas.openxmlformats.org/officeDocument/2006/relationships/image" Target="../media/image15.png"/><Relationship Id="rId32" Type="http://schemas.openxmlformats.org/officeDocument/2006/relationships/image" Target="../media/image18.png"/><Relationship Id="rId37" Type="http://schemas.openxmlformats.org/officeDocument/2006/relationships/image" Target="../media/image23.png"/><Relationship Id="rId40" Type="http://schemas.openxmlformats.org/officeDocument/2006/relationships/image" Target="../media/image59.png"/><Relationship Id="rId45" Type="http://schemas.openxmlformats.org/officeDocument/2006/relationships/image" Target="../media/image63.png"/><Relationship Id="rId5" Type="http://schemas.openxmlformats.org/officeDocument/2006/relationships/image" Target="../media/image29.png"/><Relationship Id="rId15" Type="http://schemas.openxmlformats.org/officeDocument/2006/relationships/image" Target="../media/image46.png"/><Relationship Id="rId23" Type="http://schemas.openxmlformats.org/officeDocument/2006/relationships/image" Target="../media/image55.png"/><Relationship Id="rId36" Type="http://schemas.openxmlformats.org/officeDocument/2006/relationships/image" Target="../media/image22.png"/><Relationship Id="rId10" Type="http://schemas.openxmlformats.org/officeDocument/2006/relationships/image" Target="../media/image39.png"/><Relationship Id="rId19" Type="http://schemas.openxmlformats.org/officeDocument/2006/relationships/image" Target="../media/image50.png"/><Relationship Id="rId31" Type="http://schemas.openxmlformats.org/officeDocument/2006/relationships/image" Target="../media/image171.png"/><Relationship Id="rId44" Type="http://schemas.openxmlformats.org/officeDocument/2006/relationships/image" Target="../media/image62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Relationship Id="rId14" Type="http://schemas.openxmlformats.org/officeDocument/2006/relationships/image" Target="../media/image43.png"/><Relationship Id="rId22" Type="http://schemas.openxmlformats.org/officeDocument/2006/relationships/image" Target="../media/image53.png"/><Relationship Id="rId30" Type="http://schemas.openxmlformats.org/officeDocument/2006/relationships/image" Target="../media/image160.png"/><Relationship Id="rId35" Type="http://schemas.openxmlformats.org/officeDocument/2006/relationships/image" Target="../media/image21.png"/><Relationship Id="rId43" Type="http://schemas.openxmlformats.org/officeDocument/2006/relationships/image" Target="../media/image61.png"/><Relationship Id="rId48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角丸四角形 102"/>
          <p:cNvSpPr/>
          <p:nvPr/>
        </p:nvSpPr>
        <p:spPr>
          <a:xfrm>
            <a:off x="86317" y="875364"/>
            <a:ext cx="4536903" cy="2807388"/>
          </a:xfrm>
          <a:prstGeom prst="roundRect">
            <a:avLst>
              <a:gd name="adj" fmla="val 434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0" tIns="45715" rIns="91430" bIns="4571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00" dirty="0">
                <a:solidFill>
                  <a:sysClr val="windowText" lastClr="000000"/>
                </a:solidFill>
              </a:rPr>
              <a:t>分点公式とその応用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正方形/長方形 75"/>
              <p:cNvSpPr/>
              <p:nvPr/>
            </p:nvSpPr>
            <p:spPr>
              <a:xfrm>
                <a:off x="2606080" y="1165555"/>
                <a:ext cx="1872208" cy="151000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000" dirty="0">
                    <a:solidFill>
                      <a:schemeClr val="tx1"/>
                    </a:solidFill>
                  </a:rPr>
                  <a:t>中点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OM</m:t>
                          </m:r>
                        </m:e>
                      </m:ac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OA</m:t>
                              </m:r>
                            </m:e>
                          </m:acc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OB</m:t>
                              </m:r>
                            </m:e>
                          </m:acc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r>
                  <a:rPr lang="ja-JP" altLang="en-US" sz="1000" dirty="0">
                    <a:solidFill>
                      <a:schemeClr val="tx1"/>
                    </a:solidFill>
                  </a:rPr>
                  <a:t>重心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OG</m:t>
                          </m:r>
                        </m:e>
                      </m:ac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OA</m:t>
                              </m:r>
                            </m:e>
                          </m:acc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OB</m:t>
                              </m:r>
                            </m:e>
                          </m:acc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OC</m:t>
                              </m:r>
                            </m:e>
                          </m:acc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ja-JP" altLang="en-US" sz="500" dirty="0">
                          <a:solidFill>
                            <a:schemeClr val="tx1"/>
                          </a:solidFill>
                          <a:latin typeface="Cambria Math"/>
                        </a:rPr>
                        <m:t>　</m:t>
                      </m:r>
                    </m:oMath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AG</m:t>
                          </m:r>
                        </m:e>
                      </m:ac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AB</m:t>
                              </m:r>
                            </m:e>
                          </m:acc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AC</m:t>
                              </m:r>
                            </m:e>
                          </m:acc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正方形/長方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080" y="1165555"/>
                <a:ext cx="1872208" cy="15100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縦巻き 54"/>
          <p:cNvSpPr/>
          <p:nvPr/>
        </p:nvSpPr>
        <p:spPr>
          <a:xfrm flipH="1">
            <a:off x="4406259" y="1192624"/>
            <a:ext cx="3492819" cy="6978286"/>
          </a:xfrm>
          <a:prstGeom prst="verticalScroll">
            <a:avLst>
              <a:gd name="adj" fmla="val 7305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6" name="L 字 55"/>
          <p:cNvSpPr/>
          <p:nvPr/>
        </p:nvSpPr>
        <p:spPr>
          <a:xfrm>
            <a:off x="190500" y="2248824"/>
            <a:ext cx="4359796" cy="1300745"/>
          </a:xfrm>
          <a:prstGeom prst="corner">
            <a:avLst>
              <a:gd name="adj1" fmla="val 57285"/>
              <a:gd name="adj2" fmla="val 171487"/>
            </a:avLst>
          </a:prstGeom>
          <a:pattFill prst="pct10">
            <a:fgClr>
              <a:schemeClr val="tx2"/>
            </a:fgClr>
            <a:bgClr>
              <a:schemeClr val="accent1">
                <a:lumMod val="40000"/>
                <a:lumOff val="60000"/>
              </a:schemeClr>
            </a:bgClr>
          </a:pattFill>
          <a:ln w="9525">
            <a:solidFill>
              <a:schemeClr val="tx2"/>
            </a:solidFill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53678" y="1521891"/>
            <a:ext cx="2675468" cy="2679266"/>
          </a:xfrm>
          <a:prstGeom prst="roundRect">
            <a:avLst>
              <a:gd name="adj" fmla="val 494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000" dirty="0">
                <a:solidFill>
                  <a:sysClr val="windowText" lastClr="000000"/>
                </a:solidFill>
              </a:rPr>
              <a:t>直線</a:t>
            </a:r>
          </a:p>
        </p:txBody>
      </p:sp>
      <p:sp>
        <p:nvSpPr>
          <p:cNvPr id="2" name="横巻き 1"/>
          <p:cNvSpPr/>
          <p:nvPr/>
        </p:nvSpPr>
        <p:spPr>
          <a:xfrm>
            <a:off x="85801" y="82352"/>
            <a:ext cx="2263299" cy="720080"/>
          </a:xfrm>
          <a:prstGeom prst="horizontalScroll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spcCol="0" rtlCol="0" anchor="ctr"/>
          <a:lstStyle/>
          <a:p>
            <a:r>
              <a:rPr lang="ja-JP" altLang="en-US" sz="1200" b="1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ベクトル演算の図形的性質</a:t>
            </a:r>
            <a:endParaRPr lang="en-US" altLang="ja-JP" sz="1400" dirty="0">
              <a:solidFill>
                <a:sysClr val="windowText" lastClr="000000"/>
              </a:solidFill>
            </a:endParaRPr>
          </a:p>
          <a:p>
            <a:pPr algn="r"/>
            <a:r>
              <a:rPr lang="ja-JP" altLang="en-US" sz="900" dirty="0">
                <a:solidFill>
                  <a:sysClr val="windowText" lastClr="000000"/>
                </a:solidFill>
              </a:rPr>
              <a:t>～公式を図形的に理解しよう～</a:t>
            </a:r>
            <a:endParaRPr lang="en-US" altLang="ja-JP" sz="9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正方形/長方形 16"/>
              <p:cNvSpPr/>
              <p:nvPr/>
            </p:nvSpPr>
            <p:spPr>
              <a:xfrm>
                <a:off x="2818133" y="4099810"/>
                <a:ext cx="1588127" cy="47897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000" dirty="0">
                    <a:solidFill>
                      <a:schemeClr val="tx1"/>
                    </a:solidFill>
                  </a:rPr>
                  <a:t>垂直なベクトルの内積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altLang="ja-JP" sz="10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en-US" altLang="ja-JP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altLang="ja-JP" sz="10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ja-JP" altLang="en-US" sz="1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⟺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ja-JP" sz="1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ja-JP" sz="1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正方形/長方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33" y="4099810"/>
                <a:ext cx="1588127" cy="4789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/>
          <p:cNvSpPr txBox="1"/>
          <p:nvPr/>
        </p:nvSpPr>
        <p:spPr>
          <a:xfrm>
            <a:off x="3614191" y="4618856"/>
            <a:ext cx="1053387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直径の円周角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09247" y="3839451"/>
            <a:ext cx="951958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法線ベクトル</a:t>
            </a:r>
            <a:endParaRPr kumimoji="1" lang="ja-JP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2390056" y="7307681"/>
                <a:ext cx="2000044" cy="86322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000" dirty="0">
                    <a:solidFill>
                      <a:schemeClr val="tx1"/>
                    </a:solidFill>
                  </a:rPr>
                  <a:t>三角形の面積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△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𝑂𝐴𝐵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ja-JP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ja-JP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e>
                                  </m:d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ja-JP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ja-JP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ja-JP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</m:acc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ja-JP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056" y="7307681"/>
                <a:ext cx="2000044" cy="8632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/>
              <p:cNvSpPr/>
              <p:nvPr/>
            </p:nvSpPr>
            <p:spPr>
              <a:xfrm>
                <a:off x="86317" y="3853975"/>
                <a:ext cx="2151480" cy="1556969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000" dirty="0">
                    <a:solidFill>
                      <a:schemeClr val="tx1"/>
                    </a:solidFill>
                  </a:rPr>
                  <a:t>内積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pPr>
                  <a:tabLst>
                    <a:tab pos="1168400" algn="l"/>
                  </a:tabLst>
                </a:pPr>
                <a:endParaRPr lang="en-US" altLang="ja-JP" sz="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d>
                        <m:d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ja-JP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7" y="3853975"/>
                <a:ext cx="2151480" cy="15569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/>
              <p:cNvSpPr/>
              <p:nvPr/>
            </p:nvSpPr>
            <p:spPr>
              <a:xfrm>
                <a:off x="163917" y="7071137"/>
                <a:ext cx="1263529" cy="35603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1−</m:t>
                          </m:r>
                          <m:func>
                            <m:func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0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ja-JP" sz="10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正方形/長方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17" y="7071137"/>
                <a:ext cx="1263529" cy="3560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正方形/長方形 29"/>
              <p:cNvSpPr/>
              <p:nvPr/>
            </p:nvSpPr>
            <p:spPr>
              <a:xfrm>
                <a:off x="260866" y="2503555"/>
                <a:ext cx="2088234" cy="969654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000" dirty="0">
                    <a:solidFill>
                      <a:schemeClr val="tx1"/>
                    </a:solidFill>
                  </a:rPr>
                  <a:t>内分・外分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OP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OA</m:t>
                              </m:r>
                            </m:e>
                          </m:acc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OB</m:t>
                              </m:r>
                            </m:e>
                          </m:acc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OP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∓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OA</m:t>
                              </m:r>
                            </m:e>
                          </m:acc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OB</m:t>
                              </m:r>
                            </m:e>
                          </m:acc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∓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ja-JP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　</m:t>
                      </m:r>
                      <m:d>
                        <m:dPr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複号同順</m:t>
                          </m:r>
                        </m:e>
                      </m:d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66" y="2503555"/>
                <a:ext cx="2088234" cy="9696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角丸四角形 14"/>
          <p:cNvSpPr/>
          <p:nvPr/>
        </p:nvSpPr>
        <p:spPr>
          <a:xfrm>
            <a:off x="4853678" y="4343905"/>
            <a:ext cx="2675468" cy="1427079"/>
          </a:xfrm>
          <a:prstGeom prst="roundRect">
            <a:avLst>
              <a:gd name="adj" fmla="val 8636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000" dirty="0">
                <a:solidFill>
                  <a:sysClr val="windowText" lastClr="000000"/>
                </a:solidFill>
              </a:rPr>
              <a:t>円 （球）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4853678" y="5903957"/>
            <a:ext cx="2675468" cy="1451203"/>
          </a:xfrm>
          <a:prstGeom prst="roundRect">
            <a:avLst>
              <a:gd name="adj" fmla="val 8636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000" dirty="0">
                <a:solidFill>
                  <a:sysClr val="windowText" lastClr="000000"/>
                </a:solidFill>
              </a:rPr>
              <a:t>平面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正方形/長方形 66"/>
              <p:cNvSpPr/>
              <p:nvPr/>
            </p:nvSpPr>
            <p:spPr>
              <a:xfrm>
                <a:off x="655434" y="7474688"/>
                <a:ext cx="1590606" cy="69622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000" dirty="0">
                    <a:solidFill>
                      <a:schemeClr val="tx1"/>
                    </a:solidFill>
                  </a:rPr>
                  <a:t>三角形の面積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ja-JP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△</m:t>
                          </m:r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OAB</m:t>
                          </m:r>
                        </m:sub>
                      </m:sSub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正方形/長方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34" y="7474688"/>
                <a:ext cx="1590606" cy="69622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カギ線コネクタ 81"/>
          <p:cNvCxnSpPr>
            <a:stCxn id="17" idx="2"/>
            <a:endCxn id="128" idx="1"/>
          </p:cNvCxnSpPr>
          <p:nvPr/>
        </p:nvCxnSpPr>
        <p:spPr>
          <a:xfrm rot="16200000" flipH="1">
            <a:off x="4162304" y="4028676"/>
            <a:ext cx="262864" cy="1363079"/>
          </a:xfrm>
          <a:prstGeom prst="bentConnector2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カギ線コネクタ 82"/>
          <p:cNvCxnSpPr>
            <a:stCxn id="17" idx="0"/>
            <a:endCxn id="131" idx="1"/>
          </p:cNvCxnSpPr>
          <p:nvPr/>
        </p:nvCxnSpPr>
        <p:spPr>
          <a:xfrm rot="5400000" flipH="1" flipV="1">
            <a:off x="4162304" y="3286839"/>
            <a:ext cx="262864" cy="1363079"/>
          </a:xfrm>
          <a:prstGeom prst="bentConnector2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カギ線コネクタ 124"/>
          <p:cNvCxnSpPr>
            <a:stCxn id="25" idx="2"/>
            <a:endCxn id="74" idx="0"/>
          </p:cNvCxnSpPr>
          <p:nvPr/>
        </p:nvCxnSpPr>
        <p:spPr>
          <a:xfrm rot="5400000">
            <a:off x="641006" y="5826055"/>
            <a:ext cx="936162" cy="10594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正方形/長方形 154"/>
              <p:cNvSpPr/>
              <p:nvPr/>
            </p:nvSpPr>
            <p:spPr>
              <a:xfrm>
                <a:off x="7976552" y="1422537"/>
                <a:ext cx="2478400" cy="579974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3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点 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A</a:t>
                </a:r>
                <a:r>
                  <a:rPr lang="ja-JP" altLang="en-US" sz="1000" dirty="0" err="1">
                    <a:solidFill>
                      <a:schemeClr val="tx1"/>
                    </a:solidFill>
                  </a:rPr>
                  <a:t>，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B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 ，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C 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が同一直線上にある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ja-JP" sz="6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AC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AB</m:t>
                          </m:r>
                        </m:e>
                      </m:acc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5" name="正方形/長方形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552" y="1422537"/>
                <a:ext cx="2478400" cy="57997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直線矢印コネクタ 155"/>
          <p:cNvCxnSpPr>
            <a:stCxn id="110" idx="2"/>
            <a:endCxn id="135" idx="3"/>
          </p:cNvCxnSpPr>
          <p:nvPr/>
        </p:nvCxnSpPr>
        <p:spPr>
          <a:xfrm flipH="1">
            <a:off x="7407548" y="2019634"/>
            <a:ext cx="391210" cy="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正方形/長方形 158"/>
              <p:cNvSpPr/>
              <p:nvPr/>
            </p:nvSpPr>
            <p:spPr>
              <a:xfrm>
                <a:off x="7976552" y="2920511"/>
                <a:ext cx="2478400" cy="85569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3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点 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A</a:t>
                </a:r>
                <a:r>
                  <a:rPr lang="ja-JP" altLang="en-US" sz="1000" dirty="0" err="1">
                    <a:solidFill>
                      <a:schemeClr val="tx1"/>
                    </a:solidFill>
                  </a:rPr>
                  <a:t>，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B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 ，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C 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が同一直線上にない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000" dirty="0">
                    <a:solidFill>
                      <a:schemeClr val="tx1"/>
                    </a:solidFill>
                  </a:rPr>
                  <a:t>すなわち、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3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点 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A</a:t>
                </a:r>
                <a:r>
                  <a:rPr lang="ja-JP" altLang="en-US" sz="1000" dirty="0" err="1">
                    <a:solidFill>
                      <a:schemeClr val="tx1"/>
                    </a:solidFill>
                  </a:rPr>
                  <a:t>，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B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 ，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C 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が同一平面上にある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ja-JP" sz="6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AB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AC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ja-JP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　</m:t>
                      </m:r>
                      <m:r>
                        <a:rPr lang="en-US" altLang="ja-JP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ja-JP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　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正方形/長方形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552" y="2920511"/>
                <a:ext cx="2478400" cy="85569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直線矢印コネクタ 159"/>
          <p:cNvCxnSpPr>
            <a:stCxn id="155" idx="2"/>
            <a:endCxn id="159" idx="0"/>
          </p:cNvCxnSpPr>
          <p:nvPr/>
        </p:nvCxnSpPr>
        <p:spPr>
          <a:xfrm>
            <a:off x="9215752" y="2002511"/>
            <a:ext cx="0" cy="9180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正方形/長方形 164"/>
              <p:cNvSpPr/>
              <p:nvPr/>
            </p:nvSpPr>
            <p:spPr>
              <a:xfrm>
                <a:off x="7976552" y="3911171"/>
                <a:ext cx="2478400" cy="579974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4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点 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A</a:t>
                </a:r>
                <a:r>
                  <a:rPr lang="ja-JP" altLang="en-US" sz="1000" dirty="0" err="1">
                    <a:solidFill>
                      <a:schemeClr val="tx1"/>
                    </a:solidFill>
                  </a:rPr>
                  <a:t>，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B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 ，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C</a:t>
                </a:r>
                <a:r>
                  <a:rPr lang="ja-JP" altLang="en-US" sz="1000" dirty="0" err="1">
                    <a:solidFill>
                      <a:schemeClr val="tx1"/>
                    </a:solidFill>
                  </a:rPr>
                  <a:t>，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P 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が同一平面上にある</a:t>
                </a:r>
                <a:endParaRPr lang="en-US" altLang="ja-JP" sz="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ja-JP" sz="6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AP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AB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AC</m:t>
                          </m:r>
                        </m:e>
                      </m:acc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5" name="正方形/長方形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552" y="3911171"/>
                <a:ext cx="2478400" cy="57997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直線矢印コネクタ 168"/>
          <p:cNvCxnSpPr>
            <a:stCxn id="159" idx="2"/>
            <a:endCxn id="165" idx="0"/>
          </p:cNvCxnSpPr>
          <p:nvPr/>
        </p:nvCxnSpPr>
        <p:spPr>
          <a:xfrm>
            <a:off x="9215752" y="3776207"/>
            <a:ext cx="0" cy="13496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正方形/長方形 171"/>
              <p:cNvSpPr/>
              <p:nvPr/>
            </p:nvSpPr>
            <p:spPr>
              <a:xfrm>
                <a:off x="7976552" y="5438937"/>
                <a:ext cx="2478400" cy="103556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4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点 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A</a:t>
                </a:r>
                <a:r>
                  <a:rPr lang="ja-JP" altLang="en-US" sz="1000" dirty="0" err="1">
                    <a:solidFill>
                      <a:schemeClr val="tx1"/>
                    </a:solidFill>
                  </a:rPr>
                  <a:t>，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B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 ，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C</a:t>
                </a:r>
                <a:r>
                  <a:rPr lang="ja-JP" altLang="en-US" sz="1000" dirty="0" err="1">
                    <a:solidFill>
                      <a:schemeClr val="tx1"/>
                    </a:solidFill>
                  </a:rPr>
                  <a:t>，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D 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が同一平面上にない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000" dirty="0">
                    <a:solidFill>
                      <a:schemeClr val="tx1"/>
                    </a:solidFill>
                  </a:rPr>
                  <a:t>すなわち、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4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点 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A</a:t>
                </a:r>
                <a:r>
                  <a:rPr lang="ja-JP" altLang="en-US" sz="1000" dirty="0" err="1">
                    <a:solidFill>
                      <a:schemeClr val="tx1"/>
                    </a:solidFill>
                  </a:rPr>
                  <a:t>，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B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 ，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C</a:t>
                </a:r>
                <a:r>
                  <a:rPr lang="ja-JP" altLang="en-US" sz="1000" dirty="0" err="1">
                    <a:solidFill>
                      <a:schemeClr val="tx1"/>
                    </a:solidFill>
                  </a:rPr>
                  <a:t>，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D 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が同一空間内にある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ja-JP" sz="6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AB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AC</m:t>
                          </m:r>
                        </m:e>
                      </m:acc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  <m:acc>
                        <m:accPr>
                          <m:chr m:val="⃗"/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AD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ja-JP" sz="1000" i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ja-JP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　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altLang="ja-JP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2" name="正方形/長方形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552" y="5438937"/>
                <a:ext cx="2478400" cy="103556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直線矢印コネクタ 172"/>
          <p:cNvCxnSpPr>
            <a:stCxn id="165" idx="2"/>
            <a:endCxn id="172" idx="0"/>
          </p:cNvCxnSpPr>
          <p:nvPr/>
        </p:nvCxnSpPr>
        <p:spPr>
          <a:xfrm>
            <a:off x="9215752" y="4491145"/>
            <a:ext cx="0" cy="94779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正方形/長方形 177"/>
              <p:cNvSpPr/>
              <p:nvPr/>
            </p:nvSpPr>
            <p:spPr>
              <a:xfrm>
                <a:off x="7976552" y="6694955"/>
                <a:ext cx="2478400" cy="579974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5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点 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A</a:t>
                </a:r>
                <a:r>
                  <a:rPr lang="ja-JP" altLang="en-US" sz="1000" dirty="0" err="1">
                    <a:solidFill>
                      <a:schemeClr val="tx1"/>
                    </a:solidFill>
                  </a:rPr>
                  <a:t>，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B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 ，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C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 ， 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D</a:t>
                </a:r>
                <a:r>
                  <a:rPr lang="ja-JP" altLang="en-US" sz="1000" dirty="0" err="1">
                    <a:solidFill>
                      <a:schemeClr val="tx1"/>
                    </a:solidFill>
                  </a:rPr>
                  <a:t>，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P 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が同一空間内にある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ja-JP" sz="6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AP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AB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AC</m:t>
                          </m:r>
                        </m:e>
                      </m:acc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  <m:acc>
                        <m:accPr>
                          <m:chr m:val="⃗"/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AD</m:t>
                          </m:r>
                        </m:e>
                      </m:acc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8" name="正方形/長方形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552" y="6694955"/>
                <a:ext cx="2478400" cy="57997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直線矢印コネクタ 178"/>
          <p:cNvCxnSpPr>
            <a:stCxn id="172" idx="2"/>
            <a:endCxn id="178" idx="0"/>
          </p:cNvCxnSpPr>
          <p:nvPr/>
        </p:nvCxnSpPr>
        <p:spPr>
          <a:xfrm>
            <a:off x="9215752" y="6474503"/>
            <a:ext cx="0" cy="22045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下矢印吹き出し 181"/>
          <p:cNvSpPr/>
          <p:nvPr/>
        </p:nvSpPr>
        <p:spPr>
          <a:xfrm>
            <a:off x="8207640" y="830425"/>
            <a:ext cx="2016224" cy="576063"/>
          </a:xfrm>
          <a:prstGeom prst="downArrowCallout">
            <a:avLst>
              <a:gd name="adj1" fmla="val 49567"/>
              <a:gd name="adj2" fmla="val 72975"/>
              <a:gd name="adj3" fmla="val 21709"/>
              <a:gd name="adj4" fmla="val 53616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ysClr val="windowText" lastClr="000000"/>
                </a:solidFill>
              </a:rPr>
              <a:t>1</a:t>
            </a:r>
            <a:r>
              <a:rPr kumimoji="1" lang="ja-JP" altLang="en-US" sz="1200" dirty="0">
                <a:solidFill>
                  <a:sysClr val="windowText" lastClr="000000"/>
                </a:solidFill>
              </a:rPr>
              <a:t>次独立の考え方</a:t>
            </a:r>
          </a:p>
        </p:txBody>
      </p:sp>
      <p:cxnSp>
        <p:nvCxnSpPr>
          <p:cNvPr id="189" name="直線矢印コネクタ 188"/>
          <p:cNvCxnSpPr>
            <a:stCxn id="178" idx="1"/>
            <a:endCxn id="12" idx="3"/>
          </p:cNvCxnSpPr>
          <p:nvPr/>
        </p:nvCxnSpPr>
        <p:spPr>
          <a:xfrm flipH="1">
            <a:off x="7407548" y="6984942"/>
            <a:ext cx="569004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フローチャート : 代替処理 277"/>
              <p:cNvSpPr/>
              <p:nvPr/>
            </p:nvSpPr>
            <p:spPr>
              <a:xfrm>
                <a:off x="5187282" y="7529373"/>
                <a:ext cx="2008260" cy="456536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ja-JP" altLang="en-US" sz="1000" dirty="0">
                    <a:solidFill>
                      <a:sysClr val="windowText" lastClr="000000"/>
                    </a:solidFill>
                  </a:rPr>
                  <a:t>次元の空間の図形</a:t>
                </a:r>
              </a:p>
            </p:txBody>
          </p:sp>
        </mc:Choice>
        <mc:Fallback xmlns="">
          <p:sp>
            <p:nvSpPr>
              <p:cNvPr id="278" name="フローチャート : 代替処理 2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282" y="7529373"/>
                <a:ext cx="2008260" cy="456536"/>
              </a:xfrm>
              <a:prstGeom prst="flowChartAlternateProcess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フローチャート : 代替処理 278"/>
              <p:cNvSpPr/>
              <p:nvPr/>
            </p:nvSpPr>
            <p:spPr>
              <a:xfrm>
                <a:off x="8272116" y="7529373"/>
                <a:ext cx="2046350" cy="456536"/>
              </a:xfrm>
              <a:prstGeom prst="flowChartAlternateProcess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000" dirty="0">
                    <a:solidFill>
                      <a:sysClr val="windowText" lastClr="000000"/>
                    </a:solidFill>
                  </a:rPr>
                  <a:t>一次独立な</a:t>
                </a:r>
                <a14:m>
                  <m:oMath xmlns:m="http://schemas.openxmlformats.org/officeDocument/2006/math"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ja-JP" altLang="en-US" sz="1000" dirty="0">
                    <a:solidFill>
                      <a:sysClr val="windowText" lastClr="000000"/>
                    </a:solidFill>
                  </a:rPr>
                  <a:t>個のベクトルの</a:t>
                </a:r>
                <a:br>
                  <a:rPr lang="en-US" altLang="ja-JP" sz="1000" dirty="0">
                    <a:solidFill>
                      <a:sysClr val="windowText" lastClr="000000"/>
                    </a:solidFill>
                  </a:rPr>
                </a:br>
                <a:r>
                  <a:rPr lang="ja-JP" altLang="en-US" sz="1000" u="wavy" dirty="0">
                    <a:solidFill>
                      <a:sysClr val="windowText" lastClr="000000"/>
                    </a:solidFill>
                  </a:rPr>
                  <a:t>係数和が一定</a:t>
                </a:r>
                <a:r>
                  <a:rPr lang="ja-JP" altLang="en-US" sz="1000" dirty="0">
                    <a:solidFill>
                      <a:sysClr val="windowText" lastClr="000000"/>
                    </a:solidFill>
                  </a:rPr>
                  <a:t>となる</a:t>
                </a:r>
                <a:r>
                  <a:rPr lang="en-US" altLang="ja-JP" sz="1000" dirty="0">
                    <a:solidFill>
                      <a:sysClr val="windowText" lastClr="000000"/>
                    </a:solidFill>
                  </a:rPr>
                  <a:t>1</a:t>
                </a:r>
                <a:r>
                  <a:rPr lang="ja-JP" altLang="en-US" sz="1000" dirty="0">
                    <a:solidFill>
                      <a:sysClr val="windowText" lastClr="000000"/>
                    </a:solidFill>
                  </a:rPr>
                  <a:t>次結合</a:t>
                </a:r>
                <a:endParaRPr lang="en-US" altLang="ja-JP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79" name="フローチャート : 代替処理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116" y="7529373"/>
                <a:ext cx="2046350" cy="456536"/>
              </a:xfrm>
              <a:prstGeom prst="flowChartAlternateProcess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" name="直線矢印コネクタ 279"/>
          <p:cNvCxnSpPr>
            <a:stCxn id="279" idx="1"/>
            <a:endCxn id="278" idx="3"/>
          </p:cNvCxnSpPr>
          <p:nvPr/>
        </p:nvCxnSpPr>
        <p:spPr>
          <a:xfrm flipH="1">
            <a:off x="7195542" y="7757641"/>
            <a:ext cx="107657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カギ線コネクタ 297"/>
          <p:cNvCxnSpPr>
            <a:stCxn id="104" idx="4"/>
            <a:endCxn id="133" idx="3"/>
          </p:cNvCxnSpPr>
          <p:nvPr/>
        </p:nvCxnSpPr>
        <p:spPr>
          <a:xfrm rot="16200000" flipV="1">
            <a:off x="7140628" y="3498096"/>
            <a:ext cx="947123" cy="413282"/>
          </a:xfrm>
          <a:prstGeom prst="bentConnector2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正方形/長方形 319"/>
              <p:cNvSpPr/>
              <p:nvPr/>
            </p:nvSpPr>
            <p:spPr>
              <a:xfrm>
                <a:off x="9374831" y="2137475"/>
                <a:ext cx="1512169" cy="64807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000" dirty="0">
                    <a:solidFill>
                      <a:schemeClr val="tx1"/>
                    </a:solidFill>
                  </a:rPr>
                  <a:t>ベクトル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ja-JP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ja-JP" altLang="en-US" sz="1000" dirty="0">
                    <a:solidFill>
                      <a:schemeClr val="tx1"/>
                    </a:solidFill>
                  </a:rPr>
                  <a:t> 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ja-JP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ja-JP" sz="1000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が</a:t>
                </a:r>
                <a:br>
                  <a:rPr lang="en-US" altLang="ja-JP" sz="1000" dirty="0">
                    <a:solidFill>
                      <a:schemeClr val="tx1"/>
                    </a:solidFill>
                  </a:rPr>
                </a:br>
                <a:r>
                  <a:rPr lang="ja-JP" altLang="en-US" sz="1000" dirty="0">
                    <a:solidFill>
                      <a:schemeClr val="tx1"/>
                    </a:solidFill>
                  </a:rPr>
                  <a:t>平行である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ja-JP" sz="6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m:rPr>
                          <m:lit/>
                        </m:rPr>
                        <a:rPr lang="en-US" altLang="ja-JP" sz="10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/</m:t>
                      </m:r>
                      <m:r>
                        <a:rPr lang="en-US" altLang="ja-JP" sz="10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/</m:t>
                      </m:r>
                      <m:acc>
                        <m:accPr>
                          <m:chr m:val="⃗"/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ja-JP" sz="10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⟺ 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0" name="正方形/長方形 3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831" y="2137475"/>
                <a:ext cx="1512169" cy="648072"/>
              </a:xfrm>
              <a:prstGeom prst="rect">
                <a:avLst/>
              </a:prstGeom>
              <a:blipFill rotWithShape="1">
                <a:blip r:embed="rId16"/>
                <a:stretch>
                  <a:fillRect b="-280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2" name="カギ線コネクタ 321"/>
          <p:cNvCxnSpPr>
            <a:stCxn id="110" idx="0"/>
            <a:endCxn id="134" idx="3"/>
          </p:cNvCxnSpPr>
          <p:nvPr/>
        </p:nvCxnSpPr>
        <p:spPr>
          <a:xfrm rot="5400000">
            <a:off x="7323128" y="2126914"/>
            <a:ext cx="582911" cy="414070"/>
          </a:xfrm>
          <a:prstGeom prst="bentConnector2">
            <a:avLst/>
          </a:prstGeom>
          <a:ln w="63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正方形/長方形 345"/>
              <p:cNvSpPr/>
              <p:nvPr/>
            </p:nvSpPr>
            <p:spPr>
              <a:xfrm>
                <a:off x="9374830" y="4626109"/>
                <a:ext cx="1512169" cy="64807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000" dirty="0">
                    <a:solidFill>
                      <a:schemeClr val="tx1"/>
                    </a:solidFill>
                  </a:rPr>
                  <a:t>ベクトル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ja-JP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ja-JP" altLang="en-US" sz="1000" dirty="0">
                    <a:solidFill>
                      <a:schemeClr val="tx1"/>
                    </a:solidFill>
                  </a:rPr>
                  <a:t> 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ja-JP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ja-JP" altLang="en-US" sz="1000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ja-JP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ja-JP" altLang="en-US" sz="1000" dirty="0">
                    <a:solidFill>
                      <a:schemeClr val="tx1"/>
                    </a:solidFill>
                  </a:rPr>
                  <a:t>が</a:t>
                </a:r>
                <a:br>
                  <a:rPr lang="en-US" altLang="ja-JP" sz="1000" dirty="0">
                    <a:solidFill>
                      <a:schemeClr val="tx1"/>
                    </a:solidFill>
                  </a:rPr>
                </a:br>
                <a:r>
                  <a:rPr lang="ja-JP" altLang="en-US" sz="1000" dirty="0">
                    <a:solidFill>
                      <a:schemeClr val="tx1"/>
                    </a:solidFill>
                  </a:rPr>
                  <a:t>同一平面上にある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ja-JP" sz="6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6" name="正方形/長方形 3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830" y="4626109"/>
                <a:ext cx="1512169" cy="648072"/>
              </a:xfrm>
              <a:prstGeom prst="rect">
                <a:avLst/>
              </a:prstGeom>
              <a:blipFill rotWithShape="1">
                <a:blip r:embed="rId17"/>
                <a:stretch>
                  <a:fillRect t="-1869" b="-935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5" name="カギ線コネクタ 354"/>
          <p:cNvCxnSpPr>
            <a:stCxn id="165" idx="2"/>
            <a:endCxn id="346" idx="1"/>
          </p:cNvCxnSpPr>
          <p:nvPr/>
        </p:nvCxnSpPr>
        <p:spPr>
          <a:xfrm rot="16200000" flipH="1">
            <a:off x="9065791" y="4641106"/>
            <a:ext cx="459000" cy="159078"/>
          </a:xfrm>
          <a:prstGeom prst="bentConnector2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/>
              <p:cNvSpPr/>
              <p:nvPr/>
            </p:nvSpPr>
            <p:spPr>
              <a:xfrm>
                <a:off x="1734818" y="6109262"/>
                <a:ext cx="2655282" cy="1029874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000" dirty="0">
                    <a:solidFill>
                      <a:schemeClr val="tx1"/>
                    </a:solidFill>
                  </a:rPr>
                  <a:t>ベクトルの大きさ（ノルム）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ja-JP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ja-JP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ja-JP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  <m:e>
                                <m:d>
                                  <m:dPr>
                                    <m:ctrlPr>
                                      <a:rPr lang="ja-JP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ja-JP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  <m:r>
                                      <a:rPr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d>
                                      <m:dPr>
                                        <m:ctrlPr>
                                          <a:rPr lang="ja-JP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eqArr>
                                          <m:eqArrPr>
                                            <m:ctrlPr>
                                              <a:rPr lang="ja-JP" altLang="ja-JP" sz="1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altLang="ja-JP" sz="1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ja-JP" sz="1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eqArr>
                                      </m:e>
                                    </m:d>
                                    <m:r>
                                      <a:rPr lang="ja-JP" altLang="ja-JP" sz="1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のとき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ja-JP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ja-JP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ja-JP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ja-JP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  <m:e>
                                <m:d>
                                  <m:dPr>
                                    <m:ctrlPr>
                                      <a:rPr lang="ja-JP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ja-JP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  <m:r>
                                      <a:rPr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d>
                                      <m:dPr>
                                        <m:ctrlPr>
                                          <a:rPr lang="ja-JP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eqArr>
                                          <m:eqArrPr>
                                            <m:ctrlPr>
                                              <a:rPr lang="ja-JP" altLang="ja-JP" sz="1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altLang="ja-JP" sz="1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ja-JP" sz="1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ja-JP" sz="1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eqArr>
                                      </m:e>
                                    </m:d>
                                    <m:r>
                                      <a:rPr lang="ja-JP" altLang="ja-JP" sz="1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のとき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正方形/長方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818" y="6109262"/>
                <a:ext cx="2655282" cy="102987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フローチャート : 結合子 127"/>
          <p:cNvSpPr/>
          <p:nvPr/>
        </p:nvSpPr>
        <p:spPr>
          <a:xfrm flipV="1">
            <a:off x="1427446" y="7309441"/>
            <a:ext cx="45719" cy="45719"/>
          </a:xfrm>
          <a:prstGeom prst="flowChartConnec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i="1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正方形/長方形 73"/>
              <p:cNvSpPr/>
              <p:nvPr/>
            </p:nvSpPr>
            <p:spPr>
              <a:xfrm>
                <a:off x="517849" y="6347106"/>
                <a:ext cx="1076536" cy="55418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正方形/長方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49" y="6347106"/>
                <a:ext cx="1076536" cy="55418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/>
          <p:cNvCxnSpPr>
            <a:stCxn id="58" idx="1"/>
            <a:endCxn id="74" idx="3"/>
          </p:cNvCxnSpPr>
          <p:nvPr/>
        </p:nvCxnSpPr>
        <p:spPr>
          <a:xfrm flipH="1">
            <a:off x="1594385" y="6624199"/>
            <a:ext cx="140433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67" idx="0"/>
            <a:endCxn id="64" idx="0"/>
          </p:cNvCxnSpPr>
          <p:nvPr/>
        </p:nvCxnSpPr>
        <p:spPr>
          <a:xfrm flipH="1" flipV="1">
            <a:off x="1450306" y="7355160"/>
            <a:ext cx="431" cy="11952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96"/>
          <p:cNvCxnSpPr>
            <a:stCxn id="74" idx="2"/>
            <a:endCxn id="64" idx="4"/>
          </p:cNvCxnSpPr>
          <p:nvPr/>
        </p:nvCxnSpPr>
        <p:spPr>
          <a:xfrm rot="16200000" flipH="1">
            <a:off x="1049137" y="6908271"/>
            <a:ext cx="408149" cy="39418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カギ線コネクタ 123"/>
          <p:cNvCxnSpPr>
            <a:stCxn id="58" idx="3"/>
            <a:endCxn id="126" idx="1"/>
          </p:cNvCxnSpPr>
          <p:nvPr/>
        </p:nvCxnSpPr>
        <p:spPr>
          <a:xfrm flipV="1">
            <a:off x="4390100" y="5419417"/>
            <a:ext cx="585176" cy="1204782"/>
          </a:xfrm>
          <a:prstGeom prst="bentConnector3">
            <a:avLst>
              <a:gd name="adj1" fmla="val 30467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/>
          <p:cNvSpPr txBox="1"/>
          <p:nvPr/>
        </p:nvSpPr>
        <p:spPr>
          <a:xfrm>
            <a:off x="4117721" y="5368543"/>
            <a:ext cx="532903" cy="1050513"/>
          </a:xfrm>
          <a:prstGeom prst="rect">
            <a:avLst/>
          </a:prstGeom>
          <a:noFill/>
          <a:ln w="6350">
            <a:noFill/>
          </a:ln>
        </p:spPr>
        <p:txBody>
          <a:bodyPr vert="wordArtVertRtl" wrap="square" rtlCol="0">
            <a:spAutoFit/>
          </a:bodyPr>
          <a:lstStyle/>
          <a:p>
            <a:pPr algn="ctr"/>
            <a:r>
              <a:rPr lang="ja-JP" altLang="en-US" sz="1000" dirty="0"/>
              <a:t>三平方の定理</a:t>
            </a:r>
            <a:endParaRPr lang="en-US" altLang="ja-JP" sz="1000" dirty="0"/>
          </a:p>
          <a:p>
            <a:pPr algn="ctr"/>
            <a:r>
              <a:rPr lang="ja-JP" altLang="en-US" sz="1000" dirty="0"/>
              <a:t>半径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正方形/長方形 135"/>
              <p:cNvSpPr/>
              <p:nvPr/>
            </p:nvSpPr>
            <p:spPr>
              <a:xfrm>
                <a:off x="2818132" y="4978896"/>
                <a:ext cx="1588127" cy="47897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000" dirty="0">
                    <a:solidFill>
                      <a:schemeClr val="tx1"/>
                    </a:solidFill>
                  </a:rPr>
                  <a:t>平行なベクトルの内積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m:rPr>
                          <m:lit/>
                        </m:rPr>
                        <a:rPr lang="en-US" altLang="ja-JP" sz="1000" i="1" dirty="0">
                          <a:solidFill>
                            <a:schemeClr val="tx1"/>
                          </a:solidFill>
                          <a:latin typeface="Cambria Math"/>
                        </a:rPr>
                        <m:t>/</m:t>
                      </m:r>
                      <m:r>
                        <a:rPr lang="en-US" altLang="ja-JP" sz="1000" i="1" dirty="0">
                          <a:solidFill>
                            <a:schemeClr val="tx1"/>
                          </a:solidFill>
                          <a:latin typeface="Cambria Math"/>
                        </a:rPr>
                        <m:t>/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ja-JP" altLang="en-US" sz="1000" i="1">
                          <a:solidFill>
                            <a:schemeClr val="tx1"/>
                          </a:solidFill>
                          <a:latin typeface="Cambria Math"/>
                        </a:rPr>
                        <m:t>⟺</m:t>
                      </m:r>
                      <m:acc>
                        <m:accPr>
                          <m:chr m:val="⃗"/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ja-JP" sz="1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ja-JP" sz="1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±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正方形/長方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32" y="4978896"/>
                <a:ext cx="1588127" cy="47897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カギ線コネクタ 137"/>
          <p:cNvCxnSpPr>
            <a:stCxn id="25" idx="3"/>
            <a:endCxn id="17" idx="1"/>
          </p:cNvCxnSpPr>
          <p:nvPr/>
        </p:nvCxnSpPr>
        <p:spPr>
          <a:xfrm flipV="1">
            <a:off x="2237797" y="4339297"/>
            <a:ext cx="580336" cy="29316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正方形/長方形 157"/>
              <p:cNvSpPr/>
              <p:nvPr/>
            </p:nvSpPr>
            <p:spPr>
              <a:xfrm>
                <a:off x="3147542" y="5554960"/>
                <a:ext cx="933297" cy="47897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000" dirty="0">
                    <a:solidFill>
                      <a:schemeClr val="tx1"/>
                    </a:solidFill>
                  </a:rPr>
                  <a:t>特に、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ja-JP" sz="1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ja-JP" sz="1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8" name="正方形/長方形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542" y="5554960"/>
                <a:ext cx="933297" cy="478974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直線矢印コネクタ 160"/>
          <p:cNvCxnSpPr>
            <a:stCxn id="136" idx="2"/>
            <a:endCxn id="158" idx="0"/>
          </p:cNvCxnSpPr>
          <p:nvPr/>
        </p:nvCxnSpPr>
        <p:spPr>
          <a:xfrm>
            <a:off x="3612196" y="5457870"/>
            <a:ext cx="1995" cy="9709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角丸四角形吹き出し 4"/>
          <p:cNvSpPr/>
          <p:nvPr/>
        </p:nvSpPr>
        <p:spPr>
          <a:xfrm>
            <a:off x="10163888" y="1712525"/>
            <a:ext cx="582127" cy="289986"/>
          </a:xfrm>
          <a:prstGeom prst="wedgeRoundRectCallout">
            <a:avLst>
              <a:gd name="adj1" fmla="val -74711"/>
              <a:gd name="adj2" fmla="val 11643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1</a:t>
            </a:r>
            <a:r>
              <a:rPr lang="ja-JP" altLang="en-US" sz="1000" dirty="0">
                <a:solidFill>
                  <a:schemeClr val="tx1"/>
                </a:solidFill>
              </a:rPr>
              <a:t>次元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p:sp>
        <p:nvSpPr>
          <p:cNvPr id="75" name="角丸四角形吹き出し 74"/>
          <p:cNvSpPr/>
          <p:nvPr/>
        </p:nvSpPr>
        <p:spPr>
          <a:xfrm>
            <a:off x="10163888" y="4201159"/>
            <a:ext cx="582127" cy="289986"/>
          </a:xfrm>
          <a:prstGeom prst="wedgeRoundRectCallout">
            <a:avLst>
              <a:gd name="adj1" fmla="val -74711"/>
              <a:gd name="adj2" fmla="val 11643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2</a:t>
            </a:r>
            <a:r>
              <a:rPr lang="ja-JP" altLang="en-US" sz="1000" dirty="0">
                <a:solidFill>
                  <a:schemeClr val="tx1"/>
                </a:solidFill>
              </a:rPr>
              <a:t>次元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p:sp>
        <p:nvSpPr>
          <p:cNvPr id="78" name="角丸四角形吹き出し 77"/>
          <p:cNvSpPr/>
          <p:nvPr/>
        </p:nvSpPr>
        <p:spPr>
          <a:xfrm>
            <a:off x="10163888" y="6993166"/>
            <a:ext cx="582127" cy="289986"/>
          </a:xfrm>
          <a:prstGeom prst="wedgeRoundRectCallout">
            <a:avLst>
              <a:gd name="adj1" fmla="val -74711"/>
              <a:gd name="adj2" fmla="val 11643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3</a:t>
            </a:r>
            <a:r>
              <a:rPr lang="ja-JP" altLang="en-US" sz="1000" dirty="0">
                <a:solidFill>
                  <a:schemeClr val="tx1"/>
                </a:solidFill>
              </a:rPr>
              <a:t>次元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7790656" y="4834087"/>
                <a:ext cx="936104" cy="26590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ja-JP" altLang="ja-JP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ja-JP" sz="1000" b="0" i="0" smtClean="0">
                            <a:latin typeface="Cambria Math"/>
                          </a:rPr>
                          <m:t>OA</m:t>
                        </m:r>
                      </m:e>
                    </m:acc>
                  </m:oMath>
                </a14:m>
                <a:r>
                  <a:rPr kumimoji="1" lang="ja-JP" altLang="en-US" sz="1000" dirty="0"/>
                  <a:t> </a:t>
                </a:r>
                <a:r>
                  <a:rPr kumimoji="1" lang="ja-JP" altLang="en-US" sz="1000" dirty="0" err="1"/>
                  <a:t>だけ</a:t>
                </a:r>
                <a:r>
                  <a:rPr kumimoji="1" lang="ja-JP" altLang="en-US" sz="1000" dirty="0"/>
                  <a:t>移動</a:t>
                </a:r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656" y="4834087"/>
                <a:ext cx="936104" cy="265907"/>
              </a:xfrm>
              <a:prstGeom prst="rect">
                <a:avLst/>
              </a:prstGeom>
              <a:blipFill rotWithShape="1">
                <a:blip r:embed="rId22"/>
                <a:stretch>
                  <a:fillRect b="-6818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カギ線コネクタ 80"/>
          <p:cNvCxnSpPr>
            <a:stCxn id="104" idx="0"/>
            <a:endCxn id="120" idx="3"/>
          </p:cNvCxnSpPr>
          <p:nvPr/>
        </p:nvCxnSpPr>
        <p:spPr>
          <a:xfrm rot="5400000">
            <a:off x="6522613" y="5108952"/>
            <a:ext cx="2183153" cy="413282"/>
          </a:xfrm>
          <a:prstGeom prst="bentConnector2">
            <a:avLst/>
          </a:prstGeom>
          <a:ln w="63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カギ線コネクタ 83"/>
          <p:cNvCxnSpPr>
            <a:stCxn id="155" idx="2"/>
            <a:endCxn id="320" idx="1"/>
          </p:cNvCxnSpPr>
          <p:nvPr/>
        </p:nvCxnSpPr>
        <p:spPr>
          <a:xfrm rot="16200000" flipH="1">
            <a:off x="9065791" y="2152471"/>
            <a:ext cx="459000" cy="159079"/>
          </a:xfrm>
          <a:prstGeom prst="bentConnector2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646640" y="6748899"/>
            <a:ext cx="644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☆</a:t>
            </a:r>
            <a:endParaRPr kumimoji="1" lang="ja-JP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654518" y="2990665"/>
            <a:ext cx="644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☆</a:t>
            </a:r>
            <a:endParaRPr kumimoji="1" lang="ja-JP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646640" y="7540987"/>
            <a:ext cx="644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☆</a:t>
            </a:r>
            <a:endParaRPr kumimoji="1" lang="ja-JP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88" name="角丸四角形吹き出し 87"/>
          <p:cNvSpPr/>
          <p:nvPr/>
        </p:nvSpPr>
        <p:spPr>
          <a:xfrm>
            <a:off x="6787213" y="5826330"/>
            <a:ext cx="931435" cy="260780"/>
          </a:xfrm>
          <a:prstGeom prst="wedgeRoundRectCallout">
            <a:avLst>
              <a:gd name="adj1" fmla="val -64989"/>
              <a:gd name="adj2" fmla="val 39478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2</a:t>
            </a:r>
            <a:r>
              <a:rPr lang="ja-JP" altLang="en-US" sz="1000" dirty="0">
                <a:solidFill>
                  <a:schemeClr val="tx1"/>
                </a:solidFill>
              </a:rPr>
              <a:t>次元の図形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雲形吹き出し 88"/>
              <p:cNvSpPr/>
              <p:nvPr/>
            </p:nvSpPr>
            <p:spPr>
              <a:xfrm>
                <a:off x="9129951" y="142665"/>
                <a:ext cx="1757048" cy="590802"/>
              </a:xfrm>
              <a:prstGeom prst="cloudCallout">
                <a:avLst>
                  <a:gd name="adj1" fmla="val -9172"/>
                  <a:gd name="adj2" fmla="val 70659"/>
                </a:avLst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000" dirty="0">
                    <a:solidFill>
                      <a:sysClr val="windowText" lastClr="000000"/>
                    </a:solidFill>
                  </a:rPr>
                  <a:t>基底ベクトルの数</a:t>
                </a:r>
                <a:br>
                  <a:rPr lang="en-US" altLang="ja-JP" sz="1000" dirty="0">
                    <a:solidFill>
                      <a:sysClr val="windowText" lastClr="0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ja-JP" sz="1000" b="0" i="1" smtClean="0">
                        <a:solidFill>
                          <a:schemeClr val="tx1"/>
                        </a:solidFill>
                        <a:latin typeface="Cambria Math"/>
                      </a:rPr>
                      <m:t>⟹</m:t>
                    </m:r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ja-JP" altLang="en-US" sz="1000" dirty="0">
                    <a:solidFill>
                      <a:sysClr val="windowText" lastClr="000000"/>
                    </a:solidFill>
                  </a:rPr>
                  <a:t>次元空間</a:t>
                </a:r>
                <a:endParaRPr lang="en-US" altLang="ja-JP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9" name="雲形吹き出し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951" y="142665"/>
                <a:ext cx="1757048" cy="590802"/>
              </a:xfrm>
              <a:prstGeom prst="cloudCallout">
                <a:avLst>
                  <a:gd name="adj1" fmla="val -9172"/>
                  <a:gd name="adj2" fmla="val 70659"/>
                </a:avLst>
              </a:prstGeom>
              <a:blipFill rotWithShape="1">
                <a:blip r:embed="rId2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カギ線コネクタ 94"/>
          <p:cNvCxnSpPr>
            <a:stCxn id="25" idx="3"/>
            <a:endCxn id="136" idx="1"/>
          </p:cNvCxnSpPr>
          <p:nvPr/>
        </p:nvCxnSpPr>
        <p:spPr>
          <a:xfrm>
            <a:off x="2237797" y="4632460"/>
            <a:ext cx="580335" cy="58592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正方形/長方形 121"/>
              <p:cNvSpPr/>
              <p:nvPr/>
            </p:nvSpPr>
            <p:spPr>
              <a:xfrm>
                <a:off x="1734818" y="5554960"/>
                <a:ext cx="933297" cy="47897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rad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正方形/長方形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818" y="5554960"/>
                <a:ext cx="933297" cy="478974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カギ線コネクタ 122"/>
          <p:cNvCxnSpPr>
            <a:stCxn id="58" idx="0"/>
            <a:endCxn id="127" idx="0"/>
          </p:cNvCxnSpPr>
          <p:nvPr/>
        </p:nvCxnSpPr>
        <p:spPr>
          <a:xfrm rot="16200000" flipV="1">
            <a:off x="2805748" y="5852551"/>
            <a:ext cx="291956" cy="22146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 : 結合子 127"/>
          <p:cNvSpPr/>
          <p:nvPr/>
        </p:nvSpPr>
        <p:spPr>
          <a:xfrm flipV="1">
            <a:off x="2818133" y="5771587"/>
            <a:ext cx="45719" cy="45719"/>
          </a:xfrm>
          <a:prstGeom prst="flowChartConnec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i="1">
              <a:solidFill>
                <a:sysClr val="windowText" lastClr="000000"/>
              </a:solidFill>
            </a:endParaRPr>
          </a:p>
        </p:txBody>
      </p:sp>
      <p:cxnSp>
        <p:nvCxnSpPr>
          <p:cNvPr id="130" name="直線矢印コネクタ 129"/>
          <p:cNvCxnSpPr>
            <a:stCxn id="127" idx="2"/>
            <a:endCxn id="122" idx="3"/>
          </p:cNvCxnSpPr>
          <p:nvPr/>
        </p:nvCxnSpPr>
        <p:spPr>
          <a:xfrm flipH="1">
            <a:off x="2668115" y="5794446"/>
            <a:ext cx="150018" cy="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>
            <a:stCxn id="158" idx="1"/>
            <a:endCxn id="127" idx="6"/>
          </p:cNvCxnSpPr>
          <p:nvPr/>
        </p:nvCxnSpPr>
        <p:spPr>
          <a:xfrm flipH="1" flipV="1">
            <a:off x="2863852" y="5794446"/>
            <a:ext cx="283690" cy="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正方形/長方形 270"/>
              <p:cNvSpPr/>
              <p:nvPr/>
            </p:nvSpPr>
            <p:spPr>
              <a:xfrm>
                <a:off x="2516778" y="3809822"/>
                <a:ext cx="677685" cy="327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9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9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ja-JP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900" b="0" i="1" smtClean="0"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ja-JP" sz="9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ja-JP" sz="9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ja-JP" sz="900" dirty="0"/>
              </a:p>
            </p:txBody>
          </p:sp>
        </mc:Choice>
        <mc:Fallback>
          <p:sp>
            <p:nvSpPr>
              <p:cNvPr id="271" name="正方形/長方形 2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778" y="3809822"/>
                <a:ext cx="677685" cy="3276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正方形/長方形 89"/>
              <p:cNvSpPr/>
              <p:nvPr/>
            </p:nvSpPr>
            <p:spPr>
              <a:xfrm>
                <a:off x="260866" y="1165555"/>
                <a:ext cx="2083704" cy="9968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0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000" dirty="0">
                    <a:solidFill>
                      <a:schemeClr val="tx1"/>
                    </a:solidFill>
                  </a:rPr>
                  <a:t>分点公式の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2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段階利用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OP</m:t>
                          </m:r>
                        </m:e>
                      </m:ac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OA</m:t>
                              </m:r>
                            </m:e>
                          </m:acc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OB</m:t>
                              </m:r>
                            </m:e>
                          </m:acc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ja-JP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ja-JP" alt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∴ 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OP</m:t>
                          </m:r>
                        </m:e>
                      </m:acc>
                      <m:r>
                        <m:rPr>
                          <m:aln/>
                        </m:rPr>
                        <a:rPr lang="en-US" altLang="ja-JP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OA</m:t>
                              </m:r>
                            </m:e>
                          </m:acc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OB</m:t>
                              </m:r>
                            </m:e>
                          </m:acc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0" name="正方形/長方形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66" y="1165555"/>
                <a:ext cx="2083704" cy="99681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正方形/長方形 99"/>
              <p:cNvSpPr/>
              <p:nvPr/>
            </p:nvSpPr>
            <p:spPr>
              <a:xfrm>
                <a:off x="2606080" y="2963700"/>
                <a:ext cx="1872208" cy="50950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始点を含む分点公式</a:t>
                </a:r>
                <a:endParaRPr lang="en-US" altLang="ja-JP" sz="1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AB</m:t>
                      </m:r>
                      <m:r>
                        <a:rPr lang="ja-JP" altLang="en-US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m:rPr>
                          <m:sty m:val="p"/>
                        </m:rPr>
                        <a:rPr lang="en-US" altLang="ja-JP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ja-JP" alt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ja-JP" alt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ja-JP" alt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　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AC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AB</m:t>
                          </m:r>
                        </m:e>
                      </m:acc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0" name="正方形/長方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080" y="2963700"/>
                <a:ext cx="1872208" cy="50950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4975276" y="6758740"/>
                <a:ext cx="2432272" cy="45240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OP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OA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OB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OC</m:t>
                          </m:r>
                        </m:e>
                      </m:acc>
                    </m:oMath>
                  </m:oMathPara>
                </a14:m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76" y="6758740"/>
                <a:ext cx="2432272" cy="452404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正方形/長方形 119"/>
              <p:cNvSpPr/>
              <p:nvPr/>
            </p:nvSpPr>
            <p:spPr>
              <a:xfrm>
                <a:off x="4975276" y="6180968"/>
                <a:ext cx="2432272" cy="45240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OP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OA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AB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AC</m:t>
                          </m:r>
                        </m:e>
                      </m:acc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正方形/長方形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76" y="6180968"/>
                <a:ext cx="2432272" cy="452404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/>
              <p:cNvSpPr/>
              <p:nvPr/>
            </p:nvSpPr>
            <p:spPr>
              <a:xfrm>
                <a:off x="4975276" y="5193215"/>
                <a:ext cx="2432272" cy="45240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AP</m:t>
                              </m:r>
                            </m:e>
                          </m:acc>
                        </m:e>
                      </m:d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nor/>
                        </m:rPr>
                        <a:rPr lang="ja-JP" altLang="en-US" sz="1000" dirty="0">
                          <a:solidFill>
                            <a:schemeClr val="tx1"/>
                          </a:solidFill>
                        </a:rPr>
                        <m:t>　</m:t>
                      </m:r>
                      <m:r>
                        <m:rPr>
                          <m:nor/>
                        </m:rPr>
                        <a:rPr lang="en-US" altLang="ja-JP" sz="1000" dirty="0">
                          <a:solidFill>
                            <a:schemeClr val="tx1"/>
                          </a:solidFill>
                        </a:rPr>
                        <m:t>or</m:t>
                      </m:r>
                      <m:r>
                        <m:rPr>
                          <m:nor/>
                        </m:rPr>
                        <a:rPr lang="ja-JP" altLang="en-US" sz="1000" dirty="0">
                          <a:solidFill>
                            <a:schemeClr val="tx1"/>
                          </a:solidFill>
                        </a:rPr>
                        <m:t>　</m:t>
                      </m:r>
                      <m:d>
                        <m:dPr>
                          <m:begChr m:val="|"/>
                          <m:endChr m:val="|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正方形/長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76" y="5193215"/>
                <a:ext cx="2432272" cy="452404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正方形/長方形 127"/>
              <p:cNvSpPr/>
              <p:nvPr/>
            </p:nvSpPr>
            <p:spPr>
              <a:xfrm>
                <a:off x="4975276" y="4615446"/>
                <a:ext cx="2432272" cy="45240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AP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BP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ja-JP" altLang="en-US" sz="1000" dirty="0">
                          <a:solidFill>
                            <a:schemeClr val="tx1"/>
                          </a:solidFill>
                        </a:rPr>
                        <m:t>　</m:t>
                      </m:r>
                      <m:r>
                        <m:rPr>
                          <m:nor/>
                        </m:rPr>
                        <a:rPr lang="en-US" altLang="ja-JP" sz="1000" dirty="0">
                          <a:solidFill>
                            <a:schemeClr val="tx1"/>
                          </a:solidFill>
                        </a:rPr>
                        <m:t>or</m:t>
                      </m:r>
                      <m:r>
                        <m:rPr>
                          <m:nor/>
                        </m:rPr>
                        <a:rPr lang="ja-JP" altLang="en-US" sz="1000" dirty="0">
                          <a:solidFill>
                            <a:schemeClr val="tx1"/>
                          </a:solidFill>
                        </a:rPr>
                        <m:t>　</m:t>
                      </m:r>
                      <m:d>
                        <m:d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正方形/長方形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76" y="4615446"/>
                <a:ext cx="2432272" cy="45240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正方形/長方形 130"/>
              <p:cNvSpPr/>
              <p:nvPr/>
            </p:nvSpPr>
            <p:spPr>
              <a:xfrm>
                <a:off x="4975276" y="3610744"/>
                <a:ext cx="1303212" cy="45240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AP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altLang="ja-JP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1" name="正方形/長方形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76" y="3610744"/>
                <a:ext cx="1303212" cy="45240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正方形/長方形 132"/>
              <p:cNvSpPr/>
              <p:nvPr/>
            </p:nvSpPr>
            <p:spPr>
              <a:xfrm>
                <a:off x="4975276" y="3004973"/>
                <a:ext cx="2432272" cy="45240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OP</m:t>
                          </m:r>
                        </m:e>
                      </m:ac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OA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OB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ja-JP" altLang="en-US" sz="1000" i="1">
                          <a:solidFill>
                            <a:schemeClr val="tx1"/>
                          </a:solidFill>
                          <a:latin typeface="Cambria Math"/>
                        </a:rPr>
                        <m:t>　　</m:t>
                      </m:r>
                      <m:d>
                        <m:d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OP</m:t>
                          </m:r>
                        </m:e>
                      </m:ac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OA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OB</m:t>
                          </m:r>
                        </m:e>
                      </m:acc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正方形/長方形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76" y="3004973"/>
                <a:ext cx="2432272" cy="452404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正方形/長方形 133"/>
              <p:cNvSpPr/>
              <p:nvPr/>
            </p:nvSpPr>
            <p:spPr>
              <a:xfrm>
                <a:off x="4975276" y="2399203"/>
                <a:ext cx="2432272" cy="45240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OP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OA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正方形/長方形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76" y="2399203"/>
                <a:ext cx="2432272" cy="452404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正方形/長方形 134"/>
              <p:cNvSpPr/>
              <p:nvPr/>
            </p:nvSpPr>
            <p:spPr>
              <a:xfrm>
                <a:off x="4975276" y="1793433"/>
                <a:ext cx="2432272" cy="45240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OP</m:t>
                          </m:r>
                        </m:e>
                      </m:acc>
                      <m:r>
                        <a:rPr lang="en-US" altLang="ja-JP" sz="1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OA</m:t>
                          </m:r>
                        </m:e>
                      </m:acc>
                    </m:oMath>
                  </m:oMathPara>
                </a14:m>
                <a:endParaRPr lang="ja-JP" altLang="ja-JP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5" name="正方形/長方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76" y="1793433"/>
                <a:ext cx="2432272" cy="452404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角丸四角形吹き出し 142"/>
          <p:cNvSpPr/>
          <p:nvPr/>
        </p:nvSpPr>
        <p:spPr>
          <a:xfrm>
            <a:off x="6787213" y="1433741"/>
            <a:ext cx="931435" cy="260780"/>
          </a:xfrm>
          <a:prstGeom prst="wedgeRoundRectCallout">
            <a:avLst>
              <a:gd name="adj1" fmla="val -64989"/>
              <a:gd name="adj2" fmla="val 39478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1</a:t>
            </a:r>
            <a:r>
              <a:rPr lang="ja-JP" altLang="en-US" sz="1000" dirty="0">
                <a:solidFill>
                  <a:schemeClr val="tx1"/>
                </a:solidFill>
              </a:rPr>
              <a:t>次元の図形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2462064" y="182353"/>
            <a:ext cx="957780" cy="942946"/>
          </a:xfrm>
          <a:prstGeom prst="wedgeRectCallout">
            <a:avLst>
              <a:gd name="adj1" fmla="val -74630"/>
              <a:gd name="adj2" fmla="val 53824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i="1">
              <a:solidFill>
                <a:sysClr val="windowText" lastClr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15" t="42295" r="21875" b="30993"/>
          <a:stretch/>
        </p:blipFill>
        <p:spPr bwMode="auto">
          <a:xfrm>
            <a:off x="2496898" y="218057"/>
            <a:ext cx="90965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フローチャート : 結合子 127"/>
          <p:cNvSpPr/>
          <p:nvPr/>
        </p:nvSpPr>
        <p:spPr>
          <a:xfrm flipV="1">
            <a:off x="7797970" y="4178298"/>
            <a:ext cx="45719" cy="45719"/>
          </a:xfrm>
          <a:prstGeom prst="flowChartConnec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i="1">
              <a:solidFill>
                <a:sysClr val="windowText" lastClr="000000"/>
              </a:solidFill>
            </a:endParaRPr>
          </a:p>
        </p:txBody>
      </p:sp>
      <p:cxnSp>
        <p:nvCxnSpPr>
          <p:cNvPr id="107" name="直線矢印コネクタ 106"/>
          <p:cNvCxnSpPr>
            <a:stCxn id="165" idx="1"/>
            <a:endCxn id="104" idx="6"/>
          </p:cNvCxnSpPr>
          <p:nvPr/>
        </p:nvCxnSpPr>
        <p:spPr>
          <a:xfrm flipH="1" flipV="1">
            <a:off x="7843689" y="4201157"/>
            <a:ext cx="132863" cy="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フローチャート : 結合子 127"/>
          <p:cNvSpPr/>
          <p:nvPr/>
        </p:nvSpPr>
        <p:spPr>
          <a:xfrm flipV="1">
            <a:off x="7798758" y="1996775"/>
            <a:ext cx="45719" cy="45719"/>
          </a:xfrm>
          <a:prstGeom prst="flowChartConnec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i="1">
              <a:solidFill>
                <a:sysClr val="windowText" lastClr="000000"/>
              </a:solidFill>
            </a:endParaRPr>
          </a:p>
        </p:txBody>
      </p:sp>
      <p:cxnSp>
        <p:nvCxnSpPr>
          <p:cNvPr id="137" name="カギ線コネクタ 136"/>
          <p:cNvCxnSpPr>
            <a:stCxn id="155" idx="1"/>
            <a:endCxn id="110" idx="4"/>
          </p:cNvCxnSpPr>
          <p:nvPr/>
        </p:nvCxnSpPr>
        <p:spPr>
          <a:xfrm rot="10800000" flipV="1">
            <a:off x="7821618" y="1712523"/>
            <a:ext cx="154934" cy="284251"/>
          </a:xfrm>
          <a:prstGeom prst="bentConnector2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91"/>
          <p:cNvCxnSpPr>
            <a:stCxn id="30" idx="2"/>
            <a:endCxn id="133" idx="1"/>
          </p:cNvCxnSpPr>
          <p:nvPr/>
        </p:nvCxnSpPr>
        <p:spPr>
          <a:xfrm rot="5400000" flipH="1" flipV="1">
            <a:off x="3019112" y="1517045"/>
            <a:ext cx="242034" cy="3670293"/>
          </a:xfrm>
          <a:prstGeom prst="bentConnector4">
            <a:avLst>
              <a:gd name="adj1" fmla="val -94450"/>
              <a:gd name="adj2" fmla="val 64224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カギ線コネクタ 97"/>
          <p:cNvCxnSpPr>
            <a:stCxn id="100" idx="3"/>
            <a:endCxn id="135" idx="1"/>
          </p:cNvCxnSpPr>
          <p:nvPr/>
        </p:nvCxnSpPr>
        <p:spPr>
          <a:xfrm flipV="1">
            <a:off x="4478288" y="2019635"/>
            <a:ext cx="496988" cy="119882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940657" y="2248824"/>
            <a:ext cx="889559" cy="385763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ja-JP" sz="1000" dirty="0">
              <a:solidFill>
                <a:schemeClr val="tx1"/>
              </a:solidFill>
            </a:endParaRPr>
          </a:p>
        </p:txBody>
      </p:sp>
      <p:cxnSp>
        <p:nvCxnSpPr>
          <p:cNvPr id="116" name="カギ線コネクタ 115"/>
          <p:cNvCxnSpPr>
            <a:cxnSpLocks/>
            <a:stCxn id="139" idx="4"/>
            <a:endCxn id="90" idx="3"/>
          </p:cNvCxnSpPr>
          <p:nvPr/>
        </p:nvCxnSpPr>
        <p:spPr>
          <a:xfrm rot="16200000" flipV="1">
            <a:off x="2050908" y="1957623"/>
            <a:ext cx="754884" cy="167559"/>
          </a:xfrm>
          <a:prstGeom prst="bentConnector2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カギ線コネクタ 116"/>
          <p:cNvCxnSpPr>
            <a:stCxn id="100" idx="1"/>
            <a:endCxn id="139" idx="0"/>
          </p:cNvCxnSpPr>
          <p:nvPr/>
        </p:nvCxnSpPr>
        <p:spPr>
          <a:xfrm rot="10800000">
            <a:off x="2512130" y="2464565"/>
            <a:ext cx="93951" cy="753891"/>
          </a:xfrm>
          <a:prstGeom prst="bentConnector2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フローチャート : 結合子 127"/>
          <p:cNvSpPr/>
          <p:nvPr/>
        </p:nvSpPr>
        <p:spPr>
          <a:xfrm flipV="1">
            <a:off x="2489269" y="2418845"/>
            <a:ext cx="45719" cy="45719"/>
          </a:xfrm>
          <a:prstGeom prst="flowChartConnec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i="1">
              <a:solidFill>
                <a:sysClr val="windowText" lastClr="000000"/>
              </a:solidFill>
            </a:endParaRPr>
          </a:p>
        </p:txBody>
      </p:sp>
      <p:cxnSp>
        <p:nvCxnSpPr>
          <p:cNvPr id="140" name="直線矢印コネクタ 139"/>
          <p:cNvCxnSpPr>
            <a:stCxn id="29" idx="1"/>
            <a:endCxn id="139" idx="6"/>
          </p:cNvCxnSpPr>
          <p:nvPr/>
        </p:nvCxnSpPr>
        <p:spPr>
          <a:xfrm flipH="1" flipV="1">
            <a:off x="2534988" y="2441704"/>
            <a:ext cx="405669" cy="2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>
            <a:stCxn id="64" idx="6"/>
          </p:cNvCxnSpPr>
          <p:nvPr/>
        </p:nvCxnSpPr>
        <p:spPr>
          <a:xfrm>
            <a:off x="1473165" y="7332300"/>
            <a:ext cx="916891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四角形吹き出し 98"/>
          <p:cNvSpPr/>
          <p:nvPr/>
        </p:nvSpPr>
        <p:spPr>
          <a:xfrm>
            <a:off x="5816275" y="438066"/>
            <a:ext cx="2152394" cy="567997"/>
          </a:xfrm>
          <a:prstGeom prst="wedgeRectCallout">
            <a:avLst>
              <a:gd name="adj1" fmla="val 6627"/>
              <a:gd name="adj2" fmla="val 90716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000" dirty="0">
                <a:solidFill>
                  <a:sysClr val="windowText" lastClr="000000"/>
                </a:solidFill>
              </a:rPr>
              <a:t>交点の導出</a:t>
            </a:r>
            <a:endParaRPr lang="en-US" altLang="ja-JP" sz="10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ysClr val="windowText" lastClr="000000"/>
                </a:solidFill>
              </a:rPr>
              <a:t>ベクトル方程式を連立</a:t>
            </a:r>
            <a:endParaRPr kumimoji="1" lang="en-US" altLang="ja-JP" sz="10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ysClr val="windowText" lastClr="000000"/>
                </a:solidFill>
              </a:rPr>
              <a:t>⇒　</a:t>
            </a:r>
            <a:r>
              <a:rPr kumimoji="1" lang="en-US" altLang="ja-JP" sz="1000" dirty="0">
                <a:solidFill>
                  <a:sysClr val="windowText" lastClr="000000"/>
                </a:solidFill>
              </a:rPr>
              <a:t>1</a:t>
            </a:r>
            <a:r>
              <a:rPr kumimoji="1" lang="ja-JP" altLang="en-US" sz="1000" dirty="0">
                <a:solidFill>
                  <a:sysClr val="windowText" lastClr="000000"/>
                </a:solidFill>
              </a:rPr>
              <a:t>次独立なベクトルの係数比較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正方形/長方形 101"/>
              <p:cNvSpPr/>
              <p:nvPr/>
            </p:nvSpPr>
            <p:spPr>
              <a:xfrm>
                <a:off x="2534072" y="4655602"/>
                <a:ext cx="813171" cy="323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ja-JP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ja-JP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900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9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func>
                              <m:r>
                                <m:rPr>
                                  <m:aln/>
                                </m:rPr>
                                <a:rPr lang="en-US" altLang="ja-JP" sz="9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ja-JP" sz="9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altLang="ja-JP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900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900" b="0" i="1" smtClean="0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</m:func>
                              <m:r>
                                <m:rPr>
                                  <m:aln/>
                                </m:rPr>
                                <a:rPr lang="en-US" altLang="ja-JP" sz="9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ja-JP" sz="9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sz="900" dirty="0"/>
              </a:p>
            </p:txBody>
          </p:sp>
        </mc:Choice>
        <mc:Fallback>
          <p:sp>
            <p:nvSpPr>
              <p:cNvPr id="102" name="正方形/長方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072" y="4655602"/>
                <a:ext cx="813171" cy="323294"/>
              </a:xfrm>
              <a:prstGeom prst="rect">
                <a:avLst/>
              </a:prstGeom>
              <a:blipFill>
                <a:blip r:embed="rId38"/>
                <a:stretch>
                  <a:fillRect l="-60150" t="-209434" r="-9023" b="-3264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雲形吹き出し 100"/>
          <p:cNvSpPr/>
          <p:nvPr/>
        </p:nvSpPr>
        <p:spPr>
          <a:xfrm>
            <a:off x="7601868" y="142665"/>
            <a:ext cx="1700956" cy="590802"/>
          </a:xfrm>
          <a:prstGeom prst="cloudCallout">
            <a:avLst>
              <a:gd name="adj1" fmla="val 16600"/>
              <a:gd name="adj2" fmla="val 6159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>
                <a:solidFill>
                  <a:sysClr val="windowText" lastClr="000000"/>
                </a:solidFill>
              </a:rPr>
              <a:t>ただ</a:t>
            </a:r>
            <a:r>
              <a:rPr lang="en-US" altLang="ja-JP" sz="1000" dirty="0">
                <a:solidFill>
                  <a:sysClr val="windowText" lastClr="000000"/>
                </a:solidFill>
              </a:rPr>
              <a:t>1</a:t>
            </a:r>
            <a:r>
              <a:rPr lang="ja-JP" altLang="en-US" sz="1000" dirty="0">
                <a:solidFill>
                  <a:sysClr val="windowText" lastClr="000000"/>
                </a:solidFill>
              </a:rPr>
              <a:t>通りの係数</a:t>
            </a:r>
            <a:br>
              <a:rPr lang="en-US" altLang="ja-JP" sz="1000" dirty="0">
                <a:solidFill>
                  <a:sysClr val="windowText" lastClr="000000"/>
                </a:solidFill>
              </a:rPr>
            </a:br>
            <a:r>
              <a:rPr lang="ja-JP" altLang="en-US" sz="1000" dirty="0">
                <a:solidFill>
                  <a:sysClr val="windowText" lastClr="000000"/>
                </a:solidFill>
              </a:rPr>
              <a:t>により表される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43642" y="1170720"/>
            <a:ext cx="182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ベクトル方程式</a:t>
            </a:r>
          </a:p>
        </p:txBody>
      </p:sp>
      <p:sp>
        <p:nvSpPr>
          <p:cNvPr id="105" name="角丸四角形吹き出し 104"/>
          <p:cNvSpPr/>
          <p:nvPr/>
        </p:nvSpPr>
        <p:spPr>
          <a:xfrm>
            <a:off x="3598826" y="82352"/>
            <a:ext cx="2103597" cy="1056250"/>
          </a:xfrm>
          <a:prstGeom prst="wedgeRoundRectCallout">
            <a:avLst>
              <a:gd name="adj1" fmla="val 32278"/>
              <a:gd name="adj2" fmla="val 88731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直線を表す方程式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7730189"/>
                  </p:ext>
                </p:extLst>
              </p:nvPr>
            </p:nvGraphicFramePr>
            <p:xfrm>
              <a:off x="3614192" y="298376"/>
              <a:ext cx="2156079" cy="8058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77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6837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622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b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比例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10971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9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𝑦</m:t>
                                </m:r>
                                <m:r>
                                  <a:rPr lang="en-US" altLang="ja-JP" sz="9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=</m:t>
                                </m:r>
                                <m:r>
                                  <a:rPr lang="en-US" altLang="ja-JP" sz="9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𝑎𝑥</m:t>
                                </m:r>
                              </m:oMath>
                            </m:oMathPara>
                          </a14:m>
                          <a:endParaRPr lang="en-US" altLang="ja-JP" sz="9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622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b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r>
                            <a:rPr kumimoji="1" lang="ja-JP" altLang="en-US" sz="900" b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点と傾き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10971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9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𝑦</m:t>
                                </m:r>
                                <m:r>
                                  <a:rPr lang="en-US" altLang="ja-JP" sz="9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=</m:t>
                                </m:r>
                                <m:r>
                                  <a:rPr lang="en-US" altLang="ja-JP" sz="9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𝑚</m:t>
                                </m:r>
                                <m:d>
                                  <m:dPr>
                                    <m:ctrlPr>
                                      <a:rPr lang="en-US" altLang="ja-JP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</a:rPr>
                                      <m:t>𝑥</m:t>
                                    </m:r>
                                    <m:r>
                                      <a:rPr lang="en-US" altLang="ja-JP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lang="en-US" altLang="ja-JP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altLang="ja-JP" sz="9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altLang="ja-JP" sz="9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altLang="ja-JP" sz="9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21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b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2</a:t>
                          </a:r>
                          <a:r>
                            <a:rPr kumimoji="1" lang="ja-JP" altLang="en-US" sz="900" b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9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𝑦</m:t>
                                </m:r>
                                <m:r>
                                  <a:rPr lang="en-US" altLang="ja-JP" sz="9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ja-JP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ja-JP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ja-JP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ja-JP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ja-JP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ja-JP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en-US" altLang="ja-JP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</a:rPr>
                                      <m:t>𝑥</m:t>
                                    </m:r>
                                    <m:r>
                                      <a:rPr lang="en-US" altLang="ja-JP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ja-JP" sz="9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9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9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7730189"/>
                  </p:ext>
                </p:extLst>
              </p:nvPr>
            </p:nvGraphicFramePr>
            <p:xfrm>
              <a:off x="3614192" y="298376"/>
              <a:ext cx="2156079" cy="812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7705"/>
                    <a:gridCol w="1468374"/>
                  </a:tblGrid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比例</a:t>
                          </a:r>
                          <a:endParaRPr kumimoji="1" lang="ja-JP" altLang="en-US" sz="9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9"/>
                          <a:stretch>
                            <a:fillRect l="-47303" t="-2703" b="-262162"/>
                          </a:stretch>
                        </a:blipFill>
                      </a:tcPr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r>
                            <a:rPr kumimoji="1" lang="ja-JP" altLang="en-US" sz="9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点と傾き</a:t>
                          </a:r>
                          <a:endParaRPr kumimoji="1" lang="ja-JP" altLang="en-US" sz="9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9"/>
                          <a:stretch>
                            <a:fillRect l="-47303" t="-100000" b="-155263"/>
                          </a:stretch>
                        </a:blipFill>
                      </a:tcPr>
                    </a:tc>
                  </a:tr>
                  <a:tr h="3552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2</a:t>
                          </a:r>
                          <a:r>
                            <a:rPr kumimoji="1" lang="ja-JP" altLang="en-US" sz="900" b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kumimoji="1" lang="ja-JP" altLang="en-US" sz="9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9"/>
                          <a:stretch>
                            <a:fillRect l="-47303" t="-131034" b="-172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85" name="テキスト ボックス 284"/>
          <p:cNvSpPr txBox="1"/>
          <p:nvPr/>
        </p:nvSpPr>
        <p:spPr>
          <a:xfrm>
            <a:off x="190501" y="2248824"/>
            <a:ext cx="1767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</a:t>
            </a:r>
            <a:r>
              <a:rPr kumimoji="1" lang="ja-JP" altLang="en-US" sz="1000" dirty="0"/>
              <a:t>直線上の点を表す公式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/>
              <p:cNvSpPr txBox="1"/>
              <p:nvPr/>
            </p:nvSpPr>
            <p:spPr>
              <a:xfrm>
                <a:off x="7790656" y="2461511"/>
                <a:ext cx="936104" cy="26590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ja-JP" altLang="ja-JP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ja-JP" sz="1000" b="0" i="0" smtClean="0">
                            <a:latin typeface="Cambria Math"/>
                          </a:rPr>
                          <m:t>OA</m:t>
                        </m:r>
                      </m:e>
                    </m:acc>
                  </m:oMath>
                </a14:m>
                <a:r>
                  <a:rPr kumimoji="1" lang="ja-JP" altLang="en-US" sz="1000" dirty="0"/>
                  <a:t> </a:t>
                </a:r>
                <a:r>
                  <a:rPr kumimoji="1" lang="ja-JP" altLang="en-US" sz="1000" dirty="0" err="1"/>
                  <a:t>だけ</a:t>
                </a:r>
                <a:r>
                  <a:rPr kumimoji="1" lang="ja-JP" altLang="en-US" sz="1000" dirty="0"/>
                  <a:t>移動</a:t>
                </a:r>
              </a:p>
            </p:txBody>
          </p:sp>
        </mc:Choice>
        <mc:Fallback xmlns="">
          <p:sp>
            <p:nvSpPr>
              <p:cNvPr id="170" name="テキスト ボックス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656" y="2461511"/>
                <a:ext cx="936104" cy="265907"/>
              </a:xfrm>
              <a:prstGeom prst="rect">
                <a:avLst/>
              </a:prstGeom>
              <a:blipFill rotWithShape="1">
                <a:blip r:embed="rId40"/>
                <a:stretch>
                  <a:fillRect b="-9302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四角形吹き出し 105"/>
              <p:cNvSpPr/>
              <p:nvPr/>
            </p:nvSpPr>
            <p:spPr>
              <a:xfrm>
                <a:off x="6191412" y="3682752"/>
                <a:ext cx="1527236" cy="471651"/>
              </a:xfrm>
              <a:prstGeom prst="wedgeRectCallout">
                <a:avLst>
                  <a:gd name="adj1" fmla="val -58042"/>
                  <a:gd name="adj2" fmla="val -16506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000" dirty="0">
                    <a:solidFill>
                      <a:schemeClr val="tx1"/>
                    </a:solidFill>
                  </a:rPr>
                  <a:t>直線</a:t>
                </a:r>
                <a14:m>
                  <m:oMath xmlns:m="http://schemas.openxmlformats.org/officeDocument/2006/math">
                    <m:r>
                      <a:rPr lang="en-US" altLang="ja-JP" sz="10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sz="1000" dirty="0">
                    <a:solidFill>
                      <a:schemeClr val="tx1"/>
                    </a:solidFill>
                  </a:rPr>
                  <a:t> の</a:t>
                </a:r>
                <a:br>
                  <a:rPr lang="en-US" altLang="ja-JP" sz="1000" dirty="0">
                    <a:solidFill>
                      <a:schemeClr val="tx1"/>
                    </a:solidFill>
                  </a:rPr>
                </a:br>
                <a:r>
                  <a:rPr lang="ja-JP" altLang="en-US" sz="1000" dirty="0">
                    <a:solidFill>
                      <a:schemeClr val="tx1"/>
                    </a:solidFill>
                  </a:rPr>
                  <a:t>法線ベクトルは</a:t>
                </a:r>
                <a14:m>
                  <m:oMath xmlns:m="http://schemas.openxmlformats.org/officeDocument/2006/math">
                    <m:r>
                      <a:rPr lang="ja-JP" altLang="ja-JP" sz="100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ja-JP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ja-JP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ja-JP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6" name="四角形吹き出し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412" y="3682752"/>
                <a:ext cx="1527236" cy="471651"/>
              </a:xfrm>
              <a:prstGeom prst="wedgeRectCallout">
                <a:avLst>
                  <a:gd name="adj1" fmla="val -58042"/>
                  <a:gd name="adj2" fmla="val -16506"/>
                </a:avLst>
              </a:prstGeom>
              <a:blipFill>
                <a:blip r:embed="rId4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角丸四角形吹き出し 87">
            <a:extLst>
              <a:ext uri="{FF2B5EF4-FFF2-40B4-BE49-F238E27FC236}">
                <a16:creationId xmlns:a16="http://schemas.microsoft.com/office/drawing/2014/main" id="{943B8DC0-89DD-42B2-972F-2DCE25DEB01C}"/>
              </a:ext>
            </a:extLst>
          </p:cNvPr>
          <p:cNvSpPr/>
          <p:nvPr/>
        </p:nvSpPr>
        <p:spPr>
          <a:xfrm>
            <a:off x="6787213" y="4270546"/>
            <a:ext cx="931435" cy="260780"/>
          </a:xfrm>
          <a:prstGeom prst="wedgeRoundRectCallout">
            <a:avLst>
              <a:gd name="adj1" fmla="val -64989"/>
              <a:gd name="adj2" fmla="val 39478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2</a:t>
            </a:r>
            <a:r>
              <a:rPr lang="ja-JP" altLang="en-US" sz="1000" dirty="0">
                <a:solidFill>
                  <a:schemeClr val="tx1"/>
                </a:solidFill>
              </a:rPr>
              <a:t>･</a:t>
            </a:r>
            <a:r>
              <a:rPr lang="en-US" altLang="ja-JP" sz="1000" dirty="0">
                <a:solidFill>
                  <a:schemeClr val="tx1"/>
                </a:solidFill>
              </a:rPr>
              <a:t>3</a:t>
            </a:r>
            <a:r>
              <a:rPr lang="ja-JP" altLang="en-US" sz="1000" dirty="0">
                <a:solidFill>
                  <a:schemeClr val="tx1"/>
                </a:solidFill>
              </a:rPr>
              <a:t>次元共通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1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角丸四角形 102"/>
          <p:cNvSpPr/>
          <p:nvPr/>
        </p:nvSpPr>
        <p:spPr>
          <a:xfrm>
            <a:off x="86317" y="875364"/>
            <a:ext cx="4413283" cy="2701519"/>
          </a:xfrm>
          <a:prstGeom prst="roundRect">
            <a:avLst>
              <a:gd name="adj" fmla="val 434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0" tIns="45715" rIns="91430" bIns="4571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00" dirty="0">
                <a:solidFill>
                  <a:sysClr val="windowText" lastClr="00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分点公式とその応用</a:t>
            </a:r>
          </a:p>
        </p:txBody>
      </p:sp>
      <p:sp>
        <p:nvSpPr>
          <p:cNvPr id="361" name="四角形: 角を丸くする 360">
            <a:extLst>
              <a:ext uri="{FF2B5EF4-FFF2-40B4-BE49-F238E27FC236}">
                <a16:creationId xmlns:a16="http://schemas.microsoft.com/office/drawing/2014/main" id="{B1F05CA2-D5F0-4278-8C2E-47A6C69B9348}"/>
              </a:ext>
            </a:extLst>
          </p:cNvPr>
          <p:cNvSpPr/>
          <p:nvPr/>
        </p:nvSpPr>
        <p:spPr>
          <a:xfrm>
            <a:off x="2375278" y="1448592"/>
            <a:ext cx="2031002" cy="2039292"/>
          </a:xfrm>
          <a:prstGeom prst="roundRect">
            <a:avLst>
              <a:gd name="adj" fmla="val 5688"/>
            </a:avLst>
          </a:prstGeom>
          <a:noFill/>
          <a:ln w="15875">
            <a:solidFill>
              <a:schemeClr val="tx2"/>
            </a:solidFill>
            <a:prstDash val="dash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324" name="カギ線コネクタ 96">
            <a:extLst>
              <a:ext uri="{FF2B5EF4-FFF2-40B4-BE49-F238E27FC236}">
                <a16:creationId xmlns:a16="http://schemas.microsoft.com/office/drawing/2014/main" id="{D30FAADB-043E-456D-8A87-1D2A7A40F05D}"/>
              </a:ext>
            </a:extLst>
          </p:cNvPr>
          <p:cNvCxnSpPr>
            <a:cxnSpLocks/>
            <a:endCxn id="74" idx="1"/>
          </p:cNvCxnSpPr>
          <p:nvPr/>
        </p:nvCxnSpPr>
        <p:spPr>
          <a:xfrm rot="16200000" flipH="1">
            <a:off x="1038251" y="5541653"/>
            <a:ext cx="1264651" cy="139136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角丸四角形 102">
            <a:extLst>
              <a:ext uri="{FF2B5EF4-FFF2-40B4-BE49-F238E27FC236}">
                <a16:creationId xmlns:a16="http://schemas.microsoft.com/office/drawing/2014/main" id="{D6967495-B4C6-4915-BF1A-8131B4A5F3E4}"/>
              </a:ext>
            </a:extLst>
          </p:cNvPr>
          <p:cNvSpPr/>
          <p:nvPr/>
        </p:nvSpPr>
        <p:spPr>
          <a:xfrm>
            <a:off x="79999" y="6572399"/>
            <a:ext cx="4413283" cy="1598510"/>
          </a:xfrm>
          <a:prstGeom prst="roundRect">
            <a:avLst>
              <a:gd name="adj" fmla="val 434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0" tIns="45715" rIns="91430" bIns="45715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00" dirty="0">
                <a:solidFill>
                  <a:sysClr val="windowText" lastClr="00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三角形の面積５公式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正方形/長方形 194">
                <a:extLst>
                  <a:ext uri="{FF2B5EF4-FFF2-40B4-BE49-F238E27FC236}">
                    <a16:creationId xmlns:a16="http://schemas.microsoft.com/office/drawing/2014/main" id="{DCF3606C-2622-4536-83BE-C5D07C360787}"/>
                  </a:ext>
                </a:extLst>
              </p:cNvPr>
              <p:cNvSpPr/>
              <p:nvPr/>
            </p:nvSpPr>
            <p:spPr>
              <a:xfrm>
                <a:off x="79483" y="9793824"/>
                <a:ext cx="1508584" cy="33814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000" dirty="0">
                    <a:solidFill>
                      <a:schemeClr val="tx1"/>
                    </a:solidFill>
                  </a:rPr>
                  <a:t>三角形の面積</a:t>
                </a:r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ja-JP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△</m:t>
                          </m:r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OAB</m:t>
                          </m:r>
                        </m:sub>
                      </m:sSub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5" name="正方形/長方形 194">
                <a:extLst>
                  <a:ext uri="{FF2B5EF4-FFF2-40B4-BE49-F238E27FC236}">
                    <a16:creationId xmlns:a16="http://schemas.microsoft.com/office/drawing/2014/main" id="{DCF3606C-2622-4536-83BE-C5D07C3607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3" y="9793824"/>
                <a:ext cx="1508584" cy="338147"/>
              </a:xfrm>
              <a:prstGeom prst="rect">
                <a:avLst/>
              </a:prstGeom>
              <a:blipFill>
                <a:blip r:embed="rId2"/>
                <a:stretch>
                  <a:fillRect t="-28571" b="-26786"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正方形/長方形 75"/>
              <p:cNvSpPr/>
              <p:nvPr/>
            </p:nvSpPr>
            <p:spPr>
              <a:xfrm>
                <a:off x="158574" y="2633622"/>
                <a:ext cx="1631204" cy="83991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重心</m:t>
                      </m:r>
                      <m:r>
                        <a:rPr lang="ja-JP" alt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　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OG</m:t>
                          </m:r>
                        </m:e>
                      </m:ac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OA</m:t>
                              </m:r>
                            </m:e>
                          </m:acc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OB</m:t>
                              </m:r>
                            </m:e>
                          </m:acc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OC</m:t>
                              </m:r>
                            </m:e>
                          </m:acc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ja-JP" altLang="en-US" sz="500" dirty="0">
                          <a:solidFill>
                            <a:schemeClr val="tx1"/>
                          </a:solidFill>
                          <a:latin typeface="Cambria Math"/>
                        </a:rPr>
                        <m:t>　</m:t>
                      </m:r>
                    </m:oMath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AG</m:t>
                          </m:r>
                        </m:e>
                      </m:ac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AB</m:t>
                              </m:r>
                            </m:e>
                          </m:acc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AC</m:t>
                              </m:r>
                            </m:e>
                          </m:acc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正方形/長方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74" y="2633622"/>
                <a:ext cx="1631204" cy="839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縦巻き 54"/>
          <p:cNvSpPr/>
          <p:nvPr/>
        </p:nvSpPr>
        <p:spPr>
          <a:xfrm flipH="1">
            <a:off x="4433374" y="1192624"/>
            <a:ext cx="3465703" cy="6978286"/>
          </a:xfrm>
          <a:prstGeom prst="verticalScroll">
            <a:avLst>
              <a:gd name="adj" fmla="val 7305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53678" y="1521891"/>
            <a:ext cx="2675468" cy="2679266"/>
          </a:xfrm>
          <a:prstGeom prst="roundRect">
            <a:avLst>
              <a:gd name="adj" fmla="val 494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000" dirty="0">
                <a:solidFill>
                  <a:sysClr val="windowText" lastClr="00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直線</a:t>
            </a:r>
          </a:p>
        </p:txBody>
      </p:sp>
      <p:sp>
        <p:nvSpPr>
          <p:cNvPr id="2" name="横巻き 1"/>
          <p:cNvSpPr/>
          <p:nvPr/>
        </p:nvSpPr>
        <p:spPr>
          <a:xfrm>
            <a:off x="85801" y="82352"/>
            <a:ext cx="2263299" cy="720080"/>
          </a:xfrm>
          <a:prstGeom prst="horizontalScroll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spcCol="0" rtlCol="0" anchor="ctr"/>
          <a:lstStyle/>
          <a:p>
            <a:r>
              <a:rPr lang="ja-JP" altLang="en-US" sz="1200" b="1" dirty="0">
                <a:solidFill>
                  <a:sysClr val="windowText" lastClr="00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メイリオ" panose="020B0604030504040204" pitchFamily="50" charset="-128"/>
              </a:rPr>
              <a:t>ベクトル演算の図形的性質</a:t>
            </a:r>
            <a:endParaRPr lang="en-US" altLang="ja-JP" sz="1400" dirty="0">
              <a:solidFill>
                <a:sysClr val="windowText" lastClr="000000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algn="r"/>
            <a:r>
              <a:rPr lang="ja-JP" altLang="en-US" sz="900" dirty="0">
                <a:solidFill>
                  <a:sysClr val="windowText" lastClr="000000"/>
                </a:solidFill>
                <a:latin typeface="BIZ UD明朝 M" panose="02020500000000000000" pitchFamily="17" charset="-128"/>
                <a:ea typeface="BIZ UD明朝 M" panose="02020500000000000000" pitchFamily="17" charset="-128"/>
              </a:rPr>
              <a:t>～公式を図形的に理解しよう～</a:t>
            </a:r>
            <a:endParaRPr lang="en-US" altLang="ja-JP" sz="900" dirty="0">
              <a:solidFill>
                <a:sysClr val="windowText" lastClr="000000"/>
              </a:solidFill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正方形/長方形 16"/>
              <p:cNvSpPr/>
              <p:nvPr/>
            </p:nvSpPr>
            <p:spPr>
              <a:xfrm>
                <a:off x="2750098" y="4099810"/>
                <a:ext cx="1588127" cy="47897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000" dirty="0">
                    <a:solidFill>
                      <a:schemeClr val="tx1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垂直なベクトルの内積</a:t>
                </a:r>
                <a:endParaRPr lang="en-US" altLang="ja-JP" sz="1000" dirty="0">
                  <a:solidFill>
                    <a:schemeClr val="tx1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altLang="ja-JP" sz="10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en-US" altLang="ja-JP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altLang="ja-JP" sz="10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ja-JP" altLang="en-US" sz="1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⟺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ja-JP" sz="1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ja-JP" sz="1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正方形/長方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8" y="4099810"/>
                <a:ext cx="1588127" cy="4789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/>
          <p:cNvSpPr txBox="1"/>
          <p:nvPr/>
        </p:nvSpPr>
        <p:spPr>
          <a:xfrm>
            <a:off x="3540078" y="4685255"/>
            <a:ext cx="1053387" cy="153888"/>
          </a:xfrm>
          <a:prstGeom prst="rect">
            <a:avLst/>
          </a:prstGeom>
          <a:noFill/>
          <a:ln w="6350">
            <a:noFill/>
          </a:ln>
        </p:spPr>
        <p:txBody>
          <a:bodyPr wrap="square" tIns="0" bIns="0" rtlCol="0">
            <a:spAutoFit/>
          </a:bodyPr>
          <a:lstStyle/>
          <a:p>
            <a:r>
              <a:rPr kumimoji="1" lang="ja-JP" altLang="en-US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直径の円周角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39613" y="3839451"/>
            <a:ext cx="951958" cy="153888"/>
          </a:xfrm>
          <a:prstGeom prst="rect">
            <a:avLst/>
          </a:prstGeom>
          <a:noFill/>
          <a:ln w="6350">
            <a:noFill/>
          </a:ln>
        </p:spPr>
        <p:txBody>
          <a:bodyPr wrap="square" tIns="0" bIns="0" rtlCol="0">
            <a:spAutoFit/>
          </a:bodyPr>
          <a:lstStyle/>
          <a:p>
            <a:r>
              <a:rPr lang="ja-JP" altLang="en-US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法線ベクトル</a:t>
            </a:r>
            <a:endParaRPr kumimoji="1" lang="ja-JP" altLang="en-US" sz="1000" dirty="0"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正方形/長方形 25"/>
              <p:cNvSpPr/>
              <p:nvPr/>
            </p:nvSpPr>
            <p:spPr>
              <a:xfrm>
                <a:off x="2456494" y="6660480"/>
                <a:ext cx="1920234" cy="72527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ja-JP" altLang="ja-JP" sz="10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△</m:t>
                          </m:r>
                          <m:r>
                            <m:rPr>
                              <m:sty m:val="p"/>
                            </m:rPr>
                            <a:rPr lang="en-US" altLang="ja-JP" sz="10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OAB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ja-JP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ja-JP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e>
                                  </m:d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ja-JP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ja-JP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ja-JP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</m:acc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ja-JP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494" y="6660480"/>
                <a:ext cx="1920234" cy="7252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正方形/長方形 24"/>
              <p:cNvSpPr/>
              <p:nvPr/>
            </p:nvSpPr>
            <p:spPr>
              <a:xfrm>
                <a:off x="86317" y="3665013"/>
                <a:ext cx="2151480" cy="1344792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ja-JP" altLang="en-US" sz="1000" dirty="0">
                    <a:solidFill>
                      <a:schemeClr val="tx1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内積</a:t>
                </a:r>
                <a:endParaRPr lang="en-US" altLang="ja-JP" sz="1000" dirty="0">
                  <a:solidFill>
                    <a:schemeClr val="tx1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pPr>
                  <a:tabLst>
                    <a:tab pos="1168400" algn="l"/>
                  </a:tabLst>
                </a:pPr>
                <a:endParaRPr lang="en-US" altLang="ja-JP" sz="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d>
                        <m:d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ja-JP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7" y="3665013"/>
                <a:ext cx="2151480" cy="1344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正方形/長方形 26"/>
              <p:cNvSpPr/>
              <p:nvPr/>
            </p:nvSpPr>
            <p:spPr>
              <a:xfrm>
                <a:off x="1366732" y="6904873"/>
                <a:ext cx="1263529" cy="35603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9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9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9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ja-JP" altLang="ja-JP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9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1−</m:t>
                          </m:r>
                          <m:func>
                            <m:funcPr>
                              <m:ctrlPr>
                                <a:rPr lang="ja-JP" altLang="ja-JP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ja-JP" altLang="ja-JP" sz="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9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ja-JP" sz="9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ja-JP" sz="9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ja-JP" altLang="ja-JP" sz="9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正方形/長方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732" y="6904873"/>
                <a:ext cx="1263529" cy="3560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正方形/長方形 29"/>
              <p:cNvSpPr/>
              <p:nvPr/>
            </p:nvSpPr>
            <p:spPr>
              <a:xfrm>
                <a:off x="2457859" y="2314600"/>
                <a:ext cx="1865840" cy="107247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ja-JP" altLang="en-US" sz="1000" dirty="0">
                    <a:solidFill>
                      <a:schemeClr val="tx1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内分・外分</a:t>
                </a:r>
                <a:endParaRPr lang="en-US" altLang="ja-JP" sz="1000" dirty="0">
                  <a:solidFill>
                    <a:schemeClr val="tx1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OP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OA</m:t>
                              </m:r>
                            </m:e>
                          </m:acc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OB</m:t>
                              </m:r>
                            </m:e>
                          </m:acc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OP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∓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OA</m:t>
                              </m:r>
                            </m:e>
                          </m:acc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OB</m:t>
                              </m:r>
                            </m:e>
                          </m:acc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∓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ja-JP" sz="1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r"/>
                <a:r>
                  <a:rPr lang="ja-JP" altLang="en-US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（複号同順）</a:t>
                </a:r>
                <a:endParaRPr lang="ja-JP" altLang="ja-JP" sz="1000" dirty="0">
                  <a:solidFill>
                    <a:schemeClr val="tx1"/>
                  </a:solidFill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</p:txBody>
          </p:sp>
        </mc:Choice>
        <mc:Fallback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859" y="2314600"/>
                <a:ext cx="1865840" cy="10724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角丸四角形 14"/>
          <p:cNvSpPr/>
          <p:nvPr/>
        </p:nvSpPr>
        <p:spPr>
          <a:xfrm>
            <a:off x="4853678" y="4343905"/>
            <a:ext cx="2675468" cy="1427079"/>
          </a:xfrm>
          <a:prstGeom prst="roundRect">
            <a:avLst>
              <a:gd name="adj" fmla="val 8636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000">
                <a:solidFill>
                  <a:sysClr val="windowText" lastClr="00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円（</a:t>
            </a:r>
            <a:r>
              <a:rPr kumimoji="1" lang="ja-JP" altLang="en-US" sz="1000" dirty="0">
                <a:solidFill>
                  <a:sysClr val="windowText" lastClr="00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球）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4853678" y="5903957"/>
            <a:ext cx="2675468" cy="1451203"/>
          </a:xfrm>
          <a:prstGeom prst="roundRect">
            <a:avLst>
              <a:gd name="adj" fmla="val 8636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000" dirty="0">
                <a:solidFill>
                  <a:sysClr val="windowText" lastClr="00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平面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正方形/長方形 66"/>
              <p:cNvSpPr/>
              <p:nvPr/>
            </p:nvSpPr>
            <p:spPr>
              <a:xfrm>
                <a:off x="172132" y="6661199"/>
                <a:ext cx="1415935" cy="38048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ja-JP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△</m:t>
                          </m:r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OAB</m:t>
                          </m:r>
                        </m:sub>
                      </m:sSub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正方形/長方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32" y="6661199"/>
                <a:ext cx="1415935" cy="3804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カギ線コネクタ 81"/>
          <p:cNvCxnSpPr>
            <a:stCxn id="17" idx="2"/>
            <a:endCxn id="128" idx="1"/>
          </p:cNvCxnSpPr>
          <p:nvPr/>
        </p:nvCxnSpPr>
        <p:spPr>
          <a:xfrm rot="16200000" flipH="1">
            <a:off x="4128287" y="3994659"/>
            <a:ext cx="262864" cy="1431114"/>
          </a:xfrm>
          <a:prstGeom prst="bent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カギ線コネクタ 82"/>
          <p:cNvCxnSpPr>
            <a:stCxn id="17" idx="0"/>
            <a:endCxn id="131" idx="1"/>
          </p:cNvCxnSpPr>
          <p:nvPr/>
        </p:nvCxnSpPr>
        <p:spPr>
          <a:xfrm rot="5400000" flipH="1" flipV="1">
            <a:off x="4128287" y="3252821"/>
            <a:ext cx="262864" cy="1431114"/>
          </a:xfrm>
          <a:prstGeom prst="bent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正方形/長方形 154"/>
              <p:cNvSpPr/>
              <p:nvPr/>
            </p:nvSpPr>
            <p:spPr>
              <a:xfrm>
                <a:off x="7976552" y="1422537"/>
                <a:ext cx="2478400" cy="579974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000" dirty="0">
                    <a:solidFill>
                      <a:schemeClr val="tx1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３点Ａ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,</a:t>
                </a:r>
                <a:r>
                  <a:rPr lang="ja-JP" altLang="en-US" sz="1000" dirty="0">
                    <a:solidFill>
                      <a:schemeClr val="tx1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Ｂ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,</a:t>
                </a:r>
                <a:r>
                  <a:rPr lang="ja-JP" altLang="en-US" sz="1000" dirty="0">
                    <a:solidFill>
                      <a:schemeClr val="tx1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Ｃが同一直線上にある</a:t>
                </a:r>
                <a:endParaRPr lang="en-US" altLang="ja-JP" sz="1000" dirty="0">
                  <a:solidFill>
                    <a:schemeClr val="tx1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  <a:p>
                <a:pPr algn="ctr"/>
                <a:endParaRPr lang="en-US" altLang="ja-JP" sz="6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AC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AB</m:t>
                          </m:r>
                        </m:e>
                      </m:acc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5" name="正方形/長方形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552" y="1422537"/>
                <a:ext cx="2478400" cy="57997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直線矢印コネクタ 155"/>
          <p:cNvCxnSpPr>
            <a:stCxn id="110" idx="2"/>
            <a:endCxn id="135" idx="3"/>
          </p:cNvCxnSpPr>
          <p:nvPr/>
        </p:nvCxnSpPr>
        <p:spPr>
          <a:xfrm flipH="1">
            <a:off x="7407548" y="2019634"/>
            <a:ext cx="391210" cy="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正方形/長方形 158"/>
              <p:cNvSpPr/>
              <p:nvPr/>
            </p:nvSpPr>
            <p:spPr>
              <a:xfrm>
                <a:off x="7976552" y="2920511"/>
                <a:ext cx="2478400" cy="85569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３点Ａ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,</a:t>
                </a:r>
                <a:r>
                  <a:rPr lang="ja-JP" altLang="en-US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Ｂ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,</a:t>
                </a:r>
                <a:r>
                  <a:rPr lang="ja-JP" altLang="en-US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Ｃが同一直線上にない</a:t>
                </a:r>
                <a:endParaRPr lang="en-US" altLang="ja-JP" sz="1000" dirty="0">
                  <a:solidFill>
                    <a:schemeClr val="tx1"/>
                  </a:solidFill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/>
                <a:r>
                  <a:rPr lang="ja-JP" altLang="en-US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↓</a:t>
                </a:r>
                <a:endParaRPr lang="en-US" altLang="ja-JP" sz="1000" dirty="0">
                  <a:solidFill>
                    <a:schemeClr val="tx1"/>
                  </a:solidFill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/>
                <a:r>
                  <a:rPr lang="ja-JP" altLang="en-US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３点Ａ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,</a:t>
                </a:r>
                <a:r>
                  <a:rPr lang="ja-JP" altLang="en-US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Ｂ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,</a:t>
                </a:r>
                <a:r>
                  <a:rPr lang="ja-JP" altLang="en-US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Ｃが同一平面上にある</a:t>
                </a:r>
                <a:endParaRPr lang="en-US" altLang="ja-JP" sz="1000" dirty="0">
                  <a:solidFill>
                    <a:schemeClr val="tx1"/>
                  </a:solidFill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/>
                <a:endParaRPr lang="en-US" altLang="ja-JP" sz="600" dirty="0">
                  <a:solidFill>
                    <a:schemeClr val="tx1"/>
                  </a:solidFill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AB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AC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ja-JP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　</m:t>
                      </m:r>
                      <m:r>
                        <a:rPr lang="en-US" altLang="ja-JP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ja-JP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　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</p:txBody>
          </p:sp>
        </mc:Choice>
        <mc:Fallback>
          <p:sp>
            <p:nvSpPr>
              <p:cNvPr id="159" name="正方形/長方形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552" y="2920511"/>
                <a:ext cx="2478400" cy="8556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直線矢印コネクタ 159"/>
          <p:cNvCxnSpPr>
            <a:stCxn id="155" idx="2"/>
            <a:endCxn id="159" idx="0"/>
          </p:cNvCxnSpPr>
          <p:nvPr/>
        </p:nvCxnSpPr>
        <p:spPr>
          <a:xfrm>
            <a:off x="9215752" y="2002511"/>
            <a:ext cx="0" cy="9180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正方形/長方形 164"/>
              <p:cNvSpPr/>
              <p:nvPr/>
            </p:nvSpPr>
            <p:spPr>
              <a:xfrm>
                <a:off x="7976552" y="3911171"/>
                <a:ext cx="2478400" cy="579974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000" dirty="0">
                    <a:solidFill>
                      <a:schemeClr val="tx1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４点Ａ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,</a:t>
                </a:r>
                <a:r>
                  <a:rPr lang="ja-JP" altLang="en-US" sz="1000" dirty="0">
                    <a:solidFill>
                      <a:schemeClr val="tx1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Ｂ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,</a:t>
                </a:r>
                <a:r>
                  <a:rPr lang="ja-JP" altLang="en-US" sz="1000" dirty="0">
                    <a:solidFill>
                      <a:schemeClr val="tx1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Ｃ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,</a:t>
                </a:r>
                <a:r>
                  <a:rPr lang="ja-JP" altLang="en-US" sz="1000" dirty="0">
                    <a:solidFill>
                      <a:schemeClr val="tx1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Ｐが同一平面上にある</a:t>
                </a:r>
                <a:endParaRPr lang="en-US" altLang="ja-JP" sz="800" dirty="0">
                  <a:solidFill>
                    <a:schemeClr val="tx1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  <a:p>
                <a:pPr algn="ctr"/>
                <a:endParaRPr lang="en-US" altLang="ja-JP" sz="6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AP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AB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AC</m:t>
                          </m:r>
                        </m:e>
                      </m:acc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5" name="正方形/長方形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552" y="3911171"/>
                <a:ext cx="2478400" cy="5799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直線矢印コネクタ 168"/>
          <p:cNvCxnSpPr>
            <a:stCxn id="159" idx="2"/>
            <a:endCxn id="165" idx="0"/>
          </p:cNvCxnSpPr>
          <p:nvPr/>
        </p:nvCxnSpPr>
        <p:spPr>
          <a:xfrm>
            <a:off x="9215752" y="3776207"/>
            <a:ext cx="0" cy="13496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正方形/長方形 171"/>
              <p:cNvSpPr/>
              <p:nvPr/>
            </p:nvSpPr>
            <p:spPr>
              <a:xfrm>
                <a:off x="7976552" y="5438937"/>
                <a:ext cx="2478400" cy="103556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４点Ａ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,</a:t>
                </a:r>
                <a:r>
                  <a:rPr lang="ja-JP" altLang="en-US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Ｂ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,</a:t>
                </a:r>
                <a:r>
                  <a:rPr lang="ja-JP" altLang="en-US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Ｃ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,</a:t>
                </a:r>
                <a:r>
                  <a:rPr lang="ja-JP" altLang="en-US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Ｄが同一平面上にない</a:t>
                </a:r>
                <a:endParaRPr lang="en-US" altLang="ja-JP" sz="1000" dirty="0">
                  <a:solidFill>
                    <a:schemeClr val="tx1"/>
                  </a:solidFill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/>
                <a:r>
                  <a:rPr lang="ja-JP" altLang="en-US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↓</a:t>
                </a:r>
                <a:endParaRPr lang="en-US" altLang="ja-JP" sz="1000" dirty="0">
                  <a:solidFill>
                    <a:schemeClr val="tx1"/>
                  </a:solidFill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/>
                <a:r>
                  <a:rPr lang="ja-JP" altLang="en-US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４点Ａ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,</a:t>
                </a:r>
                <a:r>
                  <a:rPr lang="ja-JP" altLang="en-US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Ｂ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,</a:t>
                </a:r>
                <a:r>
                  <a:rPr lang="ja-JP" altLang="en-US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Ｃ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,</a:t>
                </a:r>
                <a:r>
                  <a:rPr lang="ja-JP" altLang="en-US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Ｄが同一空間内にある</a:t>
                </a:r>
                <a:endParaRPr lang="en-US" altLang="ja-JP" sz="1000" dirty="0">
                  <a:solidFill>
                    <a:schemeClr val="tx1"/>
                  </a:solidFill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/>
                <a:endParaRPr lang="en-US" altLang="ja-JP" sz="600" dirty="0">
                  <a:solidFill>
                    <a:schemeClr val="tx1"/>
                  </a:solidFill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AB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AC</m:t>
                          </m:r>
                        </m:e>
                      </m:acc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  <m:acc>
                        <m:accPr>
                          <m:chr m:val="⃗"/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AD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ja-JP" sz="1000" i="1" dirty="0">
                  <a:solidFill>
                    <a:schemeClr val="tx1"/>
                  </a:solidFill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ja-JP" altLang="en-US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　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altLang="ja-JP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</p:txBody>
          </p:sp>
        </mc:Choice>
        <mc:Fallback>
          <p:sp>
            <p:nvSpPr>
              <p:cNvPr id="172" name="正方形/長方形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552" y="5438937"/>
                <a:ext cx="2478400" cy="103556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直線矢印コネクタ 172"/>
          <p:cNvCxnSpPr>
            <a:stCxn id="165" idx="2"/>
            <a:endCxn id="172" idx="0"/>
          </p:cNvCxnSpPr>
          <p:nvPr/>
        </p:nvCxnSpPr>
        <p:spPr>
          <a:xfrm>
            <a:off x="9215752" y="4491145"/>
            <a:ext cx="0" cy="94779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正方形/長方形 177"/>
              <p:cNvSpPr/>
              <p:nvPr/>
            </p:nvSpPr>
            <p:spPr>
              <a:xfrm>
                <a:off x="7976552" y="6694955"/>
                <a:ext cx="2478400" cy="579974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000" dirty="0">
                    <a:solidFill>
                      <a:schemeClr val="tx1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５点Ａ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,</a:t>
                </a:r>
                <a:r>
                  <a:rPr lang="ja-JP" altLang="en-US" sz="1000" dirty="0">
                    <a:solidFill>
                      <a:schemeClr val="tx1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Ｂ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,</a:t>
                </a:r>
                <a:r>
                  <a:rPr lang="ja-JP" altLang="en-US" sz="1000" dirty="0">
                    <a:solidFill>
                      <a:schemeClr val="tx1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Ｃ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,</a:t>
                </a:r>
                <a:r>
                  <a:rPr lang="ja-JP" altLang="en-US" sz="1000" dirty="0">
                    <a:solidFill>
                      <a:schemeClr val="tx1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Ｄ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,</a:t>
                </a:r>
                <a:r>
                  <a:rPr lang="ja-JP" altLang="en-US" sz="1000" dirty="0">
                    <a:solidFill>
                      <a:schemeClr val="tx1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Ｐが同一空間内にある</a:t>
                </a:r>
                <a:endParaRPr lang="en-US" altLang="ja-JP" sz="1000" dirty="0">
                  <a:solidFill>
                    <a:schemeClr val="tx1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  <a:p>
                <a:pPr algn="ctr"/>
                <a:endParaRPr lang="en-US" altLang="ja-JP" sz="6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AP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AB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AC</m:t>
                          </m:r>
                        </m:e>
                      </m:acc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  <m:acc>
                        <m:accPr>
                          <m:chr m:val="⃗"/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AD</m:t>
                          </m:r>
                        </m:e>
                      </m:acc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8" name="正方形/長方形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552" y="6694955"/>
                <a:ext cx="2478400" cy="57997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直線矢印コネクタ 178"/>
          <p:cNvCxnSpPr>
            <a:stCxn id="172" idx="2"/>
            <a:endCxn id="178" idx="0"/>
          </p:cNvCxnSpPr>
          <p:nvPr/>
        </p:nvCxnSpPr>
        <p:spPr>
          <a:xfrm>
            <a:off x="9215752" y="6474503"/>
            <a:ext cx="0" cy="22045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下矢印吹き出し 181"/>
          <p:cNvSpPr/>
          <p:nvPr/>
        </p:nvSpPr>
        <p:spPr>
          <a:xfrm>
            <a:off x="8207640" y="830425"/>
            <a:ext cx="2016224" cy="576063"/>
          </a:xfrm>
          <a:prstGeom prst="downArrowCallout">
            <a:avLst>
              <a:gd name="adj1" fmla="val 49567"/>
              <a:gd name="adj2" fmla="val 72975"/>
              <a:gd name="adj3" fmla="val 21709"/>
              <a:gd name="adj4" fmla="val 53616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ysClr val="windowText" lastClr="00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</a:t>
            </a:r>
            <a:r>
              <a:rPr kumimoji="1" lang="ja-JP" altLang="en-US" sz="1200" dirty="0">
                <a:solidFill>
                  <a:sysClr val="windowText" lastClr="00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次独立の考え方</a:t>
            </a:r>
          </a:p>
        </p:txBody>
      </p:sp>
      <p:cxnSp>
        <p:nvCxnSpPr>
          <p:cNvPr id="189" name="直線矢印コネクタ 188"/>
          <p:cNvCxnSpPr>
            <a:stCxn id="178" idx="1"/>
            <a:endCxn id="12" idx="3"/>
          </p:cNvCxnSpPr>
          <p:nvPr/>
        </p:nvCxnSpPr>
        <p:spPr>
          <a:xfrm flipH="1">
            <a:off x="7407548" y="6984942"/>
            <a:ext cx="569004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フローチャート : 代替処理 277"/>
              <p:cNvSpPr/>
              <p:nvPr/>
            </p:nvSpPr>
            <p:spPr>
              <a:xfrm>
                <a:off x="5187282" y="7529373"/>
                <a:ext cx="2008260" cy="456536"/>
              </a:xfrm>
              <a:prstGeom prst="flowChartAlternate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ja-JP" altLang="en-US" sz="1000" dirty="0">
                    <a:solidFill>
                      <a:sysClr val="windowText" lastClr="000000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次元の空間の図形</a:t>
                </a:r>
              </a:p>
            </p:txBody>
          </p:sp>
        </mc:Choice>
        <mc:Fallback>
          <p:sp>
            <p:nvSpPr>
              <p:cNvPr id="278" name="フローチャート : 代替処理 2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282" y="7529373"/>
                <a:ext cx="2008260" cy="456536"/>
              </a:xfrm>
              <a:prstGeom prst="flowChartAlternateProcess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9" name="フローチャート : 代替処理 278"/>
              <p:cNvSpPr/>
              <p:nvPr/>
            </p:nvSpPr>
            <p:spPr>
              <a:xfrm>
                <a:off x="8272116" y="7529373"/>
                <a:ext cx="2046350" cy="456536"/>
              </a:xfrm>
              <a:prstGeom prst="flowChartAlternateProcess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000" dirty="0">
                    <a:solidFill>
                      <a:sysClr val="windowText" lastClr="000000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一次独立な</a:t>
                </a:r>
                <a14:m>
                  <m:oMath xmlns:m="http://schemas.openxmlformats.org/officeDocument/2006/math"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ja-JP" altLang="en-US" sz="1000" dirty="0">
                    <a:solidFill>
                      <a:sysClr val="windowText" lastClr="000000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個のベクトルの</a:t>
                </a:r>
                <a:br>
                  <a:rPr lang="en-US" altLang="ja-JP" sz="1000" dirty="0">
                    <a:solidFill>
                      <a:sysClr val="windowText" lastClr="000000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</a:br>
                <a:r>
                  <a:rPr lang="ja-JP" altLang="en-US" sz="1000" u="wavy" dirty="0">
                    <a:solidFill>
                      <a:sysClr val="windowText" lastClr="000000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係数和が一定</a:t>
                </a:r>
                <a:r>
                  <a:rPr lang="ja-JP" altLang="en-US" sz="1000" dirty="0">
                    <a:solidFill>
                      <a:sysClr val="windowText" lastClr="000000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となる１次結合</a:t>
                </a:r>
                <a:endParaRPr lang="en-US" altLang="ja-JP" sz="1000" dirty="0">
                  <a:solidFill>
                    <a:sysClr val="windowText" lastClr="000000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</p:txBody>
          </p:sp>
        </mc:Choice>
        <mc:Fallback>
          <p:sp>
            <p:nvSpPr>
              <p:cNvPr id="279" name="フローチャート : 代替処理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116" y="7529373"/>
                <a:ext cx="2046350" cy="456536"/>
              </a:xfrm>
              <a:prstGeom prst="flowChartAlternateProcess">
                <a:avLst/>
              </a:prstGeom>
              <a:blipFill>
                <a:blip r:embed="rId16"/>
                <a:stretch>
                  <a:fillRect b="-129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" name="直線矢印コネクタ 279"/>
          <p:cNvCxnSpPr>
            <a:stCxn id="279" idx="1"/>
            <a:endCxn id="278" idx="3"/>
          </p:cNvCxnSpPr>
          <p:nvPr/>
        </p:nvCxnSpPr>
        <p:spPr>
          <a:xfrm flipH="1">
            <a:off x="7195542" y="7757641"/>
            <a:ext cx="10765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カギ線コネクタ 297"/>
          <p:cNvCxnSpPr>
            <a:stCxn id="104" idx="4"/>
            <a:endCxn id="133" idx="3"/>
          </p:cNvCxnSpPr>
          <p:nvPr/>
        </p:nvCxnSpPr>
        <p:spPr>
          <a:xfrm rot="16200000" flipV="1">
            <a:off x="7140628" y="3498096"/>
            <a:ext cx="947123" cy="413282"/>
          </a:xfrm>
          <a:prstGeom prst="bent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0" name="正方形/長方形 319"/>
              <p:cNvSpPr/>
              <p:nvPr/>
            </p:nvSpPr>
            <p:spPr>
              <a:xfrm>
                <a:off x="9374831" y="2137475"/>
                <a:ext cx="1512169" cy="64807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ベクトル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ja-JP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ja-JP" altLang="en-US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 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ja-JP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ja-JP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 </a:t>
                </a:r>
                <a:r>
                  <a:rPr lang="ja-JP" altLang="en-US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が</a:t>
                </a:r>
                <a:br>
                  <a:rPr lang="en-US" altLang="ja-JP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</a:br>
                <a:r>
                  <a:rPr lang="ja-JP" altLang="en-US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平行である</a:t>
                </a:r>
                <a:endParaRPr lang="en-US" altLang="ja-JP" sz="1000" dirty="0">
                  <a:solidFill>
                    <a:schemeClr val="tx1"/>
                  </a:solidFill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/>
                <a:endParaRPr lang="en-US" altLang="ja-JP" sz="600" dirty="0">
                  <a:solidFill>
                    <a:schemeClr val="tx1"/>
                  </a:solidFill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m:rPr>
                          <m:lit/>
                        </m:rPr>
                        <a:rPr lang="en-US" altLang="ja-JP" sz="10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/</m:t>
                      </m:r>
                      <m:r>
                        <a:rPr lang="en-US" altLang="ja-JP" sz="10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/</m:t>
                      </m:r>
                      <m:acc>
                        <m:accPr>
                          <m:chr m:val="⃗"/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ja-JP" sz="10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⟺ 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</p:txBody>
          </p:sp>
        </mc:Choice>
        <mc:Fallback>
          <p:sp>
            <p:nvSpPr>
              <p:cNvPr id="320" name="正方形/長方形 3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831" y="2137475"/>
                <a:ext cx="1512169" cy="648072"/>
              </a:xfrm>
              <a:prstGeom prst="rect">
                <a:avLst/>
              </a:prstGeom>
              <a:blipFill>
                <a:blip r:embed="rId17"/>
                <a:stretch>
                  <a:fillRect b="-373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2" name="カギ線コネクタ 321"/>
          <p:cNvCxnSpPr>
            <a:stCxn id="110" idx="0"/>
            <a:endCxn id="134" idx="3"/>
          </p:cNvCxnSpPr>
          <p:nvPr/>
        </p:nvCxnSpPr>
        <p:spPr>
          <a:xfrm rot="5400000">
            <a:off x="7323128" y="2126914"/>
            <a:ext cx="582911" cy="414070"/>
          </a:xfrm>
          <a:prstGeom prst="bentConnector2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6" name="正方形/長方形 345"/>
              <p:cNvSpPr/>
              <p:nvPr/>
            </p:nvSpPr>
            <p:spPr>
              <a:xfrm>
                <a:off x="9374830" y="4626109"/>
                <a:ext cx="1512169" cy="64807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ベクトル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ja-JP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ja-JP" altLang="en-US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 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ja-JP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ja-JP" altLang="en-US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ja-JP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ja-JP" altLang="en-US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が</a:t>
                </a:r>
                <a:br>
                  <a:rPr lang="en-US" altLang="ja-JP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</a:br>
                <a:r>
                  <a:rPr lang="ja-JP" altLang="en-US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同一平面上にある</a:t>
                </a:r>
                <a:endParaRPr lang="en-US" altLang="ja-JP" sz="1000" dirty="0">
                  <a:solidFill>
                    <a:schemeClr val="tx1"/>
                  </a:solidFill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/>
                <a:endParaRPr lang="en-US" altLang="ja-JP" sz="600" dirty="0">
                  <a:solidFill>
                    <a:schemeClr val="tx1"/>
                  </a:solidFill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</p:txBody>
          </p:sp>
        </mc:Choice>
        <mc:Fallback>
          <p:sp>
            <p:nvSpPr>
              <p:cNvPr id="346" name="正方形/長方形 3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830" y="4626109"/>
                <a:ext cx="1512169" cy="648072"/>
              </a:xfrm>
              <a:prstGeom prst="rect">
                <a:avLst/>
              </a:prstGeom>
              <a:blipFill>
                <a:blip r:embed="rId18"/>
                <a:stretch>
                  <a:fillRect t="-935" b="-1869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5" name="カギ線コネクタ 354"/>
          <p:cNvCxnSpPr>
            <a:stCxn id="165" idx="2"/>
            <a:endCxn id="346" idx="1"/>
          </p:cNvCxnSpPr>
          <p:nvPr/>
        </p:nvCxnSpPr>
        <p:spPr>
          <a:xfrm rot="16200000" flipH="1">
            <a:off x="9065791" y="4641106"/>
            <a:ext cx="459000" cy="159078"/>
          </a:xfrm>
          <a:prstGeom prst="bent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正方形/長方形 57"/>
              <p:cNvSpPr/>
              <p:nvPr/>
            </p:nvSpPr>
            <p:spPr>
              <a:xfrm>
                <a:off x="2750096" y="5698976"/>
                <a:ext cx="1588128" cy="73751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ja-JP" altLang="en-US" sz="1000" dirty="0">
                    <a:solidFill>
                      <a:schemeClr val="tx1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ベクトルの大きさ</a:t>
                </a:r>
                <a:endParaRPr lang="en-US" altLang="ja-JP" sz="1000" dirty="0">
                  <a:solidFill>
                    <a:schemeClr val="tx1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ja-JP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ja-JP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ja-JP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ja-JP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ja-JP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ja-JP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ja-JP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ja-JP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</p:txBody>
          </p:sp>
        </mc:Choice>
        <mc:Fallback>
          <p:sp>
            <p:nvSpPr>
              <p:cNvPr id="58" name="正方形/長方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5698976"/>
                <a:ext cx="1588128" cy="7375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正方形/長方形 73"/>
              <p:cNvSpPr/>
              <p:nvPr/>
            </p:nvSpPr>
            <p:spPr>
              <a:xfrm>
                <a:off x="1740144" y="5997774"/>
                <a:ext cx="864096" cy="49154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ja-JP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正方形/長方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144" y="5997774"/>
                <a:ext cx="864096" cy="49154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カギ線コネクタ 96"/>
          <p:cNvCxnSpPr>
            <a:cxnSpLocks/>
            <a:stCxn id="74" idx="2"/>
            <a:endCxn id="327" idx="2"/>
          </p:cNvCxnSpPr>
          <p:nvPr/>
        </p:nvCxnSpPr>
        <p:spPr>
          <a:xfrm rot="16200000" flipH="1">
            <a:off x="2134270" y="6527241"/>
            <a:ext cx="362124" cy="286280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カギ線コネクタ 123"/>
          <p:cNvCxnSpPr>
            <a:cxnSpLocks/>
            <a:stCxn id="58" idx="3"/>
            <a:endCxn id="126" idx="1"/>
          </p:cNvCxnSpPr>
          <p:nvPr/>
        </p:nvCxnSpPr>
        <p:spPr>
          <a:xfrm flipV="1">
            <a:off x="4338224" y="5419417"/>
            <a:ext cx="637052" cy="648314"/>
          </a:xfrm>
          <a:prstGeom prst="bentConnector3">
            <a:avLst>
              <a:gd name="adj1" fmla="val 2533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/>
          <p:cNvSpPr txBox="1"/>
          <p:nvPr/>
        </p:nvSpPr>
        <p:spPr>
          <a:xfrm>
            <a:off x="4246643" y="5440551"/>
            <a:ext cx="499945" cy="1050513"/>
          </a:xfrm>
          <a:prstGeom prst="rect">
            <a:avLst/>
          </a:prstGeom>
          <a:noFill/>
          <a:ln w="6350">
            <a:noFill/>
          </a:ln>
        </p:spPr>
        <p:txBody>
          <a:bodyPr vert="wordArtVertRtl" wrap="square" rtlCol="0">
            <a:spAutoFit/>
          </a:bodyPr>
          <a:lstStyle/>
          <a:p>
            <a:r>
              <a:rPr lang="ja-JP" altLang="en-US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三平方の定理</a:t>
            </a:r>
            <a:endParaRPr lang="en-US" altLang="ja-JP" sz="1000" dirty="0">
              <a:latin typeface="BIZ UD明朝 M" panose="02020500000000000000" pitchFamily="17" charset="-128"/>
              <a:ea typeface="BIZ UD明朝 M" panose="02020500000000000000" pitchFamily="17" charset="-128"/>
            </a:endParaRPr>
          </a:p>
          <a:p>
            <a:r>
              <a:rPr lang="ja-JP" altLang="en-US" sz="1000" dirty="0">
                <a:latin typeface="BIZ UD明朝 M" panose="02020500000000000000" pitchFamily="17" charset="-128"/>
                <a:ea typeface="BIZ UD明朝 M" panose="02020500000000000000" pitchFamily="17" charset="-128"/>
              </a:rPr>
              <a:t>半径</a:t>
            </a:r>
            <a:r>
              <a:rPr lang="en-US" altLang="ja-JP" sz="1000" i="1" dirty="0">
                <a:latin typeface="Times New Roman" panose="02020603050405020304" pitchFamily="18" charset="0"/>
                <a:ea typeface="BIZ UD明朝 M" panose="02020500000000000000" pitchFamily="17" charset="-128"/>
                <a:cs typeface="Times New Roman" panose="02020603050405020304" pitchFamily="18" charset="0"/>
              </a:rPr>
              <a:t>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正方形/長方形 135"/>
              <p:cNvSpPr/>
              <p:nvPr/>
            </p:nvSpPr>
            <p:spPr>
              <a:xfrm>
                <a:off x="2750097" y="4978896"/>
                <a:ext cx="1588127" cy="47897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000" dirty="0">
                    <a:solidFill>
                      <a:schemeClr val="tx1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平行なベクトルの内積</a:t>
                </a:r>
                <a:endParaRPr lang="en-US" altLang="ja-JP" sz="1000" dirty="0">
                  <a:solidFill>
                    <a:schemeClr val="tx1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m:rPr>
                          <m:lit/>
                        </m:rPr>
                        <a:rPr lang="en-US" altLang="ja-JP" sz="1000" i="1" dirty="0">
                          <a:solidFill>
                            <a:schemeClr val="tx1"/>
                          </a:solidFill>
                          <a:latin typeface="Cambria Math"/>
                        </a:rPr>
                        <m:t>/</m:t>
                      </m:r>
                      <m:r>
                        <a:rPr lang="en-US" altLang="ja-JP" sz="1000" i="1" dirty="0">
                          <a:solidFill>
                            <a:schemeClr val="tx1"/>
                          </a:solidFill>
                          <a:latin typeface="Cambria Math"/>
                        </a:rPr>
                        <m:t>/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ja-JP" altLang="en-US" sz="1000" i="1">
                          <a:solidFill>
                            <a:schemeClr val="tx1"/>
                          </a:solidFill>
                          <a:latin typeface="Cambria Math"/>
                        </a:rPr>
                        <m:t>⟺</m:t>
                      </m:r>
                      <m:acc>
                        <m:accPr>
                          <m:chr m:val="⃗"/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ja-JP" sz="1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ja-JP" sz="1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±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6" name="正方形/長方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7" y="4978896"/>
                <a:ext cx="1588127" cy="47897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正方形/長方形 157"/>
              <p:cNvSpPr/>
              <p:nvPr/>
            </p:nvSpPr>
            <p:spPr>
              <a:xfrm>
                <a:off x="1741984" y="5281643"/>
                <a:ext cx="864096" cy="59356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ja-JP" altLang="en-US" sz="10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特に、</a:t>
                </a:r>
                <a:endParaRPr lang="en-US" altLang="ja-JP" sz="1000" dirty="0">
                  <a:solidFill>
                    <a:schemeClr val="tx1"/>
                  </a:solidFill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ja-JP" sz="1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ja-JP" sz="1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10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rad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8" name="正方形/長方形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984" y="5281643"/>
                <a:ext cx="864096" cy="59356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角丸四角形吹き出し 4"/>
          <p:cNvSpPr/>
          <p:nvPr/>
        </p:nvSpPr>
        <p:spPr>
          <a:xfrm>
            <a:off x="10163888" y="1712525"/>
            <a:ext cx="636780" cy="289986"/>
          </a:xfrm>
          <a:prstGeom prst="wedgeRoundRectCallout">
            <a:avLst>
              <a:gd name="adj1" fmla="val -74711"/>
              <a:gd name="adj2" fmla="val 11643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BIZ UD明朝 M" panose="02020500000000000000" pitchFamily="17" charset="-128"/>
                <a:ea typeface="BIZ UD明朝 M" panose="02020500000000000000" pitchFamily="17" charset="-128"/>
              </a:rPr>
              <a:t>１次元</a:t>
            </a:r>
            <a:endParaRPr lang="en-US" altLang="ja-JP" sz="1000" dirty="0">
              <a:solidFill>
                <a:sysClr val="windowText" lastClr="000000"/>
              </a:solidFill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p:sp>
        <p:nvSpPr>
          <p:cNvPr id="75" name="角丸四角形吹き出し 74"/>
          <p:cNvSpPr/>
          <p:nvPr/>
        </p:nvSpPr>
        <p:spPr>
          <a:xfrm>
            <a:off x="10163888" y="4201159"/>
            <a:ext cx="636780" cy="289986"/>
          </a:xfrm>
          <a:prstGeom prst="wedgeRoundRectCallout">
            <a:avLst>
              <a:gd name="adj1" fmla="val -74711"/>
              <a:gd name="adj2" fmla="val 11643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BIZ UD明朝 M" panose="02020500000000000000" pitchFamily="17" charset="-128"/>
                <a:ea typeface="BIZ UD明朝 M" panose="02020500000000000000" pitchFamily="17" charset="-128"/>
              </a:rPr>
              <a:t>２次元</a:t>
            </a:r>
            <a:endParaRPr lang="en-US" altLang="ja-JP" sz="1000" dirty="0">
              <a:solidFill>
                <a:sysClr val="windowText" lastClr="000000"/>
              </a:solidFill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p:sp>
        <p:nvSpPr>
          <p:cNvPr id="78" name="角丸四角形吹き出し 77"/>
          <p:cNvSpPr/>
          <p:nvPr/>
        </p:nvSpPr>
        <p:spPr>
          <a:xfrm>
            <a:off x="10163888" y="6993166"/>
            <a:ext cx="636780" cy="289986"/>
          </a:xfrm>
          <a:prstGeom prst="wedgeRoundRectCallout">
            <a:avLst>
              <a:gd name="adj1" fmla="val -74711"/>
              <a:gd name="adj2" fmla="val 11643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BIZ UD明朝 M" panose="02020500000000000000" pitchFamily="17" charset="-128"/>
                <a:ea typeface="BIZ UD明朝 M" panose="02020500000000000000" pitchFamily="17" charset="-128"/>
              </a:rPr>
              <a:t>３次元</a:t>
            </a:r>
            <a:endParaRPr lang="en-US" altLang="ja-JP" sz="1000" dirty="0">
              <a:solidFill>
                <a:sysClr val="windowText" lastClr="000000"/>
              </a:solidFill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7790656" y="4834087"/>
                <a:ext cx="936104" cy="26590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ja-JP" altLang="ja-JP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ja-JP" sz="1000" b="0" i="0" smtClean="0">
                            <a:latin typeface="Cambria Math"/>
                          </a:rPr>
                          <m:t>OA</m:t>
                        </m:r>
                      </m:e>
                    </m:acc>
                  </m:oMath>
                </a14:m>
                <a:r>
                  <a:rPr kumimoji="1" lang="ja-JP" altLang="en-US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 </a:t>
                </a:r>
                <a:r>
                  <a:rPr kumimoji="1" lang="ja-JP" altLang="en-US" sz="1000" dirty="0" err="1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だけ</a:t>
                </a:r>
                <a:r>
                  <a:rPr kumimoji="1" lang="ja-JP" altLang="en-US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移動</a:t>
                </a:r>
              </a:p>
            </p:txBody>
          </p:sp>
        </mc:Choice>
        <mc:Fallback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656" y="4834087"/>
                <a:ext cx="936104" cy="265907"/>
              </a:xfrm>
              <a:prstGeom prst="rect">
                <a:avLst/>
              </a:prstGeom>
              <a:blipFill>
                <a:blip r:embed="rId23"/>
                <a:stretch>
                  <a:fillRect b="-9091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カギ線コネクタ 80"/>
          <p:cNvCxnSpPr>
            <a:stCxn id="104" idx="0"/>
            <a:endCxn id="120" idx="3"/>
          </p:cNvCxnSpPr>
          <p:nvPr/>
        </p:nvCxnSpPr>
        <p:spPr>
          <a:xfrm rot="5400000">
            <a:off x="6522613" y="5108952"/>
            <a:ext cx="2183153" cy="413282"/>
          </a:xfrm>
          <a:prstGeom prst="bentConnector2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カギ線コネクタ 83"/>
          <p:cNvCxnSpPr>
            <a:stCxn id="155" idx="2"/>
            <a:endCxn id="320" idx="1"/>
          </p:cNvCxnSpPr>
          <p:nvPr/>
        </p:nvCxnSpPr>
        <p:spPr>
          <a:xfrm rot="16200000" flipH="1">
            <a:off x="9065791" y="2152471"/>
            <a:ext cx="459000" cy="159079"/>
          </a:xfrm>
          <a:prstGeom prst="bent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646640" y="6748899"/>
            <a:ext cx="644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☆</a:t>
            </a:r>
            <a:endParaRPr kumimoji="1" lang="ja-JP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654518" y="2990665"/>
            <a:ext cx="644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☆</a:t>
            </a:r>
            <a:endParaRPr kumimoji="1" lang="ja-JP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646640" y="7540987"/>
            <a:ext cx="644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☆</a:t>
            </a:r>
            <a:endParaRPr kumimoji="1" lang="ja-JP" altLang="en-US" sz="1000" kern="1200" dirty="0">
              <a:solidFill>
                <a:schemeClr val="tx1"/>
              </a:solidFill>
            </a:endParaRPr>
          </a:p>
        </p:txBody>
      </p:sp>
      <p:sp>
        <p:nvSpPr>
          <p:cNvPr id="88" name="角丸四角形吹き出し 87"/>
          <p:cNvSpPr/>
          <p:nvPr/>
        </p:nvSpPr>
        <p:spPr>
          <a:xfrm>
            <a:off x="6638529" y="5826330"/>
            <a:ext cx="1080120" cy="260780"/>
          </a:xfrm>
          <a:prstGeom prst="wedgeRoundRectCallout">
            <a:avLst>
              <a:gd name="adj1" fmla="val -64989"/>
              <a:gd name="adj2" fmla="val 39478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BIZ UD明朝 M" panose="02020500000000000000" pitchFamily="17" charset="-128"/>
                <a:ea typeface="BIZ UD明朝 M" panose="02020500000000000000" pitchFamily="17" charset="-128"/>
              </a:rPr>
              <a:t>２次元の図形</a:t>
            </a:r>
            <a:endParaRPr lang="en-US" altLang="ja-JP" sz="1000" dirty="0">
              <a:solidFill>
                <a:sysClr val="windowText" lastClr="000000"/>
              </a:solidFill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p:cxnSp>
        <p:nvCxnSpPr>
          <p:cNvPr id="95" name="カギ線コネクタ 94"/>
          <p:cNvCxnSpPr>
            <a:stCxn id="25" idx="3"/>
            <a:endCxn id="136" idx="1"/>
          </p:cNvCxnSpPr>
          <p:nvPr/>
        </p:nvCxnSpPr>
        <p:spPr>
          <a:xfrm>
            <a:off x="2237797" y="4337409"/>
            <a:ext cx="512300" cy="88097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正方形/長方形 270"/>
              <p:cNvSpPr/>
              <p:nvPr/>
            </p:nvSpPr>
            <p:spPr>
              <a:xfrm>
                <a:off x="2516778" y="3809822"/>
                <a:ext cx="677685" cy="327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9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9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ja-JP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900" b="0" i="1" smtClean="0"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ja-JP" sz="9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ja-JP" sz="9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ja-JP" sz="900" dirty="0"/>
              </a:p>
            </p:txBody>
          </p:sp>
        </mc:Choice>
        <mc:Fallback>
          <p:sp>
            <p:nvSpPr>
              <p:cNvPr id="271" name="正方形/長方形 2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778" y="3809822"/>
                <a:ext cx="677685" cy="3276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正方形/長方形 89"/>
              <p:cNvSpPr/>
              <p:nvPr/>
            </p:nvSpPr>
            <p:spPr>
              <a:xfrm>
                <a:off x="157808" y="1146777"/>
                <a:ext cx="1981272" cy="90678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000" dirty="0">
                    <a:solidFill>
                      <a:schemeClr val="tx1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分点公式の２段階利用</a:t>
                </a:r>
                <a:endParaRPr lang="en-US" altLang="ja-JP" sz="1000" dirty="0">
                  <a:solidFill>
                    <a:schemeClr val="tx1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OP</m:t>
                          </m:r>
                        </m:e>
                      </m:ac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OA</m:t>
                              </m:r>
                            </m:e>
                          </m:acc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OB</m:t>
                              </m:r>
                            </m:e>
                          </m:acc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ja-JP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ja-JP" alt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∴ 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OP</m:t>
                          </m:r>
                        </m:e>
                      </m:acc>
                      <m:r>
                        <m:rPr>
                          <m:aln/>
                        </m:rPr>
                        <a:rPr lang="en-US" altLang="ja-JP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OA</m:t>
                              </m:r>
                            </m:e>
                          </m:acc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OB</m:t>
                              </m:r>
                            </m:e>
                          </m:acc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0" name="正方形/長方形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08" y="1146777"/>
                <a:ext cx="1981272" cy="906787"/>
              </a:xfrm>
              <a:prstGeom prst="rect">
                <a:avLst/>
              </a:prstGeom>
              <a:blipFill>
                <a:blip r:embed="rId25"/>
                <a:stretch>
                  <a:fillRect l="-214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正方形/長方形 99"/>
              <p:cNvSpPr/>
              <p:nvPr/>
            </p:nvSpPr>
            <p:spPr>
              <a:xfrm>
                <a:off x="2454675" y="1764879"/>
                <a:ext cx="1872208" cy="50950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000" dirty="0">
                    <a:solidFill>
                      <a:schemeClr val="tx1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始点を含む分点公式</a:t>
                </a:r>
                <a:endParaRPr lang="en-US" altLang="ja-JP" sz="1000" dirty="0">
                  <a:solidFill>
                    <a:schemeClr val="tx1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AB</m:t>
                      </m:r>
                      <m:r>
                        <a:rPr lang="ja-JP" altLang="en-US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m:rPr>
                          <m:sty m:val="p"/>
                        </m:rPr>
                        <a:rPr lang="en-US" altLang="ja-JP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ja-JP" alt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ja-JP" alt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ja-JP" alt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　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AC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AB</m:t>
                          </m:r>
                        </m:e>
                      </m:acc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0" name="正方形/長方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675" y="1764879"/>
                <a:ext cx="1872208" cy="50950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4975276" y="6758740"/>
                <a:ext cx="2432272" cy="45240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OP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OA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OB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OC</m:t>
                          </m:r>
                        </m:e>
                      </m:acc>
                    </m:oMath>
                  </m:oMathPara>
                </a14:m>
                <a:endParaRPr lang="en-US" altLang="ja-JP" sz="1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76" y="6758740"/>
                <a:ext cx="2432272" cy="452404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正方形/長方形 119"/>
              <p:cNvSpPr/>
              <p:nvPr/>
            </p:nvSpPr>
            <p:spPr>
              <a:xfrm>
                <a:off x="4975276" y="6180968"/>
                <a:ext cx="2432272" cy="45240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OP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OA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AB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AC</m:t>
                          </m:r>
                        </m:e>
                      </m:acc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正方形/長方形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76" y="6180968"/>
                <a:ext cx="2432272" cy="452404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/>
              <p:cNvSpPr/>
              <p:nvPr/>
            </p:nvSpPr>
            <p:spPr>
              <a:xfrm>
                <a:off x="4975276" y="5193215"/>
                <a:ext cx="2432272" cy="45240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AP</m:t>
                              </m:r>
                            </m:e>
                          </m:acc>
                        </m:e>
                      </m:d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nor/>
                        </m:rPr>
                        <a:rPr lang="ja-JP" altLang="en-US" sz="1000" dirty="0">
                          <a:solidFill>
                            <a:schemeClr val="tx1"/>
                          </a:solidFill>
                        </a:rPr>
                        <m:t>　</m:t>
                      </m:r>
                      <m:r>
                        <m:rPr>
                          <m:nor/>
                        </m:rPr>
                        <a:rPr lang="en-US" altLang="ja-JP" sz="1000" dirty="0">
                          <a:solidFill>
                            <a:schemeClr val="tx1"/>
                          </a:solidFill>
                        </a:rPr>
                        <m:t>or</m:t>
                      </m:r>
                      <m:r>
                        <m:rPr>
                          <m:nor/>
                        </m:rPr>
                        <a:rPr lang="ja-JP" altLang="en-US" sz="1000" dirty="0">
                          <a:solidFill>
                            <a:schemeClr val="tx1"/>
                          </a:solidFill>
                        </a:rPr>
                        <m:t>　</m:t>
                      </m:r>
                      <m:d>
                        <m:dPr>
                          <m:begChr m:val="|"/>
                          <m:endChr m:val="|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正方形/長方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76" y="5193215"/>
                <a:ext cx="2432272" cy="452404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正方形/長方形 127"/>
              <p:cNvSpPr/>
              <p:nvPr/>
            </p:nvSpPr>
            <p:spPr>
              <a:xfrm>
                <a:off x="4975276" y="4615446"/>
                <a:ext cx="2432272" cy="45240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AP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BP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ja-JP" altLang="en-US" sz="1000" dirty="0">
                          <a:solidFill>
                            <a:schemeClr val="tx1"/>
                          </a:solidFill>
                        </a:rPr>
                        <m:t>　</m:t>
                      </m:r>
                      <m:r>
                        <m:rPr>
                          <m:nor/>
                        </m:rPr>
                        <a:rPr lang="en-US" altLang="ja-JP" sz="1000" dirty="0">
                          <a:solidFill>
                            <a:schemeClr val="tx1"/>
                          </a:solidFill>
                        </a:rPr>
                        <m:t>or</m:t>
                      </m:r>
                      <m:r>
                        <m:rPr>
                          <m:nor/>
                        </m:rPr>
                        <a:rPr lang="ja-JP" altLang="en-US" sz="1000" dirty="0">
                          <a:solidFill>
                            <a:schemeClr val="tx1"/>
                          </a:solidFill>
                        </a:rPr>
                        <m:t>　</m:t>
                      </m:r>
                      <m:d>
                        <m:d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正方形/長方形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76" y="4615446"/>
                <a:ext cx="2432272" cy="45240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正方形/長方形 130"/>
              <p:cNvSpPr/>
              <p:nvPr/>
            </p:nvSpPr>
            <p:spPr>
              <a:xfrm>
                <a:off x="4975276" y="3610744"/>
                <a:ext cx="1303212" cy="45240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AP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altLang="ja-JP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1" name="正方形/長方形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76" y="3610744"/>
                <a:ext cx="1303212" cy="45240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正方形/長方形 132"/>
              <p:cNvSpPr/>
              <p:nvPr/>
            </p:nvSpPr>
            <p:spPr>
              <a:xfrm>
                <a:off x="4975276" y="3004973"/>
                <a:ext cx="2432272" cy="45240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OP</m:t>
                          </m:r>
                        </m:e>
                      </m:ac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OA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OB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ja-JP" altLang="en-US" sz="1000" i="1">
                          <a:solidFill>
                            <a:schemeClr val="tx1"/>
                          </a:solidFill>
                          <a:latin typeface="Cambria Math"/>
                        </a:rPr>
                        <m:t>　　</m:t>
                      </m:r>
                      <m:d>
                        <m:d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OP</m:t>
                          </m:r>
                        </m:e>
                      </m:ac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OA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OB</m:t>
                          </m:r>
                        </m:e>
                      </m:acc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正方形/長方形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76" y="3004973"/>
                <a:ext cx="2432272" cy="452404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正方形/長方形 133"/>
              <p:cNvSpPr/>
              <p:nvPr/>
            </p:nvSpPr>
            <p:spPr>
              <a:xfrm>
                <a:off x="4975276" y="2399203"/>
                <a:ext cx="2432272" cy="45240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OP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OA</m:t>
                          </m:r>
                        </m:e>
                      </m:ac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正方形/長方形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76" y="2399203"/>
                <a:ext cx="2432272" cy="452404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正方形/長方形 134"/>
              <p:cNvSpPr/>
              <p:nvPr/>
            </p:nvSpPr>
            <p:spPr>
              <a:xfrm>
                <a:off x="4975276" y="1793433"/>
                <a:ext cx="2432272" cy="45240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OP</m:t>
                          </m:r>
                        </m:e>
                      </m:acc>
                      <m:r>
                        <a:rPr lang="en-US" altLang="ja-JP" sz="1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OA</m:t>
                          </m:r>
                        </m:e>
                      </m:acc>
                    </m:oMath>
                  </m:oMathPara>
                </a14:m>
                <a:endParaRPr lang="ja-JP" altLang="ja-JP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5" name="正方形/長方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76" y="1793433"/>
                <a:ext cx="2432272" cy="452404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角丸四角形吹き出し 142"/>
          <p:cNvSpPr/>
          <p:nvPr/>
        </p:nvSpPr>
        <p:spPr>
          <a:xfrm>
            <a:off x="6638529" y="1433741"/>
            <a:ext cx="1080120" cy="260780"/>
          </a:xfrm>
          <a:prstGeom prst="wedgeRoundRectCallout">
            <a:avLst>
              <a:gd name="adj1" fmla="val -64989"/>
              <a:gd name="adj2" fmla="val 39478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BIZ UD明朝 M" panose="02020500000000000000" pitchFamily="17" charset="-128"/>
                <a:ea typeface="BIZ UD明朝 M" panose="02020500000000000000" pitchFamily="17" charset="-128"/>
              </a:rPr>
              <a:t>１次元の図形</a:t>
            </a:r>
            <a:endParaRPr lang="en-US" altLang="ja-JP" sz="1000" dirty="0">
              <a:solidFill>
                <a:sysClr val="windowText" lastClr="000000"/>
              </a:solidFill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2466930" y="354534"/>
            <a:ext cx="957780" cy="942946"/>
          </a:xfrm>
          <a:prstGeom prst="wedgeRectCallout">
            <a:avLst>
              <a:gd name="adj1" fmla="val -76752"/>
              <a:gd name="adj2" fmla="val 49245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i="1">
              <a:solidFill>
                <a:sysClr val="windowText" lastClr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15" t="42295" r="21875" b="30993"/>
          <a:stretch/>
        </p:blipFill>
        <p:spPr bwMode="auto">
          <a:xfrm>
            <a:off x="2501764" y="390238"/>
            <a:ext cx="90965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フローチャート : 結合子 127"/>
          <p:cNvSpPr/>
          <p:nvPr/>
        </p:nvSpPr>
        <p:spPr>
          <a:xfrm flipV="1">
            <a:off x="7797970" y="4178298"/>
            <a:ext cx="45719" cy="45719"/>
          </a:xfrm>
          <a:prstGeom prst="flowChartConnec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i="1">
              <a:solidFill>
                <a:sysClr val="windowText" lastClr="000000"/>
              </a:solidFill>
            </a:endParaRPr>
          </a:p>
        </p:txBody>
      </p:sp>
      <p:cxnSp>
        <p:nvCxnSpPr>
          <p:cNvPr id="107" name="直線矢印コネクタ 106"/>
          <p:cNvCxnSpPr>
            <a:stCxn id="165" idx="1"/>
            <a:endCxn id="104" idx="6"/>
          </p:cNvCxnSpPr>
          <p:nvPr/>
        </p:nvCxnSpPr>
        <p:spPr>
          <a:xfrm flipH="1" flipV="1">
            <a:off x="7843689" y="4201157"/>
            <a:ext cx="132863" cy="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フローチャート : 結合子 127"/>
          <p:cNvSpPr/>
          <p:nvPr/>
        </p:nvSpPr>
        <p:spPr>
          <a:xfrm flipV="1">
            <a:off x="7798758" y="1996775"/>
            <a:ext cx="45719" cy="45719"/>
          </a:xfrm>
          <a:prstGeom prst="flowChartConnec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i="1">
              <a:solidFill>
                <a:sysClr val="windowText" lastClr="000000"/>
              </a:solidFill>
            </a:endParaRPr>
          </a:p>
        </p:txBody>
      </p:sp>
      <p:cxnSp>
        <p:nvCxnSpPr>
          <p:cNvPr id="137" name="カギ線コネクタ 136"/>
          <p:cNvCxnSpPr>
            <a:stCxn id="155" idx="1"/>
            <a:endCxn id="110" idx="4"/>
          </p:cNvCxnSpPr>
          <p:nvPr/>
        </p:nvCxnSpPr>
        <p:spPr>
          <a:xfrm rot="10800000" flipV="1">
            <a:off x="7821618" y="1712523"/>
            <a:ext cx="154934" cy="284251"/>
          </a:xfrm>
          <a:prstGeom prst="bent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カギ線コネクタ 115"/>
          <p:cNvCxnSpPr>
            <a:cxnSpLocks/>
            <a:stCxn id="361" idx="1"/>
            <a:endCxn id="90" idx="3"/>
          </p:cNvCxnSpPr>
          <p:nvPr/>
        </p:nvCxnSpPr>
        <p:spPr>
          <a:xfrm rot="10800000">
            <a:off x="2139080" y="1600172"/>
            <a:ext cx="236198" cy="86806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>
            <a:cxnSpLocks/>
            <a:stCxn id="67" idx="3"/>
            <a:endCxn id="327" idx="2"/>
          </p:cNvCxnSpPr>
          <p:nvPr/>
        </p:nvCxnSpPr>
        <p:spPr>
          <a:xfrm flipV="1">
            <a:off x="1588067" y="6851443"/>
            <a:ext cx="870405" cy="1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四角形吹き出し 98"/>
          <p:cNvSpPr/>
          <p:nvPr/>
        </p:nvSpPr>
        <p:spPr>
          <a:xfrm>
            <a:off x="5816275" y="438066"/>
            <a:ext cx="2152394" cy="567997"/>
          </a:xfrm>
          <a:prstGeom prst="wedgeRectCallout">
            <a:avLst>
              <a:gd name="adj1" fmla="val 6627"/>
              <a:gd name="adj2" fmla="val 90716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000" dirty="0">
                <a:solidFill>
                  <a:sysClr val="windowText" lastClr="000000"/>
                </a:solidFill>
                <a:latin typeface="BIZ UD明朝 M" panose="02020500000000000000" pitchFamily="17" charset="-128"/>
                <a:ea typeface="BIZ UD明朝 M" panose="02020500000000000000" pitchFamily="17" charset="-128"/>
              </a:rPr>
              <a:t>交点の導出</a:t>
            </a:r>
            <a:endParaRPr lang="en-US" altLang="ja-JP" sz="1000" dirty="0">
              <a:solidFill>
                <a:sysClr val="windowText" lastClr="000000"/>
              </a:solidFill>
              <a:latin typeface="BIZ UD明朝 M" panose="02020500000000000000" pitchFamily="17" charset="-128"/>
              <a:ea typeface="BIZ UD明朝 M" panose="02020500000000000000" pitchFamily="17" charset="-128"/>
            </a:endParaRPr>
          </a:p>
          <a:p>
            <a:pPr algn="ctr"/>
            <a:r>
              <a:rPr kumimoji="1" lang="ja-JP" altLang="en-US" sz="1000" dirty="0">
                <a:solidFill>
                  <a:sysClr val="windowText" lastClr="000000"/>
                </a:solidFill>
                <a:latin typeface="BIZ UD明朝 M" panose="02020500000000000000" pitchFamily="17" charset="-128"/>
                <a:ea typeface="BIZ UD明朝 M" panose="02020500000000000000" pitchFamily="17" charset="-128"/>
              </a:rPr>
              <a:t>ベクトル方程式を連立</a:t>
            </a:r>
            <a:endParaRPr kumimoji="1" lang="en-US" altLang="ja-JP" sz="1000" dirty="0">
              <a:solidFill>
                <a:sysClr val="windowText" lastClr="000000"/>
              </a:solidFill>
              <a:latin typeface="BIZ UD明朝 M" panose="02020500000000000000" pitchFamily="17" charset="-128"/>
              <a:ea typeface="BIZ UD明朝 M" panose="02020500000000000000" pitchFamily="17" charset="-128"/>
            </a:endParaRPr>
          </a:p>
          <a:p>
            <a:pPr algn="ctr"/>
            <a:r>
              <a:rPr kumimoji="1" lang="ja-JP" altLang="en-US" sz="1000" dirty="0">
                <a:solidFill>
                  <a:sysClr val="windowText" lastClr="000000"/>
                </a:solidFill>
                <a:latin typeface="BIZ UD明朝 M" panose="02020500000000000000" pitchFamily="17" charset="-128"/>
                <a:ea typeface="BIZ UD明朝 M" panose="02020500000000000000" pitchFamily="17" charset="-128"/>
              </a:rPr>
              <a:t>⇒１次独立なベクトルの係数比較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正方形/長方形 101"/>
              <p:cNvSpPr/>
              <p:nvPr/>
            </p:nvSpPr>
            <p:spPr>
              <a:xfrm>
                <a:off x="2534072" y="4655602"/>
                <a:ext cx="813171" cy="323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ja-JP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ja-JP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900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9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func>
                              <m:r>
                                <m:rPr>
                                  <m:aln/>
                                </m:rPr>
                                <a:rPr lang="en-US" altLang="ja-JP" sz="9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ja-JP" sz="9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altLang="ja-JP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900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900" b="0" i="1" smtClean="0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</m:func>
                              <m:r>
                                <m:rPr>
                                  <m:aln/>
                                </m:rPr>
                                <a:rPr lang="en-US" altLang="ja-JP" sz="9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ja-JP" sz="9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sz="900" dirty="0"/>
              </a:p>
            </p:txBody>
          </p:sp>
        </mc:Choice>
        <mc:Fallback>
          <p:sp>
            <p:nvSpPr>
              <p:cNvPr id="102" name="正方形/長方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072" y="4655602"/>
                <a:ext cx="813171" cy="323294"/>
              </a:xfrm>
              <a:prstGeom prst="rect">
                <a:avLst/>
              </a:prstGeom>
              <a:blipFill>
                <a:blip r:embed="rId38"/>
                <a:stretch>
                  <a:fillRect l="-60150" t="-209434" r="-9023" b="-3264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雲形吹き出し 100"/>
          <p:cNvSpPr/>
          <p:nvPr/>
        </p:nvSpPr>
        <p:spPr>
          <a:xfrm>
            <a:off x="7430616" y="142665"/>
            <a:ext cx="1773204" cy="590802"/>
          </a:xfrm>
          <a:prstGeom prst="cloudCallout">
            <a:avLst>
              <a:gd name="adj1" fmla="val 20468"/>
              <a:gd name="adj2" fmla="val 6417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>
                <a:solidFill>
                  <a:sysClr val="windowText" lastClr="000000"/>
                </a:solidFill>
                <a:latin typeface="BIZ UD明朝 M" panose="02020500000000000000" pitchFamily="17" charset="-128"/>
                <a:ea typeface="BIZ UD明朝 M" panose="02020500000000000000" pitchFamily="17" charset="-128"/>
              </a:rPr>
              <a:t>ただ</a:t>
            </a:r>
            <a:r>
              <a:rPr lang="en-US" altLang="ja-JP" sz="1000" dirty="0">
                <a:solidFill>
                  <a:sysClr val="windowText" lastClr="000000"/>
                </a:solidFill>
                <a:latin typeface="BIZ UD明朝 M" panose="02020500000000000000" pitchFamily="17" charset="-128"/>
                <a:ea typeface="BIZ UD明朝 M" panose="02020500000000000000" pitchFamily="17" charset="-128"/>
              </a:rPr>
              <a:t>1</a:t>
            </a:r>
            <a:r>
              <a:rPr lang="ja-JP" altLang="en-US" sz="1000" dirty="0">
                <a:solidFill>
                  <a:sysClr val="windowText" lastClr="000000"/>
                </a:solidFill>
                <a:latin typeface="BIZ UD明朝 M" panose="02020500000000000000" pitchFamily="17" charset="-128"/>
                <a:ea typeface="BIZ UD明朝 M" panose="02020500000000000000" pitchFamily="17" charset="-128"/>
              </a:rPr>
              <a:t>通りの係数</a:t>
            </a:r>
            <a:br>
              <a:rPr lang="en-US" altLang="ja-JP" sz="1000" dirty="0">
                <a:solidFill>
                  <a:sysClr val="windowText" lastClr="000000"/>
                </a:solidFill>
                <a:latin typeface="BIZ UD明朝 M" panose="02020500000000000000" pitchFamily="17" charset="-128"/>
                <a:ea typeface="BIZ UD明朝 M" panose="02020500000000000000" pitchFamily="17" charset="-128"/>
              </a:rPr>
            </a:br>
            <a:r>
              <a:rPr lang="ja-JP" altLang="en-US" sz="1000" dirty="0">
                <a:solidFill>
                  <a:sysClr val="windowText" lastClr="000000"/>
                </a:solidFill>
                <a:latin typeface="BIZ UD明朝 M" panose="02020500000000000000" pitchFamily="17" charset="-128"/>
                <a:ea typeface="BIZ UD明朝 M" panose="02020500000000000000" pitchFamily="17" charset="-128"/>
              </a:rPr>
              <a:t>により表される</a:t>
            </a:r>
            <a:endParaRPr lang="en-US" altLang="ja-JP" sz="1000" dirty="0">
              <a:solidFill>
                <a:sysClr val="windowText" lastClr="000000"/>
              </a:solidFill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43642" y="1170720"/>
            <a:ext cx="182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ベクトル方程式</a:t>
            </a:r>
          </a:p>
        </p:txBody>
      </p:sp>
      <p:sp>
        <p:nvSpPr>
          <p:cNvPr id="105" name="角丸四角形吹き出し 104"/>
          <p:cNvSpPr/>
          <p:nvPr/>
        </p:nvSpPr>
        <p:spPr>
          <a:xfrm>
            <a:off x="3849064" y="82352"/>
            <a:ext cx="1853360" cy="1056250"/>
          </a:xfrm>
          <a:prstGeom prst="wedgeRoundRectCallout">
            <a:avLst>
              <a:gd name="adj1" fmla="val 32278"/>
              <a:gd name="adj2" fmla="val 88731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直線を表す方程式</a:t>
            </a:r>
            <a:endParaRPr lang="en-US" altLang="ja-JP" sz="1000" dirty="0">
              <a:solidFill>
                <a:schemeClr val="tx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algn="ctr"/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297578"/>
                  </p:ext>
                </p:extLst>
              </p:nvPr>
            </p:nvGraphicFramePr>
            <p:xfrm>
              <a:off x="3851089" y="298376"/>
              <a:ext cx="1849310" cy="8058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1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778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622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b="0" dirty="0">
                              <a:solidFill>
                                <a:schemeClr val="tx1"/>
                              </a:solidFill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比例</a:t>
                          </a:r>
                        </a:p>
                      </a:txBody>
                      <a:tcPr marL="0" marR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10971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9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𝑦</m:t>
                                </m:r>
                                <m:r>
                                  <a:rPr lang="en-US" altLang="ja-JP" sz="9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=</m:t>
                                </m:r>
                                <m:r>
                                  <a:rPr lang="en-US" altLang="ja-JP" sz="9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𝑎𝑥</m:t>
                                </m:r>
                              </m:oMath>
                            </m:oMathPara>
                          </a14:m>
                          <a:endParaRPr lang="en-US" altLang="ja-JP" sz="9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622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b="0" dirty="0">
                              <a:solidFill>
                                <a:schemeClr val="tx1"/>
                              </a:solidFill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1</a:t>
                          </a:r>
                          <a:r>
                            <a:rPr kumimoji="1" lang="ja-JP" altLang="en-US" sz="900" b="0" dirty="0">
                              <a:solidFill>
                                <a:schemeClr val="tx1"/>
                              </a:solidFill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点と傾き</a:t>
                          </a:r>
                        </a:p>
                      </a:txBody>
                      <a:tcPr marL="0" marR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10971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9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𝑦</m:t>
                                </m:r>
                                <m:r>
                                  <a:rPr lang="en-US" altLang="ja-JP" sz="9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=</m:t>
                                </m:r>
                                <m:r>
                                  <a:rPr lang="en-US" altLang="ja-JP" sz="9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𝑚</m:t>
                                </m:r>
                                <m:d>
                                  <m:dPr>
                                    <m:ctrlPr>
                                      <a:rPr lang="en-US" altLang="ja-JP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</a:rPr>
                                      <m:t>𝑥</m:t>
                                    </m:r>
                                    <m:r>
                                      <a:rPr lang="en-US" altLang="ja-JP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lang="en-US" altLang="ja-JP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altLang="ja-JP" sz="9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altLang="ja-JP" sz="9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altLang="ja-JP" sz="9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21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b="0" dirty="0">
                              <a:solidFill>
                                <a:schemeClr val="tx1"/>
                              </a:solidFill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2</a:t>
                          </a:r>
                          <a:r>
                            <a:rPr kumimoji="1" lang="ja-JP" altLang="en-US" sz="900" b="0" dirty="0">
                              <a:solidFill>
                                <a:schemeClr val="tx1"/>
                              </a:solidFill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点</a:t>
                          </a:r>
                        </a:p>
                      </a:txBody>
                      <a:tcPr marL="0" marR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9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𝑦</m:t>
                                </m:r>
                                <m:r>
                                  <a:rPr lang="en-US" altLang="ja-JP" sz="9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ja-JP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ja-JP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ja-JP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ja-JP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ja-JP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ja-JP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en-US" altLang="ja-JP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</a:rPr>
                                      <m:t>𝑥</m:t>
                                    </m:r>
                                    <m:r>
                                      <a:rPr lang="en-US" altLang="ja-JP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ja-JP" sz="9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9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9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297578"/>
                  </p:ext>
                </p:extLst>
              </p:nvPr>
            </p:nvGraphicFramePr>
            <p:xfrm>
              <a:off x="3851089" y="298376"/>
              <a:ext cx="1849310" cy="8058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1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778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900" b="0" dirty="0">
                              <a:solidFill>
                                <a:schemeClr val="tx1"/>
                              </a:solidFill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比例</a:t>
                          </a:r>
                        </a:p>
                      </a:txBody>
                      <a:tcPr marL="0" marR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9"/>
                          <a:stretch>
                            <a:fillRect l="-44550" b="-25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b="0" dirty="0">
                              <a:solidFill>
                                <a:schemeClr val="tx1"/>
                              </a:solidFill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1</a:t>
                          </a:r>
                          <a:r>
                            <a:rPr kumimoji="1" lang="ja-JP" altLang="en-US" sz="900" b="0" dirty="0">
                              <a:solidFill>
                                <a:schemeClr val="tx1"/>
                              </a:solidFill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点と傾き</a:t>
                          </a:r>
                        </a:p>
                      </a:txBody>
                      <a:tcPr marL="0" marR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9"/>
                          <a:stretch>
                            <a:fillRect l="-44550" t="-100000" b="-15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86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900" b="0" dirty="0">
                              <a:solidFill>
                                <a:schemeClr val="tx1"/>
                              </a:solidFill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2</a:t>
                          </a:r>
                          <a:r>
                            <a:rPr kumimoji="1" lang="ja-JP" altLang="en-US" sz="900" b="0" dirty="0">
                              <a:solidFill>
                                <a:schemeClr val="tx1"/>
                              </a:solidFill>
                              <a:latin typeface="BIZ UD明朝 M" panose="02020500000000000000" pitchFamily="17" charset="-128"/>
                              <a:ea typeface="BIZ UD明朝 M" panose="02020500000000000000" pitchFamily="17" charset="-128"/>
                            </a:rPr>
                            <a:t>点</a:t>
                          </a:r>
                        </a:p>
                      </a:txBody>
                      <a:tcPr marL="0" marR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9"/>
                          <a:stretch>
                            <a:fillRect l="-44550" t="-1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5" name="テキスト ボックス 284"/>
          <p:cNvSpPr txBox="1"/>
          <p:nvPr/>
        </p:nvSpPr>
        <p:spPr>
          <a:xfrm>
            <a:off x="2507025" y="1492315"/>
            <a:ext cx="1767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一直線上の点を表す公式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テキスト ボックス 169"/>
              <p:cNvSpPr txBox="1"/>
              <p:nvPr/>
            </p:nvSpPr>
            <p:spPr>
              <a:xfrm>
                <a:off x="7790656" y="2461511"/>
                <a:ext cx="936104" cy="26590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ja-JP" altLang="ja-JP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ja-JP" sz="1000" b="0" i="0" smtClean="0">
                            <a:latin typeface="Cambria Math"/>
                          </a:rPr>
                          <m:t>OA</m:t>
                        </m:r>
                      </m:e>
                    </m:acc>
                  </m:oMath>
                </a14:m>
                <a:r>
                  <a:rPr kumimoji="1" lang="ja-JP" altLang="en-US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 </a:t>
                </a:r>
                <a:r>
                  <a:rPr kumimoji="1" lang="ja-JP" altLang="en-US" sz="1000" dirty="0" err="1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だけ</a:t>
                </a:r>
                <a:r>
                  <a:rPr kumimoji="1" lang="ja-JP" altLang="en-US" sz="1000" dirty="0"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移動</a:t>
                </a:r>
              </a:p>
            </p:txBody>
          </p:sp>
        </mc:Choice>
        <mc:Fallback>
          <p:sp>
            <p:nvSpPr>
              <p:cNvPr id="170" name="テキスト ボックス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656" y="2461511"/>
                <a:ext cx="936104" cy="265907"/>
              </a:xfrm>
              <a:prstGeom prst="rect">
                <a:avLst/>
              </a:prstGeom>
              <a:blipFill>
                <a:blip r:embed="rId40"/>
                <a:stretch>
                  <a:fillRect b="-11628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四角形吹き出し 105"/>
              <p:cNvSpPr/>
              <p:nvPr/>
            </p:nvSpPr>
            <p:spPr>
              <a:xfrm>
                <a:off x="6191412" y="3682752"/>
                <a:ext cx="1527236" cy="471651"/>
              </a:xfrm>
              <a:prstGeom prst="wedgeRectCallout">
                <a:avLst>
                  <a:gd name="adj1" fmla="val -58042"/>
                  <a:gd name="adj2" fmla="val -16506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000" dirty="0">
                    <a:solidFill>
                      <a:schemeClr val="tx1"/>
                    </a:solidFill>
                  </a:rPr>
                  <a:t>直線</a:t>
                </a:r>
                <a14:m>
                  <m:oMath xmlns:m="http://schemas.openxmlformats.org/officeDocument/2006/math">
                    <m:r>
                      <a:rPr lang="en-US" altLang="ja-JP" sz="10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sz="1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sz="1000" dirty="0">
                    <a:solidFill>
                      <a:schemeClr val="tx1"/>
                    </a:solidFill>
                  </a:rPr>
                  <a:t> の</a:t>
                </a:r>
                <a:br>
                  <a:rPr lang="en-US" altLang="ja-JP" sz="1000" dirty="0">
                    <a:solidFill>
                      <a:schemeClr val="tx1"/>
                    </a:solidFill>
                  </a:rPr>
                </a:br>
                <a:r>
                  <a:rPr lang="ja-JP" altLang="en-US" sz="1000" dirty="0">
                    <a:solidFill>
                      <a:schemeClr val="tx1"/>
                    </a:solidFill>
                  </a:rPr>
                  <a:t>法線ベクトルは</a:t>
                </a:r>
                <a14:m>
                  <m:oMath xmlns:m="http://schemas.openxmlformats.org/officeDocument/2006/math">
                    <m:r>
                      <a:rPr lang="ja-JP" altLang="ja-JP" sz="100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ja-JP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ja-JP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ja-JP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6" name="四角形吹き出し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412" y="3682752"/>
                <a:ext cx="1527236" cy="471651"/>
              </a:xfrm>
              <a:prstGeom prst="wedgeRectCallout">
                <a:avLst>
                  <a:gd name="adj1" fmla="val -58042"/>
                  <a:gd name="adj2" fmla="val -16506"/>
                </a:avLst>
              </a:prstGeom>
              <a:blipFill>
                <a:blip r:embed="rId4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角丸四角形吹き出し 87">
            <a:extLst>
              <a:ext uri="{FF2B5EF4-FFF2-40B4-BE49-F238E27FC236}">
                <a16:creationId xmlns:a16="http://schemas.microsoft.com/office/drawing/2014/main" id="{943B8DC0-89DD-42B2-972F-2DCE25DEB01C}"/>
              </a:ext>
            </a:extLst>
          </p:cNvPr>
          <p:cNvSpPr/>
          <p:nvPr/>
        </p:nvSpPr>
        <p:spPr>
          <a:xfrm>
            <a:off x="6638529" y="4270546"/>
            <a:ext cx="1080120" cy="260780"/>
          </a:xfrm>
          <a:prstGeom prst="wedgeRoundRectCallout">
            <a:avLst>
              <a:gd name="adj1" fmla="val -64989"/>
              <a:gd name="adj2" fmla="val 39478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  <a:latin typeface="BIZ UD明朝 M" panose="02020500000000000000" pitchFamily="17" charset="-128"/>
                <a:ea typeface="BIZ UD明朝 M" panose="02020500000000000000" pitchFamily="17" charset="-128"/>
              </a:rPr>
              <a:t>２･３次元共通</a:t>
            </a:r>
            <a:endParaRPr lang="en-US" altLang="ja-JP" sz="1000" dirty="0">
              <a:solidFill>
                <a:sysClr val="windowText" lastClr="000000"/>
              </a:solidFill>
              <a:latin typeface="BIZ UD明朝 M" panose="02020500000000000000" pitchFamily="17" charset="-128"/>
              <a:ea typeface="BIZ UD明朝 M" panose="02020500000000000000" pitchFamily="17" charset="-128"/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8695B839-81AA-487E-AE6F-7A4BB2B6A4B4}"/>
              </a:ext>
            </a:extLst>
          </p:cNvPr>
          <p:cNvCxnSpPr>
            <a:cxnSpLocks/>
            <a:stCxn id="100" idx="3"/>
            <a:endCxn id="135" idx="1"/>
          </p:cNvCxnSpPr>
          <p:nvPr/>
        </p:nvCxnSpPr>
        <p:spPr>
          <a:xfrm>
            <a:off x="4326883" y="2019634"/>
            <a:ext cx="648393" cy="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137B272D-1ECD-41D9-986A-28E1A9947140}"/>
                  </a:ext>
                </a:extLst>
              </p:cNvPr>
              <p:cNvSpPr/>
              <p:nvPr/>
            </p:nvSpPr>
            <p:spPr>
              <a:xfrm>
                <a:off x="160114" y="2133439"/>
                <a:ext cx="1631204" cy="42030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中点</m:t>
                      </m:r>
                      <m:r>
                        <a:rPr lang="ja-JP" alt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　</m:t>
                      </m:r>
                      <m:acc>
                        <m:accPr>
                          <m:chr m:val="⃗"/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OM</m:t>
                          </m:r>
                        </m:e>
                      </m:acc>
                      <m:r>
                        <m:rPr>
                          <m:aln/>
                        </m:rPr>
                        <a:rPr lang="en-US" altLang="ja-JP" sz="1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OA</m:t>
                              </m:r>
                            </m:e>
                          </m:acc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ja-JP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OB</m:t>
                              </m:r>
                            </m:e>
                          </m:acc>
                        </m:num>
                        <m:den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137B272D-1ECD-41D9-986A-28E1A9947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14" y="2133439"/>
                <a:ext cx="1631204" cy="420308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カギ線コネクタ 82">
            <a:extLst>
              <a:ext uri="{FF2B5EF4-FFF2-40B4-BE49-F238E27FC236}">
                <a16:creationId xmlns:a16="http://schemas.microsoft.com/office/drawing/2014/main" id="{4A481405-83A2-4C20-BB0C-4F39CB20C341}"/>
              </a:ext>
            </a:extLst>
          </p:cNvPr>
          <p:cNvCxnSpPr>
            <a:cxnSpLocks/>
            <a:stCxn id="30" idx="3"/>
            <a:endCxn id="133" idx="1"/>
          </p:cNvCxnSpPr>
          <p:nvPr/>
        </p:nvCxnSpPr>
        <p:spPr>
          <a:xfrm>
            <a:off x="4323699" y="2850837"/>
            <a:ext cx="651577" cy="380338"/>
          </a:xfrm>
          <a:prstGeom prst="bentConnector3">
            <a:avLst>
              <a:gd name="adj1" fmla="val 42204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カギ線コネクタ 124">
            <a:extLst>
              <a:ext uri="{FF2B5EF4-FFF2-40B4-BE49-F238E27FC236}">
                <a16:creationId xmlns:a16="http://schemas.microsoft.com/office/drawing/2014/main" id="{480A0E2F-4B2A-45B9-A690-270A592AC95C}"/>
              </a:ext>
            </a:extLst>
          </p:cNvPr>
          <p:cNvCxnSpPr>
            <a:cxnSpLocks/>
            <a:stCxn id="136" idx="2"/>
            <a:endCxn id="158" idx="3"/>
          </p:cNvCxnSpPr>
          <p:nvPr/>
        </p:nvCxnSpPr>
        <p:spPr>
          <a:xfrm rot="5400000">
            <a:off x="3014845" y="5049106"/>
            <a:ext cx="120553" cy="938081"/>
          </a:xfrm>
          <a:prstGeom prst="bent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71269405-3551-47F5-9B6E-2FA485E19702}"/>
                  </a:ext>
                </a:extLst>
              </p:cNvPr>
              <p:cNvSpPr/>
              <p:nvPr/>
            </p:nvSpPr>
            <p:spPr>
              <a:xfrm>
                <a:off x="1381944" y="7528622"/>
                <a:ext cx="3024336" cy="59202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/>
                <a:r>
                  <a:rPr lang="ja-JP" altLang="en-US" sz="1000" dirty="0">
                    <a:solidFill>
                      <a:schemeClr val="tx1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ヘロンの公式</a:t>
                </a:r>
                <a:endParaRPr lang="en-US" altLang="ja-JP" sz="1000" dirty="0">
                  <a:solidFill>
                    <a:schemeClr val="tx1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ja-JP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△</m:t>
                          </m:r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OAB</m:t>
                          </m:r>
                        </m:sub>
                      </m:sSub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rad>
                      <m:r>
                        <a:rPr lang="ja-JP" alt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71269405-3551-47F5-9B6E-2FA485E197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944" y="7528622"/>
                <a:ext cx="3024336" cy="59202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E562009F-5D44-4BCC-BCEA-387719FDB1CA}"/>
                  </a:ext>
                </a:extLst>
              </p:cNvPr>
              <p:cNvSpPr/>
              <p:nvPr/>
            </p:nvSpPr>
            <p:spPr>
              <a:xfrm>
                <a:off x="175284" y="7528622"/>
                <a:ext cx="1062644" cy="38048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ja-JP" alt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縦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ja-JP" alt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横</m:t>
                      </m:r>
                    </m:oMath>
                  </m:oMathPara>
                </a14:m>
                <a:endParaRPr lang="ja-JP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E562009F-5D44-4BCC-BCEA-387719FDB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84" y="7528622"/>
                <a:ext cx="1062644" cy="380489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 w="63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直線矢印コネクタ 213">
            <a:extLst>
              <a:ext uri="{FF2B5EF4-FFF2-40B4-BE49-F238E27FC236}">
                <a16:creationId xmlns:a16="http://schemas.microsoft.com/office/drawing/2014/main" id="{C6FCE9E3-76A9-44DE-8ABD-485AEE8A90E4}"/>
              </a:ext>
            </a:extLst>
          </p:cNvPr>
          <p:cNvCxnSpPr>
            <a:cxnSpLocks/>
            <a:stCxn id="25" idx="3"/>
            <a:endCxn id="17" idx="1"/>
          </p:cNvCxnSpPr>
          <p:nvPr/>
        </p:nvCxnSpPr>
        <p:spPr>
          <a:xfrm>
            <a:off x="2237797" y="4337409"/>
            <a:ext cx="512301" cy="18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カギ線コネクタ 124">
            <a:extLst>
              <a:ext uri="{FF2B5EF4-FFF2-40B4-BE49-F238E27FC236}">
                <a16:creationId xmlns:a16="http://schemas.microsoft.com/office/drawing/2014/main" id="{A3D79F5E-0E6B-4B2C-87FA-6108EEC39CC6}"/>
              </a:ext>
            </a:extLst>
          </p:cNvPr>
          <p:cNvCxnSpPr>
            <a:cxnSpLocks/>
            <a:stCxn id="58" idx="0"/>
            <a:endCxn id="158" idx="3"/>
          </p:cNvCxnSpPr>
          <p:nvPr/>
        </p:nvCxnSpPr>
        <p:spPr>
          <a:xfrm rot="16200000" flipV="1">
            <a:off x="3014844" y="5169660"/>
            <a:ext cx="120553" cy="938080"/>
          </a:xfrm>
          <a:prstGeom prst="bent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角丸四角形吹き出し 87">
            <a:extLst>
              <a:ext uri="{FF2B5EF4-FFF2-40B4-BE49-F238E27FC236}">
                <a16:creationId xmlns:a16="http://schemas.microsoft.com/office/drawing/2014/main" id="{828979AD-E819-488C-B949-00112DEA26D6}"/>
              </a:ext>
            </a:extLst>
          </p:cNvPr>
          <p:cNvSpPr/>
          <p:nvPr/>
        </p:nvSpPr>
        <p:spPr>
          <a:xfrm>
            <a:off x="79484" y="5148866"/>
            <a:ext cx="1352097" cy="1344792"/>
          </a:xfrm>
          <a:prstGeom prst="roundRect">
            <a:avLst>
              <a:gd name="adj" fmla="val 4961"/>
            </a:avLst>
          </a:prstGeom>
          <a:ln w="6350">
            <a:prstDash val="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9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（参考）外積</a:t>
            </a:r>
            <a:endParaRPr lang="en-US" altLang="ja-JP" sz="900" dirty="0">
              <a:solidFill>
                <a:sysClr val="windowText" lastClr="000000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309066C8-A159-4D55-86E5-12775AFA86C9}"/>
                  </a:ext>
                </a:extLst>
              </p:cNvPr>
              <p:cNvSpPr txBox="1"/>
              <p:nvPr/>
            </p:nvSpPr>
            <p:spPr>
              <a:xfrm>
                <a:off x="-202232" y="5336837"/>
                <a:ext cx="1746594" cy="1154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9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9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ja-JP" sz="900" i="1" dirty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ja-JP" sz="9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9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m:rPr>
                          <m:aln/>
                        </m:rPr>
                        <a:rPr lang="en-US" altLang="ja-JP" sz="9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9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9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900" i="1" dirty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ja-JP" sz="9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9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9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9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9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9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9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9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9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ja-JP" sz="9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9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altLang="ja-JP" sz="9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ja-JP" sz="9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9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m:rPr>
                          <m:aln/>
                        </m:rPr>
                        <a:rPr lang="en-US" altLang="ja-JP" sz="9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ja-JP" altLang="ja-JP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ja-JP" altLang="ja-JP" sz="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9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ja-JP" sz="9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ja-JP" sz="9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309066C8-A159-4D55-86E5-12775AFA8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232" y="5336837"/>
                <a:ext cx="1746594" cy="1154227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楕円 170">
            <a:extLst>
              <a:ext uri="{FF2B5EF4-FFF2-40B4-BE49-F238E27FC236}">
                <a16:creationId xmlns:a16="http://schemas.microsoft.com/office/drawing/2014/main" id="{DD1C0B68-D955-4854-92AF-5BD126D22D9E}"/>
              </a:ext>
            </a:extLst>
          </p:cNvPr>
          <p:cNvSpPr/>
          <p:nvPr/>
        </p:nvSpPr>
        <p:spPr>
          <a:xfrm>
            <a:off x="1194407" y="6767403"/>
            <a:ext cx="212273" cy="2122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i="1">
              <a:solidFill>
                <a:sysClr val="windowText" lastClr="000000"/>
              </a:solidFill>
            </a:endParaRPr>
          </a:p>
        </p:txBody>
      </p:sp>
      <p:sp>
        <p:nvSpPr>
          <p:cNvPr id="325" name="楕円 324">
            <a:extLst>
              <a:ext uri="{FF2B5EF4-FFF2-40B4-BE49-F238E27FC236}">
                <a16:creationId xmlns:a16="http://schemas.microsoft.com/office/drawing/2014/main" id="{9A16DBFD-66CA-488D-9E75-C1C2C8784E24}"/>
              </a:ext>
            </a:extLst>
          </p:cNvPr>
          <p:cNvSpPr/>
          <p:nvPr/>
        </p:nvSpPr>
        <p:spPr>
          <a:xfrm>
            <a:off x="3306534" y="7122807"/>
            <a:ext cx="212273" cy="2122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i="1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6" name="正方形/長方形 325">
                <a:extLst>
                  <a:ext uri="{FF2B5EF4-FFF2-40B4-BE49-F238E27FC236}">
                    <a16:creationId xmlns:a16="http://schemas.microsoft.com/office/drawing/2014/main" id="{4A63B480-CBF4-44CF-A5F8-1E9D0F0F0184}"/>
                  </a:ext>
                </a:extLst>
              </p:cNvPr>
              <p:cNvSpPr/>
              <p:nvPr/>
            </p:nvSpPr>
            <p:spPr>
              <a:xfrm>
                <a:off x="229816" y="7071955"/>
                <a:ext cx="967687" cy="426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:r>
                  <a:rPr lang="en-US" altLang="ja-JP" sz="9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※</a:t>
                </a:r>
                <a:r>
                  <a:rPr lang="ja-JP" altLang="en-US" sz="900" dirty="0">
                    <a:solidFill>
                      <a:schemeClr val="tx1"/>
                    </a:solidFill>
                    <a:latin typeface="BIZ UD明朝 M" panose="02020500000000000000" pitchFamily="17" charset="-128"/>
                    <a:ea typeface="BIZ UD明朝 M" panose="02020500000000000000" pitchFamily="17" charset="-128"/>
                  </a:rPr>
                  <a:t>外積の利用</a:t>
                </a:r>
                <a:endParaRPr lang="en-US" altLang="ja-JP" sz="900" i="1" dirty="0">
                  <a:solidFill>
                    <a:schemeClr val="tx1"/>
                  </a:solidFill>
                  <a:latin typeface="BIZ UD明朝 M" panose="02020500000000000000" pitchFamily="17" charset="-128"/>
                  <a:ea typeface="BIZ UD明朝 M" panose="02020500000000000000" pitchFamily="17" charset="-128"/>
                </a:endParaRPr>
              </a:p>
              <a:p>
                <a:pPr algn="ctr"/>
                <a:r>
                  <a:rPr lang="en-US" altLang="ja-JP" sz="9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9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ja-JP" altLang="ja-JP" sz="900">
                            <a:solidFill>
                              <a:schemeClr val="tx1"/>
                            </a:solidFill>
                            <a:latin typeface="Cambria Math"/>
                          </a:rPr>
                          <m:t>△</m:t>
                        </m:r>
                        <m:r>
                          <m:rPr>
                            <m:sty m:val="p"/>
                          </m:rPr>
                          <a:rPr lang="en-US" altLang="ja-JP" sz="900">
                            <a:solidFill>
                              <a:schemeClr val="tx1"/>
                            </a:solidFill>
                            <a:latin typeface="Cambria Math"/>
                          </a:rPr>
                          <m:t>OAB</m:t>
                        </m:r>
                      </m:sub>
                    </m:sSub>
                    <m:r>
                      <a:rPr lang="en-US" altLang="ja-JP" sz="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ja-JP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ja-JP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ja-JP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ja-JP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endParaRPr lang="ja-JP" altLang="ja-JP" sz="9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6" name="正方形/長方形 325">
                <a:extLst>
                  <a:ext uri="{FF2B5EF4-FFF2-40B4-BE49-F238E27FC236}">
                    <a16:creationId xmlns:a16="http://schemas.microsoft.com/office/drawing/2014/main" id="{4A63B480-CBF4-44CF-A5F8-1E9D0F0F0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16" y="7071955"/>
                <a:ext cx="967687" cy="426399"/>
              </a:xfrm>
              <a:prstGeom prst="rect">
                <a:avLst/>
              </a:prstGeom>
              <a:blipFill>
                <a:blip r:embed="rId46"/>
                <a:stretch>
                  <a:fillRect l="-7595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楕円 326">
            <a:extLst>
              <a:ext uri="{FF2B5EF4-FFF2-40B4-BE49-F238E27FC236}">
                <a16:creationId xmlns:a16="http://schemas.microsoft.com/office/drawing/2014/main" id="{56C3ADDF-BCFA-4376-94B7-7884FBA1F873}"/>
              </a:ext>
            </a:extLst>
          </p:cNvPr>
          <p:cNvSpPr/>
          <p:nvPr/>
        </p:nvSpPr>
        <p:spPr>
          <a:xfrm>
            <a:off x="2458472" y="6745306"/>
            <a:ext cx="212273" cy="2122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i="1">
              <a:solidFill>
                <a:sysClr val="windowText" lastClr="000000"/>
              </a:solidFill>
            </a:endParaRPr>
          </a:p>
        </p:txBody>
      </p:sp>
      <p:cxnSp>
        <p:nvCxnSpPr>
          <p:cNvPr id="329" name="カギ線コネクタ 96">
            <a:extLst>
              <a:ext uri="{FF2B5EF4-FFF2-40B4-BE49-F238E27FC236}">
                <a16:creationId xmlns:a16="http://schemas.microsoft.com/office/drawing/2014/main" id="{BDE8105F-86FC-4710-BCB6-E5F8B5C92731}"/>
              </a:ext>
            </a:extLst>
          </p:cNvPr>
          <p:cNvCxnSpPr>
            <a:cxnSpLocks/>
            <a:stCxn id="326" idx="3"/>
            <a:endCxn id="325" idx="4"/>
          </p:cNvCxnSpPr>
          <p:nvPr/>
        </p:nvCxnSpPr>
        <p:spPr>
          <a:xfrm>
            <a:off x="1197503" y="7285155"/>
            <a:ext cx="2215168" cy="49925"/>
          </a:xfrm>
          <a:prstGeom prst="bentConnector4">
            <a:avLst>
              <a:gd name="adj1" fmla="val 4605"/>
              <a:gd name="adj2" fmla="val 357562"/>
            </a:avLst>
          </a:prstGeom>
          <a:ln w="63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カギ線コネクタ 96">
            <a:extLst>
              <a:ext uri="{FF2B5EF4-FFF2-40B4-BE49-F238E27FC236}">
                <a16:creationId xmlns:a16="http://schemas.microsoft.com/office/drawing/2014/main" id="{DE767956-A782-4D71-A389-9B382AF81EA0}"/>
              </a:ext>
            </a:extLst>
          </p:cNvPr>
          <p:cNvCxnSpPr>
            <a:cxnSpLocks/>
            <a:stCxn id="326" idx="3"/>
            <a:endCxn id="171" idx="4"/>
          </p:cNvCxnSpPr>
          <p:nvPr/>
        </p:nvCxnSpPr>
        <p:spPr>
          <a:xfrm flipV="1">
            <a:off x="1197503" y="6979676"/>
            <a:ext cx="103041" cy="305479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3" name="正方形/長方形 352">
                <a:extLst>
                  <a:ext uri="{FF2B5EF4-FFF2-40B4-BE49-F238E27FC236}">
                    <a16:creationId xmlns:a16="http://schemas.microsoft.com/office/drawing/2014/main" id="{0588C70E-A4EF-4746-8F64-E4D8BF03E84F}"/>
                  </a:ext>
                </a:extLst>
              </p:cNvPr>
              <p:cNvSpPr/>
              <p:nvPr/>
            </p:nvSpPr>
            <p:spPr>
              <a:xfrm>
                <a:off x="1252677" y="7203442"/>
                <a:ext cx="1263529" cy="356031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9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ja-JP" sz="9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3" name="正方形/長方形 352">
                <a:extLst>
                  <a:ext uri="{FF2B5EF4-FFF2-40B4-BE49-F238E27FC236}">
                    <a16:creationId xmlns:a16="http://schemas.microsoft.com/office/drawing/2014/main" id="{0588C70E-A4EF-4746-8F64-E4D8BF03E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677" y="7203442"/>
                <a:ext cx="1263529" cy="356031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雲形吹き出し 88"/>
              <p:cNvSpPr/>
              <p:nvPr/>
            </p:nvSpPr>
            <p:spPr>
              <a:xfrm>
                <a:off x="9014792" y="142665"/>
                <a:ext cx="1872207" cy="590802"/>
              </a:xfrm>
              <a:prstGeom prst="cloudCallout">
                <a:avLst>
                  <a:gd name="adj1" fmla="val -9172"/>
                  <a:gd name="adj2" fmla="val 70659"/>
                </a:avLst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000" dirty="0">
                    <a:solidFill>
                      <a:sysClr val="windowText" lastClr="000000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基底ベクトルの数</a:t>
                </a:r>
                <a:br>
                  <a:rPr lang="en-US" altLang="ja-JP" sz="1000" dirty="0">
                    <a:solidFill>
                      <a:sysClr val="windowText" lastClr="000000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</a:br>
                <a14:m>
                  <m:oMath xmlns:m="http://schemas.openxmlformats.org/officeDocument/2006/math">
                    <m:r>
                      <a:rPr lang="en-US" altLang="ja-JP" sz="1000" b="0" i="1" smtClean="0">
                        <a:solidFill>
                          <a:schemeClr val="tx1"/>
                        </a:solidFill>
                        <a:latin typeface="Cambria Math"/>
                      </a:rPr>
                      <m:t>⟹</m:t>
                    </m:r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ja-JP" altLang="en-US" sz="1000" dirty="0">
                    <a:solidFill>
                      <a:sysClr val="windowText" lastClr="000000"/>
                    </a:solidFill>
                    <a:latin typeface="BIZ UDゴシック" panose="020B0400000000000000" pitchFamily="49" charset="-128"/>
                    <a:ea typeface="BIZ UDゴシック" panose="020B0400000000000000" pitchFamily="49" charset="-128"/>
                  </a:rPr>
                  <a:t>次元空間</a:t>
                </a:r>
                <a:endParaRPr lang="en-US" altLang="ja-JP" sz="1000" dirty="0">
                  <a:solidFill>
                    <a:sysClr val="windowText" lastClr="000000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endParaRPr>
              </a:p>
            </p:txBody>
          </p:sp>
        </mc:Choice>
        <mc:Fallback>
          <p:sp>
            <p:nvSpPr>
              <p:cNvPr id="89" name="雲形吹き出し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792" y="142665"/>
                <a:ext cx="1872207" cy="590802"/>
              </a:xfrm>
              <a:prstGeom prst="cloudCallout">
                <a:avLst>
                  <a:gd name="adj1" fmla="val -9172"/>
                  <a:gd name="adj2" fmla="val 70659"/>
                </a:avLst>
              </a:prstGeom>
              <a:blipFill>
                <a:blip r:embed="rId4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790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i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1238</Words>
  <Application>Microsoft Office PowerPoint</Application>
  <PresentationFormat>B4 (JIS) 257x364 mm</PresentationFormat>
  <Paragraphs>220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2" baseType="lpstr">
      <vt:lpstr>BIZ UDゴシック</vt:lpstr>
      <vt:lpstr>BIZ UD明朝 M</vt:lpstr>
      <vt:lpstr>HGP行書体</vt:lpstr>
      <vt:lpstr>ＭＳ Ｐゴシック</vt:lpstr>
      <vt:lpstr>メイリオ</vt:lpstr>
      <vt:lpstr>Arial</vt:lpstr>
      <vt:lpstr>Calibri</vt:lpstr>
      <vt:lpstr>Cambria Math</vt:lpstr>
      <vt:lpstr>Times New Roman</vt:lpstr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</dc:creator>
  <cp:lastModifiedBy>尾崎 真也</cp:lastModifiedBy>
  <cp:revision>116</cp:revision>
  <cp:lastPrinted>2020-01-31T03:49:07Z</cp:lastPrinted>
  <dcterms:created xsi:type="dcterms:W3CDTF">2014-12-01T03:54:02Z</dcterms:created>
  <dcterms:modified xsi:type="dcterms:W3CDTF">2020-01-31T03:56:38Z</dcterms:modified>
</cp:coreProperties>
</file>