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0972800" cy="8229600" type="B4JIS"/>
  <p:notesSz cx="6797675" cy="9926638"/>
  <p:defaultTextStyle>
    <a:defPPr>
      <a:defRPr lang="ja-JP"/>
    </a:defPPr>
    <a:lvl1pPr marL="0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1pPr>
    <a:lvl2pPr marL="548544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2pPr>
    <a:lvl3pPr marL="1097087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3pPr>
    <a:lvl4pPr marL="1645631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4pPr>
    <a:lvl5pPr marL="2194174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5pPr>
    <a:lvl6pPr marL="2742718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6pPr>
    <a:lvl7pPr marL="3291261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7pPr>
    <a:lvl8pPr marL="3839806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8pPr>
    <a:lvl9pPr marL="4388348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96820" autoAdjust="0"/>
  </p:normalViewPr>
  <p:slideViewPr>
    <p:cSldViewPr>
      <p:cViewPr>
        <p:scale>
          <a:sx n="75" d="100"/>
          <a:sy n="75" d="100"/>
        </p:scale>
        <p:origin x="-72" y="204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A6B62-B67D-4198-8A34-6C8CBEB6FDD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0362E-D6BE-4E57-9F2B-1E45D66A7A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49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v20141104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362E-D6BE-4E57-9F2B-1E45D66A7A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9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2961" y="2556513"/>
            <a:ext cx="9326880" cy="176403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45921" y="4663441"/>
            <a:ext cx="76809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46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34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420227" y="390527"/>
            <a:ext cx="2922270" cy="83134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9607" y="390527"/>
            <a:ext cx="8587739" cy="83134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16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7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6776" y="5288283"/>
            <a:ext cx="932688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6776" y="3488059"/>
            <a:ext cx="932688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4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0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6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1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27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2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398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83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71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9606" y="2274573"/>
            <a:ext cx="5755004" cy="642937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87491" y="2274573"/>
            <a:ext cx="5755005" cy="642937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27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2" y="329567"/>
            <a:ext cx="9875520" cy="1371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8640" y="1842136"/>
            <a:ext cx="4848225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544" indent="0">
              <a:buNone/>
              <a:defRPr sz="2400" b="1"/>
            </a:lvl2pPr>
            <a:lvl3pPr marL="1097087" indent="0">
              <a:buNone/>
              <a:defRPr sz="2200" b="1"/>
            </a:lvl3pPr>
            <a:lvl4pPr marL="1645631" indent="0">
              <a:buNone/>
              <a:defRPr sz="1900" b="1"/>
            </a:lvl4pPr>
            <a:lvl5pPr marL="2194174" indent="0">
              <a:buNone/>
              <a:defRPr sz="1900" b="1"/>
            </a:lvl5pPr>
            <a:lvl6pPr marL="2742718" indent="0">
              <a:buNone/>
              <a:defRPr sz="1900" b="1"/>
            </a:lvl6pPr>
            <a:lvl7pPr marL="3291261" indent="0">
              <a:buNone/>
              <a:defRPr sz="1900" b="1"/>
            </a:lvl7pPr>
            <a:lvl8pPr marL="3839806" indent="0">
              <a:buNone/>
              <a:defRPr sz="1900" b="1"/>
            </a:lvl8pPr>
            <a:lvl9pPr marL="4388348" indent="0">
              <a:buNone/>
              <a:defRPr sz="1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8640" y="2609852"/>
            <a:ext cx="4848225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574031" y="1842136"/>
            <a:ext cx="4850130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544" indent="0">
              <a:buNone/>
              <a:defRPr sz="2400" b="1"/>
            </a:lvl2pPr>
            <a:lvl3pPr marL="1097087" indent="0">
              <a:buNone/>
              <a:defRPr sz="2200" b="1"/>
            </a:lvl3pPr>
            <a:lvl4pPr marL="1645631" indent="0">
              <a:buNone/>
              <a:defRPr sz="1900" b="1"/>
            </a:lvl4pPr>
            <a:lvl5pPr marL="2194174" indent="0">
              <a:buNone/>
              <a:defRPr sz="1900" b="1"/>
            </a:lvl5pPr>
            <a:lvl6pPr marL="2742718" indent="0">
              <a:buNone/>
              <a:defRPr sz="1900" b="1"/>
            </a:lvl6pPr>
            <a:lvl7pPr marL="3291261" indent="0">
              <a:buNone/>
              <a:defRPr sz="1900" b="1"/>
            </a:lvl7pPr>
            <a:lvl8pPr marL="3839806" indent="0">
              <a:buNone/>
              <a:defRPr sz="1900" b="1"/>
            </a:lvl8pPr>
            <a:lvl9pPr marL="4388348" indent="0">
              <a:buNone/>
              <a:defRPr sz="1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574031" y="2609852"/>
            <a:ext cx="4850130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9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31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2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0" y="327660"/>
            <a:ext cx="3609976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90061" y="327663"/>
            <a:ext cx="6134100" cy="7023736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48640" y="1722122"/>
            <a:ext cx="3609976" cy="5629276"/>
          </a:xfrm>
        </p:spPr>
        <p:txBody>
          <a:bodyPr/>
          <a:lstStyle>
            <a:lvl1pPr marL="0" indent="0">
              <a:buNone/>
              <a:defRPr sz="1700"/>
            </a:lvl1pPr>
            <a:lvl2pPr marL="548544" indent="0">
              <a:buNone/>
              <a:defRPr sz="1400"/>
            </a:lvl2pPr>
            <a:lvl3pPr marL="1097087" indent="0">
              <a:buNone/>
              <a:defRPr sz="1300"/>
            </a:lvl3pPr>
            <a:lvl4pPr marL="1645631" indent="0">
              <a:buNone/>
              <a:defRPr sz="1100"/>
            </a:lvl4pPr>
            <a:lvl5pPr marL="2194174" indent="0">
              <a:buNone/>
              <a:defRPr sz="1100"/>
            </a:lvl5pPr>
            <a:lvl6pPr marL="2742718" indent="0">
              <a:buNone/>
              <a:defRPr sz="1100"/>
            </a:lvl6pPr>
            <a:lvl7pPr marL="3291261" indent="0">
              <a:buNone/>
              <a:defRPr sz="1100"/>
            </a:lvl7pPr>
            <a:lvl8pPr marL="3839806" indent="0">
              <a:buNone/>
              <a:defRPr sz="1100"/>
            </a:lvl8pPr>
            <a:lvl9pPr marL="4388348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74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0746" y="5760720"/>
            <a:ext cx="658368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150746" y="735330"/>
            <a:ext cx="6583680" cy="4937760"/>
          </a:xfrm>
        </p:spPr>
        <p:txBody>
          <a:bodyPr/>
          <a:lstStyle>
            <a:lvl1pPr marL="0" indent="0">
              <a:buNone/>
              <a:defRPr sz="3900"/>
            </a:lvl1pPr>
            <a:lvl2pPr marL="548544" indent="0">
              <a:buNone/>
              <a:defRPr sz="3300"/>
            </a:lvl2pPr>
            <a:lvl3pPr marL="1097087" indent="0">
              <a:buNone/>
              <a:defRPr sz="2900"/>
            </a:lvl3pPr>
            <a:lvl4pPr marL="1645631" indent="0">
              <a:buNone/>
              <a:defRPr sz="2400"/>
            </a:lvl4pPr>
            <a:lvl5pPr marL="2194174" indent="0">
              <a:buNone/>
              <a:defRPr sz="2400"/>
            </a:lvl5pPr>
            <a:lvl6pPr marL="2742718" indent="0">
              <a:buNone/>
              <a:defRPr sz="2400"/>
            </a:lvl6pPr>
            <a:lvl7pPr marL="3291261" indent="0">
              <a:buNone/>
              <a:defRPr sz="2400"/>
            </a:lvl7pPr>
            <a:lvl8pPr marL="3839806" indent="0">
              <a:buNone/>
              <a:defRPr sz="2400"/>
            </a:lvl8pPr>
            <a:lvl9pPr marL="4388348" indent="0">
              <a:buNone/>
              <a:defRPr sz="2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50746" y="6440808"/>
            <a:ext cx="6583680" cy="965834"/>
          </a:xfrm>
        </p:spPr>
        <p:txBody>
          <a:bodyPr/>
          <a:lstStyle>
            <a:lvl1pPr marL="0" indent="0">
              <a:buNone/>
              <a:defRPr sz="1700"/>
            </a:lvl1pPr>
            <a:lvl2pPr marL="548544" indent="0">
              <a:buNone/>
              <a:defRPr sz="1400"/>
            </a:lvl2pPr>
            <a:lvl3pPr marL="1097087" indent="0">
              <a:buNone/>
              <a:defRPr sz="1300"/>
            </a:lvl3pPr>
            <a:lvl4pPr marL="1645631" indent="0">
              <a:buNone/>
              <a:defRPr sz="1100"/>
            </a:lvl4pPr>
            <a:lvl5pPr marL="2194174" indent="0">
              <a:buNone/>
              <a:defRPr sz="1100"/>
            </a:lvl5pPr>
            <a:lvl6pPr marL="2742718" indent="0">
              <a:buNone/>
              <a:defRPr sz="1100"/>
            </a:lvl6pPr>
            <a:lvl7pPr marL="3291261" indent="0">
              <a:buNone/>
              <a:defRPr sz="1100"/>
            </a:lvl7pPr>
            <a:lvl8pPr marL="3839806" indent="0">
              <a:buNone/>
              <a:defRPr sz="1100"/>
            </a:lvl8pPr>
            <a:lvl9pPr marL="4388348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0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8642" y="329567"/>
            <a:ext cx="9875520" cy="1371600"/>
          </a:xfrm>
          <a:prstGeom prst="rect">
            <a:avLst/>
          </a:prstGeom>
        </p:spPr>
        <p:txBody>
          <a:bodyPr vert="horz" lIns="109709" tIns="54854" rIns="109709" bIns="54854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8642" y="1920240"/>
            <a:ext cx="9875520" cy="5431156"/>
          </a:xfrm>
          <a:prstGeom prst="rect">
            <a:avLst/>
          </a:prstGeom>
        </p:spPr>
        <p:txBody>
          <a:bodyPr vert="horz" lIns="109709" tIns="54854" rIns="109709" bIns="54854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48641" y="7627621"/>
            <a:ext cx="2560321" cy="438150"/>
          </a:xfrm>
          <a:prstGeom prst="rect">
            <a:avLst/>
          </a:prstGeom>
        </p:spPr>
        <p:txBody>
          <a:bodyPr vert="horz" lIns="109709" tIns="54854" rIns="109709" bIns="5485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D937-C692-49B0-AF5F-97D8D3C1894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749043" y="7627621"/>
            <a:ext cx="3474719" cy="438150"/>
          </a:xfrm>
          <a:prstGeom prst="rect">
            <a:avLst/>
          </a:prstGeom>
        </p:spPr>
        <p:txBody>
          <a:bodyPr vert="horz" lIns="109709" tIns="54854" rIns="109709" bIns="5485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863841" y="7627621"/>
            <a:ext cx="2560321" cy="438150"/>
          </a:xfrm>
          <a:prstGeom prst="rect">
            <a:avLst/>
          </a:prstGeom>
        </p:spPr>
        <p:txBody>
          <a:bodyPr vert="horz" lIns="109709" tIns="54854" rIns="109709" bIns="5485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6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087" rtl="0" eaLnBrk="1" latinLnBrk="0" hangingPunct="1">
        <a:spcBef>
          <a:spcPct val="0"/>
        </a:spcBef>
        <a:buNone/>
        <a:defRPr kumimoji="1"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08" indent="-411408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1383" indent="-342840" algn="l" defTabSz="1097087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359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902" indent="-274272" algn="l" defTabSz="1097087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447" indent="-274272" algn="l" defTabSz="1097087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6989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533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076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621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44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087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631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174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718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261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06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348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巻き 5"/>
          <p:cNvSpPr/>
          <p:nvPr/>
        </p:nvSpPr>
        <p:spPr>
          <a:xfrm>
            <a:off x="6278488" y="6131024"/>
            <a:ext cx="4526272" cy="2016224"/>
          </a:xfrm>
          <a:prstGeom prst="horizontalScroll">
            <a:avLst>
              <a:gd name="adj" fmla="val 1061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endParaRPr kumimoji="1" lang="ja-JP" altLang="en-US" sz="1050" kern="100">
              <a:effectLst/>
              <a:ea typeface="ＭＳ 明朝"/>
              <a:cs typeface="Times New Roman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7808" y="144544"/>
            <a:ext cx="2664296" cy="671805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2659" tIns="46329" rIns="92659" bIns="46329" rtlCol="0">
            <a:spAutoFit/>
          </a:bodyPr>
          <a:lstStyle/>
          <a:p>
            <a:r>
              <a:rPr lang="ja-JP" alt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三角比の定義と拡張</a:t>
            </a:r>
            <a:endParaRPr lang="en-US" altLang="ja-JP" sz="16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endParaRPr lang="en-US" altLang="ja-JP" sz="400" dirty="0" smtClean="0">
              <a:latin typeface="ＭＳ 明朝" pitchFamily="17" charset="-128"/>
              <a:ea typeface="ＭＳ 明朝" pitchFamily="17" charset="-128"/>
            </a:endParaRPr>
          </a:p>
          <a:p>
            <a:pPr algn="r"/>
            <a:r>
              <a:rPr lang="ja-JP" altLang="en-US" sz="1050" dirty="0" smtClean="0">
                <a:latin typeface="ＭＳ 明朝" pitchFamily="17" charset="-128"/>
                <a:ea typeface="ＭＳ 明朝" pitchFamily="17" charset="-128"/>
              </a:rPr>
              <a:t>数表ではなく図で理解しよう！</a:t>
            </a:r>
            <a:endParaRPr lang="ja-JP" altLang="en-US" sz="105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114667"/>
                  </p:ext>
                </p:extLst>
              </p:nvPr>
            </p:nvGraphicFramePr>
            <p:xfrm>
              <a:off x="178346" y="1018456"/>
              <a:ext cx="10564641" cy="4999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7654"/>
                    <a:gridCol w="2952329"/>
                    <a:gridCol w="2952329"/>
                    <a:gridCol w="2952329"/>
                  </a:tblGrid>
                  <a:tr h="144016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①辺の比</a:t>
                          </a:r>
                          <a:r>
                            <a:rPr kumimoji="1" lang="ja-JP" altLang="en-US" sz="1600" baseline="0" dirty="0" smtClean="0">
                              <a:solidFill>
                                <a:schemeClr val="tx1"/>
                              </a:solidFill>
                            </a:rPr>
                            <a:t>　</a:t>
                          </a: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＜定義＞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②辺の長さ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③座標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88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831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正弦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6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kumimoji="1" lang="ja-JP" altLang="ja-JP" sz="16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ja-JP" sz="16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</m:oMath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1" lang="ja-JP" altLang="ja-JP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ja-JP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kumimoji="1" lang="en-US" altLang="ja-JP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ja-JP" altLang="en-US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縦</m:t>
                                    </m:r>
                                  </m:num>
                                  <m:den>
                                    <m:r>
                                      <a:rPr kumimoji="1" lang="ja-JP" altLang="en-US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斜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1" lang="ja-JP" altLang="ja-JP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ja-JP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kumimoji="1" lang="en-US" altLang="ja-JP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1" lang="ja-JP" altLang="en-US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縦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1" lang="ja-JP" altLang="ja-JP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ja-JP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kumimoji="1" lang="en-US" altLang="ja-JP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1" lang="en-US" altLang="ja-JP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1" lang="ja-JP" altLang="en-US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座標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442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余弦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kumimoji="1" lang="ja-JP" altLang="ja-JP" sz="16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ja-JP" sz="16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</m:oMath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1" lang="ja-JP" altLang="ja-JP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en-US" altLang="ja-JP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kumimoji="1" lang="en-US" altLang="ja-JP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ja-JP" altLang="en-US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横</m:t>
                                    </m:r>
                                  </m:num>
                                  <m:den>
                                    <m:r>
                                      <a:rPr kumimoji="1" lang="ja-JP" altLang="en-US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斜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1" lang="ja-JP" altLang="ja-JP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en-US" altLang="ja-JP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kumimoji="1" lang="en-US" altLang="ja-JP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1" lang="ja-JP" altLang="en-US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横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1" lang="ja-JP" altLang="ja-JP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en-US" altLang="ja-JP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kumimoji="1" lang="en-US" altLang="ja-JP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1" lang="en-US" altLang="ja-JP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1" lang="ja-JP" altLang="en-US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座標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416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正接</a:t>
                          </a:r>
                          <a:r>
                            <a:rPr kumimoji="1" lang="ja-JP" altLang="en-US" sz="16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kumimoji="1" lang="ja-JP" altLang="ja-JP" sz="16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kumimoji="1" lang="en-US" altLang="ja-JP" sz="16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</m:oMath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1" lang="ja-JP" altLang="ja-JP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kumimoji="1" lang="en-US" altLang="ja-JP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kumimoji="1" lang="en-US" altLang="ja-JP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ja-JP" altLang="en-US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縦</m:t>
                                    </m:r>
                                  </m:num>
                                  <m:den>
                                    <m:r>
                                      <a:rPr kumimoji="1" lang="ja-JP" altLang="en-US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横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1" lang="ja-JP" altLang="ja-JP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kumimoji="1" lang="en-US" altLang="ja-JP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kumimoji="1" lang="en-US" altLang="ja-JP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kumimoji="1" lang="en-US" altLang="ja-JP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600" b="0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kumimoji="1" lang="en-US" altLang="ja-JP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kumimoji="1" lang="en-US" altLang="ja-JP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600" b="0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kumimoji="1" lang="en-US" altLang="ja-JP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kumimoji="1" lang="ja-JP" altLang="ja-JP" sz="16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kumimoji="1" lang="en-US" altLang="ja-JP" sz="16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ja-JP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1" lang="en-US" altLang="ja-JP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oMath>
                          </a14:m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kumimoji="1" lang="en-US" altLang="ja-JP" sz="16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傾き</a:t>
                          </a:r>
                          <a:r>
                            <a:rPr kumimoji="1" lang="en-US" altLang="ja-JP" sz="16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114667"/>
                  </p:ext>
                </p:extLst>
              </p:nvPr>
            </p:nvGraphicFramePr>
            <p:xfrm>
              <a:off x="178346" y="1018456"/>
              <a:ext cx="10564641" cy="4999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7654"/>
                    <a:gridCol w="2952329"/>
                    <a:gridCol w="2952329"/>
                    <a:gridCol w="2952329"/>
                  </a:tblGrid>
                  <a:tr h="335280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①辺の</a:t>
                          </a: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比</a:t>
                          </a:r>
                          <a:r>
                            <a:rPr kumimoji="1" lang="ja-JP" altLang="en-US" sz="1600" baseline="0" dirty="0" smtClean="0">
                              <a:solidFill>
                                <a:schemeClr val="tx1"/>
                              </a:solidFill>
                            </a:rPr>
                            <a:t>　</a:t>
                          </a:r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＜定義＞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②辺の長さ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 smtClean="0">
                              <a:solidFill>
                                <a:schemeClr val="tx1"/>
                              </a:solidFill>
                            </a:rPr>
                            <a:t>③座標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88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938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542857" r="-5192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7851" t="-542857" r="-20041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7526" t="-542857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58058" t="-542857" r="-207" b="-200000"/>
                          </a:stretch>
                        </a:blipFill>
                      </a:tcPr>
                    </a:tc>
                  </a:tr>
                  <a:tr h="59467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649485" r="-519286" b="-10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7851" t="-649485" r="-200413" b="-10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7526" t="-649485" r="-100000" b="-10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58058" t="-649485" r="-207" b="-102062"/>
                          </a:stretch>
                        </a:blipFill>
                      </a:tcPr>
                    </a:tc>
                  </a:tr>
                  <a:tr h="5954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741837" r="-519286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7851" t="-741837" r="-200413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7526" t="-741837" r="-100000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58058" t="-741837" r="-207" b="-1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328118"/>
                  </p:ext>
                </p:extLst>
              </p:nvPr>
            </p:nvGraphicFramePr>
            <p:xfrm>
              <a:off x="176657" y="6275040"/>
              <a:ext cx="5763895" cy="17704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5945"/>
                    <a:gridCol w="575945"/>
                    <a:gridCol w="575945"/>
                    <a:gridCol w="576580"/>
                    <a:gridCol w="576580"/>
                    <a:gridCol w="576580"/>
                    <a:gridCol w="576580"/>
                    <a:gridCol w="576580"/>
                    <a:gridCol w="576580"/>
                    <a:gridCol w="576580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600" kern="100" dirty="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30°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45°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60°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90°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120°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135°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150°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180°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ja-JP" sz="16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ja-JP" sz="16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ja-JP" sz="16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ja-JP" sz="16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ja-JP" sz="1600" kern="100" dirty="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ja-JP" sz="16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ja-JP" sz="16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ja-JP" sz="16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ja-JP" sz="16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ja-JP" sz="16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ja-JP" sz="16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ja-JP" sz="16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ja-JP" sz="16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ja-JP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600" kern="100" dirty="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ja-JP" sz="16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ja-JP" sz="16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ja-JP" sz="16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ja-JP" sz="1600" kern="10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ja-JP" sz="1600" kern="100" dirty="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328118"/>
                  </p:ext>
                </p:extLst>
              </p:nvPr>
            </p:nvGraphicFramePr>
            <p:xfrm>
              <a:off x="176657" y="6275040"/>
              <a:ext cx="5763895" cy="17704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5945"/>
                    <a:gridCol w="575945"/>
                    <a:gridCol w="575945"/>
                    <a:gridCol w="576580"/>
                    <a:gridCol w="576580"/>
                    <a:gridCol w="576580"/>
                    <a:gridCol w="576580"/>
                    <a:gridCol w="576580"/>
                    <a:gridCol w="576580"/>
                    <a:gridCol w="576580"/>
                  </a:tblGrid>
                  <a:tr h="2438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600" kern="100" dirty="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2128" r="-805319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000" r="-696842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3191" r="-604255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98947" r="-497895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04255" r="-403191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97895" r="-298947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97895" r="-198947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06383" r="-101064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96842" b="-630000"/>
                          </a:stretch>
                        </a:blipFill>
                      </a:tcPr>
                    </a:tc>
                  </a:tr>
                  <a:tr h="51142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53" t="-47619" r="-89578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2128" t="-47619" r="-80531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000" t="-47619" r="-6968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3191" t="-47619" r="-6042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98947" t="-47619" r="-49789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04255" t="-47619" r="-4031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97895" t="-47619" r="-29894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97895" t="-47619" r="-19894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06383" t="-47619" r="-10106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96842" t="-47619" b="-200000"/>
                          </a:stretch>
                        </a:blipFill>
                      </a:tcPr>
                    </a:tc>
                  </a:tr>
                  <a:tr h="51142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53" t="-147619" r="-89578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2128" t="-147619" r="-80531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000" t="-147619" r="-6968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3191" t="-147619" r="-60425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98947" t="-147619" r="-49789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04255" t="-147619" r="-40319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97895" t="-147619" r="-29894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97895" t="-147619" r="-19894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06383" t="-147619" r="-10106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96842" t="-147619" b="-100000"/>
                          </a:stretch>
                        </a:blipFill>
                      </a:tcPr>
                    </a:tc>
                  </a:tr>
                  <a:tr h="5037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53" t="-250602" r="-895789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2128" t="-250602" r="-805319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000" t="-250602" r="-696842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3191" t="-250602" r="-604255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98947" t="-250602" r="-497895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600" kern="100" dirty="0">
                            <a:solidFill>
                              <a:schemeClr val="tx1"/>
                            </a:solidFill>
                            <a:effectLst/>
                            <a:latin typeface="Century"/>
                            <a:ea typeface="ＭＳ 明朝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97895" t="-250602" r="-298947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97895" t="-250602" r="-198947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06383" t="-250602" r="-101064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96842" t="-250602" b="-12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7358608" y="6491064"/>
                <a:ext cx="2506464" cy="128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6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6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6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6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6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600" i="1">
                          <a:latin typeface="Cambria Math"/>
                        </a:rPr>
                        <m:t>=</m:t>
                      </m:r>
                      <m:r>
                        <a:rPr lang="en-US" altLang="ja-JP" sz="16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ja-JP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6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6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6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ja-JP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6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ja-JP" altLang="ja-JP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6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>
                          <a:latin typeface="Cambria Math"/>
                        </a:rPr>
                        <m:t>1+</m:t>
                      </m:r>
                      <m:func>
                        <m:funcPr>
                          <m:ctrlPr>
                            <a:rPr lang="ja-JP" altLang="ja-JP" sz="16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6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6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6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08" y="6491064"/>
                <a:ext cx="2506464" cy="12852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吹き出し 6"/>
          <p:cNvSpPr/>
          <p:nvPr/>
        </p:nvSpPr>
        <p:spPr>
          <a:xfrm>
            <a:off x="6134472" y="6347048"/>
            <a:ext cx="1332148" cy="1008112"/>
          </a:xfrm>
          <a:prstGeom prst="wedgeRoundRectCallout">
            <a:avLst>
              <a:gd name="adj1" fmla="val 45793"/>
              <a:gd name="adj2" fmla="val 7392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endParaRPr kumimoji="1" lang="ja-JP" altLang="en-US" sz="1050" kern="100">
              <a:effectLst/>
              <a:ea typeface="ＭＳ 明朝"/>
              <a:cs typeface="Times New Roman"/>
            </a:endParaRPr>
          </a:p>
        </p:txBody>
      </p:sp>
      <p:sp>
        <p:nvSpPr>
          <p:cNvPr id="8" name="正方形/長方形 7"/>
          <p:cNvSpPr/>
          <p:nvPr/>
        </p:nvSpPr>
        <p:spPr>
          <a:xfrm rot="512584">
            <a:off x="9865072" y="6419056"/>
            <a:ext cx="540060" cy="14401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200" kern="100" dirty="0">
                <a:ea typeface="ＭＳ 明朝"/>
                <a:cs typeface="Times New Roman"/>
              </a:rPr>
              <a:t>三角比</a:t>
            </a:r>
            <a:r>
              <a:rPr lang="ja-JP" altLang="en-US" sz="1200" kern="100" dirty="0" smtClean="0">
                <a:ea typeface="ＭＳ 明朝"/>
                <a:cs typeface="Times New Roman"/>
              </a:rPr>
              <a:t>の相互関係</a:t>
            </a:r>
            <a:endParaRPr kumimoji="1" lang="ja-JP" altLang="en-US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72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just">
          <a:spcAft>
            <a:spcPts val="0"/>
          </a:spcAft>
          <a:defRPr sz="1050" kern="100">
            <a:effectLst/>
            <a:ea typeface="ＭＳ 明朝"/>
            <a:cs typeface="Times New Roman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159</Words>
  <Application>Microsoft Office PowerPoint</Application>
  <PresentationFormat>B4 (JIS) 257x364 mm</PresentationFormat>
  <Paragraphs>64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</dc:creator>
  <cp:lastModifiedBy>s-ozaki</cp:lastModifiedBy>
  <cp:revision>121</cp:revision>
  <cp:lastPrinted>2015-06-25T00:15:14Z</cp:lastPrinted>
  <dcterms:created xsi:type="dcterms:W3CDTF">2013-10-08T05:35:10Z</dcterms:created>
  <dcterms:modified xsi:type="dcterms:W3CDTF">2017-06-14T05:45:48Z</dcterms:modified>
</cp:coreProperties>
</file>