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0972800" cy="8229600" type="B4JIS"/>
  <p:notesSz cx="6797675" cy="9926638"/>
  <p:defaultTextStyle>
    <a:defPPr>
      <a:defRPr lang="ja-JP"/>
    </a:defPPr>
    <a:lvl1pPr marL="0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48544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097087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45631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194174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742718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291261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839806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388348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6820" autoAdjust="0"/>
  </p:normalViewPr>
  <p:slideViewPr>
    <p:cSldViewPr>
      <p:cViewPr>
        <p:scale>
          <a:sx n="142" d="100"/>
          <a:sy n="142" d="100"/>
        </p:scale>
        <p:origin x="-2846" y="-2424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y -" userId="bd224fc989d7e9d8" providerId="LiveId" clId="{11A2F2ED-6C5E-410F-B077-B8A152891D21}"/>
    <pc:docChg chg="delSld modSld">
      <pc:chgData name="Zacky -" userId="bd224fc989d7e9d8" providerId="LiveId" clId="{11A2F2ED-6C5E-410F-B077-B8A152891D21}" dt="2017-10-15T14:22:47.334" v="23" actId="1076"/>
      <pc:docMkLst>
        <pc:docMk/>
      </pc:docMkLst>
      <pc:sldChg chg="del">
        <pc:chgData name="Zacky -" userId="bd224fc989d7e9d8" providerId="LiveId" clId="{11A2F2ED-6C5E-410F-B077-B8A152891D21}" dt="2017-10-15T14:16:57.433" v="1" actId="2696"/>
        <pc:sldMkLst>
          <pc:docMk/>
          <pc:sldMk cId="1086025226" sldId="257"/>
        </pc:sldMkLst>
      </pc:sldChg>
      <pc:sldChg chg="del">
        <pc:chgData name="Zacky -" userId="bd224fc989d7e9d8" providerId="LiveId" clId="{11A2F2ED-6C5E-410F-B077-B8A152891D21}" dt="2017-10-15T14:16:59.366" v="2" actId="2696"/>
        <pc:sldMkLst>
          <pc:docMk/>
          <pc:sldMk cId="2397242960" sldId="261"/>
        </pc:sldMkLst>
      </pc:sldChg>
      <pc:sldChg chg="del">
        <pc:chgData name="Zacky -" userId="bd224fc989d7e9d8" providerId="LiveId" clId="{11A2F2ED-6C5E-410F-B077-B8A152891D21}" dt="2017-10-15T14:16:56.379" v="0" actId="2696"/>
        <pc:sldMkLst>
          <pc:docMk/>
          <pc:sldMk cId="3486326022" sldId="263"/>
        </pc:sldMkLst>
      </pc:sldChg>
      <pc:sldChg chg="modSp">
        <pc:chgData name="Zacky -" userId="bd224fc989d7e9d8" providerId="LiveId" clId="{11A2F2ED-6C5E-410F-B077-B8A152891D21}" dt="2017-10-15T14:22:47.334" v="23" actId="1076"/>
        <pc:sldMkLst>
          <pc:docMk/>
          <pc:sldMk cId="496854406" sldId="264"/>
        </pc:sldMkLst>
        <pc:graphicFrameChg chg="mod modGraphic">
          <ac:chgData name="Zacky -" userId="bd224fc989d7e9d8" providerId="LiveId" clId="{11A2F2ED-6C5E-410F-B077-B8A152891D21}" dt="2017-10-15T14:22:47.334" v="23" actId="1076"/>
          <ac:graphicFrameMkLst>
            <pc:docMk/>
            <pc:sldMk cId="496854406" sldId="264"/>
            <ac:graphicFrameMk id="3" creationId="{00000000-0000-0000-0000-000000000000}"/>
          </ac:graphicFrameMkLst>
        </pc:graphicFrameChg>
      </pc:sldChg>
      <pc:sldChg chg="del">
        <pc:chgData name="Zacky -" userId="bd224fc989d7e9d8" providerId="LiveId" clId="{11A2F2ED-6C5E-410F-B077-B8A152891D21}" dt="2017-10-15T14:17:16.970" v="3" actId="2696"/>
        <pc:sldMkLst>
          <pc:docMk/>
          <pc:sldMk cId="186728756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6B62-B67D-4198-8A34-6C8CBEB6FDD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0362E-D6BE-4E57-9F2B-1E45D66A7A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9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V20150624-</a:t>
            </a:r>
            <a:r>
              <a:rPr kumimoji="1" lang="ja-JP" altLang="en-US" dirty="0"/>
              <a:t>数</a:t>
            </a:r>
            <a:r>
              <a:rPr kumimoji="1" lang="en-US" altLang="ja-JP" dirty="0"/>
              <a:t>Ⅲ</a:t>
            </a:r>
            <a:r>
              <a:rPr kumimoji="1" lang="ja-JP" altLang="en-US" dirty="0"/>
              <a:t>置換対応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362E-D6BE-4E57-9F2B-1E45D66A7A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9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V20150624-</a:t>
            </a:r>
            <a:r>
              <a:rPr kumimoji="1" lang="ja-JP" altLang="en-US" dirty="0"/>
              <a:t>数</a:t>
            </a:r>
            <a:r>
              <a:rPr kumimoji="1" lang="en-US" altLang="ja-JP" dirty="0"/>
              <a:t>Ⅲ</a:t>
            </a:r>
            <a:r>
              <a:rPr kumimoji="1" lang="ja-JP" altLang="en-US" dirty="0"/>
              <a:t>置換対応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362E-D6BE-4E57-9F2B-1E45D66A7A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9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1" y="2556513"/>
            <a:ext cx="9326880" cy="176403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45921" y="4663441"/>
            <a:ext cx="76809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6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0227" y="390527"/>
            <a:ext cx="2922270" cy="831342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9607" y="390527"/>
            <a:ext cx="8587739" cy="831342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6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7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6776" y="5288283"/>
            <a:ext cx="932688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6776" y="3488059"/>
            <a:ext cx="932688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6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1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27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2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398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83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7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9606" y="2274573"/>
            <a:ext cx="5755004" cy="642937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87491" y="2274573"/>
            <a:ext cx="5755005" cy="642937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7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2" y="329567"/>
            <a:ext cx="9875520" cy="1371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0" y="1842136"/>
            <a:ext cx="4848225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44" indent="0">
              <a:buNone/>
              <a:defRPr sz="2400" b="1"/>
            </a:lvl2pPr>
            <a:lvl3pPr marL="1097087" indent="0">
              <a:buNone/>
              <a:defRPr sz="2200" b="1"/>
            </a:lvl3pPr>
            <a:lvl4pPr marL="1645631" indent="0">
              <a:buNone/>
              <a:defRPr sz="1900" b="1"/>
            </a:lvl4pPr>
            <a:lvl5pPr marL="2194174" indent="0">
              <a:buNone/>
              <a:defRPr sz="1900" b="1"/>
            </a:lvl5pPr>
            <a:lvl6pPr marL="2742718" indent="0">
              <a:buNone/>
              <a:defRPr sz="1900" b="1"/>
            </a:lvl6pPr>
            <a:lvl7pPr marL="3291261" indent="0">
              <a:buNone/>
              <a:defRPr sz="1900" b="1"/>
            </a:lvl7pPr>
            <a:lvl8pPr marL="3839806" indent="0">
              <a:buNone/>
              <a:defRPr sz="1900" b="1"/>
            </a:lvl8pPr>
            <a:lvl9pPr marL="4388348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8640" y="2609852"/>
            <a:ext cx="4848225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574031" y="1842136"/>
            <a:ext cx="4850130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44" indent="0">
              <a:buNone/>
              <a:defRPr sz="2400" b="1"/>
            </a:lvl2pPr>
            <a:lvl3pPr marL="1097087" indent="0">
              <a:buNone/>
              <a:defRPr sz="2200" b="1"/>
            </a:lvl3pPr>
            <a:lvl4pPr marL="1645631" indent="0">
              <a:buNone/>
              <a:defRPr sz="1900" b="1"/>
            </a:lvl4pPr>
            <a:lvl5pPr marL="2194174" indent="0">
              <a:buNone/>
              <a:defRPr sz="1900" b="1"/>
            </a:lvl5pPr>
            <a:lvl6pPr marL="2742718" indent="0">
              <a:buNone/>
              <a:defRPr sz="1900" b="1"/>
            </a:lvl6pPr>
            <a:lvl7pPr marL="3291261" indent="0">
              <a:buNone/>
              <a:defRPr sz="1900" b="1"/>
            </a:lvl7pPr>
            <a:lvl8pPr marL="3839806" indent="0">
              <a:buNone/>
              <a:defRPr sz="1900" b="1"/>
            </a:lvl8pPr>
            <a:lvl9pPr marL="4388348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74031" y="2609852"/>
            <a:ext cx="4850130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3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0" y="327660"/>
            <a:ext cx="3609976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90061" y="327663"/>
            <a:ext cx="6134100" cy="702373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8640" y="1722122"/>
            <a:ext cx="3609976" cy="5629276"/>
          </a:xfrm>
        </p:spPr>
        <p:txBody>
          <a:bodyPr/>
          <a:lstStyle>
            <a:lvl1pPr marL="0" indent="0">
              <a:buNone/>
              <a:defRPr sz="1700"/>
            </a:lvl1pPr>
            <a:lvl2pPr marL="548544" indent="0">
              <a:buNone/>
              <a:defRPr sz="1400"/>
            </a:lvl2pPr>
            <a:lvl3pPr marL="1097087" indent="0">
              <a:buNone/>
              <a:defRPr sz="1300"/>
            </a:lvl3pPr>
            <a:lvl4pPr marL="1645631" indent="0">
              <a:buNone/>
              <a:defRPr sz="1100"/>
            </a:lvl4pPr>
            <a:lvl5pPr marL="2194174" indent="0">
              <a:buNone/>
              <a:defRPr sz="1100"/>
            </a:lvl5pPr>
            <a:lvl6pPr marL="2742718" indent="0">
              <a:buNone/>
              <a:defRPr sz="1100"/>
            </a:lvl6pPr>
            <a:lvl7pPr marL="3291261" indent="0">
              <a:buNone/>
              <a:defRPr sz="1100"/>
            </a:lvl7pPr>
            <a:lvl8pPr marL="3839806" indent="0">
              <a:buNone/>
              <a:defRPr sz="1100"/>
            </a:lvl8pPr>
            <a:lvl9pPr marL="4388348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74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0746" y="5760720"/>
            <a:ext cx="658368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50746" y="735330"/>
            <a:ext cx="6583680" cy="4937760"/>
          </a:xfrm>
        </p:spPr>
        <p:txBody>
          <a:bodyPr/>
          <a:lstStyle>
            <a:lvl1pPr marL="0" indent="0">
              <a:buNone/>
              <a:defRPr sz="3900"/>
            </a:lvl1pPr>
            <a:lvl2pPr marL="548544" indent="0">
              <a:buNone/>
              <a:defRPr sz="3300"/>
            </a:lvl2pPr>
            <a:lvl3pPr marL="1097087" indent="0">
              <a:buNone/>
              <a:defRPr sz="2900"/>
            </a:lvl3pPr>
            <a:lvl4pPr marL="1645631" indent="0">
              <a:buNone/>
              <a:defRPr sz="2400"/>
            </a:lvl4pPr>
            <a:lvl5pPr marL="2194174" indent="0">
              <a:buNone/>
              <a:defRPr sz="2400"/>
            </a:lvl5pPr>
            <a:lvl6pPr marL="2742718" indent="0">
              <a:buNone/>
              <a:defRPr sz="2400"/>
            </a:lvl6pPr>
            <a:lvl7pPr marL="3291261" indent="0">
              <a:buNone/>
              <a:defRPr sz="2400"/>
            </a:lvl7pPr>
            <a:lvl8pPr marL="3839806" indent="0">
              <a:buNone/>
              <a:defRPr sz="2400"/>
            </a:lvl8pPr>
            <a:lvl9pPr marL="4388348" indent="0">
              <a:buNone/>
              <a:defRPr sz="2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50746" y="6440808"/>
            <a:ext cx="6583680" cy="965834"/>
          </a:xfrm>
        </p:spPr>
        <p:txBody>
          <a:bodyPr/>
          <a:lstStyle>
            <a:lvl1pPr marL="0" indent="0">
              <a:buNone/>
              <a:defRPr sz="1700"/>
            </a:lvl1pPr>
            <a:lvl2pPr marL="548544" indent="0">
              <a:buNone/>
              <a:defRPr sz="1400"/>
            </a:lvl2pPr>
            <a:lvl3pPr marL="1097087" indent="0">
              <a:buNone/>
              <a:defRPr sz="1300"/>
            </a:lvl3pPr>
            <a:lvl4pPr marL="1645631" indent="0">
              <a:buNone/>
              <a:defRPr sz="1100"/>
            </a:lvl4pPr>
            <a:lvl5pPr marL="2194174" indent="0">
              <a:buNone/>
              <a:defRPr sz="1100"/>
            </a:lvl5pPr>
            <a:lvl6pPr marL="2742718" indent="0">
              <a:buNone/>
              <a:defRPr sz="1100"/>
            </a:lvl6pPr>
            <a:lvl7pPr marL="3291261" indent="0">
              <a:buNone/>
              <a:defRPr sz="1100"/>
            </a:lvl7pPr>
            <a:lvl8pPr marL="3839806" indent="0">
              <a:buNone/>
              <a:defRPr sz="1100"/>
            </a:lvl8pPr>
            <a:lvl9pPr marL="4388348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0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8642" y="329567"/>
            <a:ext cx="9875520" cy="1371600"/>
          </a:xfrm>
          <a:prstGeom prst="rect">
            <a:avLst/>
          </a:prstGeom>
        </p:spPr>
        <p:txBody>
          <a:bodyPr vert="horz" lIns="109709" tIns="54854" rIns="109709" bIns="54854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2" y="1920240"/>
            <a:ext cx="9875520" cy="5431156"/>
          </a:xfrm>
          <a:prstGeom prst="rect">
            <a:avLst/>
          </a:prstGeom>
        </p:spPr>
        <p:txBody>
          <a:bodyPr vert="horz" lIns="109709" tIns="54854" rIns="109709" bIns="54854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8641" y="7627621"/>
            <a:ext cx="2560321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D937-C692-49B0-AF5F-97D8D3C18946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749043" y="7627621"/>
            <a:ext cx="3474719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863841" y="7627621"/>
            <a:ext cx="2560321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087" rtl="0" eaLnBrk="1" latinLnBrk="0" hangingPunct="1">
        <a:spcBef>
          <a:spcPct val="0"/>
        </a:spcBef>
        <a:buNone/>
        <a:defRPr kumimoji="1"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08" indent="-411408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1383" indent="-342840" algn="l" defTabSz="1097087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359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902" indent="-274272" algn="l" defTabSz="1097087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447" indent="-274272" algn="l" defTabSz="1097087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989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533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076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621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44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087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31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174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718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261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06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348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80.png"/><Relationship Id="rId18" Type="http://schemas.openxmlformats.org/officeDocument/2006/relationships/image" Target="../media/image270.png"/><Relationship Id="rId26" Type="http://schemas.openxmlformats.org/officeDocument/2006/relationships/image" Target="../media/image372.png"/><Relationship Id="rId39" Type="http://schemas.openxmlformats.org/officeDocument/2006/relationships/image" Target="../media/image350.png"/><Relationship Id="rId51" Type="http://schemas.openxmlformats.org/officeDocument/2006/relationships/image" Target="../media/image370.png"/><Relationship Id="rId3" Type="http://schemas.openxmlformats.org/officeDocument/2006/relationships/image" Target="../media/image160.png"/><Relationship Id="rId21" Type="http://schemas.openxmlformats.org/officeDocument/2006/relationships/image" Target="../media/image2.png"/><Relationship Id="rId42" Type="http://schemas.openxmlformats.org/officeDocument/2006/relationships/image" Target="../media/image461.png"/><Relationship Id="rId47" Type="http://schemas.openxmlformats.org/officeDocument/2006/relationships/image" Target="../media/image371.png"/><Relationship Id="rId50" Type="http://schemas.openxmlformats.org/officeDocument/2006/relationships/image" Target="../media/image482.png"/><Relationship Id="rId7" Type="http://schemas.openxmlformats.org/officeDocument/2006/relationships/image" Target="../media/image550.png"/><Relationship Id="rId12" Type="http://schemas.openxmlformats.org/officeDocument/2006/relationships/image" Target="../media/image271.png"/><Relationship Id="rId17" Type="http://schemas.openxmlformats.org/officeDocument/2006/relationships/image" Target="../media/image71.png"/><Relationship Id="rId25" Type="http://schemas.openxmlformats.org/officeDocument/2006/relationships/image" Target="../media/image360.png"/><Relationship Id="rId33" Type="http://schemas.openxmlformats.org/officeDocument/2006/relationships/image" Target="../media/image6.png"/><Relationship Id="rId46" Type="http://schemas.openxmlformats.org/officeDocument/2006/relationships/image" Target="../media/image470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.png"/><Relationship Id="rId29" Type="http://schemas.openxmlformats.org/officeDocument/2006/relationships/image" Target="../media/image4.png"/><Relationship Id="rId41" Type="http://schemas.openxmlformats.org/officeDocument/2006/relationships/image" Target="../media/image451.png"/><Relationship Id="rId54" Type="http://schemas.openxmlformats.org/officeDocument/2006/relationships/image" Target="../media/image5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24" Type="http://schemas.openxmlformats.org/officeDocument/2006/relationships/image" Target="../media/image351.png"/><Relationship Id="rId32" Type="http://schemas.openxmlformats.org/officeDocument/2006/relationships/image" Target="../media/image5.png"/><Relationship Id="rId40" Type="http://schemas.openxmlformats.org/officeDocument/2006/relationships/image" Target="../media/image7.png"/><Relationship Id="rId45" Type="http://schemas.openxmlformats.org/officeDocument/2006/relationships/image" Target="../media/image79.png"/><Relationship Id="rId53" Type="http://schemas.openxmlformats.org/officeDocument/2006/relationships/image" Target="../media/image491.png"/><Relationship Id="rId5" Type="http://schemas.openxmlformats.org/officeDocument/2006/relationships/image" Target="../media/image540.png"/><Relationship Id="rId23" Type="http://schemas.openxmlformats.org/officeDocument/2006/relationships/image" Target="../media/image330.png"/><Relationship Id="rId28" Type="http://schemas.openxmlformats.org/officeDocument/2006/relationships/image" Target="../media/image3.png"/><Relationship Id="rId49" Type="http://schemas.openxmlformats.org/officeDocument/2006/relationships/image" Target="../media/image83.png"/><Relationship Id="rId10" Type="http://schemas.openxmlformats.org/officeDocument/2006/relationships/image" Target="../media/image220.png"/><Relationship Id="rId19" Type="http://schemas.openxmlformats.org/officeDocument/2006/relationships/image" Target="../media/image320.png"/><Relationship Id="rId31" Type="http://schemas.openxmlformats.org/officeDocument/2006/relationships/image" Target="../media/image440.png"/><Relationship Id="rId44" Type="http://schemas.openxmlformats.org/officeDocument/2006/relationships/image" Target="../media/image770.png"/><Relationship Id="rId52" Type="http://schemas.openxmlformats.org/officeDocument/2006/relationships/image" Target="../media/image481.png"/><Relationship Id="rId9" Type="http://schemas.openxmlformats.org/officeDocument/2006/relationships/image" Target="../media/image210.png"/><Relationship Id="rId14" Type="http://schemas.openxmlformats.org/officeDocument/2006/relationships/image" Target="../media/image310.png"/><Relationship Id="rId22" Type="http://schemas.openxmlformats.org/officeDocument/2006/relationships/image" Target="../media/image720.png"/><Relationship Id="rId27" Type="http://schemas.openxmlformats.org/officeDocument/2006/relationships/image" Target="../media/image381.png"/><Relationship Id="rId30" Type="http://schemas.openxmlformats.org/officeDocument/2006/relationships/image" Target="../media/image421.png"/><Relationship Id="rId43" Type="http://schemas.openxmlformats.org/officeDocument/2006/relationships/image" Target="../media/image1210.png"/><Relationship Id="rId48" Type="http://schemas.openxmlformats.org/officeDocument/2006/relationships/image" Target="../media/image380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.png"/><Relationship Id="rId26" Type="http://schemas.openxmlformats.org/officeDocument/2006/relationships/image" Target="../media/image4.png"/><Relationship Id="rId39" Type="http://schemas.openxmlformats.org/officeDocument/2006/relationships/image" Target="../media/image37.png"/><Relationship Id="rId3" Type="http://schemas.openxmlformats.org/officeDocument/2006/relationships/image" Target="../media/image8.png"/><Relationship Id="rId21" Type="http://schemas.openxmlformats.org/officeDocument/2006/relationships/image" Target="../media/image24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1.png"/><Relationship Id="rId25" Type="http://schemas.openxmlformats.org/officeDocument/2006/relationships/image" Target="../media/image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image" Target="../media/image5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32" Type="http://schemas.openxmlformats.org/officeDocument/2006/relationships/image" Target="../media/image7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6.png"/><Relationship Id="rId28" Type="http://schemas.openxmlformats.org/officeDocument/2006/relationships/image" Target="../media/image29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31" Type="http://schemas.openxmlformats.org/officeDocument/2006/relationships/image" Target="../media/image30.png"/><Relationship Id="rId44" Type="http://schemas.openxmlformats.org/officeDocument/2006/relationships/image" Target="../media/image4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5.png"/><Relationship Id="rId27" Type="http://schemas.openxmlformats.org/officeDocument/2006/relationships/image" Target="../media/image28.png"/><Relationship Id="rId30" Type="http://schemas.openxmlformats.org/officeDocument/2006/relationships/image" Target="../media/image6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5708666" y="82351"/>
            <a:ext cx="5188054" cy="1405053"/>
          </a:xfrm>
          <a:prstGeom prst="roundRect">
            <a:avLst>
              <a:gd name="adj" fmla="val 7416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有理関数置換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121" name="フローチャート: 処理 120"/>
          <p:cNvSpPr/>
          <p:nvPr/>
        </p:nvSpPr>
        <p:spPr>
          <a:xfrm>
            <a:off x="3409954" y="1502394"/>
            <a:ext cx="1642289" cy="1460278"/>
          </a:xfrm>
          <a:prstGeom prst="flowChartProcess">
            <a:avLst/>
          </a:prstGeom>
          <a:solidFill>
            <a:srgbClr val="FFFF00"/>
          </a:solidFill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単位円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7286600" y="6563072"/>
            <a:ext cx="3610120" cy="864096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kumimoji="1" lang="ja-JP" altLang="en-US" sz="1050" kern="100">
              <a:effectLst/>
              <a:ea typeface="ＭＳ 明朝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フローチャート: 処理 106"/>
              <p:cNvSpPr/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solidFill>
                <a:srgbClr val="FFFF00"/>
              </a:solidFill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正弦定理</a:t>
                </a:r>
                <a:endParaRPr lang="ja-JP" altLang="ja-JP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r>
                        <a:rPr lang="en-US" altLang="ja-JP" sz="100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altLang="ja-JP" sz="1000" dirty="0"/>
              </a:p>
              <a:p>
                <a:pPr algn="ctr"/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𝑅</m:t>
                    </m:r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は外接円の半径</a:t>
                </a:r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)</a:t>
                </a:r>
              </a:p>
              <a:p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107" name="フローチャート: 処理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角丸四角形 81"/>
          <p:cNvSpPr/>
          <p:nvPr/>
        </p:nvSpPr>
        <p:spPr>
          <a:xfrm>
            <a:off x="5714212" y="1673562"/>
            <a:ext cx="3369563" cy="1112914"/>
          </a:xfrm>
          <a:prstGeom prst="roundRect">
            <a:avLst>
              <a:gd name="adj" fmla="val 7416"/>
            </a:avLst>
          </a:prstGeom>
          <a:gradFill>
            <a:gsLst>
              <a:gs pos="0">
                <a:srgbClr val="FFFF00"/>
              </a:gs>
              <a:gs pos="50000">
                <a:srgbClr val="FFFF99">
                  <a:alpha val="50000"/>
                </a:srgbClr>
              </a:gs>
              <a:gs pos="100000">
                <a:srgbClr val="FFFF00"/>
              </a:gs>
            </a:gsLst>
            <a:lin ang="5400000" scaled="1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>
                <a:effectLst/>
                <a:latin typeface="+mj-ea"/>
                <a:ea typeface="+mj-ea"/>
                <a:cs typeface="Times New Roman"/>
              </a:rPr>
              <a:t>三角比の基本公式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7286600" y="4690864"/>
            <a:ext cx="3612187" cy="1728193"/>
          </a:xfrm>
          <a:prstGeom prst="roundRect">
            <a:avLst>
              <a:gd name="adj" fmla="val 7416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半角</a:t>
            </a:r>
            <a:r>
              <a:rPr kumimoji="1" lang="ja-JP" altLang="en-US" sz="1000" kern="100" dirty="0">
                <a:effectLst/>
                <a:latin typeface="+mj-ea"/>
                <a:ea typeface="+mj-ea"/>
                <a:cs typeface="Times New Roman"/>
              </a:rPr>
              <a:t>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処理 10"/>
              <p:cNvSpPr/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1" name="フローチャート: 処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処理 11"/>
              <p:cNvSpPr/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2" name="フローチャート: 処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12" idx="1"/>
            <a:endCxn id="11" idx="3"/>
          </p:cNvCxnSpPr>
          <p:nvPr/>
        </p:nvCxnSpPr>
        <p:spPr>
          <a:xfrm flipH="1">
            <a:off x="8820806" y="5519040"/>
            <a:ext cx="5385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>
                    <a:latin typeface="Cambria Math"/>
                    <a:ea typeface="ＭＳ 明朝"/>
                    <a:cs typeface="Times New Roman"/>
                  </a:rPr>
                  <a:t>置換</a:t>
                </a:r>
                <a:endParaRPr lang="en-US" altLang="ja-JP" sz="1000" b="0" i="1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</m:oMath>
                  </m:oMathPara>
                </a14:m>
                <a:endParaRPr lang="en-US" altLang="ja-JP" sz="1000" b="0" i="1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85800" y="144544"/>
            <a:ext cx="2664296" cy="58263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2659" tIns="36000" rIns="92659" bIns="36000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三角関数の公式の導出</a:t>
            </a:r>
            <a:endParaRPr lang="en-US" altLang="ja-JP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>
              <a:latin typeface="ＭＳ 明朝" pitchFamily="17" charset="-128"/>
              <a:ea typeface="ＭＳ 明朝" pitchFamily="17" charset="-128"/>
            </a:endParaRPr>
          </a:p>
          <a:p>
            <a:pPr algn="r"/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二重枠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要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暗記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)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から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の</a:t>
            </a:r>
            <a:r>
              <a:rPr lang="ja-JP" altLang="en-US" sz="900" u="sng" dirty="0">
                <a:latin typeface="ＭＳ 明朝" pitchFamily="17" charset="-128"/>
                <a:ea typeface="ＭＳ 明朝" pitchFamily="17" charset="-128"/>
              </a:rPr>
              <a:t>流れ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を身に付けよう！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フローチャート: 処理 38"/>
              <p:cNvSpPr/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solidFill>
                <a:srgbClr val="FFFF00"/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39" name="フローチャート: 処理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 cmpd="sng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フローチャート: 処理 39"/>
              <p:cNvSpPr/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40" name="フローチャート: 処理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stCxn id="39" idx="3"/>
            <a:endCxn id="40" idx="1"/>
          </p:cNvCxnSpPr>
          <p:nvPr/>
        </p:nvCxnSpPr>
        <p:spPr>
          <a:xfrm>
            <a:off x="7286600" y="2375060"/>
            <a:ext cx="3915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フローチャート: 処理 65"/>
              <p:cNvSpPr/>
              <p:nvPr/>
            </p:nvSpPr>
            <p:spPr>
              <a:xfrm>
                <a:off x="2174031" y="4642303"/>
                <a:ext cx="2899767" cy="1488721"/>
              </a:xfrm>
              <a:prstGeom prst="flowChartProcess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/>
                  <a:t>積和公式</a:t>
                </a:r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66" name="フローチャート: 処理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31" y="4642303"/>
                <a:ext cx="2899767" cy="1488721"/>
              </a:xfrm>
              <a:prstGeom prst="flowChart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4" idx="2"/>
            <a:endCxn id="66" idx="0"/>
          </p:cNvCxnSpPr>
          <p:nvPr/>
        </p:nvCxnSpPr>
        <p:spPr>
          <a:xfrm flipH="1">
            <a:off x="3623915" y="4205953"/>
            <a:ext cx="1782" cy="43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3642152" y="4217517"/>
                <a:ext cx="1556216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10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52" y="4217517"/>
                <a:ext cx="1556216" cy="4013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フローチャート: 処理 70"/>
              <p:cNvSpPr/>
              <p:nvPr/>
            </p:nvSpPr>
            <p:spPr>
              <a:xfrm>
                <a:off x="2177946" y="6544536"/>
                <a:ext cx="2895503" cy="1530704"/>
              </a:xfrm>
              <a:prstGeom prst="flowChartProcess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和積公式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r>
                        <a:rPr lang="en-US" altLang="ja-JP" sz="1000" i="1"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71" name="フローチャート: 処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6" y="6544536"/>
                <a:ext cx="2895503" cy="1530704"/>
              </a:xfrm>
              <a:prstGeom prst="flowChartProcess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/>
          <p:cNvCxnSpPr>
            <a:stCxn id="66" idx="2"/>
            <a:endCxn id="71" idx="0"/>
          </p:cNvCxnSpPr>
          <p:nvPr/>
        </p:nvCxnSpPr>
        <p:spPr>
          <a:xfrm>
            <a:off x="3623915" y="6131024"/>
            <a:ext cx="1783" cy="413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/>
              <p:cNvSpPr/>
              <p:nvPr/>
            </p:nvSpPr>
            <p:spPr>
              <a:xfrm>
                <a:off x="3593999" y="6097099"/>
                <a:ext cx="1964409" cy="465973"/>
              </a:xfrm>
              <a:prstGeom prst="rect">
                <a:avLst/>
              </a:prstGeom>
              <a:noFill/>
            </p:spPr>
            <p:txBody>
              <a:bodyPr wrap="none" lIns="92659" tIns="46329" rIns="92659" bIns="46329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𝐴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+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𝐵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ja-JP" altLang="en-US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とおく</a:t>
                </a:r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+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𝛽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−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ja-JP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78" name="正方形/長方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99" y="6097099"/>
                <a:ext cx="1964409" cy="46597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073798" y="3250704"/>
                <a:ext cx="634868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98" y="3250704"/>
                <a:ext cx="634868" cy="376193"/>
              </a:xfrm>
              <a:prstGeom prst="rect">
                <a:avLst/>
              </a:prstGeom>
              <a:blipFill rotWithShape="1">
                <a:blip r:embed="rId14"/>
                <a:stretch>
                  <a:fillRect l="-59615" t="-151613" r="-33654" b="-2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下式</m:t>
                      </m:r>
                      <m:r>
                        <a:rPr lang="en-US" altLang="ja-JP" sz="10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/>
              </a:p>
              <a:p>
                <a:pPr algn="ctr"/>
                <a:r>
                  <a:rPr lang="en-US" altLang="ja-JP" sz="1000" dirty="0"/>
                  <a:t>&amp;</a:t>
                </a:r>
                <a:br>
                  <a:rPr lang="en-US" altLang="ja-JP" sz="1000" dirty="0"/>
                </a:br>
                <a:r>
                  <a:rPr lang="ja-JP" altLang="en-US" sz="1000" dirty="0"/>
                  <a:t>上式</a:t>
                </a:r>
                <a:endParaRPr lang="ja-JP" altLang="ja-JP" sz="10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blipFill rotWithShape="0">
                <a:blip r:embed="rId1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カギ線コネクタ 91"/>
          <p:cNvCxnSpPr>
            <a:stCxn id="4" idx="3"/>
            <a:endCxn id="95" idx="1"/>
          </p:cNvCxnSpPr>
          <p:nvPr/>
        </p:nvCxnSpPr>
        <p:spPr>
          <a:xfrm>
            <a:off x="5073448" y="3653549"/>
            <a:ext cx="635218" cy="946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正方形/長方形 94"/>
              <p:cNvSpPr/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/>
                  <a:t>3</a:t>
                </a:r>
                <a:r>
                  <a:rPr lang="ja-JP" altLang="en-US" sz="1000" dirty="0"/>
                  <a:t>倍角の公式</a:t>
                </a:r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3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−4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4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−3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95" name="正方形/長方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正方形/長方形 98"/>
              <p:cNvSpPr/>
              <p:nvPr/>
            </p:nvSpPr>
            <p:spPr>
              <a:xfrm>
                <a:off x="5073798" y="4594175"/>
                <a:ext cx="640414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=2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99" name="正方形/長方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98" y="4594175"/>
                <a:ext cx="640414" cy="384721"/>
              </a:xfrm>
              <a:prstGeom prst="rect">
                <a:avLst/>
              </a:prstGeom>
              <a:blipFill rotWithShape="1">
                <a:blip r:embed="rId19"/>
                <a:stretch>
                  <a:fillRect l="-64762" t="-149206" r="-26667" b="-2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048\Dropbox\Zacky\国際学院\mathmatics\まとめシリーズ\三角比\基礎だけさらっと学習\三角比\pict\正弦定理.bmp"/>
          <p:cNvPicPr>
            <a:picLocks noChangeAspect="1" noChangeArrowheads="1"/>
          </p:cNvPicPr>
          <p:nvPr/>
        </p:nvPicPr>
        <p:blipFill rotWithShape="1"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4520" r="15561" b="15189"/>
          <a:stretch/>
        </p:blipFill>
        <p:spPr bwMode="auto">
          <a:xfrm>
            <a:off x="5789157" y="6355916"/>
            <a:ext cx="921379" cy="926496"/>
          </a:xfrm>
          <a:prstGeom prst="rect">
            <a:avLst/>
          </a:prstGeom>
          <a:noFill/>
          <a:extLst/>
        </p:spPr>
      </p:pic>
      <p:pic>
        <p:nvPicPr>
          <p:cNvPr id="1031" name="Picture 7" descr="C:\Users\048\Dropbox\Zacky\国際学院\mathmatics\まとめシリーズ\三角比\基礎だけさらっと学習\三角比\pict\単位円.bmp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32" y="1588415"/>
            <a:ext cx="1441722" cy="1303759"/>
          </a:xfrm>
          <a:prstGeom prst="rect">
            <a:avLst/>
          </a:prstGeom>
          <a:noFill/>
          <a:extLst/>
        </p:spPr>
      </p:pic>
      <p:sp>
        <p:nvSpPr>
          <p:cNvPr id="124" name="テキスト ボックス 123"/>
          <p:cNvSpPr txBox="1"/>
          <p:nvPr/>
        </p:nvSpPr>
        <p:spPr>
          <a:xfrm>
            <a:off x="5045098" y="2242592"/>
            <a:ext cx="69012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1000" dirty="0">
                <a:latin typeface="ＭＳ 明朝" pitchFamily="17" charset="-128"/>
                <a:ea typeface="ＭＳ 明朝" pitchFamily="17" charset="-128"/>
              </a:rPr>
              <a:t>三平方</a:t>
            </a:r>
            <a:r>
              <a:rPr kumimoji="1" lang="en-US" altLang="ja-JP" sz="1000" dirty="0">
                <a:latin typeface="ＭＳ 明朝" pitchFamily="17" charset="-128"/>
                <a:ea typeface="ＭＳ 明朝" pitchFamily="17" charset="-128"/>
              </a:rPr>
              <a:t/>
            </a:r>
            <a:br>
              <a:rPr kumimoji="1" lang="en-US" altLang="ja-JP" sz="1000" dirty="0">
                <a:latin typeface="ＭＳ 明朝" pitchFamily="17" charset="-128"/>
                <a:ea typeface="ＭＳ 明朝" pitchFamily="17" charset="-128"/>
              </a:rPr>
            </a:br>
            <a:r>
              <a:rPr kumimoji="1" lang="ja-JP" altLang="en-US" sz="1000" dirty="0">
                <a:latin typeface="ＭＳ 明朝" pitchFamily="17" charset="-128"/>
                <a:ea typeface="ＭＳ 明朝" pitchFamily="17" charset="-128"/>
              </a:rPr>
              <a:t>の定理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角丸四角形吹き出し 126"/>
              <p:cNvSpPr/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数学</a:t>
                </a:r>
                <a:r>
                  <a:rPr lang="en-US" altLang="ja-JP" sz="900" kern="100" dirty="0" err="1">
                    <a:latin typeface="Cambria Math"/>
                    <a:ea typeface="ＭＳ 明朝"/>
                    <a:cs typeface="Times New Roman"/>
                  </a:rPr>
                  <a:t>ⅠⅡ</a:t>
                </a:r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では、</a:t>
                </a:r>
                <a:endParaRPr lang="en-US" altLang="ja-JP" sz="900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の形にまとめたい</a:t>
                </a:r>
              </a:p>
            </p:txBody>
          </p:sp>
        </mc:Choice>
        <mc:Fallback xmlns="">
          <p:sp>
            <p:nvSpPr>
              <p:cNvPr id="127" name="角丸四角形吹き出し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blipFill rotWithShape="1">
                <a:blip r:embed="rId22"/>
                <a:stretch>
                  <a:fillRect b="-4110"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角丸四角形吹き出し 133"/>
          <p:cNvSpPr/>
          <p:nvPr/>
        </p:nvSpPr>
        <p:spPr>
          <a:xfrm>
            <a:off x="9415712" y="6131064"/>
            <a:ext cx="1337368" cy="360000"/>
          </a:xfrm>
          <a:prstGeom prst="wedgeRoundRectCallout">
            <a:avLst>
              <a:gd name="adj1" fmla="val 20541"/>
              <a:gd name="adj2" fmla="val -72175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数学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Ⅲ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の積分では、</a:t>
            </a:r>
            <a:endParaRPr lang="en-US" altLang="ja-JP" sz="900" dirty="0">
              <a:latin typeface="ＭＳ 明朝" pitchFamily="17" charset="-128"/>
              <a:ea typeface="ＭＳ 明朝" pitchFamily="17" charset="-128"/>
            </a:endParaRPr>
          </a:p>
          <a:p>
            <a:pPr algn="ct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次数を下げたい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142658" y="3829178"/>
            <a:ext cx="1887358" cy="4246062"/>
          </a:xfrm>
          <a:prstGeom prst="roundRect">
            <a:avLst>
              <a:gd name="adj" fmla="val 7416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>
                <a:effectLst/>
                <a:latin typeface="+mj-ea"/>
                <a:ea typeface="+mj-ea"/>
                <a:cs typeface="Times New Roman"/>
              </a:rPr>
              <a:t>還元</a:t>
            </a: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公式</a:t>
            </a:r>
            <a:r>
              <a:rPr kumimoji="1" lang="ja-JP" altLang="en-US" sz="800" kern="100" dirty="0" smtClean="0">
                <a:effectLst/>
                <a:latin typeface="+mj-ea"/>
                <a:ea typeface="+mj-ea"/>
                <a:cs typeface="Times New Roman"/>
              </a:rPr>
              <a:t>（抜粋）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58246" y="4114800"/>
                <a:ext cx="1656184" cy="8584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4114800"/>
                <a:ext cx="1656184" cy="85844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258246" y="5711170"/>
                <a:ext cx="1656184" cy="70788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補角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5711170"/>
                <a:ext cx="1656184" cy="707886"/>
              </a:xfrm>
              <a:prstGeom prst="rect">
                <a:avLst/>
              </a:prstGeom>
              <a:blipFill rotWithShape="1">
                <a:blip r:embed="rId24"/>
                <a:stretch>
                  <a:fillRect b="-85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カギ線コネクタ 56"/>
          <p:cNvCxnSpPr>
            <a:stCxn id="4" idx="1"/>
            <a:endCxn id="54" idx="0"/>
          </p:cNvCxnSpPr>
          <p:nvPr/>
        </p:nvCxnSpPr>
        <p:spPr>
          <a:xfrm rot="10800000" flipV="1">
            <a:off x="1086337" y="3653548"/>
            <a:ext cx="1091608" cy="1756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241" idx="2"/>
            <a:endCxn id="95" idx="3"/>
          </p:cNvCxnSpPr>
          <p:nvPr/>
        </p:nvCxnSpPr>
        <p:spPr>
          <a:xfrm rot="5400000">
            <a:off x="7452278" y="4327949"/>
            <a:ext cx="338360" cy="20616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19172" y="2055044"/>
                <a:ext cx="2630924" cy="4035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ja-JP" sz="9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b="0" i="1" smtClean="0"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b="0" i="1" smtClean="0"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9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2" y="2055044"/>
                <a:ext cx="2630924" cy="40357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カギ線コネクタ 68"/>
          <p:cNvCxnSpPr>
            <a:stCxn id="4" idx="1"/>
            <a:endCxn id="14" idx="2"/>
          </p:cNvCxnSpPr>
          <p:nvPr/>
        </p:nvCxnSpPr>
        <p:spPr>
          <a:xfrm rot="10800000">
            <a:off x="1434635" y="2458617"/>
            <a:ext cx="743311" cy="119493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160824" y="1255201"/>
                <a:ext cx="2547622" cy="627351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000" kern="100" dirty="0">
                    <a:latin typeface="+mn-ea"/>
                    <a:cs typeface="Times New Roman"/>
                  </a:rPr>
                  <a:t>三角関数の合成（加法定理の逆）</a:t>
                </a:r>
                <a:endParaRPr lang="en-US" altLang="ja-JP" sz="1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latin typeface="Cambria Math"/>
                        </a:rPr>
                        <m:t>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1255201"/>
                <a:ext cx="2547622" cy="62735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/>
              <p:cNvSpPr/>
              <p:nvPr/>
            </p:nvSpPr>
            <p:spPr>
              <a:xfrm>
                <a:off x="0" y="3313504"/>
                <a:ext cx="1052033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余弦での合成は、</a:t>
                </a:r>
                <a:endParaRPr lang="en-US" altLang="ja-JP" sz="900" dirty="0"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>
                        <a:latin typeface="Cambria Math"/>
                      </a:rPr>
                      <m:t>𝛼</m:t>
                    </m:r>
                    <m:r>
                      <a:rPr lang="en-US" altLang="ja-JP" sz="900">
                        <a:latin typeface="Cambria Math"/>
                      </a:rPr>
                      <m:t>+</m:t>
                    </m:r>
                    <m:r>
                      <a:rPr lang="en-US" altLang="ja-JP" sz="900" i="1">
                        <a:latin typeface="Cambria Math"/>
                      </a:rPr>
                      <m:t>𝛽</m:t>
                    </m:r>
                    <m:r>
                      <a:rPr lang="en-US" altLang="ja-JP" sz="900">
                        <a:latin typeface="Cambria Math"/>
                      </a:rPr>
                      <m:t>=90°</m:t>
                    </m:r>
                  </m:oMath>
                </a14:m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:endParaRPr lang="en-US" altLang="ja-JP" sz="900" dirty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余角でも導出可</a:t>
                </a:r>
              </a:p>
            </p:txBody>
          </p:sp>
        </mc:Choice>
        <mc:Fallback xmlns=""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3504"/>
                <a:ext cx="1052033" cy="507831"/>
              </a:xfrm>
              <a:prstGeom prst="rect">
                <a:avLst/>
              </a:prstGeom>
              <a:blipFill rotWithShape="1">
                <a:blip r:embed="rId27"/>
                <a:stretch>
                  <a:fillRect r="-2312"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048\Dropbox\Zacky\国際学院\mathmatics\まとめシリーズ\三角比\基礎だけさらっと学習\三角比\pict\余角.bmp"/>
          <p:cNvPicPr>
            <a:picLocks noChangeAspect="1" noChangeArrowheads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5" y="5053688"/>
            <a:ext cx="931326" cy="573280"/>
          </a:xfrm>
          <a:prstGeom prst="rect">
            <a:avLst/>
          </a:prstGeom>
          <a:noFill/>
          <a:extLst/>
        </p:spPr>
      </p:pic>
      <p:pic>
        <p:nvPicPr>
          <p:cNvPr id="1029" name="Picture 5" descr="C:\Users\048\Dropbox\Zacky\国際学院\mathmatics\まとめシリーズ\三角比\基礎だけさらっと学習\三角比\pict\補角.bmp"/>
          <p:cNvPicPr>
            <a:picLocks noChangeAspect="1" noChangeArrowheads="1"/>
          </p:cNvPicPr>
          <p:nvPr/>
        </p:nvPicPr>
        <p:blipFill rotWithShape="1"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8"/>
          <a:stretch/>
        </p:blipFill>
        <p:spPr bwMode="auto">
          <a:xfrm>
            <a:off x="469418" y="6500123"/>
            <a:ext cx="1243112" cy="1143069"/>
          </a:xfrm>
          <a:prstGeom prst="rect">
            <a:avLst/>
          </a:prstGeom>
          <a:noFill/>
          <a:extLst/>
        </p:spPr>
      </p:pic>
      <p:sp>
        <p:nvSpPr>
          <p:cNvPr id="58" name="二方向矢印 57"/>
          <p:cNvSpPr/>
          <p:nvPr/>
        </p:nvSpPr>
        <p:spPr>
          <a:xfrm>
            <a:off x="8954572" y="7439522"/>
            <a:ext cx="1844746" cy="635718"/>
          </a:xfrm>
          <a:prstGeom prst="leftUpArrow">
            <a:avLst>
              <a:gd name="adj1" fmla="val 55632"/>
              <a:gd name="adj2" fmla="val 41897"/>
              <a:gd name="adj3" fmla="val 16206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>
                <a:latin typeface="ＭＳ 明朝" pitchFamily="17" charset="-128"/>
                <a:ea typeface="ＭＳ 明朝" pitchFamily="17" charset="-128"/>
              </a:rPr>
              <a:t>式ではなく、位置関係＝図で</a:t>
            </a:r>
            <a:r>
              <a:rPr lang="en-US" altLang="ja-JP" sz="800" dirty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800" dirty="0"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800" dirty="0">
                <a:latin typeface="ＭＳ 明朝" pitchFamily="17" charset="-128"/>
                <a:ea typeface="ＭＳ 明朝" pitchFamily="17" charset="-128"/>
              </a:rPr>
              <a:t>覚える</a:t>
            </a:r>
            <a:r>
              <a:rPr lang="en-US" altLang="ja-JP" sz="800" dirty="0">
                <a:latin typeface="ＭＳ 明朝" pitchFamily="17" charset="-128"/>
                <a:ea typeface="ＭＳ 明朝" pitchFamily="17" charset="-128"/>
              </a:rPr>
              <a:t>(2</a:t>
            </a:r>
            <a:r>
              <a:rPr lang="ja-JP" altLang="en-US" sz="800" dirty="0">
                <a:latin typeface="ＭＳ 明朝" pitchFamily="17" charset="-128"/>
                <a:ea typeface="ＭＳ 明朝" pitchFamily="17" charset="-128"/>
              </a:rPr>
              <a:t>辺と間の角</a:t>
            </a:r>
            <a:r>
              <a:rPr lang="en-US" altLang="ja-JP" sz="800" dirty="0">
                <a:latin typeface="ＭＳ 明朝" pitchFamily="17" charset="-128"/>
                <a:ea typeface="ＭＳ 明朝" pitchFamily="17" charset="-128"/>
              </a:rPr>
              <a:t>)</a:t>
            </a:r>
            <a:endParaRPr lang="ja-JP" altLang="en-US" sz="8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六角形 67"/>
              <p:cNvSpPr/>
              <p:nvPr/>
            </p:nvSpPr>
            <p:spPr>
              <a:xfrm>
                <a:off x="5342384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kumimoji="1" lang="en-US" altLang="ja-JP" sz="900" kern="100" dirty="0">
                    <a:effectLst/>
                    <a:ea typeface="ＭＳ 明朝"/>
                    <a:cs typeface="Times New Roman"/>
                  </a:rPr>
                  <a:t>(</a:t>
                </a:r>
                <a:r>
                  <a:rPr kumimoji="1" lang="ja-JP" altLang="en-US" sz="900" kern="100" dirty="0">
                    <a:effectLst/>
                    <a:ea typeface="ＭＳ 明朝"/>
                    <a:cs typeface="Times New Roman"/>
                  </a:rPr>
                  <a:t>加法定理・</a:t>
                </a:r>
                <a:r>
                  <a:rPr kumimoji="1" lang="en-US" altLang="ja-JP" sz="900" kern="100" dirty="0">
                    <a:effectLst/>
                    <a:ea typeface="ＭＳ 明朝"/>
                    <a:cs typeface="Times New Roman"/>
                  </a:rPr>
                  <a:t>)</a:t>
                </a:r>
                <a:r>
                  <a:rPr kumimoji="1" lang="ja-JP" altLang="en-US" sz="900" kern="100" dirty="0">
                    <a:effectLst/>
                    <a:ea typeface="ＭＳ 明朝"/>
                    <a:cs typeface="Times New Roman"/>
                  </a:rPr>
                  <a:t>半角公式は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 kern="100">
                        <a:latin typeface="Cambria Math"/>
                        <a:ea typeface="ＭＳ 明朝"/>
                        <a:cs typeface="Times New Roman"/>
                      </a:rPr>
                      <m:t>tan</m:t>
                    </m:r>
                    <m:r>
                      <a:rPr lang="en-US" altLang="ja-JP" sz="900" b="0" i="1" kern="100" smtClean="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en-US" altLang="ja-JP" sz="900" b="0" i="0" kern="100" smtClean="0">
                        <a:latin typeface="Cambria Math"/>
                        <a:ea typeface="ＭＳ 明朝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ja-JP" sz="900" b="0" i="1" kern="100" smtClean="0">
                            <a:latin typeface="Cambria Math" panose="02040503050406030204" pitchFamily="18" charset="0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sin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cos</m:t>
                        </m:r>
                        <m: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 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den>
                    </m:f>
                  </m:oMath>
                </a14:m>
                <a:r>
                  <a:rPr kumimoji="1" lang="ja-JP" altLang="en-US" sz="900" kern="100" dirty="0">
                    <a:effectLst/>
                    <a:ea typeface="ＭＳ 明朝"/>
                    <a:cs typeface="Times New Roman"/>
                  </a:rPr>
                  <a:t>より導出</a:t>
                </a:r>
              </a:p>
            </p:txBody>
          </p:sp>
        </mc:Choice>
        <mc:Fallback xmlns="">
          <p:sp>
            <p:nvSpPr>
              <p:cNvPr id="68" name="六角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384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blipFill rotWithShape="1">
                <a:blip r:embed="rId30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3409954" y="149964"/>
                <a:ext cx="1642289" cy="1088375"/>
              </a:xfrm>
              <a:prstGeom prst="rect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/>
                  <a:t>三角比の定義</a:t>
                </a:r>
                <a:endParaRPr lang="en-US" altLang="ja-JP" sz="9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00" b="0" i="1" dirty="0">
                          <a:latin typeface="Cambria Math"/>
                        </a:rPr>
                        <m:t>正弦</m:t>
                      </m:r>
                      <m:r>
                        <a:rPr lang="ja-JP" altLang="en-US" sz="900" b="0" i="1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余弦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正接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den>
                      </m:f>
                    </m:oMath>
                  </m:oMathPara>
                </a14:m>
                <a:endParaRPr lang="ja-JP" altLang="ja-JP" sz="9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4" y="149964"/>
                <a:ext cx="1642289" cy="108837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14" idx="0"/>
            <a:endCxn id="53" idx="2"/>
          </p:cNvCxnSpPr>
          <p:nvPr/>
        </p:nvCxnSpPr>
        <p:spPr>
          <a:xfrm flipV="1">
            <a:off x="1434634" y="1882552"/>
            <a:ext cx="1" cy="1724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" descr="C:\Users\048\Dropbox\Zacky\国際学院\mathmatics\まとめシリーズ\三角比\基礎だけさらっと学習\三角比\pict\合成1.bmp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0" y="2602632"/>
            <a:ext cx="826725" cy="541171"/>
          </a:xfrm>
          <a:prstGeom prst="rect">
            <a:avLst/>
          </a:prstGeom>
          <a:noFill/>
          <a:extLst/>
        </p:spPr>
      </p:pic>
      <p:pic>
        <p:nvPicPr>
          <p:cNvPr id="63" name="Picture 4" descr="C:\Users\048\Dropbox\Zacky\国際学院\mathmatics\まとめシリーズ\三角比\基礎だけさらっと学習\三角比\pict\合成2.bmp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6" y="2502064"/>
            <a:ext cx="663222" cy="852056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フローチャート: 処理 1"/>
              <p:cNvSpPr/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gradFill>
                <a:gsLst>
                  <a:gs pos="0">
                    <a:srgbClr val="FFFF00"/>
                  </a:gs>
                  <a:gs pos="50000">
                    <a:srgbClr val="FFFF99">
                      <a:alpha val="50000"/>
                    </a:srgbClr>
                  </a:gs>
                  <a:gs pos="100000">
                    <a:srgbClr val="FFFF00"/>
                  </a:gs>
                </a:gsLst>
                <a:lin ang="5400000" scaled="1"/>
              </a:gra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三角形の面積</a:t>
                </a:r>
                <a:r>
                  <a:rPr lang="ja-JP" altLang="en-US" sz="1000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700" i="1">
                            <a:latin typeface="Cambria Math"/>
                          </a:rPr>
                          <m:t>𝑆</m:t>
                        </m:r>
                        <m:r>
                          <a:rPr lang="en-US" altLang="ja-JP" sz="7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ja-JP" altLang="ja-JP" sz="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7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700" i="1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底辺</m:t>
                        </m:r>
                        <m:r>
                          <a:rPr lang="en-US" altLang="ja-JP" sz="700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高さ</m:t>
                        </m:r>
                      </m:e>
                    </m:d>
                  </m:oMath>
                </a14:m>
                <a:endParaRPr lang="ja-JP" altLang="ja-JP" sz="1000" dirty="0"/>
              </a:p>
              <a:p>
                <a:r>
                  <a:rPr lang="ja-JP" altLang="en-US" sz="10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𝑆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𝑏𝑐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𝑐𝑎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𝑎𝑏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𝐶</m:t>
                        </m:r>
                      </m:e>
                    </m:func>
                  </m:oMath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" name="フローチャート: 処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048\Dropbox\Zacky\国際学院\mathmatics\まとめシリーズ\三角比\基礎だけさらっと学習\三角比\pict\三角形sin求積.bmp"/>
          <p:cNvPicPr>
            <a:picLocks noChangeAspect="1" noChangeArrowheads="1"/>
          </p:cNvPicPr>
          <p:nvPr/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475" y="7522018"/>
            <a:ext cx="792088" cy="532553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303759" y="1293422"/>
                <a:ext cx="5345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斜辺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759" y="1293422"/>
                <a:ext cx="534569" cy="153888"/>
              </a:xfrm>
              <a:prstGeom prst="rect">
                <a:avLst/>
              </a:prstGeom>
              <a:blipFill rotWithShape="1">
                <a:blip r:embed="rId41"/>
                <a:stretch>
                  <a:fillRect l="-7955" t="-4000" r="-4545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正方形/長方形 72"/>
          <p:cNvSpPr/>
          <p:nvPr/>
        </p:nvSpPr>
        <p:spPr>
          <a:xfrm>
            <a:off x="2318073" y="4314786"/>
            <a:ext cx="1296119" cy="232062"/>
          </a:xfrm>
          <a:prstGeom prst="rect">
            <a:avLst/>
          </a:prstGeom>
          <a:noFill/>
        </p:spPr>
        <p:txBody>
          <a:bodyPr wrap="square" lIns="92659" tIns="46329" rIns="92659" bIns="46329">
            <a:spAutoFit/>
          </a:bodyPr>
          <a:lstStyle/>
          <a:p>
            <a:pPr algn="r"/>
            <a:r>
              <a:rPr lang="en-US" altLang="ja-JP" sz="9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9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筆算でかくとよい</a:t>
            </a:r>
            <a:endParaRPr lang="en-US" altLang="ja-JP" sz="9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フローチャート: 処理 82"/>
              <p:cNvSpPr/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000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ja-JP" sz="1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00" dirty="0"/>
              </a:p>
            </p:txBody>
          </p:sp>
        </mc:Choice>
        <mc:Fallback xmlns="">
          <p:sp>
            <p:nvSpPr>
              <p:cNvPr id="83" name="フローチャート: 処理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6350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/>
              <p:cNvSpPr/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noFill/>
              <a:ln w="12700" cmpd="dbl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※以下の形も使えるように！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  <a:ln w="12700" cmpd="dbl"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/>
              <p:cNvSpPr/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noFill/>
              <a:ln w="38100" cmpd="dbl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余弦定理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𝑏𝑐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𝑐𝑎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𝑎𝑏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  <a:ln w="38100" cmpd="dbl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フローチャート: 処理 211"/>
              <p:cNvSpPr/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altLang="ja-JP" sz="1000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12" name="フローチャート: 処理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角丸四角形 240"/>
          <p:cNvSpPr/>
          <p:nvPr/>
        </p:nvSpPr>
        <p:spPr>
          <a:xfrm>
            <a:off x="5714212" y="2953895"/>
            <a:ext cx="4020660" cy="1307958"/>
          </a:xfrm>
          <a:prstGeom prst="roundRect">
            <a:avLst>
              <a:gd name="adj" fmla="val 7416"/>
            </a:avLst>
          </a:prstGeom>
          <a:gradFill>
            <a:gsLst>
              <a:gs pos="0">
                <a:srgbClr val="FFFF00"/>
              </a:gs>
              <a:gs pos="50000">
                <a:srgbClr val="FFFF99">
                  <a:alpha val="50000"/>
                </a:srgbClr>
              </a:gs>
              <a:gs pos="100000">
                <a:srgbClr val="FFFF00"/>
              </a:gs>
            </a:gsLst>
            <a:lin ang="5400000" scaled="1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>
                <a:effectLst/>
                <a:latin typeface="+mj-ea"/>
                <a:ea typeface="+mj-ea"/>
                <a:cs typeface="Times New Roman"/>
              </a:rPr>
              <a:t>倍角公式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フローチャート: 処理 241"/>
              <p:cNvSpPr/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</m:t>
                          </m:r>
                          <m:r>
                            <a:rPr lang="en-US" sz="1000" b="0" i="1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0" i="1" kern="100" smtClean="0"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000" b="0" i="0" kern="100" smtClean="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242" name="フローチャート: 処理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フローチャート: 処理 242"/>
              <p:cNvSpPr/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1−2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243" name="フローチャート: 処理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正方形/長方形 244"/>
              <p:cNvSpPr/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45" name="正方形/長方形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正方形/長方形 306"/>
              <p:cNvSpPr/>
              <p:nvPr/>
            </p:nvSpPr>
            <p:spPr>
              <a:xfrm>
                <a:off x="8474732" y="4372635"/>
                <a:ext cx="212423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ja-JP" sz="10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ja-JP" altLang="en-US" sz="1000" b="0" i="1" smtClean="0">
                        <a:latin typeface="Cambria Math"/>
                      </a:rPr>
                      <m:t>，</m:t>
                    </m:r>
                    <m:func>
                      <m:funcPr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ja-JP" sz="10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について整理する</a:t>
                </a:r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307" name="正方形/長方形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732" y="4372635"/>
                <a:ext cx="2124236" cy="246221"/>
              </a:xfrm>
              <a:prstGeom prst="rect">
                <a:avLst/>
              </a:prstGeom>
              <a:blipFill rotWithShape="1">
                <a:blip r:embed="rId5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フローチャート: 処理 86"/>
          <p:cNvSpPr/>
          <p:nvPr/>
        </p:nvSpPr>
        <p:spPr>
          <a:xfrm>
            <a:off x="5938703" y="3494850"/>
            <a:ext cx="1599924" cy="209300"/>
          </a:xfrm>
          <a:prstGeom prst="flowChartProcess">
            <a:avLst/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2659" tIns="46329" rIns="92659" bIns="46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ja-JP" sz="1000" dirty="0"/>
          </a:p>
        </p:txBody>
      </p:sp>
      <p:cxnSp>
        <p:nvCxnSpPr>
          <p:cNvPr id="105" name="カギ線コネクタ 104"/>
          <p:cNvCxnSpPr>
            <a:stCxn id="243" idx="2"/>
            <a:endCxn id="12" idx="0"/>
          </p:cNvCxnSpPr>
          <p:nvPr/>
        </p:nvCxnSpPr>
        <p:spPr>
          <a:xfrm rot="16200000" flipH="1">
            <a:off x="8878210" y="3777788"/>
            <a:ext cx="797630" cy="1604586"/>
          </a:xfrm>
          <a:prstGeom prst="bentConnector3">
            <a:avLst>
              <a:gd name="adj1" fmla="val 5095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241" idx="3"/>
            <a:endCxn id="96" idx="2"/>
          </p:cNvCxnSpPr>
          <p:nvPr/>
        </p:nvCxnSpPr>
        <p:spPr>
          <a:xfrm flipV="1">
            <a:off x="9734872" y="2782737"/>
            <a:ext cx="262037" cy="82513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/>
              <p:cNvSpPr/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kern="100" smtClean="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ja-JP" sz="1000" i="1" kern="100"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b="0" i="1" kern="100" smtClean="0">
                          <a:latin typeface="Cambria Math" panose="02040503050406030204" pitchFamily="18" charset="0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1000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/>
          <p:cNvCxnSpPr>
            <a:stCxn id="96" idx="0"/>
            <a:endCxn id="83" idx="2"/>
          </p:cNvCxnSpPr>
          <p:nvPr/>
        </p:nvCxnSpPr>
        <p:spPr>
          <a:xfrm flipH="1" flipV="1">
            <a:off x="9994136" y="1371445"/>
            <a:ext cx="2773" cy="5954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76" idx="1"/>
            <a:endCxn id="212" idx="3"/>
          </p:cNvCxnSpPr>
          <p:nvPr/>
        </p:nvCxnSpPr>
        <p:spPr>
          <a:xfrm flipH="1">
            <a:off x="7458367" y="896287"/>
            <a:ext cx="2198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1" idx="3"/>
            <a:endCxn id="82" idx="1"/>
          </p:cNvCxnSpPr>
          <p:nvPr/>
        </p:nvCxnSpPr>
        <p:spPr>
          <a:xfrm flipV="1">
            <a:off x="5052243" y="2230019"/>
            <a:ext cx="661969" cy="25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4" idx="3"/>
            <a:endCxn id="242" idx="1"/>
          </p:cNvCxnSpPr>
          <p:nvPr/>
        </p:nvCxnSpPr>
        <p:spPr>
          <a:xfrm flipV="1">
            <a:off x="5073448" y="3653206"/>
            <a:ext cx="757244" cy="3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0" idx="3"/>
            <a:endCxn id="96" idx="1"/>
          </p:cNvCxnSpPr>
          <p:nvPr/>
        </p:nvCxnSpPr>
        <p:spPr>
          <a:xfrm flipV="1">
            <a:off x="8942784" y="2374828"/>
            <a:ext cx="251715" cy="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2" idx="0"/>
            <a:endCxn id="76" idx="2"/>
          </p:cNvCxnSpPr>
          <p:nvPr/>
        </p:nvCxnSpPr>
        <p:spPr>
          <a:xfrm rot="5400000" flipH="1" flipV="1">
            <a:off x="7621040" y="984120"/>
            <a:ext cx="467397" cy="911488"/>
          </a:xfrm>
          <a:prstGeom prst="bentConnector3">
            <a:avLst>
              <a:gd name="adj1" fmla="val 2065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87" idx="3"/>
            <a:endCxn id="243" idx="0"/>
          </p:cNvCxnSpPr>
          <p:nvPr/>
        </p:nvCxnSpPr>
        <p:spPr>
          <a:xfrm>
            <a:off x="7538627" y="3599500"/>
            <a:ext cx="936105" cy="18130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42864"/>
              </p:ext>
            </p:extLst>
          </p:nvPr>
        </p:nvGraphicFramePr>
        <p:xfrm>
          <a:off x="10166920" y="3120194"/>
          <a:ext cx="73186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85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凡　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85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必　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8546">
                <a:tc>
                  <a:txBody>
                    <a:bodyPr/>
                    <a:lstStyle/>
                    <a:p>
                      <a:pPr marL="0" marR="0" indent="0" algn="ctr" defTabSz="10970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独力導出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85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微積必須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5" name="直線矢印コネクタ 84"/>
          <p:cNvCxnSpPr>
            <a:stCxn id="74" idx="2"/>
            <a:endCxn id="121" idx="0"/>
          </p:cNvCxnSpPr>
          <p:nvPr/>
        </p:nvCxnSpPr>
        <p:spPr>
          <a:xfrm>
            <a:off x="4231099" y="1238339"/>
            <a:ext cx="0" cy="264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/>
              <p:cNvSpPr/>
              <p:nvPr/>
            </p:nvSpPr>
            <p:spPr>
              <a:xfrm>
                <a:off x="9999012" y="1580176"/>
                <a:ext cx="769374" cy="356135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b="0" i="1" kern="100" smtClean="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91" name="正方形/長方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12" y="1580176"/>
                <a:ext cx="769374" cy="3561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>
                    <a:latin typeface="Cambria Math"/>
                    <a:ea typeface="ＭＳ 明朝"/>
                    <a:cs typeface="Times New Roman"/>
                  </a:rPr>
                  <a:t>置換</a:t>
                </a:r>
                <a14:m>
                  <m:oMath xmlns:m="http://schemas.openxmlformats.org/officeDocument/2006/math">
                    <m:r>
                      <a:rPr lang="en-US" altLang="ja-JP" sz="1000" b="0" i="1" kern="100" smtClean="0">
                        <a:latin typeface="Cambria Math"/>
                        <a:ea typeface="ＭＳ 明朝"/>
                        <a:cs typeface="Times New Roman"/>
                      </a:rPr>
                      <m:t>2</m:t>
                    </m:r>
                    <m:r>
                      <a:rPr lang="en-US" altLang="ja-JP" sz="10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ja-JP" altLang="en-US" sz="1000" i="1" kern="100">
                        <a:latin typeface="Cambria Math"/>
                        <a:ea typeface="ＭＳ 明朝"/>
                        <a:cs typeface="Times New Roman"/>
                      </a:rPr>
                      <m:t>→</m:t>
                    </m:r>
                    <m:r>
                      <a:rPr lang="en-US" altLang="ja-JP" sz="1000" b="0" i="1" kern="100" smtClean="0">
                        <a:latin typeface="Cambria Math"/>
                        <a:ea typeface="ＭＳ 明朝"/>
                        <a:cs typeface="Times New Roman"/>
                      </a:rPr>
                      <m:t>𝑥</m:t>
                    </m:r>
                  </m:oMath>
                </a14:m>
                <a:endParaRPr lang="en-US" altLang="ja-JP" sz="1000" b="0" i="1" kern="100" dirty="0"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/>
              <p:cNvSpPr/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US" altLang="ja-JP" sz="1000" b="0" i="1" kern="100" dirty="0"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90" name="正方形/長方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カギ線コネクタ 192"/>
          <p:cNvCxnSpPr>
            <a:stCxn id="39" idx="2"/>
            <a:endCxn id="243" idx="0"/>
          </p:cNvCxnSpPr>
          <p:nvPr/>
        </p:nvCxnSpPr>
        <p:spPr>
          <a:xfrm rot="16200000" flipH="1">
            <a:off x="6960089" y="2266159"/>
            <a:ext cx="1111704" cy="1917582"/>
          </a:xfrm>
          <a:prstGeom prst="bentConnector3">
            <a:avLst>
              <a:gd name="adj1" fmla="val 1847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6001" y="7643192"/>
                <a:ext cx="1782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ja-JP" sz="1000" dirty="0">
                    <a:latin typeface="ＭＳ 明朝" pitchFamily="17" charset="-128"/>
                    <a:ea typeface="ＭＳ 明朝" pitchFamily="17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+90°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+180°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/>
                </a:r>
                <a:b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</a:br>
                <a:r>
                  <a:rPr lang="ja-JP" altLang="ja-JP" sz="1000" dirty="0">
                    <a:latin typeface="ＭＳ 明朝" pitchFamily="17" charset="-128"/>
                    <a:ea typeface="ＭＳ 明朝" pitchFamily="17" charset="-128"/>
                  </a:rPr>
                  <a:t>など</a:t>
                </a:r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も同様に導出できる</a:t>
                </a:r>
                <a:endParaRPr lang="ja-JP" altLang="en-US" sz="1000" kern="100" dirty="0">
                  <a:latin typeface="ＭＳ 明朝" pitchFamily="17" charset="-128"/>
                  <a:ea typeface="ＭＳ 明朝" pitchFamily="17" charset="-128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1" y="7643192"/>
                <a:ext cx="1782007" cy="400110"/>
              </a:xfrm>
              <a:prstGeom prst="rect">
                <a:avLst/>
              </a:prstGeom>
              <a:blipFill rotWithShape="1">
                <a:blip r:embed="rId5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/>
              <p:cNvSpPr/>
              <p:nvPr/>
            </p:nvSpPr>
            <p:spPr>
              <a:xfrm>
                <a:off x="160824" y="793140"/>
                <a:ext cx="2547622" cy="369332"/>
              </a:xfrm>
              <a:prstGeom prst="rect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/>
                  <a:t>度数法と弧度法</a:t>
                </a:r>
                <a:endParaRPr lang="en-US" altLang="ja-JP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00" b="0" i="1" smtClean="0">
                          <a:latin typeface="Cambria Math"/>
                        </a:rPr>
                        <m:t>360 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900" i="1">
                              <a:latin typeface="Cambria Math"/>
                            </a:rPr>
                            <m:t>°</m:t>
                          </m:r>
                        </m:e>
                      </m:d>
                      <m:r>
                        <a:rPr lang="ja-JP" altLang="en-US" sz="900" i="1">
                          <a:latin typeface="Cambria Math"/>
                        </a:rPr>
                        <m:t>⟺</m:t>
                      </m:r>
                      <m:r>
                        <a:rPr lang="en-US" altLang="ja-JP" sz="900" i="1" dirty="0">
                          <a:latin typeface="Cambria Math"/>
                        </a:rPr>
                        <m:t>2</m:t>
                      </m:r>
                      <m:r>
                        <a:rPr lang="en-US" altLang="ja-JP" sz="900" b="0" i="1" dirty="0" smtClean="0">
                          <a:latin typeface="Cambria Math"/>
                        </a:rPr>
                        <m:t>𝜋</m:t>
                      </m:r>
                      <m:r>
                        <a:rPr lang="en-US" altLang="ja-JP" sz="900" b="0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900" b="0" i="0" dirty="0" smtClean="0">
                              <a:latin typeface="Cambria Math"/>
                            </a:rPr>
                            <m:t>rad</m:t>
                          </m:r>
                        </m:e>
                      </m:d>
                      <m:r>
                        <a:rPr lang="ja-JP" altLang="en-US" sz="900" b="0" i="1" dirty="0" smtClean="0">
                          <a:latin typeface="Cambria Math"/>
                        </a:rPr>
                        <m:t>　，</m:t>
                      </m:r>
                      <m:r>
                        <a:rPr lang="ja-JP" altLang="en-US" sz="900" b="0" i="1" dirty="0" smtClean="0">
                          <a:latin typeface="Cambria Math"/>
                          <a:ea typeface="Cambria Math"/>
                        </a:rPr>
                        <m:t>　</m:t>
                      </m:r>
                      <m:r>
                        <a:rPr lang="en-US" altLang="ja-JP" sz="900" b="0" i="1" dirty="0" smtClean="0">
                          <a:latin typeface="Cambria Math"/>
                          <a:ea typeface="Cambria Math"/>
                        </a:rPr>
                        <m:t>1 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900" b="0" i="0" dirty="0" smtClean="0">
                              <a:latin typeface="Cambria Math"/>
                              <a:ea typeface="Cambria Math"/>
                            </a:rPr>
                            <m:t>rad</m:t>
                          </m:r>
                        </m:e>
                      </m:d>
                      <m:r>
                        <a:rPr lang="ja-JP" altLang="en-US" sz="900" i="1">
                          <a:latin typeface="Cambria Math"/>
                        </a:rPr>
                        <m:t>⟺</m:t>
                      </m:r>
                      <m:r>
                        <a:rPr lang="en-US" altLang="ja-JP" sz="900" b="0" i="1" dirty="0" smtClean="0">
                          <a:latin typeface="Cambria Math"/>
                          <a:ea typeface="Cambria Math"/>
                        </a:rPr>
                        <m:t>57.3 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900" b="0" i="1" dirty="0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en-US" altLang="ja-JP" sz="900" b="0" dirty="0"/>
              </a:p>
            </p:txBody>
          </p:sp>
        </mc:Choice>
        <mc:Fallback xmlns="">
          <p:sp>
            <p:nvSpPr>
              <p:cNvPr id="97" name="正方形/長方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793140"/>
                <a:ext cx="2547622" cy="369332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フローチャート: 処理 3"/>
              <p:cNvSpPr/>
              <p:nvPr/>
            </p:nvSpPr>
            <p:spPr>
              <a:xfrm>
                <a:off x="2177945" y="3101145"/>
                <a:ext cx="2895503" cy="1104808"/>
              </a:xfrm>
              <a:prstGeom prst="flowChartProcess">
                <a:avLst/>
              </a:prstGeom>
              <a:solidFill>
                <a:srgbClr val="FFFF00"/>
              </a:solidFill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altLang="en-US" sz="1000" kern="100" dirty="0">
                    <a:latin typeface="+mj-ea"/>
                    <a:ea typeface="+mj-ea"/>
                    <a:cs typeface="Times New Roman"/>
                  </a:rPr>
                  <a:t>加法定理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±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∓ </m:t>
                      </m:r>
                      <m:func>
                        <m:funcPr>
                          <m:ctrlPr>
                            <a:rPr lang="ja-JP" altLang="en-US" sz="1000" b="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±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1∓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kern="100" dirty="0">
                  <a:ea typeface="ＭＳ 明朝"/>
                  <a:cs typeface="Times New Roman"/>
                </a:endParaRPr>
              </a:p>
              <a:p>
                <a:pPr algn="r"/>
                <a:r>
                  <a:rPr lang="en-US" altLang="ja-JP" sz="1000" kern="100" dirty="0">
                    <a:ea typeface="ＭＳ 明朝"/>
                    <a:cs typeface="Times New Roman"/>
                  </a:rPr>
                  <a:t>(</a:t>
                </a:r>
                <a:r>
                  <a:rPr lang="ja-JP" altLang="en-US" sz="1000" kern="100" dirty="0">
                    <a:ea typeface="ＭＳ 明朝"/>
                    <a:cs typeface="Times New Roman"/>
                  </a:rPr>
                  <a:t>複号同順</a:t>
                </a:r>
                <a:r>
                  <a:rPr lang="en-US" altLang="ja-JP" sz="1000" kern="100" dirty="0">
                    <a:ea typeface="ＭＳ 明朝"/>
                    <a:cs typeface="Times New Roman"/>
                  </a:rPr>
                  <a:t>)</a:t>
                </a:r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5" y="3101145"/>
                <a:ext cx="2895503" cy="1104808"/>
              </a:xfrm>
              <a:prstGeom prst="flowChartProcess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テキスト ボックス 97"/>
          <p:cNvSpPr txBox="1"/>
          <p:nvPr/>
        </p:nvSpPr>
        <p:spPr>
          <a:xfrm>
            <a:off x="4910336" y="1996371"/>
            <a:ext cx="88092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1000" dirty="0">
                <a:latin typeface="ＭＳ 明朝" pitchFamily="17" charset="-128"/>
                <a:ea typeface="ＭＳ 明朝" pitchFamily="17" charset="-128"/>
              </a:rPr>
              <a:t>定義より</a:t>
            </a:r>
          </a:p>
        </p:txBody>
      </p:sp>
    </p:spTree>
    <p:extLst>
      <p:ext uri="{BB962C8B-B14F-4D97-AF65-F5344CB8AC3E}">
        <p14:creationId xmlns:p14="http://schemas.microsoft.com/office/powerpoint/2010/main" val="49685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5708666" y="82351"/>
            <a:ext cx="5188054" cy="140505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有理関数置換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121" name="フローチャート: 処理 120"/>
          <p:cNvSpPr/>
          <p:nvPr/>
        </p:nvSpPr>
        <p:spPr>
          <a:xfrm>
            <a:off x="3409954" y="1502394"/>
            <a:ext cx="1642289" cy="1460278"/>
          </a:xfrm>
          <a:prstGeom prst="flowChartProcess">
            <a:avLst/>
          </a:prstGeom>
          <a:noFill/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単位円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7286600" y="6563072"/>
            <a:ext cx="3610120" cy="864096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kumimoji="1" lang="ja-JP" altLang="en-US" sz="1050" kern="100">
              <a:effectLst/>
              <a:ea typeface="ＭＳ 明朝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フローチャート: 処理 106"/>
              <p:cNvSpPr/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正弦定理</a:t>
                </a:r>
                <a:endParaRPr lang="ja-JP" altLang="ja-JP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r>
                        <a:rPr lang="en-US" altLang="ja-JP" sz="100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altLang="ja-JP" sz="1000" dirty="0"/>
              </a:p>
              <a:p>
                <a:pPr algn="ctr"/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𝑅</m:t>
                    </m:r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は外接円の半径</a:t>
                </a:r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)</a:t>
                </a:r>
              </a:p>
              <a:p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>
          <p:sp>
            <p:nvSpPr>
              <p:cNvPr id="107" name="フローチャート: 処理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角丸四角形 81"/>
          <p:cNvSpPr/>
          <p:nvPr/>
        </p:nvSpPr>
        <p:spPr>
          <a:xfrm>
            <a:off x="5714212" y="1673562"/>
            <a:ext cx="3369563" cy="1112914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>
                <a:effectLst/>
                <a:latin typeface="+mj-ea"/>
                <a:ea typeface="+mj-ea"/>
                <a:cs typeface="Times New Roman"/>
              </a:rPr>
              <a:t>三角比の基本公式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7286600" y="4690864"/>
            <a:ext cx="3612187" cy="172819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半角</a:t>
            </a:r>
            <a:r>
              <a:rPr kumimoji="1" lang="ja-JP" altLang="en-US" sz="1000" kern="100" dirty="0">
                <a:effectLst/>
                <a:latin typeface="+mj-ea"/>
                <a:ea typeface="+mj-ea"/>
                <a:cs typeface="Times New Roman"/>
              </a:rPr>
              <a:t>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フローチャート: 処理 10"/>
              <p:cNvSpPr/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11" name="フローチャート: 処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処理 11"/>
              <p:cNvSpPr/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フローチャート: 処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12" idx="1"/>
            <a:endCxn id="11" idx="3"/>
          </p:cNvCxnSpPr>
          <p:nvPr/>
        </p:nvCxnSpPr>
        <p:spPr>
          <a:xfrm flipH="1">
            <a:off x="8820806" y="5519040"/>
            <a:ext cx="5385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>
                    <a:latin typeface="Cambria Math"/>
                    <a:ea typeface="ＭＳ 明朝"/>
                    <a:cs typeface="Times New Roman"/>
                  </a:rPr>
                  <a:t>置換</a:t>
                </a:r>
                <a:endParaRPr lang="en-US" altLang="ja-JP" sz="1000" b="0" i="1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</m:oMath>
                  </m:oMathPara>
                </a14:m>
                <a:endParaRPr lang="en-US" altLang="ja-JP" sz="1000" b="0" i="1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85800" y="144544"/>
            <a:ext cx="2664296" cy="58263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2659" tIns="36000" rIns="92659" bIns="36000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三角関数の公式の導出</a:t>
            </a:r>
            <a:endParaRPr lang="en-US" altLang="ja-JP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>
              <a:latin typeface="ＭＳ 明朝" pitchFamily="17" charset="-128"/>
              <a:ea typeface="ＭＳ 明朝" pitchFamily="17" charset="-128"/>
            </a:endParaRPr>
          </a:p>
          <a:p>
            <a:pPr algn="r"/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二重枠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要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暗記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)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から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の</a:t>
            </a:r>
            <a:r>
              <a:rPr lang="ja-JP" altLang="en-US" sz="900" u="sng" dirty="0">
                <a:latin typeface="ＭＳ 明朝" pitchFamily="17" charset="-128"/>
                <a:ea typeface="ＭＳ 明朝" pitchFamily="17" charset="-128"/>
              </a:rPr>
              <a:t>流れ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を身に付けよう！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フローチャート: 処理 38"/>
              <p:cNvSpPr/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no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39" name="フローチャート: 処理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6350" cmpd="sng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フローチャート: 処理 39"/>
              <p:cNvSpPr/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smtClean="0">
                          <a:solidFill>
                            <a:schemeClr val="bg1"/>
                          </a:solidFill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フローチャート: 処理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stCxn id="39" idx="3"/>
            <a:endCxn id="40" idx="1"/>
          </p:cNvCxnSpPr>
          <p:nvPr/>
        </p:nvCxnSpPr>
        <p:spPr>
          <a:xfrm>
            <a:off x="7286600" y="2375060"/>
            <a:ext cx="3915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フローチャート: 処理 65"/>
              <p:cNvSpPr/>
              <p:nvPr/>
            </p:nvSpPr>
            <p:spPr>
              <a:xfrm>
                <a:off x="2174031" y="4642303"/>
                <a:ext cx="2899767" cy="1488721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/>
                  <a:t>積和公式</a:t>
                </a:r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6" name="フローチャート: 処理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31" y="4642303"/>
                <a:ext cx="2899767" cy="1488721"/>
              </a:xfrm>
              <a:prstGeom prst="flowChartProcess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4" idx="2"/>
            <a:endCxn id="66" idx="0"/>
          </p:cNvCxnSpPr>
          <p:nvPr/>
        </p:nvCxnSpPr>
        <p:spPr>
          <a:xfrm flipH="1">
            <a:off x="3623915" y="4205953"/>
            <a:ext cx="1782" cy="43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3642152" y="4217517"/>
                <a:ext cx="1556216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10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52" y="4217517"/>
                <a:ext cx="1556216" cy="4013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フローチャート: 処理 70"/>
              <p:cNvSpPr/>
              <p:nvPr/>
            </p:nvSpPr>
            <p:spPr>
              <a:xfrm>
                <a:off x="2177946" y="6544536"/>
                <a:ext cx="2895503" cy="1530704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和積公式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1" name="フローチャート: 処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6" y="6544536"/>
                <a:ext cx="2895503" cy="1530704"/>
              </a:xfrm>
              <a:prstGeom prst="flowChartProcess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/>
          <p:cNvCxnSpPr>
            <a:stCxn id="66" idx="2"/>
            <a:endCxn id="71" idx="0"/>
          </p:cNvCxnSpPr>
          <p:nvPr/>
        </p:nvCxnSpPr>
        <p:spPr>
          <a:xfrm>
            <a:off x="3623915" y="6131024"/>
            <a:ext cx="1783" cy="413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/>
              <p:cNvSpPr/>
              <p:nvPr/>
            </p:nvSpPr>
            <p:spPr>
              <a:xfrm>
                <a:off x="3593999" y="6097099"/>
                <a:ext cx="1964409" cy="465973"/>
              </a:xfrm>
              <a:prstGeom prst="rect">
                <a:avLst/>
              </a:prstGeom>
              <a:noFill/>
            </p:spPr>
            <p:txBody>
              <a:bodyPr wrap="none" lIns="92659" tIns="46329" rIns="92659" bIns="46329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𝐴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+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𝐵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ja-JP" altLang="en-US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とおく</a:t>
                </a:r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+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𝛽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−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ja-JP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78" name="正方形/長方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99" y="6097099"/>
                <a:ext cx="1964409" cy="46597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073798" y="3250704"/>
                <a:ext cx="634868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98" y="3250704"/>
                <a:ext cx="634868" cy="376193"/>
              </a:xfrm>
              <a:prstGeom prst="rect">
                <a:avLst/>
              </a:prstGeom>
              <a:blipFill rotWithShape="1">
                <a:blip r:embed="rId13"/>
                <a:stretch>
                  <a:fillRect l="-59615" t="-151613" r="-25962" b="-2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下式</m:t>
                      </m:r>
                      <m:r>
                        <a:rPr lang="en-US" altLang="ja-JP" sz="10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/>
              </a:p>
              <a:p>
                <a:pPr algn="ctr"/>
                <a:r>
                  <a:rPr lang="en-US" altLang="ja-JP" sz="1000" dirty="0"/>
                  <a:t>&amp;</a:t>
                </a:r>
                <a:br>
                  <a:rPr lang="en-US" altLang="ja-JP" sz="1000" dirty="0"/>
                </a:br>
                <a:r>
                  <a:rPr lang="ja-JP" altLang="en-US" sz="1000" dirty="0"/>
                  <a:t>上式</a:t>
                </a:r>
                <a:endParaRPr lang="ja-JP" altLang="ja-JP" sz="10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blipFill rotWithShape="1">
                <a:blip r:embed="rId1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カギ線コネクタ 91"/>
          <p:cNvCxnSpPr>
            <a:stCxn id="4" idx="3"/>
            <a:endCxn id="95" idx="1"/>
          </p:cNvCxnSpPr>
          <p:nvPr/>
        </p:nvCxnSpPr>
        <p:spPr>
          <a:xfrm>
            <a:off x="5073448" y="3653549"/>
            <a:ext cx="635218" cy="946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正方形/長方形 94"/>
              <p:cNvSpPr/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/>
                  <a:t>3</a:t>
                </a:r>
                <a:r>
                  <a:rPr lang="ja-JP" altLang="en-US" sz="1000" dirty="0"/>
                  <a:t>倍角の公式</a:t>
                </a:r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−4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−3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95" name="正方形/長方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正方形/長方形 98"/>
              <p:cNvSpPr/>
              <p:nvPr/>
            </p:nvSpPr>
            <p:spPr>
              <a:xfrm>
                <a:off x="5073798" y="4594175"/>
                <a:ext cx="640414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=2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99" name="正方形/長方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98" y="4594175"/>
                <a:ext cx="640414" cy="384721"/>
              </a:xfrm>
              <a:prstGeom prst="rect">
                <a:avLst/>
              </a:prstGeom>
              <a:blipFill rotWithShape="1">
                <a:blip r:embed="rId16"/>
                <a:stretch>
                  <a:fillRect l="-64762" t="-149206" r="-19048" b="-2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048\Dropbox\Zacky\国際学院\mathmatics\まとめシリーズ\三角比\基礎だけさらっと学習\三角比\pict\正弦定理.bmp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4520" r="15561" b="15189"/>
          <a:stretch/>
        </p:blipFill>
        <p:spPr bwMode="auto">
          <a:xfrm>
            <a:off x="5789157" y="6355916"/>
            <a:ext cx="921379" cy="926496"/>
          </a:xfrm>
          <a:prstGeom prst="rect">
            <a:avLst/>
          </a:prstGeom>
          <a:noFill/>
          <a:extLst/>
        </p:spPr>
      </p:pic>
      <p:pic>
        <p:nvPicPr>
          <p:cNvPr id="1031" name="Picture 7" descr="C:\Users\048\Dropbox\Zacky\国際学院\mathmatics\まとめシリーズ\三角比\基礎だけさらっと学習\三角比\pict\単位円.bmp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32" y="1588415"/>
            <a:ext cx="1441722" cy="1303759"/>
          </a:xfrm>
          <a:prstGeom prst="rect">
            <a:avLst/>
          </a:prstGeom>
          <a:noFill/>
          <a:extLst/>
        </p:spPr>
      </p:pic>
      <p:sp>
        <p:nvSpPr>
          <p:cNvPr id="124" name="テキスト ボックス 123"/>
          <p:cNvSpPr txBox="1"/>
          <p:nvPr/>
        </p:nvSpPr>
        <p:spPr>
          <a:xfrm>
            <a:off x="5045098" y="2242592"/>
            <a:ext cx="69012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1000" dirty="0">
                <a:latin typeface="ＭＳ 明朝" pitchFamily="17" charset="-128"/>
                <a:ea typeface="ＭＳ 明朝" pitchFamily="17" charset="-128"/>
              </a:rPr>
              <a:t>三平方</a:t>
            </a:r>
            <a:r>
              <a:rPr kumimoji="1" lang="en-US" altLang="ja-JP" sz="1000" dirty="0">
                <a:latin typeface="ＭＳ 明朝" pitchFamily="17" charset="-128"/>
                <a:ea typeface="ＭＳ 明朝" pitchFamily="17" charset="-128"/>
              </a:rPr>
              <a:t/>
            </a:r>
            <a:br>
              <a:rPr kumimoji="1" lang="en-US" altLang="ja-JP" sz="1000" dirty="0">
                <a:latin typeface="ＭＳ 明朝" pitchFamily="17" charset="-128"/>
                <a:ea typeface="ＭＳ 明朝" pitchFamily="17" charset="-128"/>
              </a:rPr>
            </a:br>
            <a:r>
              <a:rPr kumimoji="1" lang="ja-JP" altLang="en-US" sz="1000" dirty="0">
                <a:latin typeface="ＭＳ 明朝" pitchFamily="17" charset="-128"/>
                <a:ea typeface="ＭＳ 明朝" pitchFamily="17" charset="-128"/>
              </a:rPr>
              <a:t>の定理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角丸四角形吹き出し 126"/>
              <p:cNvSpPr/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数学</a:t>
                </a:r>
                <a:r>
                  <a:rPr lang="en-US" altLang="ja-JP" sz="900" kern="100" dirty="0" err="1">
                    <a:latin typeface="Cambria Math"/>
                    <a:ea typeface="ＭＳ 明朝"/>
                    <a:cs typeface="Times New Roman"/>
                  </a:rPr>
                  <a:t>ⅠⅡ</a:t>
                </a:r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では、</a:t>
                </a:r>
                <a:endParaRPr lang="en-US" altLang="ja-JP" sz="900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の形にまとめたい</a:t>
                </a:r>
              </a:p>
            </p:txBody>
          </p:sp>
        </mc:Choice>
        <mc:Fallback>
          <p:sp>
            <p:nvSpPr>
              <p:cNvPr id="127" name="角丸四角形吹き出し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blipFill rotWithShape="0">
                <a:blip r:embed="rId19"/>
                <a:stretch>
                  <a:fillRect b="-5479"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角丸四角形吹き出し 133"/>
          <p:cNvSpPr/>
          <p:nvPr/>
        </p:nvSpPr>
        <p:spPr>
          <a:xfrm>
            <a:off x="9415712" y="6131064"/>
            <a:ext cx="1337368" cy="360000"/>
          </a:xfrm>
          <a:prstGeom prst="wedgeRoundRectCallout">
            <a:avLst>
              <a:gd name="adj1" fmla="val 20541"/>
              <a:gd name="adj2" fmla="val -72175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数学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Ⅲ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の積分では、</a:t>
            </a:r>
            <a:endParaRPr lang="en-US" altLang="ja-JP" sz="900" dirty="0">
              <a:latin typeface="ＭＳ 明朝" pitchFamily="17" charset="-128"/>
              <a:ea typeface="ＭＳ 明朝" pitchFamily="17" charset="-128"/>
            </a:endParaRPr>
          </a:p>
          <a:p>
            <a:pPr algn="ct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次数を下げたい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142658" y="3829178"/>
            <a:ext cx="1887358" cy="4246062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>
                <a:effectLst/>
                <a:latin typeface="+mj-ea"/>
                <a:ea typeface="+mj-ea"/>
                <a:cs typeface="Times New Roman"/>
              </a:rPr>
              <a:t>還元</a:t>
            </a: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公式</a:t>
            </a:r>
            <a:r>
              <a:rPr kumimoji="1" lang="ja-JP" altLang="en-US" sz="800" kern="100" dirty="0" smtClean="0">
                <a:effectLst/>
                <a:latin typeface="+mj-ea"/>
                <a:ea typeface="+mj-ea"/>
                <a:cs typeface="Times New Roman"/>
              </a:rPr>
              <a:t>（抜粋）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正方形/長方形 54"/>
              <p:cNvSpPr/>
              <p:nvPr/>
            </p:nvSpPr>
            <p:spPr>
              <a:xfrm>
                <a:off x="258246" y="4114800"/>
                <a:ext cx="1656184" cy="8584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4114800"/>
                <a:ext cx="1656184" cy="85844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正方形/長方形 55"/>
              <p:cNvSpPr/>
              <p:nvPr/>
            </p:nvSpPr>
            <p:spPr>
              <a:xfrm>
                <a:off x="258246" y="5711170"/>
                <a:ext cx="1656184" cy="70788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補角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5711170"/>
                <a:ext cx="1656184" cy="707886"/>
              </a:xfrm>
              <a:prstGeom prst="rect">
                <a:avLst/>
              </a:prstGeom>
              <a:blipFill rotWithShape="0">
                <a:blip r:embed="rId21"/>
                <a:stretch>
                  <a:fillRect b="-85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カギ線コネクタ 56"/>
          <p:cNvCxnSpPr>
            <a:stCxn id="4" idx="1"/>
            <a:endCxn id="54" idx="0"/>
          </p:cNvCxnSpPr>
          <p:nvPr/>
        </p:nvCxnSpPr>
        <p:spPr>
          <a:xfrm rot="10800000" flipV="1">
            <a:off x="1086337" y="3653548"/>
            <a:ext cx="1091608" cy="1756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241" idx="2"/>
            <a:endCxn id="95" idx="3"/>
          </p:cNvCxnSpPr>
          <p:nvPr/>
        </p:nvCxnSpPr>
        <p:spPr>
          <a:xfrm rot="5400000">
            <a:off x="7452278" y="4327949"/>
            <a:ext cx="338360" cy="20616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19172" y="2055044"/>
                <a:ext cx="2630924" cy="4035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ja-JP" sz="9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b="0" i="1" smtClean="0"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b="0" i="1" smtClean="0"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9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2" y="2055044"/>
                <a:ext cx="2630924" cy="40357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カギ線コネクタ 68"/>
          <p:cNvCxnSpPr>
            <a:stCxn id="4" idx="1"/>
            <a:endCxn id="14" idx="2"/>
          </p:cNvCxnSpPr>
          <p:nvPr/>
        </p:nvCxnSpPr>
        <p:spPr>
          <a:xfrm rot="10800000">
            <a:off x="1434635" y="2458617"/>
            <a:ext cx="743311" cy="119493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160824" y="1255201"/>
                <a:ext cx="2547622" cy="62735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000" kern="100" dirty="0">
                    <a:latin typeface="+mn-ea"/>
                    <a:cs typeface="Times New Roman"/>
                  </a:rPr>
                  <a:t>三角関数の合成（加法定理の逆）</a:t>
                </a:r>
                <a:endParaRPr lang="en-US" altLang="ja-JP" sz="1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latin typeface="Cambria Math"/>
                        </a:rPr>
                        <m:t>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1255201"/>
                <a:ext cx="2547622" cy="62735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/>
              <p:cNvSpPr/>
              <p:nvPr/>
            </p:nvSpPr>
            <p:spPr>
              <a:xfrm>
                <a:off x="0" y="3313504"/>
                <a:ext cx="1052033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余弦での合成は、</a:t>
                </a:r>
                <a:endParaRPr lang="en-US" altLang="ja-JP" sz="900" dirty="0"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>
                        <a:latin typeface="Cambria Math"/>
                      </a:rPr>
                      <m:t>𝛼</m:t>
                    </m:r>
                    <m:r>
                      <a:rPr lang="en-US" altLang="ja-JP" sz="900">
                        <a:latin typeface="Cambria Math"/>
                      </a:rPr>
                      <m:t>+</m:t>
                    </m:r>
                    <m:r>
                      <a:rPr lang="en-US" altLang="ja-JP" sz="900" i="1">
                        <a:latin typeface="Cambria Math"/>
                      </a:rPr>
                      <m:t>𝛽</m:t>
                    </m:r>
                    <m:r>
                      <a:rPr lang="en-US" altLang="ja-JP" sz="900">
                        <a:latin typeface="Cambria Math"/>
                      </a:rPr>
                      <m:t>=90°</m:t>
                    </m:r>
                  </m:oMath>
                </a14:m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:endParaRPr lang="en-US" altLang="ja-JP" sz="900" dirty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余角でも導出可</a:t>
                </a:r>
              </a:p>
            </p:txBody>
          </p:sp>
        </mc:Choice>
        <mc:Fallback xmlns=""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3504"/>
                <a:ext cx="1052033" cy="507831"/>
              </a:xfrm>
              <a:prstGeom prst="rect">
                <a:avLst/>
              </a:prstGeom>
              <a:blipFill rotWithShape="1">
                <a:blip r:embed="rId24"/>
                <a:stretch>
                  <a:fillRect r="-2312"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048\Dropbox\Zacky\国際学院\mathmatics\まとめシリーズ\三角比\基礎だけさらっと学習\三角比\pict\余角.bmp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5" y="5053688"/>
            <a:ext cx="931326" cy="573280"/>
          </a:xfrm>
          <a:prstGeom prst="rect">
            <a:avLst/>
          </a:prstGeom>
          <a:noFill/>
          <a:extLst/>
        </p:spPr>
      </p:pic>
      <p:pic>
        <p:nvPicPr>
          <p:cNvPr id="1029" name="Picture 5" descr="C:\Users\048\Dropbox\Zacky\国際学院\mathmatics\まとめシリーズ\三角比\基礎だけさらっと学習\三角比\pict\補角.bmp"/>
          <p:cNvPicPr>
            <a:picLocks noChangeAspect="1" noChangeArrowheads="1"/>
          </p:cNvPicPr>
          <p:nvPr/>
        </p:nvPicPr>
        <p:blipFill rotWithShape="1"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8"/>
          <a:stretch/>
        </p:blipFill>
        <p:spPr bwMode="auto">
          <a:xfrm>
            <a:off x="469418" y="6500123"/>
            <a:ext cx="1243112" cy="1143069"/>
          </a:xfrm>
          <a:prstGeom prst="rect">
            <a:avLst/>
          </a:prstGeom>
          <a:noFill/>
          <a:extLst/>
        </p:spPr>
      </p:pic>
      <p:sp>
        <p:nvSpPr>
          <p:cNvPr id="58" name="二方向矢印 57"/>
          <p:cNvSpPr/>
          <p:nvPr/>
        </p:nvSpPr>
        <p:spPr>
          <a:xfrm>
            <a:off x="8954572" y="7439522"/>
            <a:ext cx="1844746" cy="635718"/>
          </a:xfrm>
          <a:prstGeom prst="leftUpArrow">
            <a:avLst>
              <a:gd name="adj1" fmla="val 55632"/>
              <a:gd name="adj2" fmla="val 41897"/>
              <a:gd name="adj3" fmla="val 16206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>
                <a:latin typeface="ＭＳ 明朝" pitchFamily="17" charset="-128"/>
                <a:ea typeface="ＭＳ 明朝" pitchFamily="17" charset="-128"/>
              </a:rPr>
              <a:t>式ではなく、位置関係＝図で</a:t>
            </a:r>
            <a:r>
              <a:rPr lang="en-US" altLang="ja-JP" sz="800" dirty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800" dirty="0"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800" dirty="0">
                <a:latin typeface="ＭＳ 明朝" pitchFamily="17" charset="-128"/>
                <a:ea typeface="ＭＳ 明朝" pitchFamily="17" charset="-128"/>
              </a:rPr>
              <a:t>覚える</a:t>
            </a:r>
            <a:r>
              <a:rPr lang="en-US" altLang="ja-JP" sz="800" dirty="0">
                <a:latin typeface="ＭＳ 明朝" pitchFamily="17" charset="-128"/>
                <a:ea typeface="ＭＳ 明朝" pitchFamily="17" charset="-128"/>
              </a:rPr>
              <a:t>(2</a:t>
            </a:r>
            <a:r>
              <a:rPr lang="ja-JP" altLang="en-US" sz="800" dirty="0">
                <a:latin typeface="ＭＳ 明朝" pitchFamily="17" charset="-128"/>
                <a:ea typeface="ＭＳ 明朝" pitchFamily="17" charset="-128"/>
              </a:rPr>
              <a:t>辺と間の角</a:t>
            </a:r>
            <a:r>
              <a:rPr lang="en-US" altLang="ja-JP" sz="800" dirty="0">
                <a:latin typeface="ＭＳ 明朝" pitchFamily="17" charset="-128"/>
                <a:ea typeface="ＭＳ 明朝" pitchFamily="17" charset="-128"/>
              </a:rPr>
              <a:t>)</a:t>
            </a:r>
            <a:endParaRPr lang="ja-JP" altLang="en-US" sz="8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六角形 67"/>
              <p:cNvSpPr/>
              <p:nvPr/>
            </p:nvSpPr>
            <p:spPr>
              <a:xfrm>
                <a:off x="5342384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kumimoji="1" lang="en-US" altLang="ja-JP" sz="900" kern="100" dirty="0">
                    <a:effectLst/>
                    <a:ea typeface="ＭＳ 明朝"/>
                    <a:cs typeface="Times New Roman"/>
                  </a:rPr>
                  <a:t>(</a:t>
                </a:r>
                <a:r>
                  <a:rPr kumimoji="1" lang="ja-JP" altLang="en-US" sz="900" kern="100" dirty="0">
                    <a:effectLst/>
                    <a:ea typeface="ＭＳ 明朝"/>
                    <a:cs typeface="Times New Roman"/>
                  </a:rPr>
                  <a:t>加法定理・</a:t>
                </a:r>
                <a:r>
                  <a:rPr kumimoji="1" lang="en-US" altLang="ja-JP" sz="900" kern="100" dirty="0">
                    <a:effectLst/>
                    <a:ea typeface="ＭＳ 明朝"/>
                    <a:cs typeface="Times New Roman"/>
                  </a:rPr>
                  <a:t>)</a:t>
                </a:r>
                <a:r>
                  <a:rPr kumimoji="1" lang="ja-JP" altLang="en-US" sz="900" kern="100" dirty="0">
                    <a:effectLst/>
                    <a:ea typeface="ＭＳ 明朝"/>
                    <a:cs typeface="Times New Roman"/>
                  </a:rPr>
                  <a:t>半角公式は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 kern="100">
                        <a:latin typeface="Cambria Math"/>
                        <a:ea typeface="ＭＳ 明朝"/>
                        <a:cs typeface="Times New Roman"/>
                      </a:rPr>
                      <m:t>tan</m:t>
                    </m:r>
                    <m:r>
                      <a:rPr lang="en-US" altLang="ja-JP" sz="900" b="0" i="1" kern="100" smtClean="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en-US" altLang="ja-JP" sz="900" b="0" i="0" kern="100" smtClean="0">
                        <a:latin typeface="Cambria Math"/>
                        <a:ea typeface="ＭＳ 明朝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ja-JP" sz="900" b="0" i="1" kern="100" smtClean="0">
                            <a:latin typeface="Cambria Math" panose="02040503050406030204" pitchFamily="18" charset="0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sin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cos</m:t>
                        </m:r>
                        <m: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 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den>
                    </m:f>
                  </m:oMath>
                </a14:m>
                <a:r>
                  <a:rPr kumimoji="1" lang="ja-JP" altLang="en-US" sz="900" kern="100" dirty="0">
                    <a:effectLst/>
                    <a:ea typeface="ＭＳ 明朝"/>
                    <a:cs typeface="Times New Roman"/>
                  </a:rPr>
                  <a:t>より導出</a:t>
                </a:r>
              </a:p>
            </p:txBody>
          </p:sp>
        </mc:Choice>
        <mc:Fallback xmlns="">
          <p:sp>
            <p:nvSpPr>
              <p:cNvPr id="68" name="六角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384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blipFill rotWithShape="1">
                <a:blip r:embed="rId2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3409954" y="149964"/>
                <a:ext cx="1642289" cy="1088375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/>
                  <a:t>三角比の定義</a:t>
                </a:r>
                <a:endParaRPr lang="en-US" altLang="ja-JP" sz="9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00" b="0" i="1" dirty="0">
                          <a:latin typeface="Cambria Math"/>
                        </a:rPr>
                        <m:t>正弦</m:t>
                      </m:r>
                      <m:r>
                        <a:rPr lang="ja-JP" altLang="en-US" sz="900" b="0" i="1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余弦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正接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den>
                      </m:f>
                    </m:oMath>
                  </m:oMathPara>
                </a14:m>
                <a:endParaRPr lang="ja-JP" altLang="ja-JP" sz="9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4" y="149964"/>
                <a:ext cx="1642289" cy="108837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14" idx="0"/>
            <a:endCxn id="53" idx="2"/>
          </p:cNvCxnSpPr>
          <p:nvPr/>
        </p:nvCxnSpPr>
        <p:spPr>
          <a:xfrm flipV="1">
            <a:off x="1434634" y="1882552"/>
            <a:ext cx="1" cy="1724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" descr="C:\Users\048\Dropbox\Zacky\国際学院\mathmatics\まとめシリーズ\三角比\基礎だけさらっと学習\三角比\pict\合成1.bmp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0" y="2602632"/>
            <a:ext cx="826725" cy="541171"/>
          </a:xfrm>
          <a:prstGeom prst="rect">
            <a:avLst/>
          </a:prstGeom>
          <a:noFill/>
          <a:extLst/>
        </p:spPr>
      </p:pic>
      <p:pic>
        <p:nvPicPr>
          <p:cNvPr id="63" name="Picture 4" descr="C:\Users\048\Dropbox\Zacky\国際学院\mathmatics\まとめシリーズ\三角比\基礎だけさらっと学習\三角比\pict\合成2.bmp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6" y="2502064"/>
            <a:ext cx="663222" cy="852056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フローチャート: 処理 1"/>
              <p:cNvSpPr/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三角形の面積</a:t>
                </a:r>
                <a:r>
                  <a:rPr lang="ja-JP" altLang="en-US" sz="1000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700" i="1">
                            <a:latin typeface="Cambria Math"/>
                          </a:rPr>
                          <m:t>𝑆</m:t>
                        </m:r>
                        <m:r>
                          <a:rPr lang="en-US" altLang="ja-JP" sz="7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ja-JP" altLang="ja-JP" sz="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7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700" i="1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底辺</m:t>
                        </m:r>
                        <m:r>
                          <a:rPr lang="en-US" altLang="ja-JP" sz="700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高さ</m:t>
                        </m:r>
                      </m:e>
                    </m:d>
                  </m:oMath>
                </a14:m>
                <a:endParaRPr lang="ja-JP" altLang="ja-JP" sz="1000" dirty="0"/>
              </a:p>
              <a:p>
                <a:r>
                  <a:rPr lang="ja-JP" altLang="en-US" sz="10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𝑆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solidFill>
                          <a:schemeClr val="bg1"/>
                        </a:solidFill>
                        <a:latin typeface="Cambria Math"/>
                      </a:rPr>
                      <m:t>𝑏𝑐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solidFill>
                          <a:schemeClr val="bg1"/>
                        </a:solidFill>
                        <a:latin typeface="Cambria Math"/>
                      </a:rPr>
                      <m:t>𝑐𝑎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solidFill>
                          <a:schemeClr val="bg1"/>
                        </a:solidFill>
                        <a:latin typeface="Cambria Math"/>
                      </a:rPr>
                      <m:t>𝑎𝑏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</m:func>
                  </m:oMath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フローチャート: 処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048\Dropbox\Zacky\国際学院\mathmatics\まとめシリーズ\三角比\基礎だけさらっと学習\三角比\pict\三角形sin求積.bmp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475" y="7522018"/>
            <a:ext cx="792088" cy="532553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303759" y="1293422"/>
                <a:ext cx="5345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斜辺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759" y="1293422"/>
                <a:ext cx="534569" cy="153888"/>
              </a:xfrm>
              <a:prstGeom prst="rect">
                <a:avLst/>
              </a:prstGeom>
              <a:blipFill rotWithShape="1">
                <a:blip r:embed="rId33"/>
                <a:stretch>
                  <a:fillRect l="-7955" t="-4000" r="-4545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正方形/長方形 72"/>
          <p:cNvSpPr/>
          <p:nvPr/>
        </p:nvSpPr>
        <p:spPr>
          <a:xfrm>
            <a:off x="2318073" y="4314786"/>
            <a:ext cx="1296119" cy="232062"/>
          </a:xfrm>
          <a:prstGeom prst="rect">
            <a:avLst/>
          </a:prstGeom>
          <a:noFill/>
        </p:spPr>
        <p:txBody>
          <a:bodyPr wrap="square" lIns="92659" tIns="46329" rIns="92659" bIns="46329">
            <a:spAutoFit/>
          </a:bodyPr>
          <a:lstStyle/>
          <a:p>
            <a:pPr algn="r"/>
            <a:r>
              <a:rPr lang="en-US" altLang="ja-JP" sz="9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9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筆算でかくとよい</a:t>
            </a:r>
            <a:endParaRPr lang="en-US" altLang="ja-JP" sz="9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フローチャート: 処理 82"/>
              <p:cNvSpPr/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noFill/>
              <a:ln w="63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000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ja-JP" sz="1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00" dirty="0"/>
              </a:p>
            </p:txBody>
          </p:sp>
        </mc:Choice>
        <mc:Fallback xmlns="">
          <p:sp>
            <p:nvSpPr>
              <p:cNvPr id="83" name="フローチャート: 処理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6350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/>
              <p:cNvSpPr/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noFill/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/>
              <p:cNvSpPr/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noFill/>
              <a:ln w="12700" cmpd="dbl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※以下の形も使えるように！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 w="12700" cmpd="dbl"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正方形/長方形 85"/>
              <p:cNvSpPr/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noFill/>
              <a:ln w="38100" cmpd="dbl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余弦定理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𝑏𝑐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𝑐𝑎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𝑎𝑏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  <a:ln w="38100" cmpd="dbl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フローチャート: 処理 211"/>
              <p:cNvSpPr/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altLang="ja-JP" sz="1000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12" name="フローチャート: 処理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角丸四角形 240"/>
          <p:cNvSpPr/>
          <p:nvPr/>
        </p:nvSpPr>
        <p:spPr>
          <a:xfrm>
            <a:off x="5714212" y="2953895"/>
            <a:ext cx="4020660" cy="1307958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>
                <a:effectLst/>
                <a:latin typeface="+mj-ea"/>
                <a:ea typeface="+mj-ea"/>
                <a:cs typeface="Times New Roman"/>
              </a:rPr>
              <a:t>倍角公式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フローチャート: 処理 241"/>
              <p:cNvSpPr/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 smtClean="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1</m:t>
                          </m:r>
                          <m:r>
                            <a:rPr lang="en-US" sz="1000" b="0" i="1" kern="100" smtClean="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000" b="0" i="0" kern="1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242" name="フローチャート: 処理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blipFill rotWithShape="0">
                <a:blip r:embed="rId3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フローチャート: 処理 242"/>
              <p:cNvSpPr/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 smtClean="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1−2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 smtClean="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243" name="フローチャート: 処理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blipFill rotWithShape="0">
                <a:blip r:embed="rId40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正方形/長方形 244"/>
              <p:cNvSpPr/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5" name="正方形/長方形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正方形/長方形 306"/>
              <p:cNvSpPr/>
              <p:nvPr/>
            </p:nvSpPr>
            <p:spPr>
              <a:xfrm>
                <a:off x="8474732" y="4372635"/>
                <a:ext cx="212423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ja-JP" sz="10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ja-JP" altLang="en-US" sz="1000" b="0" i="1" smtClean="0">
                        <a:latin typeface="Cambria Math"/>
                      </a:rPr>
                      <m:t>，</m:t>
                    </m:r>
                    <m:func>
                      <m:funcPr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ja-JP" sz="10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について整理する</a:t>
                </a:r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307" name="正方形/長方形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732" y="4372635"/>
                <a:ext cx="2124236" cy="246221"/>
              </a:xfrm>
              <a:prstGeom prst="rect">
                <a:avLst/>
              </a:prstGeom>
              <a:blipFill rotWithShape="1">
                <a:blip r:embed="rId4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フローチャート: 処理 86"/>
          <p:cNvSpPr/>
          <p:nvPr/>
        </p:nvSpPr>
        <p:spPr>
          <a:xfrm>
            <a:off x="5938703" y="3494850"/>
            <a:ext cx="1599924" cy="209300"/>
          </a:xfrm>
          <a:prstGeom prst="flowChartProcess">
            <a:avLst/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2659" tIns="46329" rIns="92659" bIns="46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ja-JP" sz="1000" dirty="0"/>
          </a:p>
        </p:txBody>
      </p:sp>
      <p:cxnSp>
        <p:nvCxnSpPr>
          <p:cNvPr id="105" name="カギ線コネクタ 104"/>
          <p:cNvCxnSpPr>
            <a:stCxn id="243" idx="2"/>
            <a:endCxn id="12" idx="0"/>
          </p:cNvCxnSpPr>
          <p:nvPr/>
        </p:nvCxnSpPr>
        <p:spPr>
          <a:xfrm rot="16200000" flipH="1">
            <a:off x="8878210" y="3777788"/>
            <a:ext cx="797630" cy="1604586"/>
          </a:xfrm>
          <a:prstGeom prst="bentConnector3">
            <a:avLst>
              <a:gd name="adj1" fmla="val 5095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241" idx="3"/>
            <a:endCxn id="96" idx="2"/>
          </p:cNvCxnSpPr>
          <p:nvPr/>
        </p:nvCxnSpPr>
        <p:spPr>
          <a:xfrm flipV="1">
            <a:off x="9734872" y="2782737"/>
            <a:ext cx="262037" cy="82513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/>
              <p:cNvSpPr/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noFill/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kern="100" smtClean="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ja-JP" sz="1000" i="1" kern="100"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b="0" i="1" kern="100" smtClean="0">
                          <a:latin typeface="Cambria Math" panose="02040503050406030204" pitchFamily="18" charset="0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1000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/>
          <p:cNvCxnSpPr>
            <a:stCxn id="96" idx="0"/>
            <a:endCxn id="83" idx="2"/>
          </p:cNvCxnSpPr>
          <p:nvPr/>
        </p:nvCxnSpPr>
        <p:spPr>
          <a:xfrm flipH="1" flipV="1">
            <a:off x="9994136" y="1371445"/>
            <a:ext cx="2773" cy="5954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76" idx="1"/>
            <a:endCxn id="212" idx="3"/>
          </p:cNvCxnSpPr>
          <p:nvPr/>
        </p:nvCxnSpPr>
        <p:spPr>
          <a:xfrm flipH="1">
            <a:off x="7458367" y="896287"/>
            <a:ext cx="2198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1" idx="3"/>
            <a:endCxn id="82" idx="1"/>
          </p:cNvCxnSpPr>
          <p:nvPr/>
        </p:nvCxnSpPr>
        <p:spPr>
          <a:xfrm flipV="1">
            <a:off x="5052243" y="2230019"/>
            <a:ext cx="661969" cy="25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4" idx="3"/>
            <a:endCxn id="242" idx="1"/>
          </p:cNvCxnSpPr>
          <p:nvPr/>
        </p:nvCxnSpPr>
        <p:spPr>
          <a:xfrm flipV="1">
            <a:off x="5073448" y="3653206"/>
            <a:ext cx="757244" cy="3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0" idx="3"/>
            <a:endCxn id="96" idx="1"/>
          </p:cNvCxnSpPr>
          <p:nvPr/>
        </p:nvCxnSpPr>
        <p:spPr>
          <a:xfrm flipV="1">
            <a:off x="8942784" y="2374828"/>
            <a:ext cx="251715" cy="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2" idx="0"/>
            <a:endCxn id="76" idx="2"/>
          </p:cNvCxnSpPr>
          <p:nvPr/>
        </p:nvCxnSpPr>
        <p:spPr>
          <a:xfrm rot="5400000" flipH="1" flipV="1">
            <a:off x="7621040" y="984120"/>
            <a:ext cx="467397" cy="911488"/>
          </a:xfrm>
          <a:prstGeom prst="bentConnector3">
            <a:avLst>
              <a:gd name="adj1" fmla="val 2065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87" idx="3"/>
            <a:endCxn id="243" idx="0"/>
          </p:cNvCxnSpPr>
          <p:nvPr/>
        </p:nvCxnSpPr>
        <p:spPr>
          <a:xfrm>
            <a:off x="7538627" y="3599500"/>
            <a:ext cx="936105" cy="18130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74" idx="2"/>
            <a:endCxn id="121" idx="0"/>
          </p:cNvCxnSpPr>
          <p:nvPr/>
        </p:nvCxnSpPr>
        <p:spPr>
          <a:xfrm>
            <a:off x="4231099" y="1238339"/>
            <a:ext cx="0" cy="264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/>
              <p:cNvSpPr/>
              <p:nvPr/>
            </p:nvSpPr>
            <p:spPr>
              <a:xfrm>
                <a:off x="9999012" y="1580176"/>
                <a:ext cx="769374" cy="356135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b="0" i="1" kern="100" smtClean="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91" name="正方形/長方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12" y="1580176"/>
                <a:ext cx="769374" cy="356135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>
                    <a:latin typeface="Cambria Math"/>
                    <a:ea typeface="ＭＳ 明朝"/>
                    <a:cs typeface="Times New Roman"/>
                  </a:rPr>
                  <a:t>置換</a:t>
                </a:r>
                <a14:m>
                  <m:oMath xmlns:m="http://schemas.openxmlformats.org/officeDocument/2006/math">
                    <m:r>
                      <a:rPr lang="en-US" altLang="ja-JP" sz="1000" b="0" i="1" kern="100" smtClean="0">
                        <a:latin typeface="Cambria Math"/>
                        <a:ea typeface="ＭＳ 明朝"/>
                        <a:cs typeface="Times New Roman"/>
                      </a:rPr>
                      <m:t>2</m:t>
                    </m:r>
                    <m:r>
                      <a:rPr lang="en-US" altLang="ja-JP" sz="10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ja-JP" altLang="en-US" sz="1000" i="1" kern="100">
                        <a:latin typeface="Cambria Math"/>
                        <a:ea typeface="ＭＳ 明朝"/>
                        <a:cs typeface="Times New Roman"/>
                      </a:rPr>
                      <m:t>→</m:t>
                    </m:r>
                    <m:r>
                      <a:rPr lang="en-US" altLang="ja-JP" sz="1000" b="0" i="1" kern="100" smtClean="0">
                        <a:latin typeface="Cambria Math"/>
                        <a:ea typeface="ＭＳ 明朝"/>
                        <a:cs typeface="Times New Roman"/>
                      </a:rPr>
                      <m:t>𝑥</m:t>
                    </m:r>
                  </m:oMath>
                </a14:m>
                <a:endParaRPr lang="en-US" altLang="ja-JP" sz="1000" b="0" i="1" kern="100" dirty="0"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/>
              <p:cNvSpPr/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US" altLang="ja-JP" sz="1000" b="0" i="1" kern="100" dirty="0"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90" name="正方形/長方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カギ線コネクタ 192"/>
          <p:cNvCxnSpPr>
            <a:stCxn id="39" idx="2"/>
            <a:endCxn id="243" idx="0"/>
          </p:cNvCxnSpPr>
          <p:nvPr/>
        </p:nvCxnSpPr>
        <p:spPr>
          <a:xfrm rot="16200000" flipH="1">
            <a:off x="6960089" y="2266159"/>
            <a:ext cx="1111704" cy="1917582"/>
          </a:xfrm>
          <a:prstGeom prst="bentConnector3">
            <a:avLst>
              <a:gd name="adj1" fmla="val 1847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6001" y="7643192"/>
                <a:ext cx="1782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ja-JP" sz="1000" dirty="0">
                    <a:latin typeface="ＭＳ 明朝" pitchFamily="17" charset="-128"/>
                    <a:ea typeface="ＭＳ 明朝" pitchFamily="17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+90°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+180°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/>
                </a:r>
                <a:b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</a:br>
                <a:r>
                  <a:rPr lang="ja-JP" altLang="ja-JP" sz="1000" dirty="0">
                    <a:latin typeface="ＭＳ 明朝" pitchFamily="17" charset="-128"/>
                    <a:ea typeface="ＭＳ 明朝" pitchFamily="17" charset="-128"/>
                  </a:rPr>
                  <a:t>など</a:t>
                </a:r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も同様に導出できる</a:t>
                </a:r>
                <a:endParaRPr lang="ja-JP" altLang="en-US" sz="1000" kern="100" dirty="0">
                  <a:latin typeface="ＭＳ 明朝" pitchFamily="17" charset="-128"/>
                  <a:ea typeface="ＭＳ 明朝" pitchFamily="17" charset="-128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1" y="7643192"/>
                <a:ext cx="1782007" cy="400110"/>
              </a:xfrm>
              <a:prstGeom prst="rect">
                <a:avLst/>
              </a:prstGeom>
              <a:blipFill rotWithShape="1">
                <a:blip r:embed="rId4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正方形/長方形 96"/>
              <p:cNvSpPr/>
              <p:nvPr/>
            </p:nvSpPr>
            <p:spPr>
              <a:xfrm>
                <a:off x="160824" y="793140"/>
                <a:ext cx="2547622" cy="392415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/>
                  <a:t>度数法と弧度法</a:t>
                </a:r>
                <a:endParaRPr lang="en-US" altLang="ja-JP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00" b="0" i="1" smtClean="0">
                          <a:latin typeface="Cambria Math"/>
                        </a:rPr>
                        <m:t>360 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900" i="1">
                              <a:latin typeface="Cambria Math"/>
                            </a:rPr>
                            <m:t>°</m:t>
                          </m:r>
                        </m:e>
                      </m:d>
                      <m:r>
                        <a:rPr lang="ja-JP" altLang="en-US" sz="900" i="1">
                          <a:latin typeface="Cambria Math"/>
                        </a:rPr>
                        <m:t>⟺</m:t>
                      </m:r>
                      <m:r>
                        <a:rPr lang="en-US" altLang="ja-JP" sz="9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en-US" altLang="ja-JP" sz="9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altLang="ja-JP" sz="9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900" b="0" i="0" dirty="0" smtClean="0">
                              <a:latin typeface="Cambria Math"/>
                            </a:rPr>
                            <m:t>rad</m:t>
                          </m:r>
                        </m:e>
                      </m:d>
                      <m:r>
                        <a:rPr lang="ja-JP" altLang="en-US" sz="900" b="0" i="1" dirty="0" smtClean="0">
                          <a:latin typeface="Cambria Math"/>
                        </a:rPr>
                        <m:t>　，</m:t>
                      </m:r>
                      <m:r>
                        <a:rPr lang="ja-JP" altLang="en-US" sz="900" b="0" i="1" dirty="0" smtClean="0">
                          <a:latin typeface="Cambria Math"/>
                          <a:ea typeface="Cambria Math"/>
                        </a:rPr>
                        <m:t>　</m:t>
                      </m:r>
                      <m:r>
                        <a:rPr lang="en-US" altLang="ja-JP" sz="900" b="0" i="1" dirty="0" smtClean="0">
                          <a:latin typeface="Cambria Math"/>
                          <a:ea typeface="Cambria Math"/>
                        </a:rPr>
                        <m:t>1 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900" b="0" i="0" dirty="0" smtClean="0">
                              <a:latin typeface="Cambria Math"/>
                              <a:ea typeface="Cambria Math"/>
                            </a:rPr>
                            <m:t>rad</m:t>
                          </m:r>
                        </m:e>
                      </m:d>
                      <m:r>
                        <a:rPr lang="ja-JP" altLang="en-US" sz="900" i="1">
                          <a:latin typeface="Cambria Math"/>
                        </a:rPr>
                        <m:t>⟺</m:t>
                      </m:r>
                      <m:r>
                        <a:rPr lang="en-US" altLang="ja-JP" sz="900" b="0" i="1" dirty="0" smtClean="0">
                          <a:latin typeface="Cambria Math"/>
                          <a:ea typeface="Cambria Math"/>
                        </a:rPr>
                        <m:t>57.3 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900" b="0" i="1" dirty="0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en-US" altLang="ja-JP" sz="900" b="0" dirty="0"/>
              </a:p>
            </p:txBody>
          </p:sp>
        </mc:Choice>
        <mc:Fallback>
          <p:sp>
            <p:nvSpPr>
              <p:cNvPr id="97" name="正方形/長方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793140"/>
                <a:ext cx="2547622" cy="392415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フローチャート: 処理 3"/>
              <p:cNvSpPr/>
              <p:nvPr/>
            </p:nvSpPr>
            <p:spPr>
              <a:xfrm>
                <a:off x="2177945" y="3101145"/>
                <a:ext cx="2895503" cy="1104808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altLang="en-US" sz="1000" kern="100" dirty="0">
                    <a:latin typeface="+mj-ea"/>
                    <a:ea typeface="+mj-ea"/>
                    <a:cs typeface="Times New Roman"/>
                  </a:rPr>
                  <a:t>加法定理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i="1" kern="10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±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b="0" i="1" kern="100" smtClean="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∓ </m:t>
                      </m:r>
                      <m:func>
                        <m:funcPr>
                          <m:ctrlPr>
                            <a:rPr lang="ja-JP" altLang="en-US" sz="1000" b="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±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 smtClean="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1∓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kern="100" dirty="0">
                  <a:ea typeface="ＭＳ 明朝"/>
                  <a:cs typeface="Times New Roman"/>
                </a:endParaRPr>
              </a:p>
              <a:p>
                <a:pPr algn="r"/>
                <a:r>
                  <a:rPr lang="en-US" altLang="ja-JP" sz="1000" kern="100" dirty="0">
                    <a:ea typeface="ＭＳ 明朝"/>
                    <a:cs typeface="Times New Roman"/>
                  </a:rPr>
                  <a:t>(</a:t>
                </a:r>
                <a:r>
                  <a:rPr lang="ja-JP" altLang="en-US" sz="1000" kern="100" dirty="0">
                    <a:ea typeface="ＭＳ 明朝"/>
                    <a:cs typeface="Times New Roman"/>
                  </a:rPr>
                  <a:t>複号同順</a:t>
                </a:r>
                <a:r>
                  <a:rPr lang="en-US" altLang="ja-JP" sz="1000" kern="100" dirty="0">
                    <a:ea typeface="ＭＳ 明朝"/>
                    <a:cs typeface="Times New Roman"/>
                  </a:rPr>
                  <a:t>)</a:t>
                </a:r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5" y="3101145"/>
                <a:ext cx="2895503" cy="1104808"/>
              </a:xfrm>
              <a:prstGeom prst="flowChartProcess">
                <a:avLst/>
              </a:prstGeom>
              <a:blipFill rotWithShape="0">
                <a:blip r:embed="rId49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テキスト ボックス 97"/>
          <p:cNvSpPr txBox="1"/>
          <p:nvPr/>
        </p:nvSpPr>
        <p:spPr>
          <a:xfrm>
            <a:off x="4910336" y="1996371"/>
            <a:ext cx="88092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1000" dirty="0">
                <a:latin typeface="ＭＳ 明朝" pitchFamily="17" charset="-128"/>
                <a:ea typeface="ＭＳ 明朝" pitchFamily="17" charset="-128"/>
              </a:rPr>
              <a:t>定義より</a:t>
            </a:r>
          </a:p>
        </p:txBody>
      </p:sp>
    </p:spTree>
    <p:extLst>
      <p:ext uri="{BB962C8B-B14F-4D97-AF65-F5344CB8AC3E}">
        <p14:creationId xmlns:p14="http://schemas.microsoft.com/office/powerpoint/2010/main" val="14423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just">
          <a:spcAft>
            <a:spcPts val="0"/>
          </a:spcAft>
          <a:defRPr sz="1050" kern="100">
            <a:effectLst/>
            <a:ea typeface="ＭＳ 明朝"/>
            <a:cs typeface="Times New Roman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846</Words>
  <Application>Microsoft Office PowerPoint</Application>
  <PresentationFormat>B4 (JIS) 257x364 mm</PresentationFormat>
  <Paragraphs>184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HG丸ｺﾞｼｯｸM-PRO</vt:lpstr>
      <vt:lpstr>ＭＳ Ｐゴシック</vt:lpstr>
      <vt:lpstr>ＭＳ 明朝</vt:lpstr>
      <vt:lpstr>Arial</vt:lpstr>
      <vt:lpstr>Calibri</vt:lpstr>
      <vt:lpstr>Cambria Math</vt:lpstr>
      <vt:lpstr>Times New Roman</vt:lpstr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</dc:creator>
  <cp:lastModifiedBy>Zacky -</cp:lastModifiedBy>
  <cp:revision>121</cp:revision>
  <cp:lastPrinted>2017-06-26T02:16:24Z</cp:lastPrinted>
  <dcterms:created xsi:type="dcterms:W3CDTF">2013-10-08T05:35:10Z</dcterms:created>
  <dcterms:modified xsi:type="dcterms:W3CDTF">2017-10-16T02:43:13Z</dcterms:modified>
</cp:coreProperties>
</file>