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3" r:id="rId4"/>
    <p:sldId id="264" r:id="rId5"/>
    <p:sldId id="265" r:id="rId6"/>
  </p:sldIdLst>
  <p:sldSz cx="10972800" cy="8229600" type="B4JIS"/>
  <p:notesSz cx="6797675" cy="9926638"/>
  <p:defaultTextStyle>
    <a:defPPr>
      <a:defRPr lang="ja-JP"/>
    </a:defPPr>
    <a:lvl1pPr marL="0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1pPr>
    <a:lvl2pPr marL="548544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2pPr>
    <a:lvl3pPr marL="1097087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3pPr>
    <a:lvl4pPr marL="1645631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4pPr>
    <a:lvl5pPr marL="2194174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5pPr>
    <a:lvl6pPr marL="2742718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6pPr>
    <a:lvl7pPr marL="3291261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7pPr>
    <a:lvl8pPr marL="3839806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8pPr>
    <a:lvl9pPr marL="4388348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6820" autoAdjust="0"/>
  </p:normalViewPr>
  <p:slideViewPr>
    <p:cSldViewPr>
      <p:cViewPr>
        <p:scale>
          <a:sx n="125" d="100"/>
          <a:sy n="125" d="100"/>
        </p:scale>
        <p:origin x="-1685" y="-3134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A6B62-B67D-4198-8A34-6C8CBEB6FDD6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0362E-D6BE-4E57-9F2B-1E45D66A7A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49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Version1.0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2013/10/10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362E-D6BE-4E57-9F2B-1E45D66A7A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6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v20141104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362E-D6BE-4E57-9F2B-1E45D66A7A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9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V20150624-</a:t>
            </a:r>
            <a:r>
              <a:rPr kumimoji="1" lang="ja-JP" altLang="en-US" dirty="0" smtClean="0"/>
              <a:t>数</a:t>
            </a:r>
            <a:r>
              <a:rPr kumimoji="1" lang="en-US" altLang="ja-JP" dirty="0" smtClean="0"/>
              <a:t>Ⅲ</a:t>
            </a:r>
            <a:r>
              <a:rPr kumimoji="1" lang="ja-JP" altLang="en-US" dirty="0" smtClean="0"/>
              <a:t>置換対応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362E-D6BE-4E57-9F2B-1E45D66A7A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9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V20150624-</a:t>
            </a:r>
            <a:r>
              <a:rPr kumimoji="1" lang="ja-JP" altLang="en-US" dirty="0" smtClean="0"/>
              <a:t>数</a:t>
            </a:r>
            <a:r>
              <a:rPr kumimoji="1" lang="en-US" altLang="ja-JP" dirty="0" smtClean="0"/>
              <a:t>Ⅲ</a:t>
            </a:r>
            <a:r>
              <a:rPr kumimoji="1" lang="ja-JP" altLang="en-US" dirty="0" smtClean="0"/>
              <a:t>置換対応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362E-D6BE-4E57-9F2B-1E45D66A7A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9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V20150624-</a:t>
            </a:r>
            <a:r>
              <a:rPr kumimoji="1" lang="ja-JP" altLang="en-US" dirty="0" smtClean="0"/>
              <a:t>数</a:t>
            </a:r>
            <a:r>
              <a:rPr kumimoji="1" lang="en-US" altLang="ja-JP" dirty="0" smtClean="0"/>
              <a:t>Ⅲ</a:t>
            </a:r>
            <a:r>
              <a:rPr kumimoji="1" lang="ja-JP" altLang="en-US" dirty="0" smtClean="0"/>
              <a:t>置換対応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362E-D6BE-4E57-9F2B-1E45D66A7A7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19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2961" y="2556513"/>
            <a:ext cx="9326880" cy="176403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45921" y="4663441"/>
            <a:ext cx="76809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46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34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420227" y="390527"/>
            <a:ext cx="2922270" cy="83134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9607" y="390527"/>
            <a:ext cx="8587739" cy="83134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16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7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6776" y="5288283"/>
            <a:ext cx="932688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6776" y="3488059"/>
            <a:ext cx="932688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4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0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6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1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27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2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398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83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71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9606" y="2274573"/>
            <a:ext cx="5755004" cy="642937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87491" y="2274573"/>
            <a:ext cx="5755005" cy="642937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27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2" y="329567"/>
            <a:ext cx="9875520" cy="1371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8640" y="1842136"/>
            <a:ext cx="4848225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544" indent="0">
              <a:buNone/>
              <a:defRPr sz="2400" b="1"/>
            </a:lvl2pPr>
            <a:lvl3pPr marL="1097087" indent="0">
              <a:buNone/>
              <a:defRPr sz="2200" b="1"/>
            </a:lvl3pPr>
            <a:lvl4pPr marL="1645631" indent="0">
              <a:buNone/>
              <a:defRPr sz="1900" b="1"/>
            </a:lvl4pPr>
            <a:lvl5pPr marL="2194174" indent="0">
              <a:buNone/>
              <a:defRPr sz="1900" b="1"/>
            </a:lvl5pPr>
            <a:lvl6pPr marL="2742718" indent="0">
              <a:buNone/>
              <a:defRPr sz="1900" b="1"/>
            </a:lvl6pPr>
            <a:lvl7pPr marL="3291261" indent="0">
              <a:buNone/>
              <a:defRPr sz="1900" b="1"/>
            </a:lvl7pPr>
            <a:lvl8pPr marL="3839806" indent="0">
              <a:buNone/>
              <a:defRPr sz="1900" b="1"/>
            </a:lvl8pPr>
            <a:lvl9pPr marL="4388348" indent="0">
              <a:buNone/>
              <a:defRPr sz="1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8640" y="2609852"/>
            <a:ext cx="4848225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574031" y="1842136"/>
            <a:ext cx="4850130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544" indent="0">
              <a:buNone/>
              <a:defRPr sz="2400" b="1"/>
            </a:lvl2pPr>
            <a:lvl3pPr marL="1097087" indent="0">
              <a:buNone/>
              <a:defRPr sz="2200" b="1"/>
            </a:lvl3pPr>
            <a:lvl4pPr marL="1645631" indent="0">
              <a:buNone/>
              <a:defRPr sz="1900" b="1"/>
            </a:lvl4pPr>
            <a:lvl5pPr marL="2194174" indent="0">
              <a:buNone/>
              <a:defRPr sz="1900" b="1"/>
            </a:lvl5pPr>
            <a:lvl6pPr marL="2742718" indent="0">
              <a:buNone/>
              <a:defRPr sz="1900" b="1"/>
            </a:lvl6pPr>
            <a:lvl7pPr marL="3291261" indent="0">
              <a:buNone/>
              <a:defRPr sz="1900" b="1"/>
            </a:lvl7pPr>
            <a:lvl8pPr marL="3839806" indent="0">
              <a:buNone/>
              <a:defRPr sz="1900" b="1"/>
            </a:lvl8pPr>
            <a:lvl9pPr marL="4388348" indent="0">
              <a:buNone/>
              <a:defRPr sz="1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574031" y="2609852"/>
            <a:ext cx="4850130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9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31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2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0" y="327660"/>
            <a:ext cx="3609976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90061" y="327663"/>
            <a:ext cx="6134100" cy="7023736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48640" y="1722122"/>
            <a:ext cx="3609976" cy="5629276"/>
          </a:xfrm>
        </p:spPr>
        <p:txBody>
          <a:bodyPr/>
          <a:lstStyle>
            <a:lvl1pPr marL="0" indent="0">
              <a:buNone/>
              <a:defRPr sz="1700"/>
            </a:lvl1pPr>
            <a:lvl2pPr marL="548544" indent="0">
              <a:buNone/>
              <a:defRPr sz="1400"/>
            </a:lvl2pPr>
            <a:lvl3pPr marL="1097087" indent="0">
              <a:buNone/>
              <a:defRPr sz="1300"/>
            </a:lvl3pPr>
            <a:lvl4pPr marL="1645631" indent="0">
              <a:buNone/>
              <a:defRPr sz="1100"/>
            </a:lvl4pPr>
            <a:lvl5pPr marL="2194174" indent="0">
              <a:buNone/>
              <a:defRPr sz="1100"/>
            </a:lvl5pPr>
            <a:lvl6pPr marL="2742718" indent="0">
              <a:buNone/>
              <a:defRPr sz="1100"/>
            </a:lvl6pPr>
            <a:lvl7pPr marL="3291261" indent="0">
              <a:buNone/>
              <a:defRPr sz="1100"/>
            </a:lvl7pPr>
            <a:lvl8pPr marL="3839806" indent="0">
              <a:buNone/>
              <a:defRPr sz="1100"/>
            </a:lvl8pPr>
            <a:lvl9pPr marL="4388348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74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0746" y="5760720"/>
            <a:ext cx="658368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150746" y="735330"/>
            <a:ext cx="6583680" cy="4937760"/>
          </a:xfrm>
        </p:spPr>
        <p:txBody>
          <a:bodyPr/>
          <a:lstStyle>
            <a:lvl1pPr marL="0" indent="0">
              <a:buNone/>
              <a:defRPr sz="3900"/>
            </a:lvl1pPr>
            <a:lvl2pPr marL="548544" indent="0">
              <a:buNone/>
              <a:defRPr sz="3300"/>
            </a:lvl2pPr>
            <a:lvl3pPr marL="1097087" indent="0">
              <a:buNone/>
              <a:defRPr sz="2900"/>
            </a:lvl3pPr>
            <a:lvl4pPr marL="1645631" indent="0">
              <a:buNone/>
              <a:defRPr sz="2400"/>
            </a:lvl4pPr>
            <a:lvl5pPr marL="2194174" indent="0">
              <a:buNone/>
              <a:defRPr sz="2400"/>
            </a:lvl5pPr>
            <a:lvl6pPr marL="2742718" indent="0">
              <a:buNone/>
              <a:defRPr sz="2400"/>
            </a:lvl6pPr>
            <a:lvl7pPr marL="3291261" indent="0">
              <a:buNone/>
              <a:defRPr sz="2400"/>
            </a:lvl7pPr>
            <a:lvl8pPr marL="3839806" indent="0">
              <a:buNone/>
              <a:defRPr sz="2400"/>
            </a:lvl8pPr>
            <a:lvl9pPr marL="4388348" indent="0">
              <a:buNone/>
              <a:defRPr sz="2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50746" y="6440808"/>
            <a:ext cx="6583680" cy="965834"/>
          </a:xfrm>
        </p:spPr>
        <p:txBody>
          <a:bodyPr/>
          <a:lstStyle>
            <a:lvl1pPr marL="0" indent="0">
              <a:buNone/>
              <a:defRPr sz="1700"/>
            </a:lvl1pPr>
            <a:lvl2pPr marL="548544" indent="0">
              <a:buNone/>
              <a:defRPr sz="1400"/>
            </a:lvl2pPr>
            <a:lvl3pPr marL="1097087" indent="0">
              <a:buNone/>
              <a:defRPr sz="1300"/>
            </a:lvl3pPr>
            <a:lvl4pPr marL="1645631" indent="0">
              <a:buNone/>
              <a:defRPr sz="1100"/>
            </a:lvl4pPr>
            <a:lvl5pPr marL="2194174" indent="0">
              <a:buNone/>
              <a:defRPr sz="1100"/>
            </a:lvl5pPr>
            <a:lvl6pPr marL="2742718" indent="0">
              <a:buNone/>
              <a:defRPr sz="1100"/>
            </a:lvl6pPr>
            <a:lvl7pPr marL="3291261" indent="0">
              <a:buNone/>
              <a:defRPr sz="1100"/>
            </a:lvl7pPr>
            <a:lvl8pPr marL="3839806" indent="0">
              <a:buNone/>
              <a:defRPr sz="1100"/>
            </a:lvl8pPr>
            <a:lvl9pPr marL="4388348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0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8642" y="329567"/>
            <a:ext cx="9875520" cy="1371600"/>
          </a:xfrm>
          <a:prstGeom prst="rect">
            <a:avLst/>
          </a:prstGeom>
        </p:spPr>
        <p:txBody>
          <a:bodyPr vert="horz" lIns="109709" tIns="54854" rIns="109709" bIns="54854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8642" y="1920240"/>
            <a:ext cx="9875520" cy="5431156"/>
          </a:xfrm>
          <a:prstGeom prst="rect">
            <a:avLst/>
          </a:prstGeom>
        </p:spPr>
        <p:txBody>
          <a:bodyPr vert="horz" lIns="109709" tIns="54854" rIns="109709" bIns="54854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48641" y="7627621"/>
            <a:ext cx="2560321" cy="438150"/>
          </a:xfrm>
          <a:prstGeom prst="rect">
            <a:avLst/>
          </a:prstGeom>
        </p:spPr>
        <p:txBody>
          <a:bodyPr vert="horz" lIns="109709" tIns="54854" rIns="109709" bIns="5485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D937-C692-49B0-AF5F-97D8D3C18946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749043" y="7627621"/>
            <a:ext cx="3474719" cy="438150"/>
          </a:xfrm>
          <a:prstGeom prst="rect">
            <a:avLst/>
          </a:prstGeom>
        </p:spPr>
        <p:txBody>
          <a:bodyPr vert="horz" lIns="109709" tIns="54854" rIns="109709" bIns="5485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863841" y="7627621"/>
            <a:ext cx="2560321" cy="438150"/>
          </a:xfrm>
          <a:prstGeom prst="rect">
            <a:avLst/>
          </a:prstGeom>
        </p:spPr>
        <p:txBody>
          <a:bodyPr vert="horz" lIns="109709" tIns="54854" rIns="109709" bIns="5485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6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087" rtl="0" eaLnBrk="1" latinLnBrk="0" hangingPunct="1">
        <a:spcBef>
          <a:spcPct val="0"/>
        </a:spcBef>
        <a:buNone/>
        <a:defRPr kumimoji="1"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08" indent="-411408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1383" indent="-342840" algn="l" defTabSz="1097087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359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902" indent="-274272" algn="l" defTabSz="1097087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447" indent="-274272" algn="l" defTabSz="1097087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6989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533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076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621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44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087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631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174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718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261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06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348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9" Type="http://schemas.openxmlformats.org/officeDocument/2006/relationships/image" Target="../media/image5.png"/><Relationship Id="rId3" Type="http://schemas.openxmlformats.org/officeDocument/2006/relationships/image" Target="../media/image56.png"/><Relationship Id="rId21" Type="http://schemas.openxmlformats.org/officeDocument/2006/relationships/image" Target="../media/image62.png"/><Relationship Id="rId34" Type="http://schemas.openxmlformats.org/officeDocument/2006/relationships/image" Target="../media/image30.png"/><Relationship Id="rId42" Type="http://schemas.openxmlformats.org/officeDocument/2006/relationships/image" Target="../media/image8.png"/><Relationship Id="rId7" Type="http://schemas.openxmlformats.org/officeDocument/2006/relationships/image" Target="../media/image430.png"/><Relationship Id="rId17" Type="http://schemas.openxmlformats.org/officeDocument/2006/relationships/image" Target="../media/image58.png"/><Relationship Id="rId25" Type="http://schemas.openxmlformats.org/officeDocument/2006/relationships/image" Target="../media/image2.png"/><Relationship Id="rId38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61.png"/><Relationship Id="rId29" Type="http://schemas.openxmlformats.org/officeDocument/2006/relationships/image" Target="../media/image490.png"/><Relationship Id="rId41" Type="http://schemas.openxmlformats.org/officeDocument/2006/relationships/image" Target="../media/image5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0.png"/><Relationship Id="rId24" Type="http://schemas.openxmlformats.org/officeDocument/2006/relationships/image" Target="../media/image1.png"/><Relationship Id="rId32" Type="http://schemas.openxmlformats.org/officeDocument/2006/relationships/image" Target="../media/image63.png"/><Relationship Id="rId37" Type="http://schemas.openxmlformats.org/officeDocument/2006/relationships/image" Target="../media/image34.png"/><Relationship Id="rId40" Type="http://schemas.openxmlformats.org/officeDocument/2006/relationships/image" Target="../media/image7.png"/><Relationship Id="rId5" Type="http://schemas.openxmlformats.org/officeDocument/2006/relationships/image" Target="../media/image560.png"/><Relationship Id="rId15" Type="http://schemas.openxmlformats.org/officeDocument/2006/relationships/image" Target="../media/image13.png"/><Relationship Id="rId23" Type="http://schemas.openxmlformats.org/officeDocument/2006/relationships/image" Target="../media/image480.png"/><Relationship Id="rId28" Type="http://schemas.openxmlformats.org/officeDocument/2006/relationships/image" Target="../media/image26.png"/><Relationship Id="rId36" Type="http://schemas.openxmlformats.org/officeDocument/2006/relationships/image" Target="../media/image4.png"/><Relationship Id="rId10" Type="http://schemas.openxmlformats.org/officeDocument/2006/relationships/image" Target="../media/image450.png"/><Relationship Id="rId19" Type="http://schemas.openxmlformats.org/officeDocument/2006/relationships/image" Target="../media/image60.png"/><Relationship Id="rId31" Type="http://schemas.openxmlformats.org/officeDocument/2006/relationships/image" Target="../media/image29.png"/><Relationship Id="rId4" Type="http://schemas.openxmlformats.org/officeDocument/2006/relationships/image" Target="../media/image400.png"/><Relationship Id="rId9" Type="http://schemas.openxmlformats.org/officeDocument/2006/relationships/image" Target="../media/image57.png"/><Relationship Id="rId14" Type="http://schemas.openxmlformats.org/officeDocument/2006/relationships/image" Target="../media/image460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501.png"/><Relationship Id="rId35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18.png"/><Relationship Id="rId39" Type="http://schemas.openxmlformats.org/officeDocument/2006/relationships/image" Target="../media/image127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34" Type="http://schemas.openxmlformats.org/officeDocument/2006/relationships/image" Target="../media/image4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2.png"/><Relationship Id="rId33" Type="http://schemas.openxmlformats.org/officeDocument/2006/relationships/image" Target="../media/image3.png"/><Relationship Id="rId38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1.png"/><Relationship Id="rId41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.png"/><Relationship Id="rId32" Type="http://schemas.openxmlformats.org/officeDocument/2006/relationships/image" Target="../media/image124.png"/><Relationship Id="rId37" Type="http://schemas.openxmlformats.org/officeDocument/2006/relationships/image" Target="../media/image5.png"/><Relationship Id="rId40" Type="http://schemas.openxmlformats.org/officeDocument/2006/relationships/image" Target="../media/image8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0.png"/><Relationship Id="rId36" Type="http://schemas.openxmlformats.org/officeDocument/2006/relationships/image" Target="../media/image126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31" Type="http://schemas.openxmlformats.org/officeDocument/2006/relationships/image" Target="../media/image12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9.png"/><Relationship Id="rId22" Type="http://schemas.openxmlformats.org/officeDocument/2006/relationships/image" Target="../media/image116.png"/><Relationship Id="rId27" Type="http://schemas.openxmlformats.org/officeDocument/2006/relationships/image" Target="../media/image119.png"/><Relationship Id="rId30" Type="http://schemas.openxmlformats.org/officeDocument/2006/relationships/image" Target="../media/image122.png"/><Relationship Id="rId35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18" Type="http://schemas.openxmlformats.org/officeDocument/2006/relationships/image" Target="../media/image1.png"/><Relationship Id="rId26" Type="http://schemas.openxmlformats.org/officeDocument/2006/relationships/image" Target="../media/image41.png"/><Relationship Id="rId39" Type="http://schemas.openxmlformats.org/officeDocument/2006/relationships/image" Target="../media/image49.png"/><Relationship Id="rId3" Type="http://schemas.openxmlformats.org/officeDocument/2006/relationships/image" Target="../media/image10.png"/><Relationship Id="rId21" Type="http://schemas.openxmlformats.org/officeDocument/2006/relationships/image" Target="../media/image36.png"/><Relationship Id="rId34" Type="http://schemas.openxmlformats.org/officeDocument/2006/relationships/image" Target="../media/image8.png"/><Relationship Id="rId42" Type="http://schemas.openxmlformats.org/officeDocument/2006/relationships/image" Target="../media/image52.png"/><Relationship Id="rId47" Type="http://schemas.openxmlformats.org/officeDocument/2006/relationships/image" Target="../media/image66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image" Target="../media/image48.png"/><Relationship Id="rId46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29" Type="http://schemas.openxmlformats.org/officeDocument/2006/relationships/image" Target="../media/image42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24" Type="http://schemas.openxmlformats.org/officeDocument/2006/relationships/image" Target="../media/image39.png"/><Relationship Id="rId32" Type="http://schemas.openxmlformats.org/officeDocument/2006/relationships/image" Target="../media/image7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23" Type="http://schemas.openxmlformats.org/officeDocument/2006/relationships/image" Target="../media/image38.png"/><Relationship Id="rId28" Type="http://schemas.openxmlformats.org/officeDocument/2006/relationships/image" Target="../media/image4.png"/><Relationship Id="rId36" Type="http://schemas.openxmlformats.org/officeDocument/2006/relationships/image" Target="../media/image46.png"/><Relationship Id="rId10" Type="http://schemas.openxmlformats.org/officeDocument/2006/relationships/image" Target="../media/image21.png"/><Relationship Id="rId19" Type="http://schemas.openxmlformats.org/officeDocument/2006/relationships/image" Target="../media/image2.png"/><Relationship Id="rId31" Type="http://schemas.openxmlformats.org/officeDocument/2006/relationships/image" Target="../media/image5.png"/><Relationship Id="rId44" Type="http://schemas.openxmlformats.org/officeDocument/2006/relationships/image" Target="../media/image54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28.png"/><Relationship Id="rId22" Type="http://schemas.openxmlformats.org/officeDocument/2006/relationships/image" Target="../media/image37.png"/><Relationship Id="rId27" Type="http://schemas.openxmlformats.org/officeDocument/2006/relationships/image" Target="../media/image3.png"/><Relationship Id="rId30" Type="http://schemas.openxmlformats.org/officeDocument/2006/relationships/image" Target="../media/image43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80.png"/><Relationship Id="rId18" Type="http://schemas.openxmlformats.org/officeDocument/2006/relationships/image" Target="../media/image270.png"/><Relationship Id="rId26" Type="http://schemas.openxmlformats.org/officeDocument/2006/relationships/image" Target="../media/image372.png"/><Relationship Id="rId39" Type="http://schemas.openxmlformats.org/officeDocument/2006/relationships/image" Target="../media/image350.png"/><Relationship Id="rId51" Type="http://schemas.openxmlformats.org/officeDocument/2006/relationships/image" Target="../media/image370.png"/><Relationship Id="rId3" Type="http://schemas.openxmlformats.org/officeDocument/2006/relationships/image" Target="../media/image160.png"/><Relationship Id="rId21" Type="http://schemas.openxmlformats.org/officeDocument/2006/relationships/image" Target="../media/image2.png"/><Relationship Id="rId42" Type="http://schemas.openxmlformats.org/officeDocument/2006/relationships/image" Target="../media/image461.png"/><Relationship Id="rId47" Type="http://schemas.openxmlformats.org/officeDocument/2006/relationships/image" Target="../media/image371.png"/><Relationship Id="rId50" Type="http://schemas.openxmlformats.org/officeDocument/2006/relationships/image" Target="../media/image482.png"/><Relationship Id="rId7" Type="http://schemas.openxmlformats.org/officeDocument/2006/relationships/image" Target="../media/image550.png"/><Relationship Id="rId12" Type="http://schemas.openxmlformats.org/officeDocument/2006/relationships/image" Target="../media/image271.png"/><Relationship Id="rId17" Type="http://schemas.openxmlformats.org/officeDocument/2006/relationships/image" Target="../media/image71.png"/><Relationship Id="rId25" Type="http://schemas.openxmlformats.org/officeDocument/2006/relationships/image" Target="../media/image360.png"/><Relationship Id="rId33" Type="http://schemas.openxmlformats.org/officeDocument/2006/relationships/image" Target="../media/image7.png"/><Relationship Id="rId46" Type="http://schemas.openxmlformats.org/officeDocument/2006/relationships/image" Target="../media/image470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1.png"/><Relationship Id="rId29" Type="http://schemas.openxmlformats.org/officeDocument/2006/relationships/image" Target="../media/image4.png"/><Relationship Id="rId41" Type="http://schemas.openxmlformats.org/officeDocument/2006/relationships/image" Target="../media/image451.png"/><Relationship Id="rId54" Type="http://schemas.openxmlformats.org/officeDocument/2006/relationships/image" Target="../media/image5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24" Type="http://schemas.openxmlformats.org/officeDocument/2006/relationships/image" Target="../media/image351.png"/><Relationship Id="rId32" Type="http://schemas.openxmlformats.org/officeDocument/2006/relationships/image" Target="../media/image5.png"/><Relationship Id="rId40" Type="http://schemas.openxmlformats.org/officeDocument/2006/relationships/image" Target="../media/image8.png"/><Relationship Id="rId45" Type="http://schemas.openxmlformats.org/officeDocument/2006/relationships/image" Target="../media/image79.png"/><Relationship Id="rId53" Type="http://schemas.openxmlformats.org/officeDocument/2006/relationships/image" Target="../media/image491.png"/><Relationship Id="rId5" Type="http://schemas.openxmlformats.org/officeDocument/2006/relationships/image" Target="../media/image540.png"/><Relationship Id="rId23" Type="http://schemas.openxmlformats.org/officeDocument/2006/relationships/image" Target="../media/image330.png"/><Relationship Id="rId28" Type="http://schemas.openxmlformats.org/officeDocument/2006/relationships/image" Target="../media/image68.png"/><Relationship Id="rId49" Type="http://schemas.openxmlformats.org/officeDocument/2006/relationships/image" Target="../media/image83.png"/><Relationship Id="rId10" Type="http://schemas.openxmlformats.org/officeDocument/2006/relationships/image" Target="../media/image220.png"/><Relationship Id="rId19" Type="http://schemas.openxmlformats.org/officeDocument/2006/relationships/image" Target="../media/image320.png"/><Relationship Id="rId31" Type="http://schemas.openxmlformats.org/officeDocument/2006/relationships/image" Target="../media/image440.png"/><Relationship Id="rId44" Type="http://schemas.openxmlformats.org/officeDocument/2006/relationships/image" Target="../media/image770.png"/><Relationship Id="rId52" Type="http://schemas.openxmlformats.org/officeDocument/2006/relationships/image" Target="../media/image481.png"/><Relationship Id="rId9" Type="http://schemas.openxmlformats.org/officeDocument/2006/relationships/image" Target="../media/image210.png"/><Relationship Id="rId14" Type="http://schemas.openxmlformats.org/officeDocument/2006/relationships/image" Target="../media/image310.png"/><Relationship Id="rId22" Type="http://schemas.openxmlformats.org/officeDocument/2006/relationships/image" Target="../media/image720.png"/><Relationship Id="rId27" Type="http://schemas.openxmlformats.org/officeDocument/2006/relationships/image" Target="../media/image381.png"/><Relationship Id="rId30" Type="http://schemas.openxmlformats.org/officeDocument/2006/relationships/image" Target="../media/image421.png"/><Relationship Id="rId43" Type="http://schemas.openxmlformats.org/officeDocument/2006/relationships/image" Target="../media/image1210.png"/><Relationship Id="rId48" Type="http://schemas.openxmlformats.org/officeDocument/2006/relationships/image" Target="../media/image380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2.png"/><Relationship Id="rId26" Type="http://schemas.openxmlformats.org/officeDocument/2006/relationships/image" Target="../media/image4.png"/><Relationship Id="rId39" Type="http://schemas.openxmlformats.org/officeDocument/2006/relationships/image" Target="../media/image96.png"/><Relationship Id="rId3" Type="http://schemas.openxmlformats.org/officeDocument/2006/relationships/image" Target="../media/image69.png"/><Relationship Id="rId21" Type="http://schemas.openxmlformats.org/officeDocument/2006/relationships/image" Target="../media/image84.png"/><Relationship Id="rId34" Type="http://schemas.openxmlformats.org/officeDocument/2006/relationships/image" Target="../media/image91.png"/><Relationship Id="rId42" Type="http://schemas.openxmlformats.org/officeDocument/2006/relationships/image" Target="../media/image53.png"/><Relationship Id="rId47" Type="http://schemas.openxmlformats.org/officeDocument/2006/relationships/image" Target="../media/image131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1.png"/><Relationship Id="rId25" Type="http://schemas.openxmlformats.org/officeDocument/2006/relationships/image" Target="../media/image68.png"/><Relationship Id="rId33" Type="http://schemas.openxmlformats.org/officeDocument/2006/relationships/image" Target="../media/image55.png"/><Relationship Id="rId38" Type="http://schemas.openxmlformats.org/officeDocument/2006/relationships/image" Target="../media/image95.png"/><Relationship Id="rId46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20" Type="http://schemas.openxmlformats.org/officeDocument/2006/relationships/image" Target="../media/image82.png"/><Relationship Id="rId29" Type="http://schemas.openxmlformats.org/officeDocument/2006/relationships/image" Target="../media/image5.png"/><Relationship Id="rId41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77.png"/><Relationship Id="rId24" Type="http://schemas.openxmlformats.org/officeDocument/2006/relationships/image" Target="../media/image87.png"/><Relationship Id="rId32" Type="http://schemas.openxmlformats.org/officeDocument/2006/relationships/image" Target="../media/image8.png"/><Relationship Id="rId37" Type="http://schemas.openxmlformats.org/officeDocument/2006/relationships/image" Target="../media/image94.png"/><Relationship Id="rId40" Type="http://schemas.openxmlformats.org/officeDocument/2006/relationships/image" Target="../media/image108.png"/><Relationship Id="rId45" Type="http://schemas.openxmlformats.org/officeDocument/2006/relationships/image" Target="../media/image66.png"/><Relationship Id="rId5" Type="http://schemas.openxmlformats.org/officeDocument/2006/relationships/image" Target="../media/image72.png"/><Relationship Id="rId15" Type="http://schemas.openxmlformats.org/officeDocument/2006/relationships/image" Target="../media/image81.png"/><Relationship Id="rId23" Type="http://schemas.openxmlformats.org/officeDocument/2006/relationships/image" Target="../media/image86.png"/><Relationship Id="rId28" Type="http://schemas.openxmlformats.org/officeDocument/2006/relationships/image" Target="../media/image89.png"/><Relationship Id="rId36" Type="http://schemas.openxmlformats.org/officeDocument/2006/relationships/image" Target="../media/image93.png"/><Relationship Id="rId49" Type="http://schemas.openxmlformats.org/officeDocument/2006/relationships/image" Target="../media/image133.png"/><Relationship Id="rId10" Type="http://schemas.openxmlformats.org/officeDocument/2006/relationships/image" Target="../media/image76.png"/><Relationship Id="rId19" Type="http://schemas.openxmlformats.org/officeDocument/2006/relationships/image" Target="../media/image35.png"/><Relationship Id="rId31" Type="http://schemas.openxmlformats.org/officeDocument/2006/relationships/image" Target="../media/image90.png"/><Relationship Id="rId44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31.png"/><Relationship Id="rId22" Type="http://schemas.openxmlformats.org/officeDocument/2006/relationships/image" Target="../media/image85.png"/><Relationship Id="rId27" Type="http://schemas.openxmlformats.org/officeDocument/2006/relationships/image" Target="../media/image88.png"/><Relationship Id="rId30" Type="http://schemas.openxmlformats.org/officeDocument/2006/relationships/image" Target="../media/image7.png"/><Relationship Id="rId35" Type="http://schemas.openxmlformats.org/officeDocument/2006/relationships/image" Target="../media/image92.png"/><Relationship Id="rId43" Type="http://schemas.openxmlformats.org/officeDocument/2006/relationships/image" Target="../media/image129.png"/><Relationship Id="rId48" Type="http://schemas.openxmlformats.org/officeDocument/2006/relationships/image" Target="../media/image132.png"/><Relationship Id="rId8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フローチャート: 処理 106"/>
              <p:cNvSpPr/>
              <p:nvPr/>
            </p:nvSpPr>
            <p:spPr>
              <a:xfrm>
                <a:off x="5675235" y="5546184"/>
                <a:ext cx="2061834" cy="1893338"/>
              </a:xfrm>
              <a:prstGeom prst="flowChartProcess">
                <a:avLst/>
              </a:prstGeom>
              <a:noFill/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 smtClean="0"/>
                  <a:t>正弦定理</a:t>
                </a:r>
              </a:p>
              <a:p>
                <a:pPr algn="ctr"/>
                <a:endParaRPr lang="en-US" altLang="ja-JP" sz="10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pPr algn="ctr"/>
                <a:endParaRPr lang="en-US" altLang="ja-JP" sz="1000" dirty="0">
                  <a:latin typeface="ＭＳ 明朝" pitchFamily="17" charset="-128"/>
                  <a:ea typeface="ＭＳ 明朝" pitchFamily="17" charset="-128"/>
                </a:endParaRPr>
              </a:p>
              <a:p>
                <a:pPr algn="ctr"/>
                <a:r>
                  <a:rPr lang="en-US" altLang="ja-JP" sz="1000" dirty="0" smtClean="0">
                    <a:latin typeface="ＭＳ 明朝" pitchFamily="17" charset="-128"/>
                    <a:ea typeface="ＭＳ 明朝" pitchFamily="17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𝑅</m:t>
                    </m:r>
                  </m:oMath>
                </a14:m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は</a:t>
                </a:r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外接円の半径</a:t>
                </a:r>
                <a:r>
                  <a:rPr lang="en-US" altLang="ja-JP" sz="1000" dirty="0" smtClean="0">
                    <a:latin typeface="ＭＳ 明朝" pitchFamily="17" charset="-128"/>
                    <a:ea typeface="ＭＳ 明朝" pitchFamily="17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07" name="フローチャート: 処理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235" y="5546184"/>
                <a:ext cx="2061834" cy="1893338"/>
              </a:xfrm>
              <a:prstGeom prst="flowChartProcess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角丸四角形 81"/>
          <p:cNvSpPr/>
          <p:nvPr/>
        </p:nvSpPr>
        <p:spPr>
          <a:xfrm>
            <a:off x="5558408" y="154360"/>
            <a:ext cx="5182509" cy="110177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三角比の基本公式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5560475" y="3682752"/>
            <a:ext cx="5182509" cy="153982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半角</a:t>
            </a: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5558408" y="1450504"/>
            <a:ext cx="5182509" cy="141973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倍角公式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フローチャート: 処理 3"/>
              <p:cNvSpPr/>
              <p:nvPr/>
            </p:nvSpPr>
            <p:spPr>
              <a:xfrm>
                <a:off x="2249954" y="2953895"/>
                <a:ext cx="2744829" cy="1088896"/>
              </a:xfrm>
              <a:prstGeom prst="flowChartProcess">
                <a:avLst/>
              </a:prstGeom>
              <a:noFill/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ja-JP" altLang="en-US" sz="1000" kern="100" dirty="0" smtClean="0">
                    <a:latin typeface="+mj-ea"/>
                    <a:ea typeface="+mj-ea"/>
                    <a:cs typeface="Times New Roman"/>
                  </a:rPr>
                  <a:t>加法定理</a:t>
                </a:r>
              </a:p>
              <a:p>
                <a:pPr marL="1778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</m:oMath>
                  </m:oMathPara>
                </a14:m>
                <a:endParaRPr lang="en-US" altLang="ja-JP" sz="1000" kern="100" dirty="0" smtClean="0">
                  <a:ea typeface="ＭＳ 明朝"/>
                  <a:cs typeface="Times New Roman"/>
                </a:endParaRPr>
              </a:p>
              <a:p>
                <a:pPr algn="r"/>
                <a:r>
                  <a:rPr lang="en-US" altLang="ja-JP" sz="1000" kern="100" dirty="0" smtClean="0">
                    <a:ea typeface="ＭＳ 明朝"/>
                    <a:cs typeface="Times New Roman"/>
                  </a:rPr>
                  <a:t>(</a:t>
                </a:r>
                <a:r>
                  <a:rPr lang="ja-JP" altLang="en-US" sz="1000" kern="100" dirty="0" smtClean="0">
                    <a:ea typeface="ＭＳ 明朝"/>
                    <a:cs typeface="Times New Roman"/>
                  </a:rPr>
                  <a:t>複合同順</a:t>
                </a:r>
                <a:r>
                  <a:rPr lang="en-US" altLang="ja-JP" sz="1000" kern="100" dirty="0" smtClean="0">
                    <a:ea typeface="ＭＳ 明朝"/>
                    <a:cs typeface="Times New Roman"/>
                  </a:rPr>
                  <a:t>)</a:t>
                </a:r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フローチャート: 処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54" y="2953895"/>
                <a:ext cx="2744829" cy="1088896"/>
              </a:xfrm>
              <a:prstGeom prst="flowChartProcess">
                <a:avLst/>
              </a:prstGeom>
              <a:blipFill rotWithShape="1">
                <a:blip r:embed="rId4"/>
                <a:stretch>
                  <a:fillRect b="-1087"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フローチャート: 処理 4"/>
              <p:cNvSpPr/>
              <p:nvPr/>
            </p:nvSpPr>
            <p:spPr>
              <a:xfrm>
                <a:off x="5674889" y="1738536"/>
                <a:ext cx="2065518" cy="1058366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780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tan</m:t>
                      </m:r>
                      <m: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フローチャート: 処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89" y="1738536"/>
                <a:ext cx="2065518" cy="1058366"/>
              </a:xfrm>
              <a:prstGeom prst="flowChartProcess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フローチャート: 処理 10"/>
              <p:cNvSpPr/>
              <p:nvPr/>
            </p:nvSpPr>
            <p:spPr>
              <a:xfrm>
                <a:off x="5671896" y="3922176"/>
                <a:ext cx="2065173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7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11" name="フローチャート: 処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6" y="3922176"/>
                <a:ext cx="2065173" cy="1080288"/>
              </a:xfrm>
              <a:prstGeom prst="flowChartProcess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フローチャート: 処理 11"/>
              <p:cNvSpPr/>
              <p:nvPr/>
            </p:nvSpPr>
            <p:spPr>
              <a:xfrm>
                <a:off x="8552891" y="3921749"/>
                <a:ext cx="2065173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780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  <a:p>
                <a:pPr marL="17780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  <a:p>
                <a:pPr marL="17780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12" name="フローチャート: 処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91" y="3921749"/>
                <a:ext cx="2065173" cy="1080288"/>
              </a:xfrm>
              <a:prstGeom prst="flowChartProcess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12" idx="1"/>
            <a:endCxn id="11" idx="3"/>
          </p:cNvCxnSpPr>
          <p:nvPr/>
        </p:nvCxnSpPr>
        <p:spPr>
          <a:xfrm flipH="1">
            <a:off x="7737069" y="4461893"/>
            <a:ext cx="815822" cy="4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7800041" y="4425805"/>
                <a:ext cx="782703" cy="747140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r>
                  <a:rPr lang="ja-JP" altLang="en-US" sz="1000" b="0" kern="100" dirty="0" smtClean="0">
                    <a:latin typeface="Cambria Math"/>
                    <a:ea typeface="ＭＳ 明朝"/>
                    <a:cs typeface="Times New Roman"/>
                  </a:rPr>
                  <a:t>置換</a:t>
                </a:r>
                <a:endParaRPr lang="en-US" altLang="ja-JP" sz="1000" b="0" kern="100" dirty="0" smtClean="0">
                  <a:latin typeface="Cambria Math"/>
                  <a:ea typeface="ＭＳ 明朝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ja-JP" alt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</m:oMath>
                  </m:oMathPara>
                </a14:m>
                <a:endParaRPr lang="en-US" altLang="ja-JP" sz="1000" i="1" kern="100" dirty="0">
                  <a:latin typeface="Cambria Math"/>
                  <a:ea typeface="ＭＳ 明朝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  <m:r>
                            <a:rPr lang="ja-JP" alt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ja-JP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041" y="4425805"/>
                <a:ext cx="782703" cy="7471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/>
          <p:cNvSpPr txBox="1"/>
          <p:nvPr/>
        </p:nvSpPr>
        <p:spPr>
          <a:xfrm>
            <a:off x="157808" y="144544"/>
            <a:ext cx="2664296" cy="607526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2659" tIns="46329" rIns="92659" bIns="46329" rtlCol="0">
            <a:spAutoFit/>
          </a:bodyPr>
          <a:lstStyle/>
          <a:p>
            <a:r>
              <a:rPr lang="ja-JP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三角関数の</a:t>
            </a:r>
            <a:r>
              <a:rPr lang="ja-JP" altLang="en-US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公式の導出</a:t>
            </a:r>
            <a:endParaRPr lang="en-US" altLang="ja-JP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endParaRPr lang="en-US" altLang="ja-JP" sz="400" dirty="0" smtClean="0">
              <a:latin typeface="ＭＳ 明朝" pitchFamily="17" charset="-128"/>
              <a:ea typeface="ＭＳ 明朝" pitchFamily="17" charset="-128"/>
            </a:endParaRPr>
          </a:p>
          <a:p>
            <a:pPr algn="r"/>
            <a:r>
              <a:rPr lang="en-US" altLang="ja-JP" sz="900" dirty="0" smtClean="0">
                <a:latin typeface="ＭＳ 明朝" pitchFamily="17" charset="-128"/>
                <a:ea typeface="ＭＳ 明朝" pitchFamily="17" charset="-128"/>
              </a:rPr>
              <a:t>(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　</a:t>
            </a:r>
            <a:r>
              <a:rPr lang="en-US" altLang="ja-JP" sz="900" dirty="0" smtClean="0">
                <a:latin typeface="ＭＳ 明朝" pitchFamily="17" charset="-128"/>
                <a:ea typeface="ＭＳ 明朝" pitchFamily="17" charset="-128"/>
              </a:rPr>
              <a:t>)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年</a:t>
            </a:r>
            <a:r>
              <a:rPr lang="en-US" altLang="ja-JP" sz="900" dirty="0" smtClean="0">
                <a:latin typeface="ＭＳ 明朝" pitchFamily="17" charset="-128"/>
                <a:ea typeface="ＭＳ 明朝" pitchFamily="17" charset="-128"/>
              </a:rPr>
              <a:t>(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　</a:t>
            </a:r>
            <a:r>
              <a:rPr lang="en-US" altLang="ja-JP" sz="900" dirty="0" smtClean="0">
                <a:latin typeface="ＭＳ 明朝" pitchFamily="17" charset="-128"/>
                <a:ea typeface="ＭＳ 明朝" pitchFamily="17" charset="-128"/>
              </a:rPr>
              <a:t>)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組</a:t>
            </a:r>
            <a:r>
              <a:rPr lang="en-US" altLang="ja-JP" sz="900" dirty="0" smtClean="0">
                <a:latin typeface="ＭＳ 明朝" pitchFamily="17" charset="-128"/>
                <a:ea typeface="ＭＳ 明朝" pitchFamily="17" charset="-128"/>
              </a:rPr>
              <a:t>(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　　</a:t>
            </a:r>
            <a:r>
              <a:rPr lang="en-US" altLang="ja-JP" sz="900" dirty="0" smtClean="0">
                <a:latin typeface="ＭＳ 明朝" pitchFamily="17" charset="-128"/>
                <a:ea typeface="ＭＳ 明朝" pitchFamily="17" charset="-128"/>
              </a:rPr>
              <a:t>)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番 氏名</a:t>
            </a:r>
            <a:r>
              <a:rPr lang="en-US" altLang="ja-JP" sz="900" dirty="0" smtClean="0">
                <a:latin typeface="ＭＳ 明朝" pitchFamily="17" charset="-128"/>
                <a:ea typeface="ＭＳ 明朝" pitchFamily="17" charset="-128"/>
              </a:rPr>
              <a:t>(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　　　　　　　</a:t>
            </a:r>
            <a:r>
              <a:rPr lang="en-US" altLang="ja-JP" sz="900" dirty="0" smtClean="0">
                <a:latin typeface="ＭＳ 明朝" pitchFamily="17" charset="-128"/>
                <a:ea typeface="ＭＳ 明朝" pitchFamily="17" charset="-12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フローチャート: 処理 27"/>
              <p:cNvSpPr/>
              <p:nvPr/>
            </p:nvSpPr>
            <p:spPr>
              <a:xfrm>
                <a:off x="8552546" y="2386608"/>
                <a:ext cx="2065518" cy="43204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7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28" name="フローチャート: 処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546" y="2386608"/>
                <a:ext cx="2065518" cy="432048"/>
              </a:xfrm>
              <a:prstGeom prst="flowChartProcess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ローチャート: 処理 38"/>
          <p:cNvSpPr/>
          <p:nvPr/>
        </p:nvSpPr>
        <p:spPr>
          <a:xfrm>
            <a:off x="5705017" y="513700"/>
            <a:ext cx="2065518" cy="588076"/>
          </a:xfrm>
          <a:prstGeom prst="flowChartProcess">
            <a:avLst/>
          </a:prstGeom>
          <a:noFill/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2659" tIns="46329" rIns="92659" bIns="46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dirty="0" smtClean="0"/>
              <a:t>①</a:t>
            </a:r>
            <a:endParaRPr lang="en-US" altLang="ja-JP" sz="1000" dirty="0" smtClean="0"/>
          </a:p>
          <a:p>
            <a:endParaRPr lang="en-US" altLang="ja-JP" sz="1000" dirty="0"/>
          </a:p>
          <a:p>
            <a:r>
              <a:rPr lang="ja-JP" altLang="en-US" sz="1000" dirty="0" smtClean="0"/>
              <a:t>②</a:t>
            </a:r>
            <a:endParaRPr lang="ja-JP" altLang="ja-JP" sz="1000" dirty="0"/>
          </a:p>
        </p:txBody>
      </p:sp>
      <p:sp>
        <p:nvSpPr>
          <p:cNvPr id="40" name="フローチャート: 処理 39"/>
          <p:cNvSpPr/>
          <p:nvPr/>
        </p:nvSpPr>
        <p:spPr>
          <a:xfrm>
            <a:off x="8552892" y="513700"/>
            <a:ext cx="2065518" cy="588076"/>
          </a:xfrm>
          <a:prstGeom prst="flowChartProcess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2659" tIns="46329" rIns="92659" bIns="46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ja-JP" sz="1000" dirty="0"/>
          </a:p>
        </p:txBody>
      </p:sp>
      <p:cxnSp>
        <p:nvCxnSpPr>
          <p:cNvPr id="41" name="直線矢印コネクタ 40"/>
          <p:cNvCxnSpPr>
            <a:stCxn id="39" idx="3"/>
            <a:endCxn id="40" idx="1"/>
          </p:cNvCxnSpPr>
          <p:nvPr/>
        </p:nvCxnSpPr>
        <p:spPr>
          <a:xfrm>
            <a:off x="7770535" y="807738"/>
            <a:ext cx="78235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5" idx="3"/>
            <a:endCxn id="28" idx="0"/>
          </p:cNvCxnSpPr>
          <p:nvPr/>
        </p:nvCxnSpPr>
        <p:spPr>
          <a:xfrm>
            <a:off x="7740407" y="2267719"/>
            <a:ext cx="1844898" cy="11888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フローチャート: 処理 65"/>
              <p:cNvSpPr/>
              <p:nvPr/>
            </p:nvSpPr>
            <p:spPr>
              <a:xfrm>
                <a:off x="2246039" y="4600320"/>
                <a:ext cx="2744829" cy="1530704"/>
              </a:xfrm>
              <a:prstGeom prst="flowChartProcess">
                <a:avLst/>
              </a:prstGeom>
              <a:noFill/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 smtClean="0"/>
                  <a:t>積和公式</a:t>
                </a:r>
                <a:endParaRPr lang="en-US" altLang="ja-JP" sz="1000" dirty="0"/>
              </a:p>
              <a:p>
                <a:pPr marL="176213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  <a:p>
                <a:pPr marL="179388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  <a:p>
                <a:pPr marL="179388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  <a:p>
                <a:pPr marL="179388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66" name="フローチャート: 処理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39" y="4600320"/>
                <a:ext cx="2744829" cy="1530704"/>
              </a:xfrm>
              <a:prstGeom prst="flowChartProcess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/>
          <p:cNvCxnSpPr>
            <a:stCxn id="4" idx="2"/>
            <a:endCxn id="66" idx="0"/>
          </p:cNvCxnSpPr>
          <p:nvPr/>
        </p:nvCxnSpPr>
        <p:spPr>
          <a:xfrm flipH="1">
            <a:off x="3618454" y="4042791"/>
            <a:ext cx="3915" cy="5575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3570144" y="4063628"/>
                <a:ext cx="1556216" cy="555228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1000" dirty="0"/>
              </a:p>
              <a:p>
                <a:pPr algn="r"/>
                <a:r>
                  <a:rPr lang="en-US" altLang="ja-JP" sz="900" dirty="0">
                    <a:latin typeface="ＭＳ 明朝" pitchFamily="17" charset="-128"/>
                    <a:ea typeface="ＭＳ 明朝" pitchFamily="17" charset="-128"/>
                  </a:rPr>
                  <a:t>※</a:t>
                </a:r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筆算</a:t>
                </a:r>
                <a:r>
                  <a:rPr lang="ja-JP" altLang="en-US" sz="900" dirty="0" smtClean="0">
                    <a:latin typeface="ＭＳ 明朝" pitchFamily="17" charset="-128"/>
                    <a:ea typeface="ＭＳ 明朝" pitchFamily="17" charset="-128"/>
                  </a:rPr>
                  <a:t>で書くと</a:t>
                </a:r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よい</a:t>
                </a:r>
                <a:endParaRPr lang="ja-JP" altLang="ja-JP" sz="9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144" y="4063628"/>
                <a:ext cx="1556216" cy="555228"/>
              </a:xfrm>
              <a:prstGeom prst="rect">
                <a:avLst/>
              </a:prstGeom>
              <a:blipFill rotWithShape="1">
                <a:blip r:embed="rId1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フローチャート: 処理 70"/>
              <p:cNvSpPr/>
              <p:nvPr/>
            </p:nvSpPr>
            <p:spPr>
              <a:xfrm>
                <a:off x="2249954" y="6544536"/>
                <a:ext cx="2744829" cy="1530704"/>
              </a:xfrm>
              <a:prstGeom prst="flowChartProcess">
                <a:avLst/>
              </a:prstGeom>
              <a:noFill/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 smtClean="0"/>
                  <a:t>和積公式</a:t>
                </a:r>
              </a:p>
              <a:p>
                <a:pPr marL="179388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  <a:p>
                <a:pPr marL="179388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  <a:p>
                <a:pPr marL="179388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  <a:p>
                <a:pPr marL="179388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71" name="フローチャート: 処理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54" y="6544536"/>
                <a:ext cx="2744829" cy="1530704"/>
              </a:xfrm>
              <a:prstGeom prst="flowChartProcess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矢印コネクタ 71"/>
          <p:cNvCxnSpPr>
            <a:stCxn id="66" idx="2"/>
            <a:endCxn id="71" idx="0"/>
          </p:cNvCxnSpPr>
          <p:nvPr/>
        </p:nvCxnSpPr>
        <p:spPr>
          <a:xfrm>
            <a:off x="3618454" y="6131024"/>
            <a:ext cx="3915" cy="413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正方形/長方形 77"/>
              <p:cNvSpPr/>
              <p:nvPr/>
            </p:nvSpPr>
            <p:spPr>
              <a:xfrm>
                <a:off x="3586111" y="6097099"/>
                <a:ext cx="1900289" cy="465973"/>
              </a:xfrm>
              <a:prstGeom prst="rect">
                <a:avLst/>
              </a:prstGeom>
              <a:noFill/>
            </p:spPr>
            <p:txBody>
              <a:bodyPr wrap="none" lIns="92659" tIns="46329" rIns="92659" bIns="46329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𝐴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+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𝐵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ja-JP" altLang="en-US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とおく</a:t>
                </a:r>
                <a:endParaRPr lang="en-US" altLang="ja-JP" sz="1000" dirty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+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𝛽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−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ja-JP" altLang="ja-JP" sz="10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78" name="正方形/長方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111" y="6097099"/>
                <a:ext cx="1900289" cy="46597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カギ線コネクタ 79"/>
          <p:cNvCxnSpPr>
            <a:stCxn id="39" idx="2"/>
            <a:endCxn id="28" idx="0"/>
          </p:cNvCxnSpPr>
          <p:nvPr/>
        </p:nvCxnSpPr>
        <p:spPr>
          <a:xfrm rot="16200000" flipH="1">
            <a:off x="7519124" y="320427"/>
            <a:ext cx="1284832" cy="2847529"/>
          </a:xfrm>
          <a:prstGeom prst="bentConnector3">
            <a:avLst>
              <a:gd name="adj1" fmla="val 1935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8" idx="2"/>
            <a:endCxn id="12" idx="0"/>
          </p:cNvCxnSpPr>
          <p:nvPr/>
        </p:nvCxnSpPr>
        <p:spPr>
          <a:xfrm>
            <a:off x="9585305" y="2818656"/>
            <a:ext cx="173" cy="11030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8404502" y="1593135"/>
                <a:ext cx="1227131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/>
                                </a:rPr>
                                <m:t>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502" y="1593135"/>
                <a:ext cx="1227131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7737069" y="2026568"/>
                <a:ext cx="163776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−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r>
                  <a:rPr lang="en-US" altLang="ja-JP" sz="1000" i="1" kern="100" dirty="0">
                    <a:latin typeface="Cambria Math"/>
                    <a:ea typeface="ＭＳ 明朝"/>
                    <a:cs typeface="Times New Roman"/>
                  </a:rPr>
                  <a:t/>
                </a:r>
                <a:br>
                  <a:rPr lang="en-US" altLang="ja-JP" sz="1000" i="1" kern="100" dirty="0">
                    <a:latin typeface="Cambria Math"/>
                    <a:ea typeface="ＭＳ 明朝"/>
                    <a:cs typeface="Times New Roman"/>
                  </a:rPr>
                </a:br>
                <a:endParaRPr lang="ja-JP" altLang="en-US" sz="10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69" y="2026568"/>
                <a:ext cx="1637763" cy="41549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4910336" y="1882552"/>
                <a:ext cx="8252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 kern="100" smtClean="0">
                          <a:latin typeface="Cambria Math"/>
                          <a:ea typeface="ＭＳ 明朝"/>
                          <a:cs typeface="Times New Roman"/>
                        </a:rPr>
                        <m:t>𝛽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altLang="ja-JP" sz="1000" i="1" kern="100" smtClean="0">
                          <a:latin typeface="Cambria Math"/>
                          <a:ea typeface="ＭＳ 明朝"/>
                          <a:cs typeface="Times New Roman"/>
                        </a:rPr>
                        <m:t>𝛼</m:t>
                      </m:r>
                    </m:oMath>
                  </m:oMathPara>
                </a14:m>
                <a:endParaRPr lang="en-US" altLang="ja-JP" sz="1000" i="1" kern="100" dirty="0" smtClean="0">
                  <a:latin typeface="Cambria Math"/>
                  <a:ea typeface="ＭＳ 明朝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(</m:t>
                      </m:r>
                      <m:r>
                        <a:rPr lang="en-US" altLang="ja-JP" sz="800" i="1" kern="100">
                          <a:latin typeface="Cambria Math"/>
                          <a:ea typeface="ＭＳ 明朝"/>
                          <a:cs typeface="Times New Roman"/>
                        </a:rPr>
                        <m:t>𝛼</m:t>
                      </m:r>
                      <m:r>
                        <a:rPr lang="ja-JP" altLang="en-US" sz="8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8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en-US" altLang="ja-JP" sz="8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36" y="1882552"/>
                <a:ext cx="825204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9613029" y="3123238"/>
                <a:ext cx="126218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ja-JP" altLang="en-US" sz="1000" b="0" i="1" smtClean="0">
                          <a:latin typeface="Cambria Math"/>
                        </a:rPr>
                        <m:t>，</m:t>
                      </m:r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10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について整理する</a:t>
                </a:r>
                <a:endParaRPr lang="en-US" altLang="ja-JP" sz="1000" dirty="0" smtClean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029" y="3123238"/>
                <a:ext cx="1262184" cy="415498"/>
              </a:xfrm>
              <a:prstGeom prst="rect">
                <a:avLst/>
              </a:prstGeom>
              <a:blipFill rotWithShape="1">
                <a:blip r:embed="rId19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7747317" y="298376"/>
                <a:ext cx="829137" cy="5354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>
                          <a:latin typeface="Cambria Math"/>
                        </a:rPr>
                        <m:t>②</m:t>
                      </m:r>
                      <m:r>
                        <a:rPr lang="en-US" altLang="ja-JP" sz="100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dirty="0" smtClean="0"/>
              </a:p>
              <a:p>
                <a:pPr algn="ctr"/>
                <a:r>
                  <a:rPr lang="en-US" altLang="ja-JP" sz="1000" dirty="0" smtClean="0"/>
                  <a:t>&amp;</a:t>
                </a:r>
                <a:r>
                  <a:rPr lang="ja-JP" altLang="en-US" sz="1000" dirty="0" smtClean="0"/>
                  <a:t>①</a:t>
                </a:r>
                <a:endParaRPr lang="ja-JP" altLang="ja-JP" sz="10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317" y="298376"/>
                <a:ext cx="829137" cy="535403"/>
              </a:xfrm>
              <a:prstGeom prst="rect">
                <a:avLst/>
              </a:prstGeom>
              <a:blipFill rotWithShape="1">
                <a:blip r:embed="rId20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カギ線コネクタ 91"/>
          <p:cNvCxnSpPr>
            <a:stCxn id="4" idx="3"/>
            <a:endCxn id="95" idx="1"/>
          </p:cNvCxnSpPr>
          <p:nvPr/>
        </p:nvCxnSpPr>
        <p:spPr>
          <a:xfrm flipV="1">
            <a:off x="4994783" y="3272205"/>
            <a:ext cx="677113" cy="226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正方形/長方形 94"/>
              <p:cNvSpPr/>
              <p:nvPr/>
            </p:nvSpPr>
            <p:spPr>
              <a:xfrm>
                <a:off x="5671896" y="2918262"/>
                <a:ext cx="2042300" cy="70788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 smtClean="0"/>
                  <a:t>3</a:t>
                </a:r>
                <a:r>
                  <a:rPr lang="ja-JP" altLang="en-US" sz="1000" dirty="0" smtClean="0"/>
                  <a:t>倍角の公式</a:t>
                </a:r>
                <a:endParaRPr lang="en-US" altLang="ja-JP" sz="1000" dirty="0" smtClean="0"/>
              </a:p>
              <a:p>
                <a:pPr marL="177800"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  <a:p>
                <a:pPr marL="1778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95" name="正方形/長方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6" y="2918262"/>
                <a:ext cx="2042300" cy="70788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正方形/長方形 98"/>
              <p:cNvSpPr/>
              <p:nvPr/>
            </p:nvSpPr>
            <p:spPr>
              <a:xfrm>
                <a:off x="4982344" y="3466728"/>
                <a:ext cx="681188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000" i="1" kern="100" smtClean="0">
                          <a:latin typeface="Cambria Math"/>
                          <a:ea typeface="ＭＳ 明朝"/>
                          <a:cs typeface="Times New Roman"/>
                        </a:rPr>
                        <m:t>𝛽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=2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𝛼</m:t>
                      </m:r>
                    </m:oMath>
                  </m:oMathPara>
                </a14:m>
                <a:endParaRPr lang="en-US" altLang="ja-JP" sz="1000" i="1" kern="100" dirty="0" smtClean="0">
                  <a:latin typeface="Cambria Math"/>
                  <a:ea typeface="ＭＳ 明朝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00" i="1" kern="100">
                          <a:latin typeface="Cambria Math"/>
                          <a:ea typeface="ＭＳ 明朝"/>
                          <a:cs typeface="Times New Roman"/>
                        </a:rPr>
                        <m:t>(</m:t>
                      </m:r>
                      <m:r>
                        <a:rPr lang="en-US" altLang="ja-JP" sz="900" i="1" kern="100">
                          <a:latin typeface="Cambria Math"/>
                          <a:ea typeface="ＭＳ 明朝"/>
                          <a:cs typeface="Times New Roman"/>
                        </a:rPr>
                        <m:t>𝛼</m:t>
                      </m:r>
                      <m:r>
                        <a:rPr lang="ja-JP" altLang="en-US" sz="9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9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en-US" altLang="ja-JP" sz="900" i="1" kern="100">
                          <a:latin typeface="Cambria Math"/>
                          <a:ea typeface="ＭＳ 明朝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99" name="正方形/長方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344" y="3466728"/>
                <a:ext cx="681188" cy="3847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正方形/長方形 105"/>
              <p:cNvSpPr/>
              <p:nvPr/>
            </p:nvSpPr>
            <p:spPr>
              <a:xfrm>
                <a:off x="8577997" y="5546183"/>
                <a:ext cx="2065518" cy="1308050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余弦定理</a:t>
                </a:r>
              </a:p>
              <a:p>
                <a:pPr marL="179388"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  <a:p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※以下の形でも使えるように！</a:t>
                </a:r>
              </a:p>
              <a:p>
                <a:pPr marL="179388"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106" name="正方形/長方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97" y="5546183"/>
                <a:ext cx="2065518" cy="130805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C:\Users\048\Dropbox\Zacky\国際学院\mathmatics\まとめシリーズ\三角比\基礎だけさらっと学習\三角比\pict\正弦定理.bmp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6" t="14520" r="15561" b="15189"/>
          <a:stretch/>
        </p:blipFill>
        <p:spPr bwMode="auto">
          <a:xfrm>
            <a:off x="6278488" y="6324222"/>
            <a:ext cx="953634" cy="95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048\Dropbox\Zacky\国際学院\mathmatics\まとめシリーズ\三角比\基礎だけさらっと学習\三角比\pict\単位円.bmp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76" y="210102"/>
            <a:ext cx="1321753" cy="119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直線矢印コネクタ 109"/>
          <p:cNvCxnSpPr>
            <a:endCxn id="39" idx="1"/>
          </p:cNvCxnSpPr>
          <p:nvPr/>
        </p:nvCxnSpPr>
        <p:spPr>
          <a:xfrm>
            <a:off x="4662578" y="807737"/>
            <a:ext cx="1042439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フローチャート: 処理 120"/>
          <p:cNvSpPr/>
          <p:nvPr/>
        </p:nvSpPr>
        <p:spPr>
          <a:xfrm>
            <a:off x="3038128" y="144544"/>
            <a:ext cx="1624450" cy="1326386"/>
          </a:xfrm>
          <a:prstGeom prst="flowChartProcess">
            <a:avLst/>
          </a:prstGeom>
          <a:noFill/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単位</a:t>
            </a:r>
            <a:r>
              <a:rPr lang="ja-JP" altLang="en-US" sz="1000" kern="100" dirty="0" smtClean="0">
                <a:latin typeface="+mj-ea"/>
                <a:ea typeface="+mj-ea"/>
                <a:cs typeface="Times New Roman"/>
              </a:rPr>
              <a:t>円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628605" y="823202"/>
            <a:ext cx="946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ＭＳ 明朝" pitchFamily="17" charset="-128"/>
                <a:ea typeface="ＭＳ 明朝" pitchFamily="17" charset="-128"/>
              </a:rPr>
              <a:t>三平方の定理</a:t>
            </a:r>
            <a:endParaRPr kumimoji="1" lang="ja-JP" altLang="en-US" sz="10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4692212" y="399322"/>
                <a:ext cx="819712" cy="410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000" b="0" i="1" smtClean="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en-US" sz="1000" b="0" i="1" smtClean="0">
                              <a:latin typeface="Cambria Math"/>
                            </a:rPr>
                            <m:t>横</m:t>
                          </m:r>
                        </m:den>
                      </m:f>
                    </m:oMath>
                  </m:oMathPara>
                </a14:m>
                <a:endParaRPr lang="ja-JP" altLang="en-US" sz="10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212" y="399322"/>
                <a:ext cx="819712" cy="410433"/>
              </a:xfrm>
              <a:prstGeom prst="rect">
                <a:avLst/>
              </a:prstGeom>
              <a:blipFill rotWithShape="1">
                <a:blip r:embed="rId2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角丸四角形吹き出し 126"/>
              <p:cNvSpPr/>
              <p:nvPr/>
            </p:nvSpPr>
            <p:spPr>
              <a:xfrm>
                <a:off x="5807548" y="5050291"/>
                <a:ext cx="1800200" cy="423884"/>
              </a:xfrm>
              <a:prstGeom prst="wedgeRoundRectCallout">
                <a:avLst>
                  <a:gd name="adj1" fmla="val -19686"/>
                  <a:gd name="adj2" fmla="val -69703"/>
                  <a:gd name="adj3" fmla="val 1666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数学</a:t>
                </a:r>
                <a:r>
                  <a:rPr lang="en-US" altLang="ja-JP" sz="900" kern="100" dirty="0" err="1">
                    <a:latin typeface="Cambria Math"/>
                    <a:ea typeface="ＭＳ 明朝"/>
                    <a:cs typeface="Times New Roman"/>
                  </a:rPr>
                  <a:t>ⅠⅡ</a:t>
                </a:r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では、</a:t>
                </a:r>
                <a:endParaRPr lang="en-US" altLang="ja-JP" sz="900" kern="100" dirty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900" i="1" kern="100">
                        <a:latin typeface="Cambria Math"/>
                        <a:ea typeface="ＭＳ 明朝"/>
                        <a:cs typeface="Times New Roman"/>
                      </a:rPr>
                      <m:t>2</m:t>
                    </m:r>
                    <m:r>
                      <a:rPr lang="en-US" altLang="ja-JP" sz="9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</m:oMath>
                </a14:m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900" i="1" kern="100">
                            <a:latin typeface="Cambria Math" panose="02040503050406030204" pitchFamily="18" charset="0"/>
                            <a:ea typeface="ＭＳ 明朝"/>
                            <a:cs typeface="Times New Roman"/>
                          </a:rPr>
                        </m:ctrlPr>
                      </m:fPr>
                      <m:num>
                        <m:r>
                          <a:rPr lang="en-US" altLang="ja-JP" sz="900" i="1" kern="10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num>
                      <m:den>
                        <m:r>
                          <a:rPr lang="en-US" altLang="ja-JP" sz="900" i="1" kern="100">
                            <a:latin typeface="Cambria Math"/>
                            <a:ea typeface="ＭＳ 明朝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より</a:t>
                </a:r>
                <a14:m>
                  <m:oMath xmlns:m="http://schemas.openxmlformats.org/officeDocument/2006/math">
                    <m:r>
                      <a:rPr lang="en-US" altLang="ja-JP" sz="9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</m:oMath>
                </a14:m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の形で</a:t>
                </a:r>
                <a:r>
                  <a:rPr lang="ja-JP" altLang="en-US" sz="900" dirty="0" smtClean="0">
                    <a:latin typeface="ＭＳ 明朝" pitchFamily="17" charset="-128"/>
                    <a:ea typeface="ＭＳ 明朝" pitchFamily="17" charset="-128"/>
                  </a:rPr>
                  <a:t>扱いたい</a:t>
                </a:r>
                <a:endParaRPr lang="ja-JP" altLang="en-US" sz="9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127" name="角丸四角形吹き出し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548" y="5050291"/>
                <a:ext cx="1800200" cy="423884"/>
              </a:xfrm>
              <a:prstGeom prst="wedgeRoundRectCallout">
                <a:avLst>
                  <a:gd name="adj1" fmla="val -19686"/>
                  <a:gd name="adj2" fmla="val -69703"/>
                  <a:gd name="adj3" fmla="val 16667"/>
                </a:avLst>
              </a:prstGeom>
              <a:blipFill rotWithShape="1">
                <a:blip r:embed="rId27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角丸四角形吹き出し 133"/>
          <p:cNvSpPr/>
          <p:nvPr/>
        </p:nvSpPr>
        <p:spPr>
          <a:xfrm>
            <a:off x="8685651" y="5050291"/>
            <a:ext cx="1800200" cy="423884"/>
          </a:xfrm>
          <a:prstGeom prst="wedgeRoundRectCallout">
            <a:avLst>
              <a:gd name="adj1" fmla="val -20833"/>
              <a:gd name="adj2" fmla="val -70827"/>
              <a:gd name="adj3" fmla="val 16667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数学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Ⅲ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の積分では、</a:t>
            </a:r>
            <a:endParaRPr lang="en-US" altLang="ja-JP" sz="900" dirty="0">
              <a:latin typeface="ＭＳ 明朝" pitchFamily="17" charset="-128"/>
              <a:ea typeface="ＭＳ 明朝" pitchFamily="17" charset="-128"/>
            </a:endParaRPr>
          </a:p>
          <a:p>
            <a:pPr algn="ctr"/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次数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を下げて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扱いたい</a:t>
            </a:r>
            <a:endParaRPr lang="ja-JP" altLang="en-US" sz="9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角丸四角形 53"/>
              <p:cNvSpPr/>
              <p:nvPr/>
            </p:nvSpPr>
            <p:spPr>
              <a:xfrm>
                <a:off x="214666" y="3778301"/>
                <a:ext cx="1887358" cy="4246062"/>
              </a:xfrm>
              <a:prstGeom prst="roundRect">
                <a:avLst>
                  <a:gd name="adj" fmla="val 7416"/>
                </a:avLst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ja-JP" altLang="ja-JP" sz="1000" dirty="0">
                    <a:latin typeface="ＭＳ 明朝" pitchFamily="17" charset="-128"/>
                    <a:ea typeface="ＭＳ 明朝" pitchFamily="17" charset="-128"/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+90°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+180°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ja-JP" sz="1000" dirty="0" smtClean="0">
                    <a:latin typeface="ＭＳ 明朝" pitchFamily="17" charset="-128"/>
                    <a:ea typeface="ＭＳ 明朝" pitchFamily="17" charset="-128"/>
                  </a:rPr>
                  <a:t>など</a:t>
                </a:r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も同様に導出できる</a:t>
                </a:r>
                <a:endParaRPr kumimoji="1" lang="ja-JP" altLang="en-US" sz="1000" kern="100" dirty="0">
                  <a:effectLst/>
                  <a:latin typeface="ＭＳ 明朝" pitchFamily="17" charset="-128"/>
                  <a:ea typeface="ＭＳ 明朝" pitchFamily="17" charset="-128"/>
                  <a:cs typeface="Times New Roman"/>
                </a:endParaRPr>
              </a:p>
            </p:txBody>
          </p:sp>
        </mc:Choice>
        <mc:Fallback xmlns="">
          <p:sp>
            <p:nvSpPr>
              <p:cNvPr id="54" name="角丸四角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6" y="3778301"/>
                <a:ext cx="1887358" cy="4246062"/>
              </a:xfrm>
              <a:prstGeom prst="roundRect">
                <a:avLst>
                  <a:gd name="adj" fmla="val 7416"/>
                </a:avLst>
              </a:prstGeom>
              <a:blipFill rotWithShape="1">
                <a:blip r:embed="rId2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330254" y="3919692"/>
                <a:ext cx="1656184" cy="938719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余角</a:t>
                </a:r>
              </a:p>
              <a:p>
                <a:pPr marL="889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(90°−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(90°−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(90°−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4" y="3919692"/>
                <a:ext cx="1656184" cy="938719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330254" y="5567154"/>
                <a:ext cx="1656184" cy="938719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 smtClean="0"/>
                  <a:t>補角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4" y="5567154"/>
                <a:ext cx="1656184" cy="938719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カギ線コネクタ 56"/>
          <p:cNvCxnSpPr>
            <a:stCxn id="4" idx="1"/>
            <a:endCxn id="54" idx="0"/>
          </p:cNvCxnSpPr>
          <p:nvPr/>
        </p:nvCxnSpPr>
        <p:spPr>
          <a:xfrm rot="10800000" flipV="1">
            <a:off x="1158346" y="3498343"/>
            <a:ext cx="1091609" cy="279958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52" idx="2"/>
            <a:endCxn id="95" idx="3"/>
          </p:cNvCxnSpPr>
          <p:nvPr/>
        </p:nvCxnSpPr>
        <p:spPr>
          <a:xfrm rot="5400000">
            <a:off x="7730946" y="2853488"/>
            <a:ext cx="401968" cy="43546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320018" y="1671632"/>
                <a:ext cx="2373248" cy="403572"/>
              </a:xfrm>
              <a:prstGeom prst="rect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9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/>
                                </a:rPr>
                                <m:t>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sz="9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9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8" y="1671632"/>
                <a:ext cx="2373248" cy="40357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カギ線コネクタ 61"/>
          <p:cNvCxnSpPr>
            <a:stCxn id="4" idx="3"/>
            <a:endCxn id="5" idx="1"/>
          </p:cNvCxnSpPr>
          <p:nvPr/>
        </p:nvCxnSpPr>
        <p:spPr>
          <a:xfrm flipV="1">
            <a:off x="4994783" y="2267719"/>
            <a:ext cx="680106" cy="12306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4" idx="1"/>
            <a:endCxn id="14" idx="2"/>
          </p:cNvCxnSpPr>
          <p:nvPr/>
        </p:nvCxnSpPr>
        <p:spPr>
          <a:xfrm rot="10800000">
            <a:off x="1506642" y="2075205"/>
            <a:ext cx="743312" cy="142313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232832" y="843579"/>
                <a:ext cx="2547622" cy="707886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000" kern="100" dirty="0">
                    <a:latin typeface="+mn-ea"/>
                    <a:cs typeface="Times New Roman"/>
                  </a:rPr>
                  <a:t>三角関数の合成（加法定理の逆）</a:t>
                </a:r>
                <a:endParaRPr lang="en-US" altLang="ja-JP" sz="1000" dirty="0">
                  <a:latin typeface="+mn-ea"/>
                </a:endParaRPr>
              </a:p>
              <a:p>
                <a:pPr marL="9207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000" i="1">
                          <a:latin typeface="Cambria Math"/>
                        </a:rPr>
                        <m:t>𝑎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r>
                        <a:rPr lang="en-US" altLang="ja-JP" sz="1000" i="1">
                          <a:latin typeface="Cambria Math"/>
                        </a:rPr>
                        <m:t>𝑏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2" y="843579"/>
                <a:ext cx="2547622" cy="70788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正方形/長方形 74"/>
              <p:cNvSpPr/>
              <p:nvPr/>
            </p:nvSpPr>
            <p:spPr>
              <a:xfrm>
                <a:off x="1525960" y="2134405"/>
                <a:ext cx="1087694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900" dirty="0" smtClean="0">
                    <a:latin typeface="ＭＳ 明朝" pitchFamily="17" charset="-128"/>
                    <a:ea typeface="ＭＳ 明朝" pitchFamily="17" charset="-128"/>
                  </a:rPr>
                  <a:t>余弦での合成は、</a:t>
                </a:r>
                <a:endParaRPr lang="en-US" altLang="ja-JP" sz="9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00">
                        <a:latin typeface="Cambria Math"/>
                      </a:rPr>
                      <m:t>α</m:t>
                    </m:r>
                    <m:r>
                      <a:rPr lang="en-US" altLang="ja-JP" sz="9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900">
                        <a:latin typeface="Cambria Math"/>
                      </a:rPr>
                      <m:t>β</m:t>
                    </m:r>
                    <m:r>
                      <a:rPr lang="en-US" altLang="ja-JP" sz="900">
                        <a:latin typeface="Cambria Math"/>
                      </a:rPr>
                      <m:t>=90°</m:t>
                    </m:r>
                  </m:oMath>
                </a14:m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より</a:t>
                </a:r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、</a:t>
                </a:r>
                <a:endParaRPr lang="en-US" altLang="ja-JP" sz="9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余</a:t>
                </a:r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角でも導出可</a:t>
                </a:r>
              </a:p>
            </p:txBody>
          </p:sp>
        </mc:Choice>
        <mc:Fallback xmlns="">
          <p:sp>
            <p:nvSpPr>
              <p:cNvPr id="75" name="正方形/長方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60" y="2134405"/>
                <a:ext cx="1087694" cy="507831"/>
              </a:xfrm>
              <a:prstGeom prst="rect">
                <a:avLst/>
              </a:prstGeom>
              <a:blipFill rotWithShape="1">
                <a:blip r:embed="rId34"/>
                <a:stretch>
                  <a:fillRect r="-8380"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:\Users\048\Dropbox\Zacky\国際学院\mathmatics\まとめシリーズ\三角比\基礎だけさらっと学習\三角比\pict\余角.bmp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83" y="4909672"/>
            <a:ext cx="931326" cy="5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048\Dropbox\Zacky\国際学院\mathmatics\まとめシリーズ\三角比\基礎だけさらっと学習\三角比\pict\補角.bmp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83" y="6558578"/>
            <a:ext cx="940598" cy="94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二方向矢印 57"/>
          <p:cNvSpPr/>
          <p:nvPr/>
        </p:nvSpPr>
        <p:spPr>
          <a:xfrm>
            <a:off x="8798769" y="7439522"/>
            <a:ext cx="1844746" cy="635718"/>
          </a:xfrm>
          <a:prstGeom prst="leftUpArrow">
            <a:avLst>
              <a:gd name="adj1" fmla="val 55632"/>
              <a:gd name="adj2" fmla="val 41897"/>
              <a:gd name="adj3" fmla="val 16206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式ではなく、位置関係＝図で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/>
            </a:r>
            <a:b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</a:br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覚える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>(2</a:t>
            </a:r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辺と間の角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>)</a:t>
            </a:r>
            <a:endParaRPr lang="ja-JP" altLang="en-US" sz="8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六角形 67"/>
              <p:cNvSpPr/>
              <p:nvPr/>
            </p:nvSpPr>
            <p:spPr>
              <a:xfrm>
                <a:off x="7747317" y="3457951"/>
                <a:ext cx="1771531" cy="423884"/>
              </a:xfrm>
              <a:prstGeom prst="hexagon">
                <a:avLst>
                  <a:gd name="adj" fmla="val 21404"/>
                  <a:gd name="vf" fmla="val 115470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kumimoji="1" lang="en-US" altLang="ja-JP" sz="900" kern="100" dirty="0" smtClean="0">
                    <a:effectLst/>
                    <a:ea typeface="ＭＳ 明朝"/>
                    <a:cs typeface="Times New Roman"/>
                  </a:rPr>
                  <a:t>(</a:t>
                </a:r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加法定理・</a:t>
                </a:r>
                <a:r>
                  <a:rPr kumimoji="1" lang="en-US" altLang="ja-JP" sz="900" kern="100" dirty="0" smtClean="0">
                    <a:effectLst/>
                    <a:ea typeface="ＭＳ 明朝"/>
                    <a:cs typeface="Times New Roman"/>
                  </a:rPr>
                  <a:t>)</a:t>
                </a:r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半角公式は、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00" kern="100">
                        <a:latin typeface="Cambria Math"/>
                        <a:ea typeface="ＭＳ 明朝"/>
                        <a:cs typeface="Times New Roman"/>
                      </a:rPr>
                      <m:t>tan</m:t>
                    </m:r>
                    <m:r>
                      <a:rPr lang="en-US" altLang="ja-JP" sz="900" b="0" i="1" kern="100" smtClean="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  <m:r>
                      <a:rPr lang="en-US" altLang="ja-JP" sz="900" b="0" i="0" kern="100" smtClean="0">
                        <a:latin typeface="Cambria Math"/>
                        <a:ea typeface="ＭＳ 明朝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altLang="ja-JP" sz="900" b="0" i="1" kern="100" smtClean="0">
                            <a:latin typeface="Cambria Math" panose="02040503050406030204" pitchFamily="18" charset="0"/>
                            <a:ea typeface="ＭＳ 明朝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sin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cos</m:t>
                        </m:r>
                        <m: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 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den>
                    </m:f>
                  </m:oMath>
                </a14:m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より導出。</a:t>
                </a:r>
                <a:endParaRPr kumimoji="1" lang="ja-JP" altLang="en-US" sz="900" kern="100" dirty="0">
                  <a:effectLst/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68" name="六角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317" y="3457951"/>
                <a:ext cx="1771531" cy="423884"/>
              </a:xfrm>
              <a:prstGeom prst="hexagon">
                <a:avLst>
                  <a:gd name="adj" fmla="val 21404"/>
                  <a:gd name="vf" fmla="val 115470"/>
                </a:avLst>
              </a:prstGeom>
              <a:blipFill rotWithShape="1">
                <a:blip r:embed="rId37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右矢印 23"/>
          <p:cNvSpPr/>
          <p:nvPr/>
        </p:nvSpPr>
        <p:spPr>
          <a:xfrm>
            <a:off x="7800528" y="5886387"/>
            <a:ext cx="710695" cy="1212932"/>
          </a:xfrm>
          <a:prstGeom prst="leftRightArrow">
            <a:avLst>
              <a:gd name="adj1" fmla="val 67305"/>
              <a:gd name="adj2" fmla="val 27663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kumimoji="1" lang="ja-JP" altLang="en-US" sz="900" kern="100" dirty="0" smtClean="0">
                <a:effectLst/>
                <a:ea typeface="ＭＳ 明朝"/>
                <a:cs typeface="Times New Roman"/>
              </a:rPr>
              <a:t>センター試験</a:t>
            </a:r>
            <a:r>
              <a:rPr kumimoji="1" lang="en-US" altLang="ja-JP" sz="900" kern="100" dirty="0" smtClean="0">
                <a:effectLst/>
                <a:ea typeface="ＭＳ 明朝"/>
                <a:cs typeface="Times New Roman"/>
              </a:rPr>
              <a:t/>
            </a:r>
            <a:br>
              <a:rPr kumimoji="1" lang="en-US" altLang="ja-JP" sz="900" kern="100" dirty="0" smtClean="0">
                <a:effectLst/>
                <a:ea typeface="ＭＳ 明朝"/>
                <a:cs typeface="Times New Roman"/>
              </a:rPr>
            </a:br>
            <a:r>
              <a:rPr kumimoji="1" lang="ja-JP" altLang="en-US" sz="900" kern="100" dirty="0" smtClean="0">
                <a:effectLst/>
                <a:ea typeface="ＭＳ 明朝"/>
                <a:cs typeface="Times New Roman"/>
              </a:rPr>
              <a:t>頻出定理！</a:t>
            </a:r>
            <a:endParaRPr kumimoji="1" lang="ja-JP" altLang="en-US" sz="900" kern="100" dirty="0">
              <a:effectLst/>
              <a:ea typeface="ＭＳ 明朝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3038128" y="1586265"/>
                <a:ext cx="1624450" cy="1269578"/>
              </a:xfrm>
              <a:prstGeom prst="rect">
                <a:avLst/>
              </a:prstGeom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900" dirty="0" smtClean="0"/>
                  <a:t>三角比の定義</a:t>
                </a:r>
                <a:endParaRPr lang="en-US" altLang="ja-JP" sz="900" dirty="0" smtClean="0"/>
              </a:p>
              <a:p>
                <a:pPr marL="182563" algn="ctr"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900" b="0" i="1" dirty="0">
                          <a:latin typeface="Cambria Math"/>
                        </a:rPr>
                        <m:t>正弦</m:t>
                      </m:r>
                      <m:r>
                        <a:rPr lang="ja-JP" altLang="en-US" sz="900" b="0" i="1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余弦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正接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ja-JP" altLang="ja-JP" sz="900" dirty="0"/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128" y="1586265"/>
                <a:ext cx="1624450" cy="1269578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>
            <a:stCxn id="14" idx="0"/>
            <a:endCxn id="53" idx="2"/>
          </p:cNvCxnSpPr>
          <p:nvPr/>
        </p:nvCxnSpPr>
        <p:spPr>
          <a:xfrm flipV="1">
            <a:off x="1506642" y="1551465"/>
            <a:ext cx="1" cy="1201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74" idx="1"/>
            <a:endCxn id="121" idx="1"/>
          </p:cNvCxnSpPr>
          <p:nvPr/>
        </p:nvCxnSpPr>
        <p:spPr>
          <a:xfrm rot="10800000">
            <a:off x="3038128" y="807738"/>
            <a:ext cx="12700" cy="141331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3" descr="C:\Users\048\Dropbox\Zacky\国際学院\mathmatics\まとめシリーズ\三角比\基礎だけさらっと学習\三角比\pict\合成1.bmp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1" y="2122737"/>
            <a:ext cx="826725" cy="5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048\Dropbox\Zacky\国際学院\mathmatics\まとめシリーズ\三角比\基礎だけさらっと学習\三角比\pict\合成2.bmp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12" y="2642236"/>
            <a:ext cx="663222" cy="85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フローチャート: 処理 1"/>
              <p:cNvSpPr/>
              <p:nvPr/>
            </p:nvSpPr>
            <p:spPr>
              <a:xfrm>
                <a:off x="5566348" y="7490398"/>
                <a:ext cx="3232420" cy="584841"/>
              </a:xfrm>
              <a:prstGeom prst="flowChartProcess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/>
                  <a:t>三角形の</a:t>
                </a:r>
                <a:r>
                  <a:rPr lang="ja-JP" altLang="ja-JP" sz="1000" dirty="0" smtClean="0"/>
                  <a:t>面積</a:t>
                </a:r>
                <a:r>
                  <a:rPr lang="ja-JP" altLang="en-US" sz="1000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700" i="1">
                            <a:latin typeface="Cambria Math"/>
                          </a:rPr>
                          <m:t>𝑆</m:t>
                        </m:r>
                        <m:r>
                          <a:rPr lang="en-US" altLang="ja-JP" sz="7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ja-JP" altLang="ja-JP" sz="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7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7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700" i="1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底辺</m:t>
                        </m:r>
                        <m:r>
                          <a:rPr lang="en-US" altLang="ja-JP" sz="700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高さ</m:t>
                        </m:r>
                      </m:e>
                    </m:d>
                  </m:oMath>
                </a14:m>
                <a:endParaRPr lang="ja-JP" altLang="ja-JP" sz="1000" dirty="0"/>
              </a:p>
              <a:p>
                <a:pPr>
                  <a:lnSpc>
                    <a:spcPct val="200000"/>
                  </a:lnSpc>
                </a:pPr>
                <a:r>
                  <a:rPr lang="ja-JP" altLang="en-US" sz="10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𝑆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</m:oMath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2" name="フローチャート: 処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48" y="7490398"/>
                <a:ext cx="3232420" cy="584841"/>
              </a:xfrm>
              <a:prstGeom prst="flowChartProcess">
                <a:avLst/>
              </a:prstGeom>
              <a:blipFill rotWithShape="0">
                <a:blip r:embed="rId41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048\Dropbox\Zacky\国際学院\mathmatics\まとめシリーズ\三角比\基礎だけさらっと学習\三角比\pict\三角形sin求積.bmp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672" y="7522018"/>
            <a:ext cx="792088" cy="53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0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フローチャート: 処理 106"/>
              <p:cNvSpPr/>
              <p:nvPr/>
            </p:nvSpPr>
            <p:spPr>
              <a:xfrm>
                <a:off x="5675235" y="5546184"/>
                <a:ext cx="2061834" cy="1893338"/>
              </a:xfrm>
              <a:prstGeom prst="flowChartProcess">
                <a:avLst/>
              </a:prstGeom>
              <a:noFill/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 smtClean="0"/>
                  <a:t>正弦定理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 i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 i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 i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r>
                        <a:rPr lang="en-US" altLang="ja-JP" sz="100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altLang="ja-JP" sz="1000" dirty="0" smtClean="0"/>
              </a:p>
              <a:p>
                <a:pPr algn="ctr"/>
                <a:r>
                  <a:rPr lang="en-US" altLang="ja-JP" sz="1000" dirty="0" smtClean="0">
                    <a:latin typeface="ＭＳ 明朝" pitchFamily="17" charset="-128"/>
                    <a:ea typeface="ＭＳ 明朝" pitchFamily="17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𝑅</m:t>
                    </m:r>
                  </m:oMath>
                </a14:m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は</a:t>
                </a:r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外接円の半径</a:t>
                </a:r>
                <a:r>
                  <a:rPr lang="en-US" altLang="ja-JP" sz="1000" dirty="0" smtClean="0">
                    <a:latin typeface="ＭＳ 明朝" pitchFamily="17" charset="-128"/>
                    <a:ea typeface="ＭＳ 明朝" pitchFamily="17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07" name="フローチャート: 処理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235" y="5546184"/>
                <a:ext cx="2061834" cy="1893338"/>
              </a:xfrm>
              <a:prstGeom prst="flowChartProcess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角丸四角形 81"/>
          <p:cNvSpPr/>
          <p:nvPr/>
        </p:nvSpPr>
        <p:spPr>
          <a:xfrm>
            <a:off x="5558408" y="226368"/>
            <a:ext cx="5182509" cy="110177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三角比の基本公式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5560475" y="3646320"/>
            <a:ext cx="5182509" cy="153982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半角</a:t>
            </a: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5558408" y="1534162"/>
            <a:ext cx="5182509" cy="141973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倍角公式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フローチャート: 処理 3"/>
              <p:cNvSpPr/>
              <p:nvPr/>
            </p:nvSpPr>
            <p:spPr>
              <a:xfrm>
                <a:off x="2249954" y="2953895"/>
                <a:ext cx="2744829" cy="1088896"/>
              </a:xfrm>
              <a:prstGeom prst="flowChartProcess">
                <a:avLst/>
              </a:prstGeom>
              <a:noFill/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ja-JP" altLang="en-US" sz="1000" kern="100" dirty="0" smtClean="0">
                    <a:latin typeface="+mj-ea"/>
                    <a:ea typeface="+mj-ea"/>
                    <a:cs typeface="Times New Roman"/>
                  </a:rPr>
                  <a:t>加法定理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±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∓ 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±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1∓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kern="100" dirty="0" smtClean="0">
                  <a:ea typeface="ＭＳ 明朝"/>
                  <a:cs typeface="Times New Roman"/>
                </a:endParaRPr>
              </a:p>
              <a:p>
                <a:pPr algn="r"/>
                <a:r>
                  <a:rPr lang="en-US" altLang="ja-JP" sz="1000" kern="100" dirty="0" smtClean="0">
                    <a:ea typeface="ＭＳ 明朝"/>
                    <a:cs typeface="Times New Roman"/>
                  </a:rPr>
                  <a:t>(</a:t>
                </a:r>
                <a:r>
                  <a:rPr lang="ja-JP" altLang="en-US" sz="1000" kern="100" dirty="0" smtClean="0">
                    <a:ea typeface="ＭＳ 明朝"/>
                    <a:cs typeface="Times New Roman"/>
                  </a:rPr>
                  <a:t>複合同順</a:t>
                </a:r>
                <a:r>
                  <a:rPr lang="en-US" altLang="ja-JP" sz="1000" kern="100" dirty="0" smtClean="0">
                    <a:ea typeface="ＭＳ 明朝"/>
                    <a:cs typeface="Times New Roman"/>
                  </a:rPr>
                  <a:t>)</a:t>
                </a:r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フローチャート: 処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54" y="2953895"/>
                <a:ext cx="2744829" cy="1088896"/>
              </a:xfrm>
              <a:prstGeom prst="flowChartProcess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フローチャート: 処理 4"/>
              <p:cNvSpPr/>
              <p:nvPr/>
            </p:nvSpPr>
            <p:spPr>
              <a:xfrm>
                <a:off x="5674889" y="1801767"/>
                <a:ext cx="2065518" cy="1058366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−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tan</m:t>
                      </m:r>
                      <m: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1</m:t>
                          </m:r>
                          <m:r>
                            <a:rPr lang="en-US" sz="1000" b="0" i="1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000" b="0" i="1" kern="100" smtClean="0">
                                      <a:latin typeface="Cambria Math" panose="02040503050406030204" pitchFamily="18" charset="0"/>
                                      <a:ea typeface="ＭＳ 明朝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kern="10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000" b="0" i="0" kern="100" smtClean="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フローチャート: 処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89" y="1801767"/>
                <a:ext cx="2065518" cy="1058366"/>
              </a:xfrm>
              <a:prstGeom prst="flowChartProcess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フローチャート: 処理 10"/>
              <p:cNvSpPr/>
              <p:nvPr/>
            </p:nvSpPr>
            <p:spPr>
              <a:xfrm>
                <a:off x="5671896" y="3922176"/>
                <a:ext cx="2065173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11" name="フローチャート: 処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6" y="3922176"/>
                <a:ext cx="2065173" cy="1080288"/>
              </a:xfrm>
              <a:prstGeom prst="flowChartProcess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フローチャート: 処理 11"/>
              <p:cNvSpPr/>
              <p:nvPr/>
            </p:nvSpPr>
            <p:spPr>
              <a:xfrm>
                <a:off x="8552891" y="3921749"/>
                <a:ext cx="2065173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12" name="フローチャート: 処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91" y="3921749"/>
                <a:ext cx="2065173" cy="1080288"/>
              </a:xfrm>
              <a:prstGeom prst="flowChartProcess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12" idx="1"/>
            <a:endCxn id="11" idx="3"/>
          </p:cNvCxnSpPr>
          <p:nvPr/>
        </p:nvCxnSpPr>
        <p:spPr>
          <a:xfrm flipH="1">
            <a:off x="7737069" y="4461893"/>
            <a:ext cx="815822" cy="4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7800041" y="4425805"/>
                <a:ext cx="782703" cy="747140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r>
                  <a:rPr lang="ja-JP" altLang="en-US" sz="1000" b="0" kern="100" dirty="0" smtClean="0">
                    <a:latin typeface="Cambria Math"/>
                    <a:ea typeface="ＭＳ 明朝"/>
                    <a:cs typeface="Times New Roman"/>
                  </a:rPr>
                  <a:t>置換</a:t>
                </a:r>
                <a:endParaRPr lang="en-US" altLang="ja-JP" sz="1000" b="0" kern="100" dirty="0" smtClean="0">
                  <a:latin typeface="Cambria Math"/>
                  <a:ea typeface="ＭＳ 明朝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ja-JP" alt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</m:oMath>
                  </m:oMathPara>
                </a14:m>
                <a:endParaRPr lang="en-US" altLang="ja-JP" sz="1000" i="1" kern="100" dirty="0">
                  <a:latin typeface="Cambria Math"/>
                  <a:ea typeface="ＭＳ 明朝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  <m:r>
                            <a:rPr lang="ja-JP" alt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ja-JP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041" y="4425805"/>
                <a:ext cx="782703" cy="7471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/>
          <p:cNvSpPr txBox="1"/>
          <p:nvPr/>
        </p:nvSpPr>
        <p:spPr>
          <a:xfrm>
            <a:off x="157808" y="144544"/>
            <a:ext cx="2664296" cy="625891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2659" tIns="46329" rIns="92659" bIns="46329" rtlCol="0">
            <a:spAutoFit/>
          </a:bodyPr>
          <a:lstStyle/>
          <a:p>
            <a:r>
              <a:rPr lang="ja-JP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三角関数の</a:t>
            </a:r>
            <a:r>
              <a:rPr lang="ja-JP" altLang="en-US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公式の導出</a:t>
            </a:r>
            <a:endParaRPr lang="en-US" altLang="ja-JP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endParaRPr lang="en-US" altLang="ja-JP" sz="400" dirty="0" smtClean="0">
              <a:latin typeface="ＭＳ 明朝" pitchFamily="17" charset="-128"/>
              <a:ea typeface="ＭＳ 明朝" pitchFamily="17" charset="-128"/>
            </a:endParaRPr>
          </a:p>
          <a:p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　　二重枠からの</a:t>
            </a:r>
            <a:r>
              <a:rPr lang="ja-JP" altLang="en-US" sz="900" u="sng" dirty="0" smtClean="0">
                <a:latin typeface="ＭＳ 明朝" pitchFamily="17" charset="-128"/>
                <a:ea typeface="ＭＳ 明朝" pitchFamily="17" charset="-128"/>
              </a:rPr>
              <a:t>流れ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を身に付けよう！</a:t>
            </a:r>
            <a:endParaRPr lang="ja-JP" altLang="en-US" sz="9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フローチャート: 処理 27"/>
              <p:cNvSpPr/>
              <p:nvPr/>
            </p:nvSpPr>
            <p:spPr>
              <a:xfrm>
                <a:off x="8552546" y="2449839"/>
                <a:ext cx="2065518" cy="43204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1−2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−1</m:t>
                      </m:r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28" name="フローチャート: 処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546" y="2449839"/>
                <a:ext cx="2065518" cy="432048"/>
              </a:xfrm>
              <a:prstGeom prst="flowChartProcess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フローチャート: 処理 38"/>
              <p:cNvSpPr/>
              <p:nvPr/>
            </p:nvSpPr>
            <p:spPr>
              <a:xfrm>
                <a:off x="5827524" y="513700"/>
                <a:ext cx="1820504" cy="588076"/>
              </a:xfrm>
              <a:prstGeom prst="flowChartProcess">
                <a:avLst/>
              </a:prstGeom>
              <a:no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39" name="フローチャート: 処理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524" y="513700"/>
                <a:ext cx="1820504" cy="588076"/>
              </a:xfrm>
              <a:prstGeom prst="flowChart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6350" cmpd="sng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フローチャート: 処理 39"/>
              <p:cNvSpPr/>
              <p:nvPr/>
            </p:nvSpPr>
            <p:spPr>
              <a:xfrm>
                <a:off x="8675399" y="513700"/>
                <a:ext cx="1820504" cy="588076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>
                          <a:latin typeface="Cambria Math"/>
                        </a:rPr>
                        <m:t>1+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40" name="フローチャート: 処理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399" y="513700"/>
                <a:ext cx="1820504" cy="588076"/>
              </a:xfrm>
              <a:prstGeom prst="flowChartProcess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>
            <a:stCxn id="39" idx="3"/>
            <a:endCxn id="40" idx="1"/>
          </p:cNvCxnSpPr>
          <p:nvPr/>
        </p:nvCxnSpPr>
        <p:spPr>
          <a:xfrm>
            <a:off x="7648028" y="807738"/>
            <a:ext cx="1027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5" idx="3"/>
            <a:endCxn id="28" idx="0"/>
          </p:cNvCxnSpPr>
          <p:nvPr/>
        </p:nvCxnSpPr>
        <p:spPr>
          <a:xfrm>
            <a:off x="7740407" y="2330950"/>
            <a:ext cx="1844898" cy="11888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フローチャート: 処理 65"/>
              <p:cNvSpPr/>
              <p:nvPr/>
            </p:nvSpPr>
            <p:spPr>
              <a:xfrm>
                <a:off x="2246039" y="4528312"/>
                <a:ext cx="2744829" cy="1530704"/>
              </a:xfrm>
              <a:prstGeom prst="flowChartProcess">
                <a:avLst/>
              </a:prstGeom>
              <a:noFill/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 smtClean="0"/>
                  <a:t>積和公式</a:t>
                </a:r>
                <a:endParaRPr lang="en-US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ja-JP" sz="1000" dirty="0"/>
              </a:p>
              <a:p>
                <a:pPr algn="just"/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66" name="フローチャート: 処理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39" y="4528312"/>
                <a:ext cx="2744829" cy="1530704"/>
              </a:xfrm>
              <a:prstGeom prst="flowChartProcess">
                <a:avLst/>
              </a:prstGeom>
              <a:blipFill rotWithShape="1">
                <a:blip r:embed="rId12"/>
                <a:stretch>
                  <a:fillRect t="-397"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/>
          <p:cNvCxnSpPr>
            <a:stCxn id="4" idx="2"/>
            <a:endCxn id="66" idx="0"/>
          </p:cNvCxnSpPr>
          <p:nvPr/>
        </p:nvCxnSpPr>
        <p:spPr>
          <a:xfrm flipH="1">
            <a:off x="3618454" y="4042791"/>
            <a:ext cx="3915" cy="4855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2129984" y="4063628"/>
                <a:ext cx="1556216" cy="401339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10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984" y="4063628"/>
                <a:ext cx="1556216" cy="401339"/>
              </a:xfrm>
              <a:prstGeom prst="rect">
                <a:avLst/>
              </a:prstGeom>
              <a:blipFill rotWithShape="1">
                <a:blip r:embed="rId1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フローチャート: 処理 70"/>
              <p:cNvSpPr/>
              <p:nvPr/>
            </p:nvSpPr>
            <p:spPr>
              <a:xfrm>
                <a:off x="2249954" y="6544536"/>
                <a:ext cx="2744829" cy="1530704"/>
              </a:xfrm>
              <a:prstGeom prst="flowChartProcess">
                <a:avLst/>
              </a:prstGeom>
              <a:noFill/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 smtClean="0"/>
                  <a:t>和積公式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r>
                        <a:rPr lang="en-US" altLang="ja-JP" sz="1000" i="1"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71" name="フローチャート: 処理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54" y="6544536"/>
                <a:ext cx="2744829" cy="1530704"/>
              </a:xfrm>
              <a:prstGeom prst="flowChartProcess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矢印コネクタ 71"/>
          <p:cNvCxnSpPr>
            <a:stCxn id="66" idx="2"/>
            <a:endCxn id="71" idx="0"/>
          </p:cNvCxnSpPr>
          <p:nvPr/>
        </p:nvCxnSpPr>
        <p:spPr>
          <a:xfrm>
            <a:off x="3618454" y="6059016"/>
            <a:ext cx="3915" cy="485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正方形/長方形 77"/>
              <p:cNvSpPr/>
              <p:nvPr/>
            </p:nvSpPr>
            <p:spPr>
              <a:xfrm>
                <a:off x="3586111" y="6097099"/>
                <a:ext cx="1900289" cy="465973"/>
              </a:xfrm>
              <a:prstGeom prst="rect">
                <a:avLst/>
              </a:prstGeom>
              <a:noFill/>
            </p:spPr>
            <p:txBody>
              <a:bodyPr wrap="none" lIns="92659" tIns="46329" rIns="92659" bIns="46329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𝐴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+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𝐵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ja-JP" altLang="en-US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とおく</a:t>
                </a:r>
                <a:endParaRPr lang="en-US" altLang="ja-JP" sz="1000" dirty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+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𝛽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−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ja-JP" altLang="ja-JP" sz="10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78" name="正方形/長方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111" y="6097099"/>
                <a:ext cx="1900289" cy="46597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カギ線コネクタ 79"/>
          <p:cNvCxnSpPr>
            <a:stCxn id="39" idx="2"/>
            <a:endCxn id="28" idx="0"/>
          </p:cNvCxnSpPr>
          <p:nvPr/>
        </p:nvCxnSpPr>
        <p:spPr>
          <a:xfrm rot="16200000" flipH="1">
            <a:off x="7487509" y="352042"/>
            <a:ext cx="1348063" cy="2847529"/>
          </a:xfrm>
          <a:prstGeom prst="bentConnector3">
            <a:avLst>
              <a:gd name="adj1" fmla="val 2378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8" idx="2"/>
            <a:endCxn id="12" idx="0"/>
          </p:cNvCxnSpPr>
          <p:nvPr/>
        </p:nvCxnSpPr>
        <p:spPr>
          <a:xfrm>
            <a:off x="9585305" y="2881887"/>
            <a:ext cx="173" cy="10398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8404502" y="1593135"/>
                <a:ext cx="1227131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/>
                                </a:rPr>
                                <m:t>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502" y="1593135"/>
                <a:ext cx="1227131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7737069" y="2089799"/>
                <a:ext cx="163776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−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r>
                  <a:rPr lang="en-US" altLang="ja-JP" sz="1000" i="1" kern="100" dirty="0">
                    <a:latin typeface="Cambria Math"/>
                    <a:ea typeface="ＭＳ 明朝"/>
                    <a:cs typeface="Times New Roman"/>
                  </a:rPr>
                  <a:t/>
                </a:r>
                <a:br>
                  <a:rPr lang="en-US" altLang="ja-JP" sz="1000" i="1" kern="100" dirty="0">
                    <a:latin typeface="Cambria Math"/>
                    <a:ea typeface="ＭＳ 明朝"/>
                    <a:cs typeface="Times New Roman"/>
                  </a:rPr>
                </a:br>
                <a:endParaRPr lang="ja-JP" altLang="en-US" sz="10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69" y="2089799"/>
                <a:ext cx="1637763" cy="41549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4910336" y="1954560"/>
                <a:ext cx="8252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 kern="100" smtClean="0">
                          <a:latin typeface="Cambria Math"/>
                          <a:ea typeface="ＭＳ 明朝"/>
                          <a:cs typeface="Times New Roman"/>
                        </a:rPr>
                        <m:t>𝛽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altLang="ja-JP" sz="1000" i="1" kern="100" smtClean="0">
                          <a:latin typeface="Cambria Math"/>
                          <a:ea typeface="ＭＳ 明朝"/>
                          <a:cs typeface="Times New Roman"/>
                        </a:rPr>
                        <m:t>𝛼</m:t>
                      </m:r>
                    </m:oMath>
                  </m:oMathPara>
                </a14:m>
                <a:endParaRPr lang="en-US" altLang="ja-JP" sz="1000" i="1" kern="100" dirty="0" smtClean="0">
                  <a:latin typeface="Cambria Math"/>
                  <a:ea typeface="ＭＳ 明朝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(</m:t>
                      </m:r>
                      <m:r>
                        <a:rPr lang="en-US" altLang="ja-JP" sz="800" i="1" kern="100">
                          <a:latin typeface="Cambria Math"/>
                          <a:ea typeface="ＭＳ 明朝"/>
                          <a:cs typeface="Times New Roman"/>
                        </a:rPr>
                        <m:t>𝛼</m:t>
                      </m:r>
                      <m:r>
                        <a:rPr lang="ja-JP" altLang="en-US" sz="8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8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en-US" altLang="ja-JP" sz="8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36" y="1954560"/>
                <a:ext cx="825204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9613029" y="3195246"/>
                <a:ext cx="126218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ja-JP" altLang="en-US" sz="1000" b="0" i="1" smtClean="0">
                          <a:latin typeface="Cambria Math"/>
                        </a:rPr>
                        <m:t>，</m:t>
                      </m:r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10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について整理する</a:t>
                </a:r>
                <a:endParaRPr lang="en-US" altLang="ja-JP" sz="1000" dirty="0" smtClean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029" y="3195246"/>
                <a:ext cx="1262184" cy="415498"/>
              </a:xfrm>
              <a:prstGeom prst="rect">
                <a:avLst/>
              </a:prstGeom>
              <a:blipFill rotWithShape="1">
                <a:blip r:embed="rId1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7683197" y="792738"/>
                <a:ext cx="957378" cy="5354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>
                          <a:latin typeface="Cambria Math" panose="02040503050406030204" pitchFamily="18" charset="0"/>
                        </a:rPr>
                        <m:t>下式</m:t>
                      </m:r>
                      <m:r>
                        <a:rPr lang="en-US" altLang="ja-JP" sz="100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dirty="0" smtClean="0"/>
              </a:p>
              <a:p>
                <a:pPr algn="ctr"/>
                <a:r>
                  <a:rPr lang="en-US" altLang="ja-JP" sz="1000" dirty="0" smtClean="0"/>
                  <a:t>&amp;</a:t>
                </a:r>
                <a:r>
                  <a:rPr lang="ja-JP" altLang="en-US" sz="1000" dirty="0" smtClean="0"/>
                  <a:t>上式</a:t>
                </a:r>
                <a:endParaRPr lang="ja-JP" altLang="ja-JP" sz="10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197" y="792738"/>
                <a:ext cx="957378" cy="535403"/>
              </a:xfrm>
              <a:prstGeom prst="rect">
                <a:avLst/>
              </a:prstGeom>
              <a:blipFill rotWithShape="1">
                <a:blip r:embed="rId20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カギ線コネクタ 91"/>
          <p:cNvCxnSpPr>
            <a:stCxn id="4" idx="3"/>
            <a:endCxn id="95" idx="1"/>
          </p:cNvCxnSpPr>
          <p:nvPr/>
        </p:nvCxnSpPr>
        <p:spPr>
          <a:xfrm flipV="1">
            <a:off x="4994783" y="3288992"/>
            <a:ext cx="677113" cy="209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正方形/長方形 94"/>
              <p:cNvSpPr/>
              <p:nvPr/>
            </p:nvSpPr>
            <p:spPr>
              <a:xfrm>
                <a:off x="5671896" y="3004202"/>
                <a:ext cx="2042300" cy="5695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 smtClean="0"/>
                  <a:t>3</a:t>
                </a:r>
                <a:r>
                  <a:rPr lang="ja-JP" altLang="en-US" sz="1000" dirty="0" smtClean="0"/>
                  <a:t>倍角の公式</a:t>
                </a:r>
                <a:endParaRPr lang="en-US" altLang="ja-JP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=3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−4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=4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−3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95" name="正方形/長方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6" y="3004202"/>
                <a:ext cx="2042300" cy="56958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正方形/長方形 98"/>
              <p:cNvSpPr/>
              <p:nvPr/>
            </p:nvSpPr>
            <p:spPr>
              <a:xfrm>
                <a:off x="4982344" y="3466728"/>
                <a:ext cx="681188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000" i="1" kern="100" smtClean="0">
                          <a:latin typeface="Cambria Math"/>
                          <a:ea typeface="ＭＳ 明朝"/>
                          <a:cs typeface="Times New Roman"/>
                        </a:rPr>
                        <m:t>𝛽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=2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𝛼</m:t>
                      </m:r>
                    </m:oMath>
                  </m:oMathPara>
                </a14:m>
                <a:endParaRPr lang="en-US" altLang="ja-JP" sz="1000" i="1" kern="100" dirty="0" smtClean="0">
                  <a:latin typeface="Cambria Math"/>
                  <a:ea typeface="ＭＳ 明朝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00" i="1" kern="100">
                          <a:latin typeface="Cambria Math"/>
                          <a:ea typeface="ＭＳ 明朝"/>
                          <a:cs typeface="Times New Roman"/>
                        </a:rPr>
                        <m:t>(</m:t>
                      </m:r>
                      <m:r>
                        <a:rPr lang="en-US" altLang="ja-JP" sz="900" i="1" kern="100">
                          <a:latin typeface="Cambria Math"/>
                          <a:ea typeface="ＭＳ 明朝"/>
                          <a:cs typeface="Times New Roman"/>
                        </a:rPr>
                        <m:t>𝛼</m:t>
                      </m:r>
                      <m:r>
                        <a:rPr lang="ja-JP" altLang="en-US" sz="9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9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en-US" altLang="ja-JP" sz="900" i="1" kern="100">
                          <a:latin typeface="Cambria Math"/>
                          <a:ea typeface="ＭＳ 明朝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99" name="正方形/長方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344" y="3466728"/>
                <a:ext cx="681188" cy="3847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正方形/長方形 105"/>
              <p:cNvSpPr/>
              <p:nvPr/>
            </p:nvSpPr>
            <p:spPr>
              <a:xfrm>
                <a:off x="8577997" y="5546183"/>
                <a:ext cx="2065518" cy="1893339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余弦定理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latin typeface="Cambria Math"/>
                        </a:rPr>
                        <m:t>𝑏𝑐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latin typeface="Cambria Math"/>
                        </a:rPr>
                        <m:t>𝑐𝑎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latin typeface="Cambria Math"/>
                        </a:rPr>
                        <m:t>𝑎𝑏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※以下の形でも使えるように！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𝑐𝑎</m:t>
                          </m:r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𝐶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𝑎𝑏</m:t>
                          </m:r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106" name="正方形/長方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97" y="5546183"/>
                <a:ext cx="2065518" cy="189333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C:\Users\048\Dropbox\Zacky\国際学院\mathmatics\まとめシリーズ\三角比\基礎だけさらっと学習\三角比\pict\正弦定理.bmp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6" t="14520" r="15561" b="15189"/>
          <a:stretch/>
        </p:blipFill>
        <p:spPr bwMode="auto">
          <a:xfrm>
            <a:off x="6278488" y="6246427"/>
            <a:ext cx="953634" cy="958930"/>
          </a:xfrm>
          <a:prstGeom prst="rect">
            <a:avLst/>
          </a:prstGeom>
          <a:noFill/>
          <a:extLst/>
        </p:spPr>
      </p:pic>
      <p:pic>
        <p:nvPicPr>
          <p:cNvPr id="1031" name="Picture 7" descr="C:\Users\048\Dropbox\Zacky\国際学院\mathmatics\まとめシリーズ\三角比\基礎だけさらっと学習\三角比\pict\単位円.bmp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384" y="199316"/>
            <a:ext cx="1321753" cy="1195269"/>
          </a:xfrm>
          <a:prstGeom prst="rect">
            <a:avLst/>
          </a:prstGeom>
          <a:noFill/>
          <a:extLst/>
        </p:spPr>
      </p:pic>
      <p:cxnSp>
        <p:nvCxnSpPr>
          <p:cNvPr id="110" name="直線矢印コネクタ 109"/>
          <p:cNvCxnSpPr>
            <a:stCxn id="121" idx="3"/>
            <a:endCxn id="39" idx="1"/>
          </p:cNvCxnSpPr>
          <p:nvPr/>
        </p:nvCxnSpPr>
        <p:spPr>
          <a:xfrm>
            <a:off x="4838328" y="807737"/>
            <a:ext cx="98919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フローチャート: 処理 120"/>
          <p:cNvSpPr/>
          <p:nvPr/>
        </p:nvSpPr>
        <p:spPr>
          <a:xfrm>
            <a:off x="3213878" y="144544"/>
            <a:ext cx="1624450" cy="1326386"/>
          </a:xfrm>
          <a:prstGeom prst="flowChartProcess">
            <a:avLst/>
          </a:prstGeom>
          <a:noFill/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単位</a:t>
            </a:r>
            <a:r>
              <a:rPr lang="ja-JP" altLang="en-US" sz="1000" kern="100" dirty="0" smtClean="0">
                <a:latin typeface="+mj-ea"/>
                <a:ea typeface="+mj-ea"/>
                <a:cs typeface="Times New Roman"/>
              </a:rPr>
              <a:t>円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833448" y="796951"/>
            <a:ext cx="64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ＭＳ 明朝" pitchFamily="17" charset="-128"/>
                <a:ea typeface="ＭＳ 明朝" pitchFamily="17" charset="-128"/>
              </a:rPr>
              <a:t>三平方</a:t>
            </a:r>
            <a:r>
              <a:rPr kumimoji="1" lang="en-US" altLang="ja-JP" sz="1000" dirty="0" smtClean="0">
                <a:latin typeface="ＭＳ 明朝" pitchFamily="17" charset="-128"/>
                <a:ea typeface="ＭＳ 明朝" pitchFamily="17" charset="-128"/>
              </a:rPr>
              <a:t/>
            </a:r>
            <a:br>
              <a:rPr kumimoji="1" lang="en-US" altLang="ja-JP" sz="1000" dirty="0" smtClean="0">
                <a:latin typeface="ＭＳ 明朝" pitchFamily="17" charset="-128"/>
                <a:ea typeface="ＭＳ 明朝" pitchFamily="17" charset="-128"/>
              </a:rPr>
            </a:br>
            <a:r>
              <a:rPr kumimoji="1" lang="ja-JP" altLang="en-US" sz="1000" dirty="0" smtClean="0">
                <a:latin typeface="ＭＳ 明朝" pitchFamily="17" charset="-128"/>
                <a:ea typeface="ＭＳ 明朝" pitchFamily="17" charset="-128"/>
              </a:rPr>
              <a:t>の定理</a:t>
            </a:r>
            <a:endParaRPr kumimoji="1" lang="ja-JP" altLang="en-US" sz="10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角丸四角形吹き出し 126"/>
              <p:cNvSpPr/>
              <p:nvPr/>
            </p:nvSpPr>
            <p:spPr>
              <a:xfrm>
                <a:off x="5807548" y="5050291"/>
                <a:ext cx="1800200" cy="423884"/>
              </a:xfrm>
              <a:prstGeom prst="wedgeRoundRectCallout">
                <a:avLst>
                  <a:gd name="adj1" fmla="val -19686"/>
                  <a:gd name="adj2" fmla="val -69703"/>
                  <a:gd name="adj3" fmla="val 16667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数学</a:t>
                </a:r>
                <a:r>
                  <a:rPr lang="en-US" altLang="ja-JP" sz="900" kern="100" dirty="0" err="1">
                    <a:latin typeface="Cambria Math"/>
                    <a:ea typeface="ＭＳ 明朝"/>
                    <a:cs typeface="Times New Roman"/>
                  </a:rPr>
                  <a:t>ⅠⅡ</a:t>
                </a:r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では、</a:t>
                </a:r>
                <a:endParaRPr lang="en-US" altLang="ja-JP" sz="900" kern="100" dirty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900" i="1" kern="100">
                        <a:latin typeface="Cambria Math"/>
                        <a:ea typeface="ＭＳ 明朝"/>
                        <a:cs typeface="Times New Roman"/>
                      </a:rPr>
                      <m:t>2</m:t>
                    </m:r>
                    <m:r>
                      <a:rPr lang="en-US" altLang="ja-JP" sz="9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</m:oMath>
                </a14:m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900" i="1" kern="100">
                            <a:latin typeface="Cambria Math" panose="02040503050406030204" pitchFamily="18" charset="0"/>
                            <a:ea typeface="ＭＳ 明朝"/>
                            <a:cs typeface="Times New Roman"/>
                          </a:rPr>
                        </m:ctrlPr>
                      </m:fPr>
                      <m:num>
                        <m:r>
                          <a:rPr lang="en-US" altLang="ja-JP" sz="900" i="1" kern="10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num>
                      <m:den>
                        <m:r>
                          <a:rPr lang="en-US" altLang="ja-JP" sz="900" i="1" kern="100">
                            <a:latin typeface="Cambria Math"/>
                            <a:ea typeface="ＭＳ 明朝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より</a:t>
                </a:r>
                <a14:m>
                  <m:oMath xmlns:m="http://schemas.openxmlformats.org/officeDocument/2006/math">
                    <m:r>
                      <a:rPr lang="en-US" altLang="ja-JP" sz="9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</m:oMath>
                </a14:m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の形で</a:t>
                </a:r>
                <a:r>
                  <a:rPr lang="ja-JP" altLang="en-US" sz="900" dirty="0" smtClean="0">
                    <a:latin typeface="ＭＳ 明朝" pitchFamily="17" charset="-128"/>
                    <a:ea typeface="ＭＳ 明朝" pitchFamily="17" charset="-128"/>
                  </a:rPr>
                  <a:t>扱いたい</a:t>
                </a:r>
                <a:endParaRPr lang="ja-JP" altLang="en-US" sz="9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127" name="角丸四角形吹き出し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548" y="5050291"/>
                <a:ext cx="1800200" cy="423884"/>
              </a:xfrm>
              <a:prstGeom prst="wedgeRoundRectCallout">
                <a:avLst>
                  <a:gd name="adj1" fmla="val -19686"/>
                  <a:gd name="adj2" fmla="val -69703"/>
                  <a:gd name="adj3" fmla="val 16667"/>
                </a:avLst>
              </a:prstGeom>
              <a:blipFill rotWithShape="1">
                <a:blip r:embed="rId26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角丸四角形吹き出し 133"/>
          <p:cNvSpPr/>
          <p:nvPr/>
        </p:nvSpPr>
        <p:spPr>
          <a:xfrm>
            <a:off x="8685651" y="5050291"/>
            <a:ext cx="1800200" cy="423884"/>
          </a:xfrm>
          <a:prstGeom prst="wedgeRoundRectCallout">
            <a:avLst>
              <a:gd name="adj1" fmla="val -20833"/>
              <a:gd name="adj2" fmla="val -7082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数学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Ⅲ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の積分では、</a:t>
            </a:r>
            <a:endParaRPr lang="en-US" altLang="ja-JP" sz="900" dirty="0">
              <a:latin typeface="ＭＳ 明朝" pitchFamily="17" charset="-128"/>
              <a:ea typeface="ＭＳ 明朝" pitchFamily="17" charset="-128"/>
            </a:endParaRPr>
          </a:p>
          <a:p>
            <a:pPr algn="ctr"/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次数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を下げて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扱いたい</a:t>
            </a:r>
            <a:endParaRPr lang="ja-JP" altLang="en-US" sz="9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角丸四角形 53"/>
              <p:cNvSpPr/>
              <p:nvPr/>
            </p:nvSpPr>
            <p:spPr>
              <a:xfrm>
                <a:off x="214666" y="3829178"/>
                <a:ext cx="1887358" cy="4246062"/>
              </a:xfrm>
              <a:prstGeom prst="roundRect">
                <a:avLst>
                  <a:gd name="adj" fmla="val 7416"/>
                </a:avLst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ja-JP" altLang="ja-JP" sz="1000" dirty="0">
                    <a:latin typeface="ＭＳ 明朝" pitchFamily="17" charset="-128"/>
                    <a:ea typeface="ＭＳ 明朝" pitchFamily="17" charset="-128"/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+90°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+180°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ja-JP" sz="1000" dirty="0" smtClean="0">
                    <a:latin typeface="ＭＳ 明朝" pitchFamily="17" charset="-128"/>
                    <a:ea typeface="ＭＳ 明朝" pitchFamily="17" charset="-128"/>
                  </a:rPr>
                  <a:t>など</a:t>
                </a:r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も同様に導出できる</a:t>
                </a:r>
                <a:endParaRPr kumimoji="1" lang="ja-JP" altLang="en-US" sz="1000" kern="100" dirty="0">
                  <a:effectLst/>
                  <a:latin typeface="ＭＳ 明朝" pitchFamily="17" charset="-128"/>
                  <a:ea typeface="ＭＳ 明朝" pitchFamily="17" charset="-128"/>
                  <a:cs typeface="Times New Roman"/>
                </a:endParaRPr>
              </a:p>
            </p:txBody>
          </p:sp>
        </mc:Choice>
        <mc:Fallback xmlns="">
          <p:sp>
            <p:nvSpPr>
              <p:cNvPr id="54" name="角丸四角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6" y="3829178"/>
                <a:ext cx="1887358" cy="4246062"/>
              </a:xfrm>
              <a:prstGeom prst="roundRect">
                <a:avLst>
                  <a:gd name="adj" fmla="val 7416"/>
                </a:avLst>
              </a:prstGeom>
              <a:blipFill rotWithShape="1">
                <a:blip r:embed="rId2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330254" y="3970569"/>
                <a:ext cx="1656184" cy="8431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余角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(90°−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(90°−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(90°−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4" y="3970569"/>
                <a:ext cx="1656184" cy="843180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330254" y="5618031"/>
                <a:ext cx="1656184" cy="70788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補角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4" y="5618031"/>
                <a:ext cx="1656184" cy="707886"/>
              </a:xfrm>
              <a:prstGeom prst="rect">
                <a:avLst/>
              </a:prstGeom>
              <a:blipFill rotWithShape="1">
                <a:blip r:embed="rId29"/>
                <a:stretch>
                  <a:fillRect b="-85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カギ線コネクタ 56"/>
          <p:cNvCxnSpPr>
            <a:stCxn id="4" idx="1"/>
            <a:endCxn id="54" idx="0"/>
          </p:cNvCxnSpPr>
          <p:nvPr/>
        </p:nvCxnSpPr>
        <p:spPr>
          <a:xfrm rot="10800000" flipV="1">
            <a:off x="1158346" y="3498342"/>
            <a:ext cx="1091609" cy="33083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52" idx="2"/>
            <a:endCxn id="95" idx="3"/>
          </p:cNvCxnSpPr>
          <p:nvPr/>
        </p:nvCxnSpPr>
        <p:spPr>
          <a:xfrm rot="5400000">
            <a:off x="7764382" y="2903710"/>
            <a:ext cx="335097" cy="43546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320018" y="1671632"/>
                <a:ext cx="2373248" cy="40357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9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/>
                                </a:rPr>
                                <m:t>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sz="9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9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8" y="1671632"/>
                <a:ext cx="2373248" cy="40357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カギ線コネクタ 61"/>
          <p:cNvCxnSpPr>
            <a:stCxn id="4" idx="3"/>
            <a:endCxn id="5" idx="1"/>
          </p:cNvCxnSpPr>
          <p:nvPr/>
        </p:nvCxnSpPr>
        <p:spPr>
          <a:xfrm flipV="1">
            <a:off x="4994783" y="2330950"/>
            <a:ext cx="680106" cy="11673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4" idx="1"/>
            <a:endCxn id="14" idx="2"/>
          </p:cNvCxnSpPr>
          <p:nvPr/>
        </p:nvCxnSpPr>
        <p:spPr>
          <a:xfrm rot="10800000">
            <a:off x="1506642" y="2075205"/>
            <a:ext cx="743312" cy="142313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232832" y="843579"/>
                <a:ext cx="2547622" cy="62735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000" kern="100" dirty="0">
                    <a:latin typeface="+mn-ea"/>
                    <a:cs typeface="Times New Roman"/>
                  </a:rPr>
                  <a:t>三角関数の合成（加法定理の逆）</a:t>
                </a:r>
                <a:endParaRPr lang="en-US" altLang="ja-JP" sz="10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>
                          <a:latin typeface="Cambria Math"/>
                        </a:rPr>
                        <m:t>𝑎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r>
                        <a:rPr lang="en-US" altLang="ja-JP" sz="1000" i="1">
                          <a:latin typeface="Cambria Math"/>
                        </a:rPr>
                        <m:t>𝑏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2" y="843579"/>
                <a:ext cx="2547622" cy="62735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正方形/長方形 74"/>
              <p:cNvSpPr/>
              <p:nvPr/>
            </p:nvSpPr>
            <p:spPr>
              <a:xfrm>
                <a:off x="1525960" y="2134405"/>
                <a:ext cx="1087694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900" dirty="0" smtClean="0">
                    <a:latin typeface="ＭＳ 明朝" pitchFamily="17" charset="-128"/>
                    <a:ea typeface="ＭＳ 明朝" pitchFamily="17" charset="-128"/>
                  </a:rPr>
                  <a:t>余弦での合成は、</a:t>
                </a:r>
                <a:endParaRPr lang="en-US" altLang="ja-JP" sz="9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00">
                        <a:latin typeface="Cambria Math"/>
                      </a:rPr>
                      <m:t>α</m:t>
                    </m:r>
                    <m:r>
                      <a:rPr lang="en-US" altLang="ja-JP" sz="9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900">
                        <a:latin typeface="Cambria Math"/>
                      </a:rPr>
                      <m:t>β</m:t>
                    </m:r>
                    <m:r>
                      <a:rPr lang="en-US" altLang="ja-JP" sz="900">
                        <a:latin typeface="Cambria Math"/>
                      </a:rPr>
                      <m:t>=90°</m:t>
                    </m:r>
                  </m:oMath>
                </a14:m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より</a:t>
                </a:r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、</a:t>
                </a:r>
                <a:endParaRPr lang="en-US" altLang="ja-JP" sz="9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余</a:t>
                </a:r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角でも導出可</a:t>
                </a:r>
              </a:p>
            </p:txBody>
          </p:sp>
        </mc:Choice>
        <mc:Fallback xmlns="">
          <p:sp>
            <p:nvSpPr>
              <p:cNvPr id="75" name="正方形/長方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60" y="2134405"/>
                <a:ext cx="1087694" cy="507831"/>
              </a:xfrm>
              <a:prstGeom prst="rect">
                <a:avLst/>
              </a:prstGeom>
              <a:blipFill rotWithShape="1">
                <a:blip r:embed="rId32"/>
                <a:stretch>
                  <a:fillRect r="-8380"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:\Users\048\Dropbox\Zacky\国際学院\mathmatics\まとめシリーズ\三角比\基礎だけさらっと学習\三角比\pict\余角.bmp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83" y="4885757"/>
            <a:ext cx="931326" cy="573280"/>
          </a:xfrm>
          <a:prstGeom prst="rect">
            <a:avLst/>
          </a:prstGeom>
          <a:noFill/>
          <a:extLst/>
        </p:spPr>
      </p:pic>
      <p:pic>
        <p:nvPicPr>
          <p:cNvPr id="1029" name="Picture 5" descr="C:\Users\048\Dropbox\Zacky\国際学院\mathmatics\まとめシリーズ\三角比\基礎だけさらっと学習\三角比\pict\補角.bmp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6" y="6378949"/>
            <a:ext cx="1243112" cy="1243112"/>
          </a:xfrm>
          <a:prstGeom prst="rect">
            <a:avLst/>
          </a:prstGeom>
          <a:noFill/>
          <a:extLst/>
        </p:spPr>
      </p:pic>
      <p:sp>
        <p:nvSpPr>
          <p:cNvPr id="58" name="二方向矢印 57"/>
          <p:cNvSpPr/>
          <p:nvPr/>
        </p:nvSpPr>
        <p:spPr>
          <a:xfrm>
            <a:off x="8798769" y="7439522"/>
            <a:ext cx="1844746" cy="635718"/>
          </a:xfrm>
          <a:prstGeom prst="leftUpArrow">
            <a:avLst>
              <a:gd name="adj1" fmla="val 55632"/>
              <a:gd name="adj2" fmla="val 41897"/>
              <a:gd name="adj3" fmla="val 16206"/>
            </a:avLst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式ではなく、位置関係＝図で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/>
            </a:r>
            <a:b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</a:br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覚える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>(2</a:t>
            </a:r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辺と間の角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>)</a:t>
            </a:r>
            <a:endParaRPr lang="ja-JP" altLang="en-US" sz="8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六角形 67"/>
              <p:cNvSpPr/>
              <p:nvPr/>
            </p:nvSpPr>
            <p:spPr>
              <a:xfrm>
                <a:off x="7747317" y="3457951"/>
                <a:ext cx="1771531" cy="423884"/>
              </a:xfrm>
              <a:prstGeom prst="hexagon">
                <a:avLst>
                  <a:gd name="adj" fmla="val 21404"/>
                  <a:gd name="vf" fmla="val 115470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kumimoji="1" lang="en-US" altLang="ja-JP" sz="900" kern="100" dirty="0" smtClean="0">
                    <a:effectLst/>
                    <a:ea typeface="ＭＳ 明朝"/>
                    <a:cs typeface="Times New Roman"/>
                  </a:rPr>
                  <a:t>(</a:t>
                </a:r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加法定理・</a:t>
                </a:r>
                <a:r>
                  <a:rPr kumimoji="1" lang="en-US" altLang="ja-JP" sz="900" kern="100" dirty="0" smtClean="0">
                    <a:effectLst/>
                    <a:ea typeface="ＭＳ 明朝"/>
                    <a:cs typeface="Times New Roman"/>
                  </a:rPr>
                  <a:t>)</a:t>
                </a:r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半角公式は、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00" kern="100">
                        <a:latin typeface="Cambria Math"/>
                        <a:ea typeface="ＭＳ 明朝"/>
                        <a:cs typeface="Times New Roman"/>
                      </a:rPr>
                      <m:t>tan</m:t>
                    </m:r>
                    <m:r>
                      <a:rPr lang="en-US" altLang="ja-JP" sz="900" b="0" i="1" kern="100" smtClean="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  <m:r>
                      <a:rPr lang="en-US" altLang="ja-JP" sz="900" b="0" i="0" kern="100" smtClean="0">
                        <a:latin typeface="Cambria Math"/>
                        <a:ea typeface="ＭＳ 明朝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altLang="ja-JP" sz="900" b="0" i="1" kern="100" smtClean="0">
                            <a:latin typeface="Cambria Math" panose="02040503050406030204" pitchFamily="18" charset="0"/>
                            <a:ea typeface="ＭＳ 明朝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sin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cos</m:t>
                        </m:r>
                        <m: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 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den>
                    </m:f>
                  </m:oMath>
                </a14:m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より導出。</a:t>
                </a:r>
                <a:endParaRPr kumimoji="1" lang="ja-JP" altLang="en-US" sz="900" kern="100" dirty="0">
                  <a:effectLst/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68" name="六角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317" y="3457951"/>
                <a:ext cx="1771531" cy="423884"/>
              </a:xfrm>
              <a:prstGeom prst="hexagon">
                <a:avLst>
                  <a:gd name="adj" fmla="val 21404"/>
                  <a:gd name="vf" fmla="val 115470"/>
                </a:avLst>
              </a:prstGeom>
              <a:blipFill rotWithShape="1">
                <a:blip r:embed="rId35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右矢印 23"/>
          <p:cNvSpPr/>
          <p:nvPr/>
        </p:nvSpPr>
        <p:spPr>
          <a:xfrm>
            <a:off x="7800528" y="5886387"/>
            <a:ext cx="710695" cy="1212932"/>
          </a:xfrm>
          <a:prstGeom prst="leftRightArrow">
            <a:avLst>
              <a:gd name="adj1" fmla="val 67305"/>
              <a:gd name="adj2" fmla="val 27663"/>
            </a:avLst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kumimoji="1" lang="ja-JP" altLang="en-US" sz="900" kern="100" dirty="0" smtClean="0">
                <a:effectLst/>
                <a:ea typeface="ＭＳ 明朝"/>
                <a:cs typeface="Times New Roman"/>
              </a:rPr>
              <a:t>センター試験</a:t>
            </a:r>
            <a:r>
              <a:rPr kumimoji="1" lang="en-US" altLang="ja-JP" sz="900" kern="100" dirty="0" smtClean="0">
                <a:effectLst/>
                <a:ea typeface="ＭＳ 明朝"/>
                <a:cs typeface="Times New Roman"/>
              </a:rPr>
              <a:t/>
            </a:r>
            <a:br>
              <a:rPr kumimoji="1" lang="en-US" altLang="ja-JP" sz="900" kern="100" dirty="0" smtClean="0">
                <a:effectLst/>
                <a:ea typeface="ＭＳ 明朝"/>
                <a:cs typeface="Times New Roman"/>
              </a:rPr>
            </a:br>
            <a:r>
              <a:rPr kumimoji="1" lang="ja-JP" altLang="en-US" sz="900" kern="100" dirty="0" smtClean="0">
                <a:effectLst/>
                <a:ea typeface="ＭＳ 明朝"/>
                <a:cs typeface="Times New Roman"/>
              </a:rPr>
              <a:t>頻出定理！</a:t>
            </a:r>
            <a:endParaRPr kumimoji="1" lang="ja-JP" altLang="en-US" sz="900" kern="100" dirty="0">
              <a:effectLst/>
              <a:ea typeface="ＭＳ 明朝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3213878" y="1733753"/>
                <a:ext cx="1624450" cy="1088375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900" dirty="0" smtClean="0"/>
                  <a:t>三角比の定義</a:t>
                </a:r>
                <a:endParaRPr lang="en-US" altLang="ja-JP" sz="9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00" b="0" i="1" dirty="0">
                          <a:latin typeface="Cambria Math"/>
                        </a:rPr>
                        <m:t>正弦</m:t>
                      </m:r>
                      <m:r>
                        <a:rPr lang="ja-JP" altLang="en-US" sz="900" b="0" i="1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余弦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横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正接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横</m:t>
                          </m:r>
                        </m:den>
                      </m:f>
                    </m:oMath>
                  </m:oMathPara>
                </a14:m>
                <a:endParaRPr lang="ja-JP" altLang="ja-JP" sz="900" dirty="0"/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78" y="1733753"/>
                <a:ext cx="1624450" cy="1088375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>
            <a:stCxn id="14" idx="0"/>
            <a:endCxn id="53" idx="2"/>
          </p:cNvCxnSpPr>
          <p:nvPr/>
        </p:nvCxnSpPr>
        <p:spPr>
          <a:xfrm flipV="1">
            <a:off x="1506642" y="1470930"/>
            <a:ext cx="1" cy="2007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74" idx="1"/>
            <a:endCxn id="121" idx="1"/>
          </p:cNvCxnSpPr>
          <p:nvPr/>
        </p:nvCxnSpPr>
        <p:spPr>
          <a:xfrm rot="10800000">
            <a:off x="3213878" y="807737"/>
            <a:ext cx="12700" cy="147020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3" descr="C:\Users\048\Dropbox\Zacky\国際学院\mathmatics\まとめシリーズ\三角比\基礎だけさらっと学習\三角比\pict\合成1.bmp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1" y="2122737"/>
            <a:ext cx="826725" cy="541171"/>
          </a:xfrm>
          <a:prstGeom prst="rect">
            <a:avLst/>
          </a:prstGeom>
          <a:noFill/>
          <a:extLst/>
        </p:spPr>
      </p:pic>
      <p:pic>
        <p:nvPicPr>
          <p:cNvPr id="63" name="Picture 4" descr="C:\Users\048\Dropbox\Zacky\国際学院\mathmatics\まとめシリーズ\三角比\基礎だけさらっと学習\三角比\pict\合成2.bmp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12" y="2642236"/>
            <a:ext cx="663222" cy="852056"/>
          </a:xfrm>
          <a:prstGeom prst="rect">
            <a:avLst/>
          </a:prstGeom>
          <a:noFill/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フローチャート: 処理 1"/>
              <p:cNvSpPr/>
              <p:nvPr/>
            </p:nvSpPr>
            <p:spPr>
              <a:xfrm>
                <a:off x="5566348" y="7490398"/>
                <a:ext cx="3232420" cy="584841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/>
                  <a:t>三角形の</a:t>
                </a:r>
                <a:r>
                  <a:rPr lang="ja-JP" altLang="ja-JP" sz="1000" dirty="0" smtClean="0"/>
                  <a:t>面積</a:t>
                </a:r>
                <a:r>
                  <a:rPr lang="ja-JP" altLang="en-US" sz="1000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700" i="1">
                            <a:latin typeface="Cambria Math"/>
                          </a:rPr>
                          <m:t>𝑆</m:t>
                        </m:r>
                        <m:r>
                          <a:rPr lang="en-US" altLang="ja-JP" sz="7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ja-JP" altLang="ja-JP" sz="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7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7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700" i="1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底辺</m:t>
                        </m:r>
                        <m:r>
                          <a:rPr lang="en-US" altLang="ja-JP" sz="700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高さ</m:t>
                        </m:r>
                      </m:e>
                    </m:d>
                  </m:oMath>
                </a14:m>
                <a:endParaRPr lang="ja-JP" altLang="ja-JP" sz="1000" dirty="0"/>
              </a:p>
              <a:p>
                <a:r>
                  <a:rPr lang="ja-JP" altLang="en-US" sz="10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𝑆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latin typeface="Cambria Math"/>
                      </a:rPr>
                      <m:t>𝑏𝑐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latin typeface="Cambria Math"/>
                      </a:rPr>
                      <m:t>𝑐𝑎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e>
                    </m:func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latin typeface="Cambria Math"/>
                      </a:rPr>
                      <m:t>𝑎𝑏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𝐶</m:t>
                        </m:r>
                      </m:e>
                    </m:func>
                  </m:oMath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2" name="フローチャート: 処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48" y="7490398"/>
                <a:ext cx="3232420" cy="584841"/>
              </a:xfrm>
              <a:prstGeom prst="flowChartProcess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048\Dropbox\Zacky\国際学院\mathmatics\まとめシリーズ\三角比\基礎だけさらっと学習\三角比\pict\三角形sin求積.bmp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672" y="7522018"/>
            <a:ext cx="792088" cy="532553"/>
          </a:xfrm>
          <a:prstGeom prst="rect">
            <a:avLst/>
          </a:prstGeom>
          <a:noFill/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046783" y="1518862"/>
                <a:ext cx="5345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>
                          <a:latin typeface="Cambria Math" panose="02040503050406030204" pitchFamily="18" charset="0"/>
                        </a:rPr>
                        <m:t>斜辺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83" y="1518862"/>
                <a:ext cx="534569" cy="153888"/>
              </a:xfrm>
              <a:prstGeom prst="rect">
                <a:avLst/>
              </a:prstGeom>
              <a:blipFill rotWithShape="1">
                <a:blip r:embed="rId41"/>
                <a:stretch>
                  <a:fillRect l="-8046" t="-4000" r="-5747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正方形/長方形 72"/>
          <p:cNvSpPr/>
          <p:nvPr/>
        </p:nvSpPr>
        <p:spPr>
          <a:xfrm>
            <a:off x="3686225" y="4120885"/>
            <a:ext cx="1296119" cy="247451"/>
          </a:xfrm>
          <a:prstGeom prst="rect">
            <a:avLst/>
          </a:prstGeom>
          <a:noFill/>
        </p:spPr>
        <p:txBody>
          <a:bodyPr wrap="square" lIns="92659" tIns="46329" rIns="92659" bIns="46329">
            <a:spAutoFit/>
          </a:bodyPr>
          <a:lstStyle/>
          <a:p>
            <a:r>
              <a:rPr lang="en-US" altLang="ja-JP" sz="1000" dirty="0" smtClean="0"/>
              <a:t>※</a:t>
            </a:r>
            <a:r>
              <a:rPr lang="ja-JP" altLang="en-US" sz="1000" dirty="0" smtClean="0"/>
              <a:t>筆算でかくとよい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3972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フローチャート: 処理 106"/>
              <p:cNvSpPr/>
              <p:nvPr/>
            </p:nvSpPr>
            <p:spPr>
              <a:xfrm>
                <a:off x="5374824" y="5570498"/>
                <a:ext cx="1789874" cy="1856670"/>
              </a:xfrm>
              <a:prstGeom prst="flowChartProcess">
                <a:avLst/>
              </a:prstGeom>
              <a:noFill/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 smtClean="0">
                    <a:solidFill>
                      <a:schemeClr val="tx1"/>
                    </a:solidFill>
                  </a:rPr>
                  <a:t>正弦</a:t>
                </a:r>
                <a:r>
                  <a:rPr lang="ja-JP" altLang="ja-JP" sz="1000" dirty="0" smtClean="0">
                    <a:solidFill>
                      <a:schemeClr val="tx1"/>
                    </a:solidFill>
                  </a:rPr>
                  <a:t>定理</a:t>
                </a:r>
                <a:endParaRPr lang="ja-JP" altLang="ja-JP" sz="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ja-JP" altLang="en-US" sz="1000" dirty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は外接円の半径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)</a:t>
                </a:r>
              </a:p>
              <a:p>
                <a:endParaRPr lang="en-US" altLang="ja-JP" sz="1000" dirty="0" smtClean="0">
                  <a:solidFill>
                    <a:schemeClr val="tx1"/>
                  </a:solidFill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>
          <p:sp>
            <p:nvSpPr>
              <p:cNvPr id="107" name="フローチャート: 処理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24" y="5570498"/>
                <a:ext cx="1789874" cy="1856670"/>
              </a:xfrm>
              <a:prstGeom prst="flowChartProcess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角丸四角形 81"/>
          <p:cNvSpPr/>
          <p:nvPr/>
        </p:nvSpPr>
        <p:spPr>
          <a:xfrm>
            <a:off x="5714212" y="1673562"/>
            <a:ext cx="3369563" cy="1112914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Times New Roman"/>
              </a:rPr>
              <a:t>三角比の基本公式</a:t>
            </a:r>
            <a:endParaRPr kumimoji="1" lang="ja-JP" altLang="en-US" sz="1000" kern="100" dirty="0">
              <a:solidFill>
                <a:schemeClr val="tx1"/>
              </a:solidFill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7286600" y="4690864"/>
            <a:ext cx="3612187" cy="172819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半角</a:t>
            </a:r>
            <a:r>
              <a:rPr kumimoji="1" lang="ja-JP" altLang="en-US" sz="1000" kern="1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Times New Roman"/>
              </a:rPr>
              <a:t>公式</a:t>
            </a:r>
            <a:endParaRPr kumimoji="1" lang="ja-JP" altLang="en-US" sz="1000" kern="100" dirty="0">
              <a:solidFill>
                <a:schemeClr val="tx1"/>
              </a:solidFill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フローチャート: 処理 3"/>
              <p:cNvSpPr/>
              <p:nvPr/>
            </p:nvSpPr>
            <p:spPr>
              <a:xfrm>
                <a:off x="2177945" y="3101145"/>
                <a:ext cx="2658365" cy="1104808"/>
              </a:xfrm>
              <a:prstGeom prst="flowChartProcess">
                <a:avLst/>
              </a:prstGeom>
              <a:noFill/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ja-JP" altLang="en-US" sz="1000" kern="100" dirty="0" smtClean="0">
                    <a:solidFill>
                      <a:schemeClr val="tx1"/>
                    </a:solidFill>
                    <a:latin typeface="+mj-ea"/>
                    <a:ea typeface="+mj-ea"/>
                    <a:cs typeface="Times New Roman"/>
                  </a:rPr>
                  <a:t>加法定理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±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b="0" i="1" kern="100" smtClean="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∓ </m:t>
                      </m:r>
                      <m:func>
                        <m:funcPr>
                          <m:ctrlPr>
                            <a:rPr lang="ja-JP" altLang="en-US" sz="1000" b="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±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1∓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kern="100" dirty="0" smtClean="0">
                  <a:solidFill>
                    <a:schemeClr val="tx1"/>
                  </a:solidFill>
                  <a:ea typeface="ＭＳ 明朝"/>
                  <a:cs typeface="Times New Roman"/>
                </a:endParaRPr>
              </a:p>
              <a:p>
                <a:pPr algn="r"/>
                <a:r>
                  <a:rPr lang="en-US" altLang="ja-JP" sz="1000" kern="100" dirty="0" smtClean="0">
                    <a:solidFill>
                      <a:schemeClr val="tx1"/>
                    </a:solidFill>
                    <a:ea typeface="ＭＳ 明朝"/>
                    <a:cs typeface="Times New Roman"/>
                  </a:rPr>
                  <a:t>(</a:t>
                </a:r>
                <a:r>
                  <a:rPr lang="ja-JP" altLang="en-US" sz="1000" kern="100" dirty="0" smtClean="0">
                    <a:solidFill>
                      <a:schemeClr val="tx1"/>
                    </a:solidFill>
                    <a:ea typeface="ＭＳ 明朝"/>
                    <a:cs typeface="Times New Roman"/>
                  </a:rPr>
                  <a:t>複</a:t>
                </a:r>
                <a:r>
                  <a:rPr lang="ja-JP" altLang="en-US" sz="1000" kern="100" dirty="0" smtClean="0">
                    <a:solidFill>
                      <a:schemeClr val="tx1"/>
                    </a:solidFill>
                    <a:ea typeface="ＭＳ 明朝"/>
                    <a:cs typeface="Times New Roman"/>
                  </a:rPr>
                  <a:t>号</a:t>
                </a:r>
                <a:r>
                  <a:rPr lang="ja-JP" altLang="en-US" sz="1000" kern="100" dirty="0" smtClean="0">
                    <a:solidFill>
                      <a:schemeClr val="tx1"/>
                    </a:solidFill>
                    <a:ea typeface="ＭＳ 明朝"/>
                    <a:cs typeface="Times New Roman"/>
                  </a:rPr>
                  <a:t>同順</a:t>
                </a:r>
                <a:r>
                  <a:rPr lang="en-US" altLang="ja-JP" sz="1000" kern="100" dirty="0" smtClean="0">
                    <a:solidFill>
                      <a:schemeClr val="tx1"/>
                    </a:solidFill>
                    <a:ea typeface="ＭＳ 明朝"/>
                    <a:cs typeface="Times New Roman"/>
                  </a:rPr>
                  <a:t>)</a:t>
                </a:r>
                <a:endParaRPr lang="ja-JP" altLang="en-US" sz="1000" kern="100" dirty="0">
                  <a:solidFill>
                    <a:schemeClr val="tx1"/>
                  </a:solidFill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4" name="フローチャート: 処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45" y="3101145"/>
                <a:ext cx="2658365" cy="1104808"/>
              </a:xfrm>
              <a:prstGeom prst="flowChartProcess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フローチャート: 処理 10"/>
              <p:cNvSpPr/>
              <p:nvPr/>
            </p:nvSpPr>
            <p:spPr>
              <a:xfrm>
                <a:off x="7380806" y="4978896"/>
                <a:ext cx="1440000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フローチャート: 処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06" y="4978896"/>
                <a:ext cx="1440000" cy="1080288"/>
              </a:xfrm>
              <a:prstGeom prst="flowChart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処理 11"/>
              <p:cNvSpPr/>
              <p:nvPr/>
            </p:nvSpPr>
            <p:spPr>
              <a:xfrm>
                <a:off x="9359318" y="4978896"/>
                <a:ext cx="1440000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フローチャート: 処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18" y="4978896"/>
                <a:ext cx="1440000" cy="1080288"/>
              </a:xfrm>
              <a:prstGeom prst="flowChartProcess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12" idx="1"/>
            <a:endCxn id="11" idx="3"/>
          </p:cNvCxnSpPr>
          <p:nvPr/>
        </p:nvCxnSpPr>
        <p:spPr>
          <a:xfrm flipH="1">
            <a:off x="8820806" y="5519040"/>
            <a:ext cx="5385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/>
              <p:cNvSpPr/>
              <p:nvPr/>
            </p:nvSpPr>
            <p:spPr>
              <a:xfrm>
                <a:off x="8726760" y="5554960"/>
                <a:ext cx="769374" cy="747140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:r>
                  <a:rPr lang="ja-JP" altLang="en-US" sz="1000" b="0" kern="100" dirty="0" smtClean="0">
                    <a:solidFill>
                      <a:schemeClr val="tx1"/>
                    </a:solidFill>
                    <a:latin typeface="Cambria Math"/>
                    <a:ea typeface="ＭＳ 明朝"/>
                    <a:cs typeface="Times New Roman"/>
                  </a:rPr>
                  <a:t>置換</a:t>
                </a:r>
                <a:endParaRPr lang="en-US" altLang="ja-JP" sz="1000" b="0" i="1" kern="100" dirty="0" smtClean="0">
                  <a:solidFill>
                    <a:schemeClr val="tx1"/>
                  </a:solidFill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kern="100" smtClean="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altLang="ja-JP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ja-JP" alt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</m:oMath>
                  </m:oMathPara>
                </a14:m>
                <a:endParaRPr lang="en-US" altLang="ja-JP" sz="1000" b="0" i="1" kern="100" dirty="0" smtClean="0">
                  <a:solidFill>
                    <a:schemeClr val="tx1"/>
                  </a:solidFill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ja-JP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  <m: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ja-JP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altLang="ja-JP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760" y="5554960"/>
                <a:ext cx="769374" cy="7471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/>
          <p:cNvSpPr txBox="1"/>
          <p:nvPr/>
        </p:nvSpPr>
        <p:spPr>
          <a:xfrm>
            <a:off x="85800" y="144544"/>
            <a:ext cx="2664296" cy="625891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2659" tIns="46329" rIns="92659" bIns="46329" rtlCol="0">
            <a:spAutoFit/>
          </a:bodyPr>
          <a:lstStyle/>
          <a:p>
            <a:r>
              <a:rPr lang="ja-JP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三角関数の</a:t>
            </a:r>
            <a:r>
              <a:rPr lang="ja-JP" altLang="en-US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公式の導出</a:t>
            </a:r>
            <a:endParaRPr lang="en-US" altLang="ja-JP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endParaRPr lang="en-US" altLang="ja-JP" sz="400" dirty="0" smtClean="0">
              <a:latin typeface="ＭＳ 明朝" pitchFamily="17" charset="-128"/>
              <a:ea typeface="ＭＳ 明朝" pitchFamily="17" charset="-128"/>
            </a:endParaRPr>
          </a:p>
          <a:p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　　二重枠からの</a:t>
            </a:r>
            <a:r>
              <a:rPr lang="ja-JP" altLang="en-US" sz="900" u="sng" dirty="0" smtClean="0">
                <a:latin typeface="ＭＳ 明朝" pitchFamily="17" charset="-128"/>
                <a:ea typeface="ＭＳ 明朝" pitchFamily="17" charset="-128"/>
              </a:rPr>
              <a:t>流れ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を身に付けよう！</a:t>
            </a:r>
            <a:endParaRPr lang="ja-JP" altLang="en-US" sz="9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フローチャート: 処理 38"/>
              <p:cNvSpPr/>
              <p:nvPr/>
            </p:nvSpPr>
            <p:spPr>
              <a:xfrm>
                <a:off x="5827699" y="2081021"/>
                <a:ext cx="1458901" cy="588077"/>
              </a:xfrm>
              <a:prstGeom prst="flowChartProcess">
                <a:avLst/>
              </a:prstGeom>
              <a:no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フローチャート: 処理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99" y="2081021"/>
                <a:ext cx="1458901" cy="588077"/>
              </a:xfrm>
              <a:prstGeom prst="flowChartProcess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6350" cmpd="sng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フローチャート: 処理 39"/>
              <p:cNvSpPr/>
              <p:nvPr/>
            </p:nvSpPr>
            <p:spPr>
              <a:xfrm>
                <a:off x="7678179" y="2081021"/>
                <a:ext cx="1264605" cy="588077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smtClean="0">
                          <a:solidFill>
                            <a:schemeClr val="tx1"/>
                          </a:solidFill>
                          <a:latin typeface="Cambria Math"/>
                        </a:rPr>
                        <m:t>1+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フローチャート: 処理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179" y="2081021"/>
                <a:ext cx="1264605" cy="588077"/>
              </a:xfrm>
              <a:prstGeom prst="flowChartProcess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>
            <a:stCxn id="39" idx="3"/>
            <a:endCxn id="40" idx="1"/>
          </p:cNvCxnSpPr>
          <p:nvPr/>
        </p:nvCxnSpPr>
        <p:spPr>
          <a:xfrm>
            <a:off x="7286600" y="2375060"/>
            <a:ext cx="39157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フローチャート: 処理 65"/>
              <p:cNvSpPr/>
              <p:nvPr/>
            </p:nvSpPr>
            <p:spPr>
              <a:xfrm>
                <a:off x="2174032" y="4642303"/>
                <a:ext cx="2662280" cy="1488721"/>
              </a:xfrm>
              <a:prstGeom prst="flowChartProcess">
                <a:avLst/>
              </a:prstGeom>
              <a:noFill/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 smtClean="0">
                    <a:solidFill>
                      <a:schemeClr val="tx1"/>
                    </a:solidFill>
                  </a:rPr>
                  <a:t>積和公式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フローチャート: 処理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32" y="4642303"/>
                <a:ext cx="2662280" cy="1488721"/>
              </a:xfrm>
              <a:prstGeom prst="flowChartProcess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/>
          <p:cNvCxnSpPr>
            <a:stCxn id="4" idx="2"/>
            <a:endCxn id="66" idx="0"/>
          </p:cNvCxnSpPr>
          <p:nvPr/>
        </p:nvCxnSpPr>
        <p:spPr>
          <a:xfrm flipH="1">
            <a:off x="3505172" y="4205953"/>
            <a:ext cx="1956" cy="43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3517232" y="4217517"/>
                <a:ext cx="1556216" cy="401339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232" y="4217517"/>
                <a:ext cx="1556216" cy="40133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フローチャート: 処理 70"/>
              <p:cNvSpPr/>
              <p:nvPr/>
            </p:nvSpPr>
            <p:spPr>
              <a:xfrm>
                <a:off x="2177946" y="6544536"/>
                <a:ext cx="2658365" cy="1530704"/>
              </a:xfrm>
              <a:prstGeom prst="flowChartProcess">
                <a:avLst/>
              </a:prstGeom>
              <a:noFill/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 smtClean="0">
                    <a:solidFill>
                      <a:schemeClr val="tx1"/>
                    </a:solidFill>
                  </a:rPr>
                  <a:t>和積公式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フローチャート: 処理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46" y="6544536"/>
                <a:ext cx="2658365" cy="1530704"/>
              </a:xfrm>
              <a:prstGeom prst="flowChartProcess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矢印コネクタ 71"/>
          <p:cNvCxnSpPr>
            <a:stCxn id="66" idx="2"/>
            <a:endCxn id="71" idx="0"/>
          </p:cNvCxnSpPr>
          <p:nvPr/>
        </p:nvCxnSpPr>
        <p:spPr>
          <a:xfrm>
            <a:off x="3505172" y="6131024"/>
            <a:ext cx="1957" cy="413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正方形/長方形 77"/>
              <p:cNvSpPr/>
              <p:nvPr/>
            </p:nvSpPr>
            <p:spPr>
              <a:xfrm>
                <a:off x="3470176" y="6097099"/>
                <a:ext cx="1900289" cy="465973"/>
              </a:xfrm>
              <a:prstGeom prst="rect">
                <a:avLst/>
              </a:prstGeom>
              <a:noFill/>
            </p:spPr>
            <p:txBody>
              <a:bodyPr wrap="none" lIns="92659" tIns="46329" rIns="92659" bIns="46329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altLang="ja-JP" sz="10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ja-JP" altLang="ja-JP" sz="1000" dirty="0" err="1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altLang="ja-JP" sz="10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r>
                      <a:rPr lang="ja-JP" altLang="en-US" sz="10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ja-JP" sz="1000" dirty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とおく</a:t>
                </a:r>
                <a:endParaRPr lang="en-US" altLang="ja-JP" sz="1000" dirty="0">
                  <a:solidFill>
                    <a:schemeClr val="tx1"/>
                  </a:solidFill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en-US" sz="1000" dirty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ja-JP" sz="1000" dirty="0" err="1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ja-JP" altLang="ja-JP" sz="1000" dirty="0">
                  <a:solidFill>
                    <a:schemeClr val="tx1"/>
                  </a:solidFill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>
          <p:sp>
            <p:nvSpPr>
              <p:cNvPr id="78" name="正方形/長方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176" y="6097099"/>
                <a:ext cx="1900289" cy="46597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/>
              <p:cNvSpPr/>
              <p:nvPr/>
            </p:nvSpPr>
            <p:spPr>
              <a:xfrm>
                <a:off x="4982343" y="3250704"/>
                <a:ext cx="726324" cy="435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343" y="3250704"/>
                <a:ext cx="726324" cy="435632"/>
              </a:xfrm>
              <a:prstGeom prst="rect">
                <a:avLst/>
              </a:prstGeom>
              <a:blipFill rotWithShape="0">
                <a:blip r:embed="rId14"/>
                <a:stretch>
                  <a:fillRect l="-67227" t="-175000" r="-45378" b="-251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/>
              <p:cNvSpPr/>
              <p:nvPr/>
            </p:nvSpPr>
            <p:spPr>
              <a:xfrm>
                <a:off x="6998568" y="1697317"/>
                <a:ext cx="957377" cy="6892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下式</m:t>
                      </m:r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000" dirty="0" smtClean="0">
                    <a:solidFill>
                      <a:schemeClr val="tx1"/>
                    </a:solidFill>
                  </a:rPr>
                  <a:t>&amp;</a:t>
                </a:r>
                <a:br>
                  <a:rPr lang="en-US" altLang="ja-JP" sz="1000" dirty="0" smtClean="0">
                    <a:solidFill>
                      <a:schemeClr val="tx1"/>
                    </a:solidFill>
                  </a:rPr>
                </a:br>
                <a:r>
                  <a:rPr lang="ja-JP" altLang="en-US" sz="1000" dirty="0" smtClean="0">
                    <a:solidFill>
                      <a:schemeClr val="tx1"/>
                    </a:solidFill>
                  </a:rPr>
                  <a:t>上式</a:t>
                </a:r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68" y="1697317"/>
                <a:ext cx="957377" cy="689291"/>
              </a:xfrm>
              <a:prstGeom prst="rect">
                <a:avLst/>
              </a:prstGeom>
              <a:blipFill rotWithShape="0"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カギ線コネクタ 91"/>
          <p:cNvCxnSpPr>
            <a:stCxn id="4" idx="3"/>
            <a:endCxn id="95" idx="1"/>
          </p:cNvCxnSpPr>
          <p:nvPr/>
        </p:nvCxnSpPr>
        <p:spPr>
          <a:xfrm>
            <a:off x="4836310" y="3653549"/>
            <a:ext cx="872356" cy="9466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正方形/長方形 94"/>
              <p:cNvSpPr/>
              <p:nvPr/>
            </p:nvSpPr>
            <p:spPr>
              <a:xfrm>
                <a:off x="5708666" y="4323214"/>
                <a:ext cx="1809707" cy="55399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 smtClean="0">
                    <a:solidFill>
                      <a:schemeClr val="tx1"/>
                    </a:solidFill>
                  </a:rPr>
                  <a:t>3</a:t>
                </a:r>
                <a:r>
                  <a:rPr lang="ja-JP" altLang="en-US" sz="1000" dirty="0" smtClean="0">
                    <a:solidFill>
                      <a:schemeClr val="tx1"/>
                    </a:solidFill>
                  </a:rPr>
                  <a:t>倍角の公式</a:t>
                </a:r>
                <a:endParaRPr lang="en-US" altLang="ja-JP" sz="10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−4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−3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正方形/長方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66" y="4323214"/>
                <a:ext cx="1809707" cy="55399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正方形/長方形 98"/>
              <p:cNvSpPr/>
              <p:nvPr/>
            </p:nvSpPr>
            <p:spPr>
              <a:xfrm>
                <a:off x="4982343" y="4594175"/>
                <a:ext cx="726323" cy="435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=2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正方形/長方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343" y="4594175"/>
                <a:ext cx="726323" cy="435632"/>
              </a:xfrm>
              <a:prstGeom prst="rect">
                <a:avLst/>
              </a:prstGeom>
              <a:blipFill rotWithShape="0">
                <a:blip r:embed="rId17"/>
                <a:stretch>
                  <a:fillRect l="-72269" t="-177465" r="-40336" b="-2563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C:\Users\048\Dropbox\Zacky\国際学院\mathmatics\まとめシリーズ\三角比\基礎だけさらっと学習\三角比\pict\正弦定理.bmp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6" t="14520" r="15561" b="15189"/>
          <a:stretch/>
        </p:blipFill>
        <p:spPr bwMode="auto">
          <a:xfrm>
            <a:off x="5789157" y="6355916"/>
            <a:ext cx="921379" cy="926496"/>
          </a:xfrm>
          <a:prstGeom prst="rect">
            <a:avLst/>
          </a:prstGeom>
          <a:noFill/>
          <a:extLst/>
        </p:spPr>
      </p:pic>
      <p:pic>
        <p:nvPicPr>
          <p:cNvPr id="1031" name="Picture 7" descr="C:\Users\048\Dropbox\Zacky\国際学院\mathmatics\まとめシリーズ\三角比\基礎だけさらっと学習\三角比\pict\単位円.bmp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350" y="1588415"/>
            <a:ext cx="1441722" cy="1303759"/>
          </a:xfrm>
          <a:prstGeom prst="rect">
            <a:avLst/>
          </a:prstGeom>
          <a:noFill/>
          <a:extLst/>
        </p:spPr>
      </p:pic>
      <p:sp>
        <p:nvSpPr>
          <p:cNvPr id="121" name="フローチャート: 処理 120"/>
          <p:cNvSpPr/>
          <p:nvPr/>
        </p:nvSpPr>
        <p:spPr>
          <a:xfrm>
            <a:off x="3187906" y="1502394"/>
            <a:ext cx="1642289" cy="1460278"/>
          </a:xfrm>
          <a:prstGeom prst="flowChartProcess">
            <a:avLst/>
          </a:prstGeom>
          <a:noFill/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単位</a:t>
            </a:r>
            <a:r>
              <a:rPr lang="ja-JP" altLang="en-US" sz="1000" kern="100" dirty="0" smtClean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円</a:t>
            </a:r>
            <a:endParaRPr kumimoji="1" lang="ja-JP" altLang="en-US" sz="1000" kern="100" dirty="0">
              <a:solidFill>
                <a:schemeClr val="tx1"/>
              </a:solidFill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733070" y="1954560"/>
            <a:ext cx="1104568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ＭＳ 明朝" pitchFamily="17" charset="-128"/>
                <a:ea typeface="ＭＳ 明朝" pitchFamily="17" charset="-128"/>
              </a:rPr>
              <a:t>三平方の定理</a:t>
            </a:r>
            <a:endParaRPr kumimoji="1" lang="ja-JP" altLang="en-US" sz="10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角丸四角形吹き出し 126"/>
              <p:cNvSpPr/>
              <p:nvPr/>
            </p:nvSpPr>
            <p:spPr>
              <a:xfrm>
                <a:off x="7380806" y="6131064"/>
                <a:ext cx="1337368" cy="360000"/>
              </a:xfrm>
              <a:prstGeom prst="wedgeRoundRectCallout">
                <a:avLst>
                  <a:gd name="adj1" fmla="val -17419"/>
                  <a:gd name="adj2" fmla="val -70602"/>
                  <a:gd name="adj3" fmla="val 16667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kern="100" dirty="0" smtClean="0">
                    <a:solidFill>
                      <a:schemeClr val="tx1"/>
                    </a:solidFill>
                    <a:latin typeface="Cambria Math"/>
                    <a:ea typeface="ＭＳ 明朝"/>
                    <a:cs typeface="Times New Roman"/>
                  </a:rPr>
                  <a:t>数学</a:t>
                </a:r>
                <a:r>
                  <a:rPr lang="en-US" altLang="ja-JP" sz="900" kern="100" dirty="0" err="1">
                    <a:solidFill>
                      <a:schemeClr val="tx1"/>
                    </a:solidFill>
                    <a:latin typeface="Cambria Math"/>
                    <a:ea typeface="ＭＳ 明朝"/>
                    <a:cs typeface="Times New Roman"/>
                  </a:rPr>
                  <a:t>ⅠⅡ</a:t>
                </a:r>
                <a:r>
                  <a:rPr lang="ja-JP" altLang="en-US" sz="900" kern="100" dirty="0">
                    <a:solidFill>
                      <a:schemeClr val="tx1"/>
                    </a:solidFill>
                    <a:latin typeface="Cambria Math"/>
                    <a:ea typeface="ＭＳ 明朝"/>
                    <a:cs typeface="Times New Roman"/>
                  </a:rPr>
                  <a:t>では、</a:t>
                </a:r>
                <a:endParaRPr lang="en-US" altLang="ja-JP" sz="900" kern="100" dirty="0">
                  <a:solidFill>
                    <a:schemeClr val="tx1"/>
                  </a:solidFill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900" i="1" kern="100">
                        <a:solidFill>
                          <a:schemeClr val="tx1"/>
                        </a:solidFill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</m:oMath>
                </a14:m>
                <a:r>
                  <a:rPr lang="ja-JP" altLang="en-US" sz="900" dirty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の</a:t>
                </a:r>
                <a:r>
                  <a:rPr lang="ja-JP" altLang="en-US" sz="900" dirty="0" smtClean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形にまとめたい</a:t>
                </a:r>
                <a:endParaRPr lang="ja-JP" altLang="en-US" sz="900" dirty="0">
                  <a:solidFill>
                    <a:schemeClr val="tx1"/>
                  </a:solidFill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>
          <p:sp>
            <p:nvSpPr>
              <p:cNvPr id="127" name="角丸四角形吹き出し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06" y="6131064"/>
                <a:ext cx="1337368" cy="360000"/>
              </a:xfrm>
              <a:prstGeom prst="wedgeRoundRectCallout">
                <a:avLst>
                  <a:gd name="adj1" fmla="val -17419"/>
                  <a:gd name="adj2" fmla="val -70602"/>
                  <a:gd name="adj3" fmla="val 16667"/>
                </a:avLst>
              </a:prstGeom>
              <a:blipFill rotWithShape="0">
                <a:blip r:embed="rId20"/>
                <a:stretch>
                  <a:fillRect b="-5479"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角丸四角形吹き出し 133"/>
          <p:cNvSpPr/>
          <p:nvPr/>
        </p:nvSpPr>
        <p:spPr>
          <a:xfrm>
            <a:off x="9415712" y="6131064"/>
            <a:ext cx="1337368" cy="360000"/>
          </a:xfrm>
          <a:prstGeom prst="wedgeRoundRectCallout">
            <a:avLst>
              <a:gd name="adj1" fmla="val 20541"/>
              <a:gd name="adj2" fmla="val -72175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数学</a:t>
            </a:r>
            <a:r>
              <a:rPr lang="en-US" altLang="ja-JP" sz="900" dirty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Ⅲ</a:t>
            </a:r>
            <a:r>
              <a:rPr lang="ja-JP" altLang="en-US" sz="900" dirty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の積分では、</a:t>
            </a:r>
            <a:endParaRPr lang="en-US" altLang="ja-JP" sz="900" dirty="0">
              <a:solidFill>
                <a:schemeClr val="tx1"/>
              </a:solidFill>
              <a:latin typeface="ＭＳ 明朝" pitchFamily="17" charset="-128"/>
              <a:ea typeface="ＭＳ 明朝" pitchFamily="17" charset="-128"/>
            </a:endParaRPr>
          </a:p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次数</a:t>
            </a:r>
            <a:r>
              <a:rPr lang="ja-JP" altLang="en-US" sz="900" dirty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を</a:t>
            </a:r>
            <a:r>
              <a:rPr lang="ja-JP" altLang="en-US" sz="900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下げたい</a:t>
            </a:r>
            <a:endParaRPr lang="ja-JP" altLang="en-US" sz="900" dirty="0">
              <a:solidFill>
                <a:schemeClr val="tx1"/>
              </a:solidFill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角丸四角形 53"/>
              <p:cNvSpPr/>
              <p:nvPr/>
            </p:nvSpPr>
            <p:spPr>
              <a:xfrm>
                <a:off x="142658" y="3829178"/>
                <a:ext cx="1887358" cy="4246062"/>
              </a:xfrm>
              <a:prstGeom prst="roundRect">
                <a:avLst>
                  <a:gd name="adj" fmla="val 7416"/>
                </a:avLst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ja-JP" altLang="ja-JP" sz="1000" dirty="0" smtClean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+90°</m:t>
                    </m:r>
                  </m:oMath>
                </a14:m>
                <a:r>
                  <a:rPr lang="ja-JP" altLang="ja-JP" sz="1000" dirty="0" err="1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+180°</m:t>
                    </m:r>
                  </m:oMath>
                </a14:m>
                <a:r>
                  <a:rPr lang="en-US" altLang="ja-JP" sz="1000" dirty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ja-JP" sz="1000" dirty="0" err="1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ja-JP" sz="1000" dirty="0" smtClean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など</a:t>
                </a:r>
                <a:r>
                  <a:rPr lang="ja-JP" altLang="en-US" sz="1000" dirty="0" smtClean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も同様に導出できる</a:t>
                </a:r>
                <a:endParaRPr kumimoji="1" lang="ja-JP" altLang="en-US" sz="1000" kern="100" dirty="0">
                  <a:solidFill>
                    <a:schemeClr val="tx1"/>
                  </a:solidFill>
                  <a:effectLst/>
                  <a:latin typeface="ＭＳ 明朝" pitchFamily="17" charset="-128"/>
                  <a:ea typeface="ＭＳ 明朝" pitchFamily="17" charset="-128"/>
                  <a:cs typeface="Times New Roman"/>
                </a:endParaRPr>
              </a:p>
            </p:txBody>
          </p:sp>
        </mc:Choice>
        <mc:Fallback>
          <p:sp>
            <p:nvSpPr>
              <p:cNvPr id="54" name="角丸四角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8" y="3829178"/>
                <a:ext cx="1887358" cy="4246062"/>
              </a:xfrm>
              <a:prstGeom prst="roundRect">
                <a:avLst>
                  <a:gd name="adj" fmla="val 7416"/>
                </a:avLst>
              </a:prstGeom>
              <a:blipFill rotWithShape="0">
                <a:blip r:embed="rId2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正方形/長方形 54"/>
              <p:cNvSpPr/>
              <p:nvPr/>
            </p:nvSpPr>
            <p:spPr>
              <a:xfrm>
                <a:off x="258246" y="3970569"/>
                <a:ext cx="1656184" cy="8584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 smtClean="0">
                    <a:solidFill>
                      <a:schemeClr val="tx1"/>
                    </a:solidFill>
                  </a:rPr>
                  <a:t>余角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6" y="3970569"/>
                <a:ext cx="1656184" cy="85844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正方形/長方形 55"/>
              <p:cNvSpPr/>
              <p:nvPr/>
            </p:nvSpPr>
            <p:spPr>
              <a:xfrm>
                <a:off x="258246" y="5618031"/>
                <a:ext cx="1656184" cy="70788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 smtClean="0">
                    <a:solidFill>
                      <a:schemeClr val="tx1"/>
                    </a:solidFill>
                  </a:rPr>
                  <a:t>補角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6" y="5618031"/>
                <a:ext cx="1656184" cy="707886"/>
              </a:xfrm>
              <a:prstGeom prst="rect">
                <a:avLst/>
              </a:prstGeom>
              <a:blipFill rotWithShape="0">
                <a:blip r:embed="rId23"/>
                <a:stretch>
                  <a:fillRect t="-855" b="-85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カギ線コネクタ 56"/>
          <p:cNvCxnSpPr>
            <a:stCxn id="4" idx="1"/>
            <a:endCxn id="54" idx="0"/>
          </p:cNvCxnSpPr>
          <p:nvPr/>
        </p:nvCxnSpPr>
        <p:spPr>
          <a:xfrm rot="10800000" flipV="1">
            <a:off x="1086337" y="3653548"/>
            <a:ext cx="1091608" cy="1756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241" idx="2"/>
            <a:endCxn id="95" idx="3"/>
          </p:cNvCxnSpPr>
          <p:nvPr/>
        </p:nvCxnSpPr>
        <p:spPr>
          <a:xfrm rot="5400000">
            <a:off x="7452278" y="4327949"/>
            <a:ext cx="338360" cy="20616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/>
              <p:cNvSpPr/>
              <p:nvPr/>
            </p:nvSpPr>
            <p:spPr>
              <a:xfrm>
                <a:off x="248010" y="1671632"/>
                <a:ext cx="2373248" cy="40357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ja-JP" altLang="ja-JP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9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9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9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ctrlPr>
                            <a:rPr lang="ja-JP" altLang="ja-JP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ja-JP" altLang="ja-JP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9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sz="9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ja-JP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ja-JP" altLang="ja-JP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9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10" y="1671632"/>
                <a:ext cx="2373248" cy="40357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カギ線コネクタ 68"/>
          <p:cNvCxnSpPr>
            <a:stCxn id="4" idx="1"/>
            <a:endCxn id="14" idx="2"/>
          </p:cNvCxnSpPr>
          <p:nvPr/>
        </p:nvCxnSpPr>
        <p:spPr>
          <a:xfrm rot="10800000">
            <a:off x="1434635" y="2075205"/>
            <a:ext cx="743311" cy="157834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正方形/長方形 52"/>
              <p:cNvSpPr/>
              <p:nvPr/>
            </p:nvSpPr>
            <p:spPr>
              <a:xfrm>
                <a:off x="160824" y="843579"/>
                <a:ext cx="2547622" cy="62735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000" kern="100" dirty="0" smtClean="0">
                    <a:solidFill>
                      <a:schemeClr val="tx1"/>
                    </a:solidFill>
                    <a:latin typeface="+mn-ea"/>
                    <a:cs typeface="Times New Roman"/>
                  </a:rPr>
                  <a:t>三角関数の合成（加法定理の逆）</a:t>
                </a:r>
                <a:endParaRPr lang="en-US" altLang="ja-JP" sz="1000" dirty="0">
                  <a:solidFill>
                    <a:schemeClr val="tx1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4" y="843579"/>
                <a:ext cx="2547622" cy="627351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正方形/長方形 74"/>
              <p:cNvSpPr/>
              <p:nvPr/>
            </p:nvSpPr>
            <p:spPr>
              <a:xfrm>
                <a:off x="301824" y="2927783"/>
                <a:ext cx="1052033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900" dirty="0" smtClean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余弦での合成は、</a:t>
                </a:r>
                <a:endParaRPr lang="en-US" altLang="ja-JP" sz="900" dirty="0" smtClean="0">
                  <a:solidFill>
                    <a:schemeClr val="tx1"/>
                  </a:solidFill>
                  <a:latin typeface="ＭＳ 明朝" pitchFamily="17" charset="-128"/>
                  <a:ea typeface="ＭＳ 明朝" pitchFamily="17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900" i="1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r>
                      <a:rPr lang="en-US" altLang="ja-JP" sz="90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ja-JP" sz="900" i="1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  <m:r>
                      <a:rPr lang="en-US" altLang="ja-JP" sz="900">
                        <a:solidFill>
                          <a:schemeClr val="tx1"/>
                        </a:solidFill>
                        <a:latin typeface="Cambria Math"/>
                      </a:rPr>
                      <m:t>=90°</m:t>
                    </m:r>
                  </m:oMath>
                </a14:m>
                <a:r>
                  <a:rPr lang="ja-JP" altLang="ja-JP" sz="900" dirty="0" smtClean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より</a:t>
                </a:r>
                <a:endParaRPr lang="en-US" altLang="ja-JP" sz="900" dirty="0" smtClean="0">
                  <a:solidFill>
                    <a:schemeClr val="tx1"/>
                  </a:solidFill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ja-JP" sz="900" dirty="0" smtClean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余</a:t>
                </a:r>
                <a:r>
                  <a:rPr lang="ja-JP" altLang="ja-JP" sz="900" dirty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角でも導出可</a:t>
                </a:r>
              </a:p>
            </p:txBody>
          </p:sp>
        </mc:Choice>
        <mc:Fallback>
          <p:sp>
            <p:nvSpPr>
              <p:cNvPr id="75" name="正方形/長方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24" y="2927783"/>
                <a:ext cx="1052033" cy="507831"/>
              </a:xfrm>
              <a:prstGeom prst="rect">
                <a:avLst/>
              </a:prstGeom>
              <a:blipFill rotWithShape="0">
                <a:blip r:embed="rId26"/>
                <a:stretch>
                  <a:fillRect r="-290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:\Users\048\Dropbox\Zacky\国際学院\mathmatics\まとめシリーズ\三角比\基礎だけさらっと学習\三角比\pict\余角.bmp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5" y="4885757"/>
            <a:ext cx="931326" cy="573280"/>
          </a:xfrm>
          <a:prstGeom prst="rect">
            <a:avLst/>
          </a:prstGeom>
          <a:noFill/>
          <a:extLst/>
        </p:spPr>
      </p:pic>
      <p:pic>
        <p:nvPicPr>
          <p:cNvPr id="1029" name="Picture 5" descr="C:\Users\048\Dropbox\Zacky\国際学院\mathmatics\まとめシリーズ\三角比\基礎だけさらっと学習\三角比\pict\補角.bmp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8" y="6378949"/>
            <a:ext cx="1243112" cy="1243112"/>
          </a:xfrm>
          <a:prstGeom prst="rect">
            <a:avLst/>
          </a:prstGeom>
          <a:noFill/>
          <a:extLst/>
        </p:spPr>
      </p:pic>
      <p:sp>
        <p:nvSpPr>
          <p:cNvPr id="58" name="二方向矢印 57"/>
          <p:cNvSpPr/>
          <p:nvPr/>
        </p:nvSpPr>
        <p:spPr>
          <a:xfrm>
            <a:off x="8954572" y="7439522"/>
            <a:ext cx="1844746" cy="635718"/>
          </a:xfrm>
          <a:prstGeom prst="leftUpArrow">
            <a:avLst>
              <a:gd name="adj1" fmla="val 55632"/>
              <a:gd name="adj2" fmla="val 41897"/>
              <a:gd name="adj3" fmla="val 16206"/>
            </a:avLst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式ではなく、位置関係＝図で</a:t>
            </a:r>
            <a:r>
              <a:rPr lang="en-US" altLang="ja-JP" sz="800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/>
            </a:r>
            <a:br>
              <a:rPr lang="en-US" altLang="ja-JP" sz="800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</a:br>
            <a:r>
              <a:rPr lang="ja-JP" altLang="en-US" sz="800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覚える</a:t>
            </a:r>
            <a:r>
              <a:rPr lang="en-US" altLang="ja-JP" sz="800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(2</a:t>
            </a:r>
            <a:r>
              <a:rPr lang="ja-JP" altLang="en-US" sz="800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辺と間の角</a:t>
            </a:r>
            <a:r>
              <a:rPr lang="en-US" altLang="ja-JP" sz="800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)</a:t>
            </a:r>
            <a:endParaRPr lang="ja-JP" altLang="en-US" sz="800" dirty="0">
              <a:solidFill>
                <a:schemeClr val="tx1"/>
              </a:solidFill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六角形 67"/>
              <p:cNvSpPr/>
              <p:nvPr/>
            </p:nvSpPr>
            <p:spPr>
              <a:xfrm>
                <a:off x="5374825" y="5059068"/>
                <a:ext cx="1789874" cy="423884"/>
              </a:xfrm>
              <a:prstGeom prst="hexagon">
                <a:avLst>
                  <a:gd name="adj" fmla="val 30392"/>
                  <a:gd name="vf" fmla="val 115470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kumimoji="1" lang="en-US" altLang="ja-JP" sz="900" kern="100" dirty="0" smtClean="0">
                    <a:solidFill>
                      <a:schemeClr val="tx1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kumimoji="1" lang="ja-JP" altLang="en-US" sz="900" kern="100" dirty="0" smtClean="0">
                    <a:solidFill>
                      <a:schemeClr val="tx1"/>
                    </a:solidFill>
                    <a:effectLst/>
                    <a:ea typeface="ＭＳ 明朝"/>
                    <a:cs typeface="Times New Roman"/>
                  </a:rPr>
                  <a:t>加法定理・</a:t>
                </a:r>
                <a:r>
                  <a:rPr kumimoji="1" lang="en-US" altLang="ja-JP" sz="900" kern="100" dirty="0" smtClean="0">
                    <a:solidFill>
                      <a:schemeClr val="tx1"/>
                    </a:solidFill>
                    <a:effectLst/>
                    <a:ea typeface="ＭＳ 明朝"/>
                    <a:cs typeface="Times New Roman"/>
                  </a:rPr>
                  <a:t>)</a:t>
                </a:r>
                <a:r>
                  <a:rPr kumimoji="1" lang="ja-JP" altLang="en-US" sz="900" kern="100" dirty="0" smtClean="0">
                    <a:solidFill>
                      <a:schemeClr val="tx1"/>
                    </a:solidFill>
                    <a:effectLst/>
                    <a:ea typeface="ＭＳ 明朝"/>
                    <a:cs typeface="Times New Roman"/>
                  </a:rPr>
                  <a:t>半角公式は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00" kern="100">
                        <a:solidFill>
                          <a:schemeClr val="tx1"/>
                        </a:solidFill>
                        <a:latin typeface="Cambria Math"/>
                        <a:ea typeface="ＭＳ 明朝"/>
                        <a:cs typeface="Times New Roman"/>
                      </a:rPr>
                      <m:t>tan</m:t>
                    </m:r>
                    <m:r>
                      <a:rPr lang="en-US" altLang="ja-JP" sz="900" b="0" i="1" kern="100" smtClean="0">
                        <a:solidFill>
                          <a:schemeClr val="tx1"/>
                        </a:solidFill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  <m:r>
                      <a:rPr lang="en-US" altLang="ja-JP" sz="900" b="0" i="0" kern="100" smtClean="0">
                        <a:solidFill>
                          <a:schemeClr val="tx1"/>
                        </a:solidFill>
                        <a:latin typeface="Cambria Math"/>
                        <a:ea typeface="ＭＳ 明朝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altLang="ja-JP" sz="9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明朝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solidFill>
                              <a:schemeClr val="tx1"/>
                            </a:solidFill>
                            <a:latin typeface="Cambria Math"/>
                            <a:ea typeface="ＭＳ 明朝"/>
                            <a:cs typeface="Times New Roman"/>
                          </a:rPr>
                          <m:t>sin</m:t>
                        </m:r>
                        <m:r>
                          <a:rPr lang="en-US" altLang="ja-JP" sz="900" b="0" i="1" kern="100" smtClean="0">
                            <a:solidFill>
                              <a:schemeClr val="tx1"/>
                            </a:solidFill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solidFill>
                              <a:schemeClr val="tx1"/>
                            </a:solidFill>
                            <a:latin typeface="Cambria Math"/>
                            <a:ea typeface="ＭＳ 明朝"/>
                            <a:cs typeface="Times New Roman"/>
                          </a:rPr>
                          <m:t>cos</m:t>
                        </m:r>
                        <m:r>
                          <a:rPr lang="en-US" altLang="ja-JP" sz="900" b="0" i="0" kern="100" smtClean="0">
                            <a:solidFill>
                              <a:schemeClr val="tx1"/>
                            </a:solidFill>
                            <a:latin typeface="Cambria Math"/>
                            <a:ea typeface="ＭＳ 明朝"/>
                            <a:cs typeface="Times New Roman"/>
                          </a:rPr>
                          <m:t> </m:t>
                        </m:r>
                        <m:r>
                          <a:rPr lang="en-US" altLang="ja-JP" sz="900" b="0" i="1" kern="100" smtClean="0">
                            <a:solidFill>
                              <a:schemeClr val="tx1"/>
                            </a:solidFill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den>
                    </m:f>
                  </m:oMath>
                </a14:m>
                <a:r>
                  <a:rPr kumimoji="1" lang="ja-JP" altLang="en-US" sz="900" kern="100" dirty="0" smtClean="0">
                    <a:solidFill>
                      <a:schemeClr val="tx1"/>
                    </a:solidFill>
                    <a:effectLst/>
                    <a:ea typeface="ＭＳ 明朝"/>
                    <a:cs typeface="Times New Roman"/>
                  </a:rPr>
                  <a:t>より導出</a:t>
                </a:r>
                <a:endParaRPr kumimoji="1" lang="ja-JP" altLang="en-US" sz="900" kern="100" dirty="0">
                  <a:solidFill>
                    <a:schemeClr val="tx1"/>
                  </a:solidFill>
                  <a:effectLst/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68" name="六角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25" y="5059068"/>
                <a:ext cx="1789874" cy="423884"/>
              </a:xfrm>
              <a:prstGeom prst="hexagon">
                <a:avLst>
                  <a:gd name="adj" fmla="val 30392"/>
                  <a:gd name="vf" fmla="val 115470"/>
                </a:avLst>
              </a:prstGeom>
              <a:blipFill rotWithShape="0">
                <a:blip r:embed="rId29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正方形/長方形 73"/>
              <p:cNvSpPr/>
              <p:nvPr/>
            </p:nvSpPr>
            <p:spPr>
              <a:xfrm>
                <a:off x="3187906" y="149964"/>
                <a:ext cx="1642289" cy="1088375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900" dirty="0" smtClean="0">
                    <a:solidFill>
                      <a:schemeClr val="tx1"/>
                    </a:solidFill>
                  </a:rPr>
                  <a:t>三角比の定義</a:t>
                </a:r>
                <a:endParaRPr lang="en-US" altLang="ja-JP" sz="9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正弦</m:t>
                      </m:r>
                      <m:r>
                        <a:rPr lang="ja-JP" altLang="en-US" sz="9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9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solidFill>
                            <a:schemeClr val="tx1"/>
                          </a:solidFill>
                          <a:latin typeface="Cambria Math"/>
                        </a:rPr>
                        <m:t>余弦</m:t>
                      </m:r>
                      <m:r>
                        <a:rPr lang="ja-JP" altLang="en-US" sz="9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9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横</m:t>
                          </m:r>
                        </m:num>
                        <m:den>
                          <m:r>
                            <a:rPr lang="ja-JP" altLang="ja-JP" sz="9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solidFill>
                            <a:schemeClr val="tx1"/>
                          </a:solidFill>
                          <a:latin typeface="Cambria Math"/>
                        </a:rPr>
                        <m:t>正接</m:t>
                      </m:r>
                      <m:r>
                        <a:rPr lang="ja-JP" altLang="en-US" sz="9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9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横</m:t>
                          </m:r>
                        </m:den>
                      </m:f>
                    </m:oMath>
                  </m:oMathPara>
                </a14:m>
                <a:endParaRPr lang="ja-JP" altLang="ja-JP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906" y="149964"/>
                <a:ext cx="1642289" cy="1088375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>
            <a:stCxn id="14" idx="0"/>
            <a:endCxn id="53" idx="2"/>
          </p:cNvCxnSpPr>
          <p:nvPr/>
        </p:nvCxnSpPr>
        <p:spPr>
          <a:xfrm flipV="1">
            <a:off x="1434634" y="1470930"/>
            <a:ext cx="1" cy="2007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3" descr="C:\Users\048\Dropbox\Zacky\国際学院\mathmatics\まとめシリーズ\三角比\基礎だけさらっと学習\三角比\pict\合成1.bmp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94" y="2209987"/>
            <a:ext cx="826725" cy="541171"/>
          </a:xfrm>
          <a:prstGeom prst="rect">
            <a:avLst/>
          </a:prstGeom>
          <a:noFill/>
          <a:extLst/>
        </p:spPr>
      </p:pic>
      <p:pic>
        <p:nvPicPr>
          <p:cNvPr id="63" name="Picture 4" descr="C:\Users\048\Dropbox\Zacky\国際学院\mathmatics\まとめシリーズ\三角比\基礎だけさらっと学習\三角比\pict\合成2.bmp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9" y="2117780"/>
            <a:ext cx="663222" cy="852056"/>
          </a:xfrm>
          <a:prstGeom prst="rect">
            <a:avLst/>
          </a:prstGeom>
          <a:noFill/>
          <a:ex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フローチャート: 処理 1"/>
              <p:cNvSpPr/>
              <p:nvPr/>
            </p:nvSpPr>
            <p:spPr>
              <a:xfrm>
                <a:off x="5374823" y="7490398"/>
                <a:ext cx="3579748" cy="584841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 smtClean="0">
                    <a:solidFill>
                      <a:schemeClr val="tx1"/>
                    </a:solidFill>
                  </a:rPr>
                  <a:t>三角形の</a:t>
                </a:r>
                <a:r>
                  <a:rPr lang="ja-JP" altLang="ja-JP" sz="1000" dirty="0" smtClean="0">
                    <a:solidFill>
                      <a:schemeClr val="tx1"/>
                    </a:solidFill>
                  </a:rPr>
                  <a:t>面積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7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ja-JP" sz="7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ja-JP" altLang="ja-JP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7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7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solidFill>
                              <a:schemeClr val="tx1"/>
                            </a:solidFill>
                            <a:latin typeface="Cambria Math"/>
                          </a:rPr>
                          <m:t>底辺</m:t>
                        </m:r>
                        <m:r>
                          <a:rPr lang="en-US" altLang="ja-JP" sz="70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solidFill>
                              <a:schemeClr val="tx1"/>
                            </a:solidFill>
                            <a:latin typeface="Cambria Math"/>
                          </a:rPr>
                          <m:t>高さ</m:t>
                        </m:r>
                      </m:e>
                    </m:d>
                  </m:oMath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US" altLang="ja-JP" sz="10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𝑏𝑐</m:t>
                    </m:r>
                    <m:func>
                      <m:func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tx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𝑐𝑎</m:t>
                    </m:r>
                    <m:func>
                      <m:func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tx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</m:func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𝑎𝑏</m:t>
                    </m:r>
                    <m:func>
                      <m:func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tx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</m:func>
                  </m:oMath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フローチャート: 処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23" y="7490398"/>
                <a:ext cx="3579748" cy="584841"/>
              </a:xfrm>
              <a:prstGeom prst="flowChartProcess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048\Dropbox\Zacky\国際学院\mathmatics\まとめシリーズ\三角比\基礎だけさらっと学習\三角比\pict\三角形sin求積.bmp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475" y="7522018"/>
            <a:ext cx="792088" cy="532553"/>
          </a:xfrm>
          <a:prstGeom prst="rect">
            <a:avLst/>
          </a:prstGeom>
          <a:noFill/>
          <a:extLst/>
        </p:spPr>
      </p:pic>
      <p:sp>
        <p:nvSpPr>
          <p:cNvPr id="73" name="正方形/長方形 72"/>
          <p:cNvSpPr/>
          <p:nvPr/>
        </p:nvSpPr>
        <p:spPr>
          <a:xfrm>
            <a:off x="2171617" y="4314786"/>
            <a:ext cx="1296119" cy="232062"/>
          </a:xfrm>
          <a:prstGeom prst="rect">
            <a:avLst/>
          </a:prstGeom>
          <a:noFill/>
        </p:spPr>
        <p:txBody>
          <a:bodyPr wrap="square" lIns="92659" tIns="46329" rIns="92659" bIns="46329">
            <a:spAutoFit/>
          </a:bodyPr>
          <a:lstStyle/>
          <a:p>
            <a:pPr algn="r"/>
            <a:r>
              <a:rPr lang="en-US" altLang="ja-JP" sz="9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9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筆算でかくとよい</a:t>
            </a:r>
            <a:endParaRPr lang="en-US" altLang="ja-JP" sz="9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フローチャート: 処理 82"/>
              <p:cNvSpPr/>
              <p:nvPr/>
            </p:nvSpPr>
            <p:spPr>
              <a:xfrm>
                <a:off x="9188954" y="186268"/>
                <a:ext cx="1610364" cy="1185177"/>
              </a:xfrm>
              <a:prstGeom prst="flowChartProcess">
                <a:avLst/>
              </a:prstGeom>
              <a:noFill/>
              <a:ln w="63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tx1"/>
                            </a:solidFill>
                            <a:latin typeface="Cambria Math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ja-JP" altLang="en-US" sz="1000" dirty="0" smtClean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 とおくと</a:t>
                </a:r>
                <a:endParaRPr lang="en-US" altLang="ja-JP" sz="1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フローチャート: 処理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954" y="186268"/>
                <a:ext cx="1610364" cy="1185177"/>
              </a:xfrm>
              <a:prstGeom prst="flowChartProcess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 w="6350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正方形/長方形 75"/>
              <p:cNvSpPr/>
              <p:nvPr/>
            </p:nvSpPr>
            <p:spPr>
              <a:xfrm>
                <a:off x="7678179" y="586409"/>
                <a:ext cx="1264605" cy="619756"/>
              </a:xfrm>
              <a:prstGeom prst="rect">
                <a:avLst/>
              </a:prstGeom>
              <a:solidFill>
                <a:schemeClr val="bg1"/>
              </a:solidFill>
              <a:ln w="635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正方形/長方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179" y="586409"/>
                <a:ext cx="1264605" cy="619756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 w="6350" cmpd="sng"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/>
              <p:cNvSpPr/>
              <p:nvPr/>
            </p:nvSpPr>
            <p:spPr>
              <a:xfrm>
                <a:off x="9086800" y="6815460"/>
                <a:ext cx="1759074" cy="539700"/>
              </a:xfrm>
              <a:prstGeom prst="rect">
                <a:avLst/>
              </a:prstGeom>
              <a:noFill/>
              <a:ln w="12700" cmpd="dbl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900" dirty="0" smtClean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※以下の形も使えるように！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800" y="6815460"/>
                <a:ext cx="1759074" cy="53970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  <a:ln w="12700" cmpd="dbl"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正方形/長方形 85"/>
              <p:cNvSpPr/>
              <p:nvPr/>
            </p:nvSpPr>
            <p:spPr>
              <a:xfrm>
                <a:off x="7286600" y="6647274"/>
                <a:ext cx="1933289" cy="707886"/>
              </a:xfrm>
              <a:prstGeom prst="rect">
                <a:avLst/>
              </a:prstGeom>
              <a:noFill/>
              <a:ln w="38100" cmpd="dbl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 smtClean="0">
                    <a:solidFill>
                      <a:schemeClr val="tx1"/>
                    </a:solidFill>
                  </a:rPr>
                  <a:t>余弦定理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𝑏𝑐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𝑐𝑎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𝑎𝑏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正方形/長方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00" y="6647274"/>
                <a:ext cx="1933289" cy="707886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  <a:ln w="38100" cmpd="dbl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正方形/長方形 87"/>
          <p:cNvSpPr/>
          <p:nvPr/>
        </p:nvSpPr>
        <p:spPr>
          <a:xfrm>
            <a:off x="7286600" y="6563072"/>
            <a:ext cx="3610120" cy="864096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endParaRPr kumimoji="1" lang="ja-JP" altLang="en-US" sz="1050" kern="100">
              <a:solidFill>
                <a:schemeClr val="tx1"/>
              </a:solidFill>
              <a:effectLst/>
              <a:ea typeface="ＭＳ 明朝"/>
              <a:cs typeface="Times New Roman"/>
            </a:endParaRPr>
          </a:p>
        </p:txBody>
      </p:sp>
      <p:cxnSp>
        <p:nvCxnSpPr>
          <p:cNvPr id="193" name="カギ線コネクタ 192"/>
          <p:cNvCxnSpPr>
            <a:stCxn id="39" idx="2"/>
            <a:endCxn id="243" idx="0"/>
          </p:cNvCxnSpPr>
          <p:nvPr/>
        </p:nvCxnSpPr>
        <p:spPr>
          <a:xfrm rot="16200000" flipH="1">
            <a:off x="6960089" y="2266159"/>
            <a:ext cx="1111704" cy="1917582"/>
          </a:xfrm>
          <a:prstGeom prst="bentConnector3">
            <a:avLst>
              <a:gd name="adj1" fmla="val 1847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フローチャート: 処理 211"/>
              <p:cNvSpPr/>
              <p:nvPr/>
            </p:nvSpPr>
            <p:spPr>
              <a:xfrm>
                <a:off x="5837638" y="421129"/>
                <a:ext cx="1620729" cy="950316"/>
              </a:xfrm>
              <a:prstGeom prst="flowChartProcess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tx1"/>
                            </a:solidFill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ja-JP" altLang="en-US" sz="1000" dirty="0" smtClean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 とおくと</a:t>
                </a:r>
                <a:endParaRPr lang="en-US" altLang="ja-JP" sz="1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2" name="フローチャート: 処理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638" y="421129"/>
                <a:ext cx="1620729" cy="950316"/>
              </a:xfrm>
              <a:prstGeom prst="flowChartProcess">
                <a:avLst/>
              </a:prstGeom>
              <a:blipFill rotWithShape="0">
                <a:blip r:embed="rId39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角丸四角形 240"/>
          <p:cNvSpPr/>
          <p:nvPr/>
        </p:nvSpPr>
        <p:spPr>
          <a:xfrm>
            <a:off x="5714212" y="2953895"/>
            <a:ext cx="4020660" cy="1307958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Times New Roman"/>
              </a:rPr>
              <a:t>倍角公式</a:t>
            </a:r>
            <a:endParaRPr kumimoji="1" lang="ja-JP" altLang="en-US" sz="1000" kern="100" dirty="0">
              <a:solidFill>
                <a:schemeClr val="tx1"/>
              </a:solidFill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フローチャート: 処理 241"/>
              <p:cNvSpPr/>
              <p:nvPr/>
            </p:nvSpPr>
            <p:spPr>
              <a:xfrm>
                <a:off x="5830692" y="3215488"/>
                <a:ext cx="1815948" cy="875436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500" b="0" i="1" kern="100" smtClean="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−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500" b="0" i="1" kern="100" smtClean="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tan</m:t>
                      </m:r>
                      <m:r>
                        <a:rPr lang="en-US" sz="1000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m:rPr>
                          <m:aln/>
                        </m:rP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1</m:t>
                          </m:r>
                          <m:r>
                            <a:rPr lang="en-US" sz="1000" b="0" i="1" kern="100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000" b="0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明朝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000" b="0" i="0" kern="1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sz="1000" kern="100" dirty="0">
                  <a:solidFill>
                    <a:schemeClr val="tx1"/>
                  </a:solidFill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242" name="フローチャート: 処理 2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92" y="3215488"/>
                <a:ext cx="1815948" cy="875436"/>
              </a:xfrm>
              <a:prstGeom prst="flowChartProcess">
                <a:avLst/>
              </a:prstGeom>
              <a:blipFill rotWithShape="0">
                <a:blip r:embed="rId40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フローチャート: 処理 242"/>
              <p:cNvSpPr/>
              <p:nvPr/>
            </p:nvSpPr>
            <p:spPr>
              <a:xfrm>
                <a:off x="7790656" y="3780802"/>
                <a:ext cx="1368152" cy="400464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1−2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−1</m:t>
                      </m:r>
                    </m:oMath>
                  </m:oMathPara>
                </a14:m>
                <a:endParaRPr lang="ja-JP" altLang="en-US" sz="1000" kern="100" dirty="0">
                  <a:solidFill>
                    <a:schemeClr val="tx1"/>
                  </a:solidFill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243" name="フローチャート: 処理 2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56" y="3780802"/>
                <a:ext cx="1368152" cy="400464"/>
              </a:xfrm>
              <a:prstGeom prst="flowChartProcess">
                <a:avLst/>
              </a:prstGeom>
              <a:blipFill rotWithShape="0">
                <a:blip r:embed="rId41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正方形/長方形 244"/>
              <p:cNvSpPr/>
              <p:nvPr/>
            </p:nvSpPr>
            <p:spPr>
              <a:xfrm>
                <a:off x="8438728" y="3068965"/>
                <a:ext cx="1227131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10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5" name="正方形/長方形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728" y="3068965"/>
                <a:ext cx="1227131" cy="40011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正方形/長方形 306"/>
              <p:cNvSpPr/>
              <p:nvPr/>
            </p:nvSpPr>
            <p:spPr>
              <a:xfrm>
                <a:off x="8474732" y="4330824"/>
                <a:ext cx="212423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ja-JP" altLang="ja-JP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ja-JP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ja-JP" sz="1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ja-JP" altLang="en-US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，</m:t>
                    </m:r>
                    <m:func>
                      <m:funcPr>
                        <m:ctrlPr>
                          <a:rPr lang="ja-JP" altLang="ja-JP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ja-JP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ja-JP" sz="1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ja-JP" altLang="en-US" sz="1000" dirty="0" smtClean="0">
                    <a:solidFill>
                      <a:schemeClr val="tx1"/>
                    </a:solidFill>
                    <a:latin typeface="ＭＳ 明朝" pitchFamily="17" charset="-128"/>
                    <a:ea typeface="ＭＳ 明朝" pitchFamily="17" charset="-128"/>
                  </a:rPr>
                  <a:t>について整理する</a:t>
                </a:r>
                <a:endParaRPr lang="en-US" altLang="ja-JP" sz="1000" dirty="0" smtClean="0">
                  <a:solidFill>
                    <a:schemeClr val="tx1"/>
                  </a:solidFill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>
          <p:sp>
            <p:nvSpPr>
              <p:cNvPr id="307" name="正方形/長方形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732" y="4330824"/>
                <a:ext cx="2124236" cy="246221"/>
              </a:xfrm>
              <a:prstGeom prst="rect">
                <a:avLst/>
              </a:prstGeom>
              <a:blipFill rotWithShape="0">
                <a:blip r:embed="rId4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フローチャート: 処理 86"/>
          <p:cNvSpPr/>
          <p:nvPr/>
        </p:nvSpPr>
        <p:spPr>
          <a:xfrm>
            <a:off x="5938703" y="3494850"/>
            <a:ext cx="1599924" cy="209300"/>
          </a:xfrm>
          <a:prstGeom prst="flowChartProcess">
            <a:avLst/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2659" tIns="46329" rIns="92659" bIns="46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ja-JP" sz="1000" dirty="0">
              <a:solidFill>
                <a:schemeClr val="tx1"/>
              </a:solidFill>
            </a:endParaRPr>
          </a:p>
        </p:txBody>
      </p:sp>
      <p:cxnSp>
        <p:nvCxnSpPr>
          <p:cNvPr id="105" name="カギ線コネクタ 104"/>
          <p:cNvCxnSpPr>
            <a:stCxn id="243" idx="2"/>
            <a:endCxn id="12" idx="0"/>
          </p:cNvCxnSpPr>
          <p:nvPr/>
        </p:nvCxnSpPr>
        <p:spPr>
          <a:xfrm rot="16200000" flipH="1">
            <a:off x="8878210" y="3777788"/>
            <a:ext cx="797630" cy="16045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カギ線コネクタ 157"/>
          <p:cNvCxnSpPr>
            <a:stCxn id="241" idx="3"/>
            <a:endCxn id="96" idx="2"/>
          </p:cNvCxnSpPr>
          <p:nvPr/>
        </p:nvCxnSpPr>
        <p:spPr>
          <a:xfrm flipV="1">
            <a:off x="9734872" y="2782737"/>
            <a:ext cx="262037" cy="82513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5708666" y="82351"/>
            <a:ext cx="5188054" cy="140505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有</a:t>
            </a:r>
            <a:r>
              <a:rPr lang="ja-JP" altLang="en-US" sz="1000" kern="1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理</a:t>
            </a:r>
            <a:r>
              <a:rPr lang="ja-JP" altLang="en-US" sz="1000" kern="100" dirty="0" smtClean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関数</a:t>
            </a:r>
            <a:r>
              <a:rPr lang="ja-JP" altLang="en-US" sz="1000" kern="1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置換</a:t>
            </a:r>
            <a:endParaRPr kumimoji="1" lang="ja-JP" altLang="en-US" sz="1000" kern="100" dirty="0">
              <a:solidFill>
                <a:schemeClr val="tx1"/>
              </a:solidFill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正方形/長方形 95"/>
              <p:cNvSpPr/>
              <p:nvPr/>
            </p:nvSpPr>
            <p:spPr>
              <a:xfrm>
                <a:off x="9194499" y="1966919"/>
                <a:ext cx="1604819" cy="815818"/>
              </a:xfrm>
              <a:prstGeom prst="rect">
                <a:avLst/>
              </a:prstGeom>
              <a:solidFill>
                <a:schemeClr val="bg1"/>
              </a:solidFill>
              <a:ln w="635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kern="100" smtClean="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tan</m:t>
                      </m:r>
                      <m:r>
                        <a:rPr lang="en-US" altLang="ja-JP" sz="1000" kern="100" smtClean="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altLang="ja-JP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m:rPr>
                          <m:aln/>
                        </m:rPr>
                        <a:rPr lang="en-US" altLang="ja-JP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ja-JP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ja-JP" sz="10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明朝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altLang="ja-JP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altLang="ja-JP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1000" kern="100" dirty="0">
                  <a:solidFill>
                    <a:schemeClr val="tx1"/>
                  </a:solidFill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96" name="正方形/長方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99" y="1966919"/>
                <a:ext cx="1604819" cy="815818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  <a:ln w="6350" cmpd="sng"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/>
          <p:cNvCxnSpPr>
            <a:stCxn id="96" idx="0"/>
            <a:endCxn id="83" idx="2"/>
          </p:cNvCxnSpPr>
          <p:nvPr/>
        </p:nvCxnSpPr>
        <p:spPr>
          <a:xfrm flipH="1" flipV="1">
            <a:off x="9994136" y="1371445"/>
            <a:ext cx="2773" cy="5954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76" idx="1"/>
            <a:endCxn id="212" idx="3"/>
          </p:cNvCxnSpPr>
          <p:nvPr/>
        </p:nvCxnSpPr>
        <p:spPr>
          <a:xfrm flipH="1">
            <a:off x="7458367" y="896287"/>
            <a:ext cx="2198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1" idx="3"/>
            <a:endCxn id="82" idx="1"/>
          </p:cNvCxnSpPr>
          <p:nvPr/>
        </p:nvCxnSpPr>
        <p:spPr>
          <a:xfrm flipV="1">
            <a:off x="4830195" y="2230019"/>
            <a:ext cx="884017" cy="25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4" idx="3"/>
            <a:endCxn id="242" idx="1"/>
          </p:cNvCxnSpPr>
          <p:nvPr/>
        </p:nvCxnSpPr>
        <p:spPr>
          <a:xfrm flipV="1">
            <a:off x="4836310" y="3653206"/>
            <a:ext cx="994382" cy="3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0" idx="3"/>
            <a:endCxn id="96" idx="1"/>
          </p:cNvCxnSpPr>
          <p:nvPr/>
        </p:nvCxnSpPr>
        <p:spPr>
          <a:xfrm flipV="1">
            <a:off x="8942784" y="2374828"/>
            <a:ext cx="251715" cy="2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82" idx="0"/>
            <a:endCxn id="76" idx="2"/>
          </p:cNvCxnSpPr>
          <p:nvPr/>
        </p:nvCxnSpPr>
        <p:spPr>
          <a:xfrm rot="5400000" flipH="1" flipV="1">
            <a:off x="7621040" y="984120"/>
            <a:ext cx="467397" cy="911488"/>
          </a:xfrm>
          <a:prstGeom prst="bentConnector3">
            <a:avLst>
              <a:gd name="adj1" fmla="val 2065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87" idx="3"/>
            <a:endCxn id="243" idx="0"/>
          </p:cNvCxnSpPr>
          <p:nvPr/>
        </p:nvCxnSpPr>
        <p:spPr>
          <a:xfrm>
            <a:off x="7538627" y="3599500"/>
            <a:ext cx="936105" cy="18130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4118248" y="1293422"/>
                <a:ext cx="5345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斜辺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248" y="1293422"/>
                <a:ext cx="534569" cy="153888"/>
              </a:xfrm>
              <a:prstGeom prst="rect">
                <a:avLst/>
              </a:prstGeom>
              <a:blipFill rotWithShape="0">
                <a:blip r:embed="rId45"/>
                <a:stretch>
                  <a:fillRect l="-8046" t="-8000" r="-5747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矢印コネクタ 89"/>
          <p:cNvCxnSpPr>
            <a:stCxn id="74" idx="2"/>
            <a:endCxn id="121" idx="0"/>
          </p:cNvCxnSpPr>
          <p:nvPr/>
        </p:nvCxnSpPr>
        <p:spPr>
          <a:xfrm>
            <a:off x="4009051" y="1238339"/>
            <a:ext cx="0" cy="264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正方形/長方形 90"/>
              <p:cNvSpPr/>
              <p:nvPr/>
            </p:nvSpPr>
            <p:spPr>
              <a:xfrm>
                <a:off x="9999012" y="1575399"/>
                <a:ext cx="769374" cy="365689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ja-JP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  <m:r>
                            <a:rPr lang="ja-JP" altLang="en-US" sz="1000" i="1" kern="100">
                              <a:solidFill>
                                <a:schemeClr val="tx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ja-JP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altLang="ja-JP" sz="1000" b="0" i="1" kern="1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ja-JP" sz="10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正方形/長方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12" y="1575399"/>
                <a:ext cx="769374" cy="365689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正方形/長方形 93"/>
              <p:cNvSpPr/>
              <p:nvPr/>
            </p:nvSpPr>
            <p:spPr>
              <a:xfrm>
                <a:off x="9359317" y="1557575"/>
                <a:ext cx="639599" cy="401339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:r>
                  <a:rPr lang="ja-JP" altLang="en-US" sz="1000" b="0" kern="100" dirty="0" smtClean="0">
                    <a:solidFill>
                      <a:schemeClr val="tx1"/>
                    </a:solidFill>
                    <a:latin typeface="Cambria Math"/>
                    <a:ea typeface="ＭＳ 明朝"/>
                    <a:cs typeface="Times New Roman"/>
                  </a:rPr>
                  <a:t>置換</a:t>
                </a:r>
                <a14:m>
                  <m:oMath xmlns:m="http://schemas.openxmlformats.org/officeDocument/2006/math">
                    <m:r>
                      <a:rPr lang="en-US" altLang="ja-JP" sz="1000" b="0" i="1" kern="100" smtClean="0">
                        <a:solidFill>
                          <a:schemeClr val="tx1"/>
                        </a:solidFill>
                        <a:latin typeface="Cambria Math"/>
                        <a:ea typeface="ＭＳ 明朝"/>
                        <a:cs typeface="Times New Roman"/>
                      </a:rPr>
                      <m:t>2</m:t>
                    </m:r>
                    <m:r>
                      <a:rPr lang="en-US" altLang="ja-JP" sz="1000" i="1" kern="100">
                        <a:solidFill>
                          <a:schemeClr val="tx1"/>
                        </a:solidFill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  <m:r>
                      <a:rPr lang="ja-JP" altLang="en-US" sz="1000" i="1" kern="100">
                        <a:solidFill>
                          <a:schemeClr val="tx1"/>
                        </a:solidFill>
                        <a:latin typeface="Cambria Math"/>
                        <a:ea typeface="ＭＳ 明朝"/>
                        <a:cs typeface="Times New Roman"/>
                      </a:rPr>
                      <m:t>→</m:t>
                    </m:r>
                    <m:r>
                      <a:rPr lang="en-US" altLang="ja-JP" sz="1000" b="0" i="1" kern="100" smtClean="0">
                        <a:solidFill>
                          <a:schemeClr val="tx1"/>
                        </a:solidFill>
                        <a:latin typeface="Cambria Math"/>
                        <a:ea typeface="ＭＳ 明朝"/>
                        <a:cs typeface="Times New Roman"/>
                      </a:rPr>
                      <m:t>𝑥</m:t>
                    </m:r>
                  </m:oMath>
                </a14:m>
                <a:endParaRPr lang="en-US" altLang="ja-JP" sz="1000" b="0" i="1" kern="100" dirty="0" smtClean="0">
                  <a:solidFill>
                    <a:schemeClr val="tx1"/>
                  </a:solidFill>
                  <a:latin typeface="Cambria Math"/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17" y="1557575"/>
                <a:ext cx="639599" cy="401339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正方形/長方形 96"/>
              <p:cNvSpPr/>
              <p:nvPr/>
            </p:nvSpPr>
            <p:spPr>
              <a:xfrm>
                <a:off x="8294712" y="1234480"/>
                <a:ext cx="639599" cy="247451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 kern="100" smtClean="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ja-JP" altLang="en-US" sz="1000" i="1" kern="10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1000" b="0" i="1" kern="100" smtClean="0">
                          <a:solidFill>
                            <a:schemeClr val="tx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US" altLang="ja-JP" sz="1000" b="0" i="1" kern="100" dirty="0" smtClean="0">
                  <a:solidFill>
                    <a:schemeClr val="tx1"/>
                  </a:solidFill>
                  <a:latin typeface="Cambria Math"/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97" name="正方形/長方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712" y="1234480"/>
                <a:ext cx="639599" cy="247451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3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角丸四角形 88"/>
          <p:cNvSpPr/>
          <p:nvPr/>
        </p:nvSpPr>
        <p:spPr>
          <a:xfrm>
            <a:off x="5708666" y="82351"/>
            <a:ext cx="5188054" cy="1405053"/>
          </a:xfrm>
          <a:prstGeom prst="roundRect">
            <a:avLst>
              <a:gd name="adj" fmla="val 7416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latin typeface="+mj-ea"/>
                <a:ea typeface="+mj-ea"/>
                <a:cs typeface="Times New Roman"/>
              </a:rPr>
              <a:t>有</a:t>
            </a: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理</a:t>
            </a:r>
            <a:r>
              <a:rPr lang="ja-JP" altLang="en-US" sz="1000" kern="100" dirty="0" smtClean="0">
                <a:latin typeface="+mj-ea"/>
                <a:ea typeface="+mj-ea"/>
                <a:cs typeface="Times New Roman"/>
              </a:rPr>
              <a:t>関数</a:t>
            </a: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置換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121" name="フローチャート: 処理 120"/>
          <p:cNvSpPr/>
          <p:nvPr/>
        </p:nvSpPr>
        <p:spPr>
          <a:xfrm>
            <a:off x="3409954" y="1502394"/>
            <a:ext cx="1642289" cy="1460278"/>
          </a:xfrm>
          <a:prstGeom prst="flowChartProcess">
            <a:avLst/>
          </a:prstGeom>
          <a:solidFill>
            <a:srgbClr val="FFFF00"/>
          </a:solidFill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単位</a:t>
            </a:r>
            <a:r>
              <a:rPr lang="ja-JP" altLang="en-US" sz="1000" kern="100" dirty="0" smtClean="0">
                <a:latin typeface="+mj-ea"/>
                <a:ea typeface="+mj-ea"/>
                <a:cs typeface="Times New Roman"/>
              </a:rPr>
              <a:t>円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7286600" y="6563072"/>
            <a:ext cx="3610120" cy="864096"/>
          </a:xfrm>
          <a:prstGeom prst="rect">
            <a:avLst/>
          </a:prstGeom>
          <a:solidFill>
            <a:srgbClr val="FFFF00"/>
          </a:solidFill>
          <a:ln w="3810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endParaRPr kumimoji="1" lang="ja-JP" altLang="en-US" sz="1050" kern="100">
              <a:effectLst/>
              <a:ea typeface="ＭＳ 明朝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フローチャート: 処理 106"/>
              <p:cNvSpPr/>
              <p:nvPr/>
            </p:nvSpPr>
            <p:spPr>
              <a:xfrm>
                <a:off x="5374824" y="5570498"/>
                <a:ext cx="1789874" cy="1856670"/>
              </a:xfrm>
              <a:prstGeom prst="flowChartProcess">
                <a:avLst/>
              </a:prstGeom>
              <a:solidFill>
                <a:srgbClr val="FFFF00"/>
              </a:solidFill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/>
                  <a:t>正弦</a:t>
                </a:r>
                <a:r>
                  <a:rPr lang="ja-JP" altLang="ja-JP" sz="1000" dirty="0" smtClean="0"/>
                  <a:t>定理</a:t>
                </a:r>
                <a:endParaRPr lang="ja-JP" altLang="ja-JP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r>
                        <a:rPr lang="en-US" altLang="ja-JP" sz="100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altLang="ja-JP" sz="1000" dirty="0"/>
              </a:p>
              <a:p>
                <a:pPr algn="ctr"/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𝑅</m:t>
                    </m:r>
                  </m:oMath>
                </a14:m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は外接円の半径</a:t>
                </a:r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)</a:t>
                </a:r>
              </a:p>
              <a:p>
                <a:endParaRPr lang="en-US" altLang="ja-JP" sz="1000" dirty="0" smtClean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107" name="フローチャート: 処理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24" y="5570498"/>
                <a:ext cx="1789874" cy="1856670"/>
              </a:xfrm>
              <a:prstGeom prst="flowChartProcess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角丸四角形 81"/>
          <p:cNvSpPr/>
          <p:nvPr/>
        </p:nvSpPr>
        <p:spPr>
          <a:xfrm>
            <a:off x="5714212" y="1673562"/>
            <a:ext cx="3369563" cy="1112914"/>
          </a:xfrm>
          <a:prstGeom prst="roundRect">
            <a:avLst>
              <a:gd name="adj" fmla="val 7416"/>
            </a:avLst>
          </a:prstGeom>
          <a:gradFill>
            <a:gsLst>
              <a:gs pos="0">
                <a:srgbClr val="FFFF00"/>
              </a:gs>
              <a:gs pos="50000">
                <a:srgbClr val="FFFF99">
                  <a:alpha val="50000"/>
                </a:srgbClr>
              </a:gs>
              <a:gs pos="100000">
                <a:srgbClr val="FFFF00"/>
              </a:gs>
            </a:gsLst>
            <a:lin ang="5400000" scaled="1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三角比の基本公式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7286600" y="4690864"/>
            <a:ext cx="3612187" cy="1728193"/>
          </a:xfrm>
          <a:prstGeom prst="roundRect">
            <a:avLst>
              <a:gd name="adj" fmla="val 7416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半角</a:t>
            </a: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フローチャート: 処理 10"/>
              <p:cNvSpPr/>
              <p:nvPr/>
            </p:nvSpPr>
            <p:spPr>
              <a:xfrm>
                <a:off x="7380806" y="4978896"/>
                <a:ext cx="1440000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11" name="フローチャート: 処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06" y="4978896"/>
                <a:ext cx="1440000" cy="1080288"/>
              </a:xfrm>
              <a:prstGeom prst="flowChart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フローチャート: 処理 11"/>
              <p:cNvSpPr/>
              <p:nvPr/>
            </p:nvSpPr>
            <p:spPr>
              <a:xfrm>
                <a:off x="9359318" y="4978896"/>
                <a:ext cx="1440000" cy="1080288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12" name="フローチャート: 処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18" y="4978896"/>
                <a:ext cx="1440000" cy="1080288"/>
              </a:xfrm>
              <a:prstGeom prst="flowChartProcess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12" idx="1"/>
            <a:endCxn id="11" idx="3"/>
          </p:cNvCxnSpPr>
          <p:nvPr/>
        </p:nvCxnSpPr>
        <p:spPr>
          <a:xfrm flipH="1">
            <a:off x="8820806" y="5519040"/>
            <a:ext cx="5385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8726760" y="5554960"/>
                <a:ext cx="769374" cy="747140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:r>
                  <a:rPr lang="ja-JP" altLang="en-US" sz="1000" b="0" kern="100" dirty="0" smtClean="0">
                    <a:latin typeface="Cambria Math"/>
                    <a:ea typeface="ＭＳ 明朝"/>
                    <a:cs typeface="Times New Roman"/>
                  </a:rPr>
                  <a:t>置換</a:t>
                </a:r>
                <a:endParaRPr lang="en-US" altLang="ja-JP" sz="1000" b="0" i="1" kern="100" dirty="0" smtClean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ja-JP" alt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</m:oMath>
                  </m:oMathPara>
                </a14:m>
                <a:endParaRPr lang="en-US" altLang="ja-JP" sz="1000" b="0" i="1" kern="100" dirty="0" smtClean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  <m:r>
                            <a:rPr lang="ja-JP" alt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ja-JP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760" y="5554960"/>
                <a:ext cx="769374" cy="7471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/>
          <p:cNvSpPr txBox="1"/>
          <p:nvPr/>
        </p:nvSpPr>
        <p:spPr>
          <a:xfrm>
            <a:off x="85800" y="144544"/>
            <a:ext cx="2664296" cy="582631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2659" tIns="36000" rIns="92659" bIns="36000" rtlCol="0">
            <a:spAutoFit/>
          </a:bodyPr>
          <a:lstStyle/>
          <a:p>
            <a:r>
              <a:rPr lang="ja-JP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三角関数の</a:t>
            </a:r>
            <a:r>
              <a:rPr lang="ja-JP" altLang="en-US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公式の導出</a:t>
            </a:r>
            <a:endParaRPr lang="en-US" altLang="ja-JP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endParaRPr lang="en-US" altLang="ja-JP" sz="400" dirty="0" smtClean="0">
              <a:latin typeface="ＭＳ 明朝" pitchFamily="17" charset="-128"/>
              <a:ea typeface="ＭＳ 明朝" pitchFamily="17" charset="-128"/>
            </a:endParaRPr>
          </a:p>
          <a:p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　　二重枠からの</a:t>
            </a:r>
            <a:r>
              <a:rPr lang="ja-JP" altLang="en-US" sz="900" u="sng" dirty="0" smtClean="0">
                <a:latin typeface="ＭＳ 明朝" pitchFamily="17" charset="-128"/>
                <a:ea typeface="ＭＳ 明朝" pitchFamily="17" charset="-128"/>
              </a:rPr>
              <a:t>流れ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を身に付けよう！</a:t>
            </a:r>
            <a:endParaRPr lang="ja-JP" altLang="en-US" sz="9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フローチャート: 処理 38"/>
              <p:cNvSpPr/>
              <p:nvPr/>
            </p:nvSpPr>
            <p:spPr>
              <a:xfrm>
                <a:off x="5827699" y="2081021"/>
                <a:ext cx="1458901" cy="588077"/>
              </a:xfrm>
              <a:prstGeom prst="flowChartProcess">
                <a:avLst/>
              </a:prstGeom>
              <a:solidFill>
                <a:srgbClr val="FFFF00"/>
              </a:solidFill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39" name="フローチャート: 処理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99" y="2081021"/>
                <a:ext cx="1458901" cy="588077"/>
              </a:xfrm>
              <a:prstGeom prst="flowChartProcess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6350" cmpd="sng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フローチャート: 処理 39"/>
              <p:cNvSpPr/>
              <p:nvPr/>
            </p:nvSpPr>
            <p:spPr>
              <a:xfrm>
                <a:off x="7678179" y="2081021"/>
                <a:ext cx="1264605" cy="588077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>
                          <a:latin typeface="Cambria Math"/>
                        </a:rPr>
                        <m:t>1+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40" name="フローチャート: 処理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179" y="2081021"/>
                <a:ext cx="1264605" cy="588077"/>
              </a:xfrm>
              <a:prstGeom prst="flowChartProcess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>
            <a:stCxn id="39" idx="3"/>
            <a:endCxn id="40" idx="1"/>
          </p:cNvCxnSpPr>
          <p:nvPr/>
        </p:nvCxnSpPr>
        <p:spPr>
          <a:xfrm>
            <a:off x="7286600" y="2375060"/>
            <a:ext cx="39157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フローチャート: 処理 65"/>
              <p:cNvSpPr/>
              <p:nvPr/>
            </p:nvSpPr>
            <p:spPr>
              <a:xfrm>
                <a:off x="2174031" y="4642303"/>
                <a:ext cx="2899767" cy="1488721"/>
              </a:xfrm>
              <a:prstGeom prst="flowChartProcess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 smtClean="0"/>
                  <a:t>積和公式</a:t>
                </a:r>
                <a:endParaRPr lang="en-US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66" name="フローチャート: 処理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31" y="4642303"/>
                <a:ext cx="2899767" cy="1488721"/>
              </a:xfrm>
              <a:prstGeom prst="flowChart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/>
          <p:cNvCxnSpPr>
            <a:stCxn id="4" idx="2"/>
            <a:endCxn id="66" idx="0"/>
          </p:cNvCxnSpPr>
          <p:nvPr/>
        </p:nvCxnSpPr>
        <p:spPr>
          <a:xfrm flipH="1">
            <a:off x="3623915" y="4205953"/>
            <a:ext cx="1782" cy="43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3642152" y="4217517"/>
                <a:ext cx="1556216" cy="401339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10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152" y="4217517"/>
                <a:ext cx="1556216" cy="40133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フローチャート: 処理 70"/>
              <p:cNvSpPr/>
              <p:nvPr/>
            </p:nvSpPr>
            <p:spPr>
              <a:xfrm>
                <a:off x="2177946" y="6544536"/>
                <a:ext cx="2895503" cy="1530704"/>
              </a:xfrm>
              <a:prstGeom prst="flowChartProcess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 smtClean="0"/>
                  <a:t>和積公式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r>
                        <a:rPr lang="en-US" altLang="ja-JP" sz="1000" i="1"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71" name="フローチャート: 処理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46" y="6544536"/>
                <a:ext cx="2895503" cy="1530704"/>
              </a:xfrm>
              <a:prstGeom prst="flowChartProcess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矢印コネクタ 71"/>
          <p:cNvCxnSpPr>
            <a:stCxn id="66" idx="2"/>
            <a:endCxn id="71" idx="0"/>
          </p:cNvCxnSpPr>
          <p:nvPr/>
        </p:nvCxnSpPr>
        <p:spPr>
          <a:xfrm>
            <a:off x="3623915" y="6131024"/>
            <a:ext cx="1783" cy="413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正方形/長方形 77"/>
              <p:cNvSpPr/>
              <p:nvPr/>
            </p:nvSpPr>
            <p:spPr>
              <a:xfrm>
                <a:off x="3593999" y="6097099"/>
                <a:ext cx="1964409" cy="465973"/>
              </a:xfrm>
              <a:prstGeom prst="rect">
                <a:avLst/>
              </a:prstGeom>
              <a:noFill/>
            </p:spPr>
            <p:txBody>
              <a:bodyPr wrap="none" lIns="92659" tIns="46329" rIns="92659" bIns="46329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𝐴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+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𝐵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ja-JP" altLang="en-US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ja-JP" sz="1000" dirty="0" smtClean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とおく</a:t>
                </a:r>
                <a:endParaRPr lang="en-US" altLang="ja-JP" sz="1000" dirty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+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𝛽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−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ja-JP" altLang="ja-JP" sz="10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78" name="正方形/長方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99" y="6097099"/>
                <a:ext cx="1964409" cy="46597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5073798" y="3250704"/>
                <a:ext cx="634868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98" y="3250704"/>
                <a:ext cx="634868" cy="376193"/>
              </a:xfrm>
              <a:prstGeom prst="rect">
                <a:avLst/>
              </a:prstGeom>
              <a:blipFill rotWithShape="1">
                <a:blip r:embed="rId14"/>
                <a:stretch>
                  <a:fillRect l="-59615" t="-151613" r="-33654" b="-2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6998568" y="1697317"/>
                <a:ext cx="957377" cy="6892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>
                          <a:latin typeface="Cambria Math" panose="02040503050406030204" pitchFamily="18" charset="0"/>
                        </a:rPr>
                        <m:t>下式</m:t>
                      </m:r>
                      <m:r>
                        <a:rPr lang="en-US" altLang="ja-JP" sz="100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dirty="0" smtClean="0"/>
              </a:p>
              <a:p>
                <a:pPr algn="ctr"/>
                <a:r>
                  <a:rPr lang="en-US" altLang="ja-JP" sz="1000" dirty="0" smtClean="0"/>
                  <a:t>&amp;</a:t>
                </a:r>
                <a:br>
                  <a:rPr lang="en-US" altLang="ja-JP" sz="1000" dirty="0" smtClean="0"/>
                </a:br>
                <a:r>
                  <a:rPr lang="ja-JP" altLang="en-US" sz="1000" dirty="0" smtClean="0"/>
                  <a:t>上式</a:t>
                </a:r>
                <a:endParaRPr lang="ja-JP" altLang="ja-JP" sz="10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68" y="1697317"/>
                <a:ext cx="957377" cy="689291"/>
              </a:xfrm>
              <a:prstGeom prst="rect">
                <a:avLst/>
              </a:prstGeom>
              <a:blipFill rotWithShape="0">
                <a:blip r:embed="rId1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カギ線コネクタ 91"/>
          <p:cNvCxnSpPr>
            <a:stCxn id="4" idx="3"/>
            <a:endCxn id="95" idx="1"/>
          </p:cNvCxnSpPr>
          <p:nvPr/>
        </p:nvCxnSpPr>
        <p:spPr>
          <a:xfrm>
            <a:off x="5073448" y="3653549"/>
            <a:ext cx="635218" cy="9466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正方形/長方形 94"/>
              <p:cNvSpPr/>
              <p:nvPr/>
            </p:nvSpPr>
            <p:spPr>
              <a:xfrm>
                <a:off x="5708666" y="4323214"/>
                <a:ext cx="1809707" cy="553998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 smtClean="0"/>
                  <a:t>3</a:t>
                </a:r>
                <a:r>
                  <a:rPr lang="ja-JP" altLang="en-US" sz="1000" dirty="0" smtClean="0"/>
                  <a:t>倍角の公式</a:t>
                </a:r>
                <a:endParaRPr lang="en-US" altLang="ja-JP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3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−4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4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−3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95" name="正方形/長方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66" y="4323214"/>
                <a:ext cx="1809707" cy="553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正方形/長方形 98"/>
              <p:cNvSpPr/>
              <p:nvPr/>
            </p:nvSpPr>
            <p:spPr>
              <a:xfrm>
                <a:off x="5073798" y="4594175"/>
                <a:ext cx="640414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=2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99" name="正方形/長方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98" y="4594175"/>
                <a:ext cx="640414" cy="384721"/>
              </a:xfrm>
              <a:prstGeom prst="rect">
                <a:avLst/>
              </a:prstGeom>
              <a:blipFill rotWithShape="1">
                <a:blip r:embed="rId19"/>
                <a:stretch>
                  <a:fillRect l="-64762" t="-149206" r="-26667" b="-2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C:\Users\048\Dropbox\Zacky\国際学院\mathmatics\まとめシリーズ\三角比\基礎だけさらっと学習\三角比\pict\正弦定理.bmp"/>
          <p:cNvPicPr>
            <a:picLocks noChangeAspect="1" noChangeArrowheads="1"/>
          </p:cNvPicPr>
          <p:nvPr/>
        </p:nvPicPr>
        <p:blipFill rotWithShape="1"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6" t="14520" r="15561" b="15189"/>
          <a:stretch/>
        </p:blipFill>
        <p:spPr bwMode="auto">
          <a:xfrm>
            <a:off x="5789157" y="6355916"/>
            <a:ext cx="921379" cy="926496"/>
          </a:xfrm>
          <a:prstGeom prst="rect">
            <a:avLst/>
          </a:prstGeom>
          <a:noFill/>
          <a:extLst/>
        </p:spPr>
      </p:pic>
      <p:pic>
        <p:nvPicPr>
          <p:cNvPr id="1031" name="Picture 7" descr="C:\Users\048\Dropbox\Zacky\国際学院\mathmatics\まとめシリーズ\三角比\基礎だけさらっと学習\三角比\pict\単位円.bmp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32" y="1588415"/>
            <a:ext cx="1441722" cy="1303759"/>
          </a:xfrm>
          <a:prstGeom prst="rect">
            <a:avLst/>
          </a:prstGeom>
          <a:noFill/>
          <a:extLst/>
        </p:spPr>
      </p:pic>
      <p:sp>
        <p:nvSpPr>
          <p:cNvPr id="124" name="テキスト ボックス 123"/>
          <p:cNvSpPr txBox="1"/>
          <p:nvPr/>
        </p:nvSpPr>
        <p:spPr>
          <a:xfrm>
            <a:off x="5045098" y="2242592"/>
            <a:ext cx="69012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ＭＳ 明朝" pitchFamily="17" charset="-128"/>
                <a:ea typeface="ＭＳ 明朝" pitchFamily="17" charset="-128"/>
              </a:rPr>
              <a:t>三平方</a:t>
            </a:r>
            <a:r>
              <a:rPr kumimoji="1" lang="en-US" altLang="ja-JP" sz="1000" dirty="0" smtClean="0">
                <a:latin typeface="ＭＳ 明朝" pitchFamily="17" charset="-128"/>
                <a:ea typeface="ＭＳ 明朝" pitchFamily="17" charset="-128"/>
              </a:rPr>
              <a:t/>
            </a:r>
            <a:br>
              <a:rPr kumimoji="1" lang="en-US" altLang="ja-JP" sz="1000" dirty="0" smtClean="0">
                <a:latin typeface="ＭＳ 明朝" pitchFamily="17" charset="-128"/>
                <a:ea typeface="ＭＳ 明朝" pitchFamily="17" charset="-128"/>
              </a:rPr>
            </a:br>
            <a:r>
              <a:rPr kumimoji="1" lang="ja-JP" altLang="en-US" sz="1000" dirty="0" smtClean="0">
                <a:latin typeface="ＭＳ 明朝" pitchFamily="17" charset="-128"/>
                <a:ea typeface="ＭＳ 明朝" pitchFamily="17" charset="-128"/>
              </a:rPr>
              <a:t>の定理</a:t>
            </a:r>
            <a:endParaRPr kumimoji="1" lang="ja-JP" altLang="en-US" sz="10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角丸四角形吹き出し 126"/>
              <p:cNvSpPr/>
              <p:nvPr/>
            </p:nvSpPr>
            <p:spPr>
              <a:xfrm>
                <a:off x="7380806" y="6131064"/>
                <a:ext cx="1337368" cy="360000"/>
              </a:xfrm>
              <a:prstGeom prst="wedgeRoundRectCallout">
                <a:avLst>
                  <a:gd name="adj1" fmla="val -17419"/>
                  <a:gd name="adj2" fmla="val -70602"/>
                  <a:gd name="adj3" fmla="val 16667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数学</a:t>
                </a:r>
                <a:r>
                  <a:rPr lang="en-US" altLang="ja-JP" sz="900" kern="100" dirty="0" err="1">
                    <a:latin typeface="Cambria Math"/>
                    <a:ea typeface="ＭＳ 明朝"/>
                    <a:cs typeface="Times New Roman"/>
                  </a:rPr>
                  <a:t>ⅠⅡ</a:t>
                </a:r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では、</a:t>
                </a:r>
                <a:endParaRPr lang="en-US" altLang="ja-JP" sz="900" kern="100" dirty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9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</m:oMath>
                </a14:m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の</a:t>
                </a:r>
                <a:r>
                  <a:rPr lang="ja-JP" altLang="en-US" sz="900" dirty="0" smtClean="0">
                    <a:latin typeface="ＭＳ 明朝" pitchFamily="17" charset="-128"/>
                    <a:ea typeface="ＭＳ 明朝" pitchFamily="17" charset="-128"/>
                  </a:rPr>
                  <a:t>形にまとめたい</a:t>
                </a:r>
                <a:endParaRPr lang="ja-JP" altLang="en-US" sz="9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127" name="角丸四角形吹き出し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06" y="6131064"/>
                <a:ext cx="1337368" cy="360000"/>
              </a:xfrm>
              <a:prstGeom prst="wedgeRoundRectCallout">
                <a:avLst>
                  <a:gd name="adj1" fmla="val -17419"/>
                  <a:gd name="adj2" fmla="val -70602"/>
                  <a:gd name="adj3" fmla="val 16667"/>
                </a:avLst>
              </a:prstGeom>
              <a:blipFill rotWithShape="1">
                <a:blip r:embed="rId22"/>
                <a:stretch>
                  <a:fillRect b="-4110"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角丸四角形吹き出し 133"/>
          <p:cNvSpPr/>
          <p:nvPr/>
        </p:nvSpPr>
        <p:spPr>
          <a:xfrm>
            <a:off x="9415712" y="6131064"/>
            <a:ext cx="1337368" cy="360000"/>
          </a:xfrm>
          <a:prstGeom prst="wedgeRoundRectCallout">
            <a:avLst>
              <a:gd name="adj1" fmla="val 20541"/>
              <a:gd name="adj2" fmla="val -72175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数学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Ⅲ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の積分では、</a:t>
            </a:r>
            <a:endParaRPr lang="en-US" altLang="ja-JP" sz="900" dirty="0">
              <a:latin typeface="ＭＳ 明朝" pitchFamily="17" charset="-128"/>
              <a:ea typeface="ＭＳ 明朝" pitchFamily="17" charset="-128"/>
            </a:endParaRPr>
          </a:p>
          <a:p>
            <a:pPr algn="ctr"/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次数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を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下げたい</a:t>
            </a:r>
            <a:endParaRPr lang="ja-JP" altLang="en-US" sz="900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42658" y="3829178"/>
            <a:ext cx="1887358" cy="4246062"/>
          </a:xfrm>
          <a:prstGeom prst="roundRect">
            <a:avLst>
              <a:gd name="adj" fmla="val 7416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還元公式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258246" y="4114800"/>
                <a:ext cx="1656184" cy="8584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 smtClean="0"/>
                  <a:t>余角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6" y="4114800"/>
                <a:ext cx="1656184" cy="85844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258246" y="5711170"/>
                <a:ext cx="1656184" cy="70788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補角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6" y="5711170"/>
                <a:ext cx="1656184" cy="707886"/>
              </a:xfrm>
              <a:prstGeom prst="rect">
                <a:avLst/>
              </a:prstGeom>
              <a:blipFill rotWithShape="1">
                <a:blip r:embed="rId24"/>
                <a:stretch>
                  <a:fillRect b="-85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カギ線コネクタ 56"/>
          <p:cNvCxnSpPr>
            <a:stCxn id="4" idx="1"/>
            <a:endCxn id="54" idx="0"/>
          </p:cNvCxnSpPr>
          <p:nvPr/>
        </p:nvCxnSpPr>
        <p:spPr>
          <a:xfrm rot="10800000" flipV="1">
            <a:off x="1086337" y="3653548"/>
            <a:ext cx="1091608" cy="1756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241" idx="2"/>
            <a:endCxn id="95" idx="3"/>
          </p:cNvCxnSpPr>
          <p:nvPr/>
        </p:nvCxnSpPr>
        <p:spPr>
          <a:xfrm rot="5400000">
            <a:off x="7452278" y="4327949"/>
            <a:ext cx="338360" cy="20616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119172" y="2055044"/>
                <a:ext cx="2630924" cy="40357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ja-JP" altLang="ja-JP" sz="9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9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sz="900" b="0" i="1" smtClean="0">
                              <a:latin typeface="Cambria Math"/>
                            </a:rPr>
                            <m:t>⋅</m:t>
                          </m:r>
                          <m:f>
                            <m:f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/>
                                </a:rPr>
                                <m:t>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ja-JP" sz="900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sz="900" b="0" i="1" smtClean="0">
                              <a:latin typeface="Cambria Math"/>
                            </a:rPr>
                            <m:t>⋅</m:t>
                          </m:r>
                          <m:f>
                            <m:f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9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2" y="2055044"/>
                <a:ext cx="2630924" cy="40357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カギ線コネクタ 68"/>
          <p:cNvCxnSpPr>
            <a:stCxn id="4" idx="1"/>
            <a:endCxn id="14" idx="2"/>
          </p:cNvCxnSpPr>
          <p:nvPr/>
        </p:nvCxnSpPr>
        <p:spPr>
          <a:xfrm rot="10800000">
            <a:off x="1434635" y="2458617"/>
            <a:ext cx="743311" cy="119493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160824" y="1255201"/>
                <a:ext cx="2547622" cy="627351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000" kern="100" dirty="0">
                    <a:latin typeface="+mn-ea"/>
                    <a:cs typeface="Times New Roman"/>
                  </a:rPr>
                  <a:t>三角関数の合成（加法定理の逆）</a:t>
                </a:r>
                <a:endParaRPr lang="en-US" altLang="ja-JP" sz="10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>
                          <a:latin typeface="Cambria Math"/>
                        </a:rPr>
                        <m:t>𝑎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r>
                        <a:rPr lang="en-US" altLang="ja-JP" sz="1000" i="1">
                          <a:latin typeface="Cambria Math"/>
                        </a:rPr>
                        <m:t>𝑏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4" y="1255201"/>
                <a:ext cx="2547622" cy="62735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正方形/長方形 74"/>
              <p:cNvSpPr/>
              <p:nvPr/>
            </p:nvSpPr>
            <p:spPr>
              <a:xfrm>
                <a:off x="0" y="3313504"/>
                <a:ext cx="1052033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900" dirty="0" smtClean="0">
                    <a:latin typeface="ＭＳ 明朝" pitchFamily="17" charset="-128"/>
                    <a:ea typeface="ＭＳ 明朝" pitchFamily="17" charset="-128"/>
                  </a:rPr>
                  <a:t>余弦での合成は、</a:t>
                </a:r>
                <a:endParaRPr lang="en-US" altLang="ja-JP" sz="9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900" i="1">
                        <a:latin typeface="Cambria Math"/>
                      </a:rPr>
                      <m:t>𝛼</m:t>
                    </m:r>
                    <m:r>
                      <a:rPr lang="en-US" altLang="ja-JP" sz="900">
                        <a:latin typeface="Cambria Math"/>
                      </a:rPr>
                      <m:t>+</m:t>
                    </m:r>
                    <m:r>
                      <a:rPr lang="en-US" altLang="ja-JP" sz="900" i="1">
                        <a:latin typeface="Cambria Math"/>
                      </a:rPr>
                      <m:t>𝛽</m:t>
                    </m:r>
                    <m:r>
                      <a:rPr lang="en-US" altLang="ja-JP" sz="900">
                        <a:latin typeface="Cambria Math"/>
                      </a:rPr>
                      <m:t>=90°</m:t>
                    </m:r>
                  </m:oMath>
                </a14:m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より</a:t>
                </a:r>
                <a:endParaRPr lang="en-US" altLang="ja-JP" sz="9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余</a:t>
                </a:r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角でも導出可</a:t>
                </a:r>
              </a:p>
            </p:txBody>
          </p:sp>
        </mc:Choice>
        <mc:Fallback xmlns="">
          <p:sp>
            <p:nvSpPr>
              <p:cNvPr id="75" name="正方形/長方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13504"/>
                <a:ext cx="1052033" cy="507831"/>
              </a:xfrm>
              <a:prstGeom prst="rect">
                <a:avLst/>
              </a:prstGeom>
              <a:blipFill rotWithShape="1">
                <a:blip r:embed="rId27"/>
                <a:stretch>
                  <a:fillRect r="-2312"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:\Users\048\Dropbox\Zacky\国際学院\mathmatics\まとめシリーズ\三角比\基礎だけさらっと学習\三角比\pict\余角.bmp"/>
          <p:cNvPicPr>
            <a:picLocks noChangeAspect="1" noChangeArrowheads="1"/>
          </p:cNvPicPr>
          <p:nvPr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5" y="5053688"/>
            <a:ext cx="931326" cy="573280"/>
          </a:xfrm>
          <a:prstGeom prst="rect">
            <a:avLst/>
          </a:prstGeom>
          <a:noFill/>
          <a:extLst/>
        </p:spPr>
      </p:pic>
      <p:pic>
        <p:nvPicPr>
          <p:cNvPr id="1029" name="Picture 5" descr="C:\Users\048\Dropbox\Zacky\国際学院\mathmatics\まとめシリーズ\三角比\基礎だけさらっと学習\三角比\pict\補角.bmp"/>
          <p:cNvPicPr>
            <a:picLocks noChangeAspect="1" noChangeArrowheads="1"/>
          </p:cNvPicPr>
          <p:nvPr/>
        </p:nvPicPr>
        <p:blipFill rotWithShape="1"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8"/>
          <a:stretch/>
        </p:blipFill>
        <p:spPr bwMode="auto">
          <a:xfrm>
            <a:off x="469418" y="6500123"/>
            <a:ext cx="1243112" cy="1143069"/>
          </a:xfrm>
          <a:prstGeom prst="rect">
            <a:avLst/>
          </a:prstGeom>
          <a:noFill/>
          <a:extLst/>
        </p:spPr>
      </p:pic>
      <p:sp>
        <p:nvSpPr>
          <p:cNvPr id="58" name="二方向矢印 57"/>
          <p:cNvSpPr/>
          <p:nvPr/>
        </p:nvSpPr>
        <p:spPr>
          <a:xfrm>
            <a:off x="8954572" y="7439522"/>
            <a:ext cx="1844746" cy="635718"/>
          </a:xfrm>
          <a:prstGeom prst="leftUpArrow">
            <a:avLst>
              <a:gd name="adj1" fmla="val 55632"/>
              <a:gd name="adj2" fmla="val 41897"/>
              <a:gd name="adj3" fmla="val 16206"/>
            </a:avLst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式ではなく、位置関係＝図で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/>
            </a:r>
            <a:b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</a:br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覚える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>(2</a:t>
            </a:r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辺と間の角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>)</a:t>
            </a:r>
            <a:endParaRPr lang="ja-JP" altLang="en-US" sz="8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六角形 67"/>
              <p:cNvSpPr/>
              <p:nvPr/>
            </p:nvSpPr>
            <p:spPr>
              <a:xfrm>
                <a:off x="5342384" y="5059068"/>
                <a:ext cx="1789874" cy="423884"/>
              </a:xfrm>
              <a:prstGeom prst="hexagon">
                <a:avLst>
                  <a:gd name="adj" fmla="val 30392"/>
                  <a:gd name="vf" fmla="val 115470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kumimoji="1" lang="en-US" altLang="ja-JP" sz="900" kern="100" dirty="0" smtClean="0">
                    <a:effectLst/>
                    <a:ea typeface="ＭＳ 明朝"/>
                    <a:cs typeface="Times New Roman"/>
                  </a:rPr>
                  <a:t>(</a:t>
                </a:r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加法定理・</a:t>
                </a:r>
                <a:r>
                  <a:rPr kumimoji="1" lang="en-US" altLang="ja-JP" sz="900" kern="100" dirty="0" smtClean="0">
                    <a:effectLst/>
                    <a:ea typeface="ＭＳ 明朝"/>
                    <a:cs typeface="Times New Roman"/>
                  </a:rPr>
                  <a:t>)</a:t>
                </a:r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半角公式は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00" kern="100">
                        <a:latin typeface="Cambria Math"/>
                        <a:ea typeface="ＭＳ 明朝"/>
                        <a:cs typeface="Times New Roman"/>
                      </a:rPr>
                      <m:t>tan</m:t>
                    </m:r>
                    <m:r>
                      <a:rPr lang="en-US" altLang="ja-JP" sz="900" b="0" i="1" kern="100" smtClean="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  <m:r>
                      <a:rPr lang="en-US" altLang="ja-JP" sz="900" b="0" i="0" kern="100" smtClean="0">
                        <a:latin typeface="Cambria Math"/>
                        <a:ea typeface="ＭＳ 明朝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altLang="ja-JP" sz="900" b="0" i="1" kern="100" smtClean="0">
                            <a:latin typeface="Cambria Math" panose="02040503050406030204" pitchFamily="18" charset="0"/>
                            <a:ea typeface="ＭＳ 明朝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sin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cos</m:t>
                        </m:r>
                        <m: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 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den>
                    </m:f>
                  </m:oMath>
                </a14:m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より導出</a:t>
                </a:r>
                <a:endParaRPr kumimoji="1" lang="ja-JP" altLang="en-US" sz="900" kern="100" dirty="0">
                  <a:effectLst/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68" name="六角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384" y="5059068"/>
                <a:ext cx="1789874" cy="423884"/>
              </a:xfrm>
              <a:prstGeom prst="hexagon">
                <a:avLst>
                  <a:gd name="adj" fmla="val 30392"/>
                  <a:gd name="vf" fmla="val 115470"/>
                </a:avLst>
              </a:prstGeom>
              <a:blipFill rotWithShape="1">
                <a:blip r:embed="rId30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3409954" y="149964"/>
                <a:ext cx="1642289" cy="1088375"/>
              </a:xfrm>
              <a:prstGeom prst="rect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900" dirty="0" smtClean="0"/>
                  <a:t>三角比の定義</a:t>
                </a:r>
                <a:endParaRPr lang="en-US" altLang="ja-JP" sz="9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00" b="0" i="1" dirty="0">
                          <a:latin typeface="Cambria Math"/>
                        </a:rPr>
                        <m:t>正弦</m:t>
                      </m:r>
                      <m:r>
                        <a:rPr lang="ja-JP" altLang="en-US" sz="900" b="0" i="1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余弦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横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正接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横</m:t>
                          </m:r>
                        </m:den>
                      </m:f>
                    </m:oMath>
                  </m:oMathPara>
                </a14:m>
                <a:endParaRPr lang="ja-JP" altLang="ja-JP" sz="900" dirty="0"/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4" y="149964"/>
                <a:ext cx="1642289" cy="108837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>
            <a:stCxn id="14" idx="0"/>
            <a:endCxn id="53" idx="2"/>
          </p:cNvCxnSpPr>
          <p:nvPr/>
        </p:nvCxnSpPr>
        <p:spPr>
          <a:xfrm flipV="1">
            <a:off x="1434634" y="1882552"/>
            <a:ext cx="1" cy="1724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3" descr="C:\Users\048\Dropbox\Zacky\国際学院\mathmatics\まとめシリーズ\三角比\基礎だけさらっと学習\三角比\pict\合成1.bmp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0" y="2602632"/>
            <a:ext cx="826725" cy="541171"/>
          </a:xfrm>
          <a:prstGeom prst="rect">
            <a:avLst/>
          </a:prstGeom>
          <a:noFill/>
          <a:extLst/>
        </p:spPr>
      </p:pic>
      <p:pic>
        <p:nvPicPr>
          <p:cNvPr id="63" name="Picture 4" descr="C:\Users\048\Dropbox\Zacky\国際学院\mathmatics\まとめシリーズ\三角比\基礎だけさらっと学習\三角比\pict\合成2.bmp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6" y="2502064"/>
            <a:ext cx="663222" cy="852056"/>
          </a:xfrm>
          <a:prstGeom prst="rect">
            <a:avLst/>
          </a:prstGeom>
          <a:noFill/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フローチャート: 処理 1"/>
              <p:cNvSpPr/>
              <p:nvPr/>
            </p:nvSpPr>
            <p:spPr>
              <a:xfrm>
                <a:off x="5374823" y="7490398"/>
                <a:ext cx="3579748" cy="584841"/>
              </a:xfrm>
              <a:prstGeom prst="flowChartProcess">
                <a:avLst/>
              </a:prstGeom>
              <a:gradFill>
                <a:gsLst>
                  <a:gs pos="0">
                    <a:srgbClr val="FFFF00"/>
                  </a:gs>
                  <a:gs pos="50000">
                    <a:srgbClr val="FFFF99">
                      <a:alpha val="50000"/>
                    </a:srgbClr>
                  </a:gs>
                  <a:gs pos="100000">
                    <a:srgbClr val="FFFF00"/>
                  </a:gs>
                </a:gsLst>
                <a:lin ang="5400000" scaled="1"/>
              </a:gra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/>
                  <a:t>三角形の</a:t>
                </a:r>
                <a:r>
                  <a:rPr lang="ja-JP" altLang="ja-JP" sz="1000" dirty="0" smtClean="0"/>
                  <a:t>面積</a:t>
                </a:r>
                <a:r>
                  <a:rPr lang="ja-JP" altLang="en-US" sz="1000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700" i="1">
                            <a:latin typeface="Cambria Math"/>
                          </a:rPr>
                          <m:t>𝑆</m:t>
                        </m:r>
                        <m:r>
                          <a:rPr lang="en-US" altLang="ja-JP" sz="7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ja-JP" altLang="ja-JP" sz="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7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7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700" i="1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底辺</m:t>
                        </m:r>
                        <m:r>
                          <a:rPr lang="en-US" altLang="ja-JP" sz="700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高さ</m:t>
                        </m:r>
                      </m:e>
                    </m:d>
                  </m:oMath>
                </a14:m>
                <a:endParaRPr lang="ja-JP" altLang="ja-JP" sz="1000" dirty="0"/>
              </a:p>
              <a:p>
                <a:r>
                  <a:rPr lang="ja-JP" altLang="en-US" sz="10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𝑆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latin typeface="Cambria Math"/>
                      </a:rPr>
                      <m:t>𝑏𝑐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latin typeface="Cambria Math"/>
                      </a:rPr>
                      <m:t>𝑐𝑎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e>
                    </m:func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latin typeface="Cambria Math"/>
                      </a:rPr>
                      <m:t>𝑎𝑏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𝐶</m:t>
                        </m:r>
                      </m:e>
                    </m:func>
                  </m:oMath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2" name="フローチャート: 処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23" y="7490398"/>
                <a:ext cx="3579748" cy="584841"/>
              </a:xfrm>
              <a:prstGeom prst="flowChartProcess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048\Dropbox\Zacky\国際学院\mathmatics\まとめシリーズ\三角比\基礎だけさらっと学習\三角比\pict\三角形sin求積.bmp"/>
          <p:cNvPicPr>
            <a:picLocks noChangeAspect="1" noChangeArrowheads="1"/>
          </p:cNvPicPr>
          <p:nvPr/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475" y="7522018"/>
            <a:ext cx="792088" cy="532553"/>
          </a:xfrm>
          <a:prstGeom prst="rect">
            <a:avLst/>
          </a:prstGeom>
          <a:noFill/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303759" y="1293422"/>
                <a:ext cx="5345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>
                          <a:latin typeface="Cambria Math" panose="02040503050406030204" pitchFamily="18" charset="0"/>
                        </a:rPr>
                        <m:t>斜辺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759" y="1293422"/>
                <a:ext cx="534569" cy="153888"/>
              </a:xfrm>
              <a:prstGeom prst="rect">
                <a:avLst/>
              </a:prstGeom>
              <a:blipFill rotWithShape="1">
                <a:blip r:embed="rId41"/>
                <a:stretch>
                  <a:fillRect l="-7955" t="-4000" r="-4545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正方形/長方形 72"/>
          <p:cNvSpPr/>
          <p:nvPr/>
        </p:nvSpPr>
        <p:spPr>
          <a:xfrm>
            <a:off x="2318073" y="4314786"/>
            <a:ext cx="1296119" cy="232062"/>
          </a:xfrm>
          <a:prstGeom prst="rect">
            <a:avLst/>
          </a:prstGeom>
          <a:noFill/>
        </p:spPr>
        <p:txBody>
          <a:bodyPr wrap="square" lIns="92659" tIns="46329" rIns="92659" bIns="46329">
            <a:spAutoFit/>
          </a:bodyPr>
          <a:lstStyle/>
          <a:p>
            <a:pPr algn="r"/>
            <a:r>
              <a:rPr lang="en-US" altLang="ja-JP" sz="9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9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筆算でかくとよい</a:t>
            </a:r>
            <a:endParaRPr lang="en-US" altLang="ja-JP" sz="9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フローチャート: 処理 82"/>
              <p:cNvSpPr/>
              <p:nvPr/>
            </p:nvSpPr>
            <p:spPr>
              <a:xfrm>
                <a:off x="9188954" y="186268"/>
                <a:ext cx="1610364" cy="1185177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b="0" i="1" smtClean="0">
                        <a:latin typeface="Cambria Math"/>
                      </a:rPr>
                      <m:t>𝑡</m:t>
                    </m:r>
                    <m:r>
                      <a:rPr lang="en-US" altLang="ja-JP" sz="1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000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ja-JP" sz="1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 とおくと</a:t>
                </a:r>
                <a:endParaRPr lang="en-US" altLang="ja-JP" sz="1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00" dirty="0" smtClean="0"/>
              </a:p>
            </p:txBody>
          </p:sp>
        </mc:Choice>
        <mc:Fallback xmlns="">
          <p:sp>
            <p:nvSpPr>
              <p:cNvPr id="83" name="フローチャート: 処理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954" y="186268"/>
                <a:ext cx="1610364" cy="1185177"/>
              </a:xfrm>
              <a:prstGeom prst="flowChartProcess">
                <a:avLst/>
              </a:prstGeom>
              <a:blipFill rotWithShape="1">
                <a:blip r:embed="rId42"/>
                <a:stretch>
                  <a:fillRect/>
                </a:stretch>
              </a:blipFill>
              <a:ln w="6350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正方形/長方形 75"/>
              <p:cNvSpPr/>
              <p:nvPr/>
            </p:nvSpPr>
            <p:spPr>
              <a:xfrm>
                <a:off x="7678179" y="586409"/>
                <a:ext cx="1264605" cy="619756"/>
              </a:xfrm>
              <a:prstGeom prst="rect">
                <a:avLst/>
              </a:prstGeom>
              <a:solidFill>
                <a:schemeClr val="bg1"/>
              </a:solidFill>
              <a:ln w="635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76" name="正方形/長方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179" y="586409"/>
                <a:ext cx="1264605" cy="619756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  <a:ln w="6350" cmpd="sng"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/>
              <p:cNvSpPr/>
              <p:nvPr/>
            </p:nvSpPr>
            <p:spPr>
              <a:xfrm>
                <a:off x="9086800" y="6815460"/>
                <a:ext cx="1759074" cy="539700"/>
              </a:xfrm>
              <a:prstGeom prst="rect">
                <a:avLst/>
              </a:prstGeom>
              <a:noFill/>
              <a:ln w="12700" cmpd="dbl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※以下の形も使えるように！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800" y="6815460"/>
                <a:ext cx="1759074" cy="539700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  <a:ln w="12700" cmpd="dbl"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/>
              <p:cNvSpPr/>
              <p:nvPr/>
            </p:nvSpPr>
            <p:spPr>
              <a:xfrm>
                <a:off x="7286600" y="6647274"/>
                <a:ext cx="1933289" cy="707886"/>
              </a:xfrm>
              <a:prstGeom prst="rect">
                <a:avLst/>
              </a:prstGeom>
              <a:noFill/>
              <a:ln w="38100" cmpd="dbl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 smtClean="0"/>
                  <a:t>余弦定理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latin typeface="Cambria Math"/>
                        </a:rPr>
                        <m:t>𝑏𝑐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latin typeface="Cambria Math"/>
                        </a:rPr>
                        <m:t>𝑐𝑎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latin typeface="Cambria Math"/>
                        </a:rPr>
                        <m:t>𝑎𝑏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86" name="正方形/長方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00" y="6647274"/>
                <a:ext cx="1933289" cy="707886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  <a:ln w="38100" cmpd="dbl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フローチャート: 処理 211"/>
              <p:cNvSpPr/>
              <p:nvPr/>
            </p:nvSpPr>
            <p:spPr>
              <a:xfrm>
                <a:off x="5837638" y="421129"/>
                <a:ext cx="1620729" cy="950316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b="0" i="1" smtClean="0">
                        <a:latin typeface="Cambria Math"/>
                      </a:rPr>
                      <m:t>𝑡</m:t>
                    </m:r>
                    <m:r>
                      <a:rPr lang="en-US" altLang="ja-JP" sz="1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altLang="ja-JP" sz="1000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 とおくと</a:t>
                </a:r>
                <a:endParaRPr lang="en-US" altLang="ja-JP" sz="1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212" name="フローチャート: 処理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638" y="421129"/>
                <a:ext cx="1620729" cy="950316"/>
              </a:xfrm>
              <a:prstGeom prst="flowChartProcess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角丸四角形 240"/>
          <p:cNvSpPr/>
          <p:nvPr/>
        </p:nvSpPr>
        <p:spPr>
          <a:xfrm>
            <a:off x="5714212" y="2953895"/>
            <a:ext cx="4020660" cy="1307958"/>
          </a:xfrm>
          <a:prstGeom prst="roundRect">
            <a:avLst>
              <a:gd name="adj" fmla="val 7416"/>
            </a:avLst>
          </a:prstGeom>
          <a:gradFill>
            <a:gsLst>
              <a:gs pos="0">
                <a:srgbClr val="FFFF00"/>
              </a:gs>
              <a:gs pos="50000">
                <a:srgbClr val="FFFF99">
                  <a:alpha val="50000"/>
                </a:srgbClr>
              </a:gs>
              <a:gs pos="100000">
                <a:srgbClr val="FFFF00"/>
              </a:gs>
            </a:gsLst>
            <a:lin ang="5400000" scaled="1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倍角公式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フローチャート: 処理 241"/>
              <p:cNvSpPr/>
              <p:nvPr/>
            </p:nvSpPr>
            <p:spPr>
              <a:xfrm>
                <a:off x="5830692" y="3215488"/>
                <a:ext cx="1815948" cy="875436"/>
              </a:xfrm>
              <a:prstGeom prst="flowChartProcess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5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−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5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tan</m:t>
                      </m:r>
                      <m: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1</m:t>
                          </m:r>
                          <m:r>
                            <a:rPr lang="en-US" sz="1000" b="0" i="1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000" b="0" i="1" kern="100" smtClean="0">
                                      <a:latin typeface="Cambria Math" panose="02040503050406030204" pitchFamily="18" charset="0"/>
                                      <a:ea typeface="ＭＳ 明朝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kern="10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000" b="0" i="0" kern="100" smtClean="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242" name="フローチャート: 処理 2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92" y="3215488"/>
                <a:ext cx="1815948" cy="875436"/>
              </a:xfrm>
              <a:prstGeom prst="flowChartProcess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フローチャート: 処理 242"/>
              <p:cNvSpPr/>
              <p:nvPr/>
            </p:nvSpPr>
            <p:spPr>
              <a:xfrm>
                <a:off x="7790656" y="3780802"/>
                <a:ext cx="1368152" cy="400464"/>
              </a:xfrm>
              <a:prstGeom prst="flowChartProcess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1−2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−1</m:t>
                      </m:r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243" name="フローチャート: 処理 2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56" y="3780802"/>
                <a:ext cx="1368152" cy="400464"/>
              </a:xfrm>
              <a:prstGeom prst="flowChartProcess">
                <a:avLst/>
              </a:prstGeom>
              <a:blipFill rotWithShape="1">
                <a:blip r:embed="rId48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正方形/長方形 244"/>
              <p:cNvSpPr/>
              <p:nvPr/>
            </p:nvSpPr>
            <p:spPr>
              <a:xfrm>
                <a:off x="8438728" y="3068965"/>
                <a:ext cx="1227131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/>
                                </a:rPr>
                                <m:t>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245" name="正方形/長方形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728" y="3068965"/>
                <a:ext cx="1227131" cy="40011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正方形/長方形 306"/>
              <p:cNvSpPr/>
              <p:nvPr/>
            </p:nvSpPr>
            <p:spPr>
              <a:xfrm>
                <a:off x="8474732" y="4372635"/>
                <a:ext cx="212423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ja-JP" altLang="ja-JP" sz="1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ja-JP" sz="10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ja-JP" altLang="en-US" sz="1000" b="0" i="1" smtClean="0">
                        <a:latin typeface="Cambria Math"/>
                      </a:rPr>
                      <m:t>，</m:t>
                    </m:r>
                    <m:func>
                      <m:funcPr>
                        <m:ctrlPr>
                          <a:rPr lang="ja-JP" altLang="ja-JP" sz="1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latin typeface="Cambria Math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ja-JP" sz="10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について整理する</a:t>
                </a:r>
                <a:endParaRPr lang="en-US" altLang="ja-JP" sz="1000" dirty="0" smtClean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307" name="正方形/長方形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732" y="4372635"/>
                <a:ext cx="2124236" cy="246221"/>
              </a:xfrm>
              <a:prstGeom prst="rect">
                <a:avLst/>
              </a:prstGeom>
              <a:blipFill rotWithShape="1">
                <a:blip r:embed="rId50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フローチャート: 処理 86"/>
          <p:cNvSpPr/>
          <p:nvPr/>
        </p:nvSpPr>
        <p:spPr>
          <a:xfrm>
            <a:off x="5938703" y="3494850"/>
            <a:ext cx="1599924" cy="209300"/>
          </a:xfrm>
          <a:prstGeom prst="flowChartProcess">
            <a:avLst/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2659" tIns="46329" rIns="92659" bIns="46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ja-JP" sz="1000" dirty="0"/>
          </a:p>
        </p:txBody>
      </p:sp>
      <p:cxnSp>
        <p:nvCxnSpPr>
          <p:cNvPr id="105" name="カギ線コネクタ 104"/>
          <p:cNvCxnSpPr>
            <a:stCxn id="243" idx="2"/>
            <a:endCxn id="12" idx="0"/>
          </p:cNvCxnSpPr>
          <p:nvPr/>
        </p:nvCxnSpPr>
        <p:spPr>
          <a:xfrm rot="16200000" flipH="1">
            <a:off x="8878210" y="3777788"/>
            <a:ext cx="797630" cy="1604586"/>
          </a:xfrm>
          <a:prstGeom prst="bentConnector3">
            <a:avLst>
              <a:gd name="adj1" fmla="val 5095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カギ線コネクタ 157"/>
          <p:cNvCxnSpPr>
            <a:stCxn id="241" idx="3"/>
            <a:endCxn id="96" idx="2"/>
          </p:cNvCxnSpPr>
          <p:nvPr/>
        </p:nvCxnSpPr>
        <p:spPr>
          <a:xfrm flipV="1">
            <a:off x="9734872" y="2782737"/>
            <a:ext cx="262037" cy="82513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正方形/長方形 95"/>
              <p:cNvSpPr/>
              <p:nvPr/>
            </p:nvSpPr>
            <p:spPr>
              <a:xfrm>
                <a:off x="9194499" y="1966919"/>
                <a:ext cx="1604819" cy="815818"/>
              </a:xfrm>
              <a:prstGeom prst="rect">
                <a:avLst/>
              </a:prstGeom>
              <a:solidFill>
                <a:schemeClr val="bg1"/>
              </a:solidFill>
              <a:ln w="635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kern="100" smtClean="0">
                          <a:latin typeface="Cambria Math"/>
                          <a:ea typeface="ＭＳ 明朝"/>
                          <a:cs typeface="Times New Roman"/>
                        </a:rPr>
                        <m:t>tan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m:rPr>
                          <m:aln/>
                        </m:rP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ja-JP" sz="1000" i="1" kern="100">
                                      <a:latin typeface="Cambria Math" panose="02040503050406030204" pitchFamily="18" charset="0"/>
                                      <a:ea typeface="ＭＳ 明朝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 kern="10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 kern="10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b="0" i="1" kern="100" smtClean="0">
                          <a:latin typeface="Cambria Math" panose="02040503050406030204" pitchFamily="18" charset="0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ja-JP" sz="1000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96" name="正方形/長方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99" y="1966919"/>
                <a:ext cx="1604819" cy="815818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 w="6350" cmpd="sng"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/>
          <p:cNvCxnSpPr>
            <a:stCxn id="96" idx="0"/>
            <a:endCxn id="83" idx="2"/>
          </p:cNvCxnSpPr>
          <p:nvPr/>
        </p:nvCxnSpPr>
        <p:spPr>
          <a:xfrm flipH="1" flipV="1">
            <a:off x="9994136" y="1371445"/>
            <a:ext cx="2773" cy="5954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76" idx="1"/>
            <a:endCxn id="212" idx="3"/>
          </p:cNvCxnSpPr>
          <p:nvPr/>
        </p:nvCxnSpPr>
        <p:spPr>
          <a:xfrm flipH="1">
            <a:off x="7458367" y="896287"/>
            <a:ext cx="2198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1" idx="3"/>
            <a:endCxn id="82" idx="1"/>
          </p:cNvCxnSpPr>
          <p:nvPr/>
        </p:nvCxnSpPr>
        <p:spPr>
          <a:xfrm flipV="1">
            <a:off x="5052243" y="2230019"/>
            <a:ext cx="661969" cy="25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4" idx="3"/>
            <a:endCxn id="242" idx="1"/>
          </p:cNvCxnSpPr>
          <p:nvPr/>
        </p:nvCxnSpPr>
        <p:spPr>
          <a:xfrm flipV="1">
            <a:off x="5073448" y="3653206"/>
            <a:ext cx="757244" cy="3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0" idx="3"/>
            <a:endCxn id="96" idx="1"/>
          </p:cNvCxnSpPr>
          <p:nvPr/>
        </p:nvCxnSpPr>
        <p:spPr>
          <a:xfrm flipV="1">
            <a:off x="8942784" y="2374828"/>
            <a:ext cx="251715" cy="2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82" idx="0"/>
            <a:endCxn id="76" idx="2"/>
          </p:cNvCxnSpPr>
          <p:nvPr/>
        </p:nvCxnSpPr>
        <p:spPr>
          <a:xfrm rot="5400000" flipH="1" flipV="1">
            <a:off x="7621040" y="984120"/>
            <a:ext cx="467397" cy="911488"/>
          </a:xfrm>
          <a:prstGeom prst="bentConnector3">
            <a:avLst>
              <a:gd name="adj1" fmla="val 2065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87" idx="3"/>
            <a:endCxn id="243" idx="0"/>
          </p:cNvCxnSpPr>
          <p:nvPr/>
        </p:nvCxnSpPr>
        <p:spPr>
          <a:xfrm>
            <a:off x="7538627" y="3599500"/>
            <a:ext cx="936105" cy="18130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72847"/>
              </p:ext>
            </p:extLst>
          </p:nvPr>
        </p:nvGraphicFramePr>
        <p:xfrm>
          <a:off x="10166920" y="3283456"/>
          <a:ext cx="73186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66"/>
              </a:tblGrid>
              <a:tr h="1785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凡　例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5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必　須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8546">
                <a:tc>
                  <a:txBody>
                    <a:bodyPr/>
                    <a:lstStyle/>
                    <a:p>
                      <a:pPr marL="0" marR="0" indent="0" algn="ctr" defTabSz="10970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独力導出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85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微積必須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5" name="直線矢印コネクタ 84"/>
          <p:cNvCxnSpPr>
            <a:stCxn id="74" idx="2"/>
            <a:endCxn id="121" idx="0"/>
          </p:cNvCxnSpPr>
          <p:nvPr/>
        </p:nvCxnSpPr>
        <p:spPr>
          <a:xfrm>
            <a:off x="4231099" y="1238339"/>
            <a:ext cx="0" cy="264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/>
              <p:cNvSpPr/>
              <p:nvPr/>
            </p:nvSpPr>
            <p:spPr>
              <a:xfrm>
                <a:off x="9999012" y="1580176"/>
                <a:ext cx="769374" cy="356135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  <m:r>
                            <a:rPr lang="ja-JP" alt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ja-JP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altLang="ja-JP" sz="1000" b="0" i="1" kern="100" smtClean="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91" name="正方形/長方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12" y="1580176"/>
                <a:ext cx="769374" cy="3561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/>
              <p:cNvSpPr/>
              <p:nvPr/>
            </p:nvSpPr>
            <p:spPr>
              <a:xfrm>
                <a:off x="9359317" y="1557575"/>
                <a:ext cx="639599" cy="401339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:r>
                  <a:rPr lang="ja-JP" altLang="en-US" sz="1000" b="0" kern="100" dirty="0" smtClean="0">
                    <a:latin typeface="Cambria Math"/>
                    <a:ea typeface="ＭＳ 明朝"/>
                    <a:cs typeface="Times New Roman"/>
                  </a:rPr>
                  <a:t>置換</a:t>
                </a:r>
                <a14:m>
                  <m:oMath xmlns:m="http://schemas.openxmlformats.org/officeDocument/2006/math">
                    <m:r>
                      <a:rPr lang="en-US" altLang="ja-JP" sz="1000" b="0" i="1" kern="100" smtClean="0">
                        <a:latin typeface="Cambria Math"/>
                        <a:ea typeface="ＭＳ 明朝"/>
                        <a:cs typeface="Times New Roman"/>
                      </a:rPr>
                      <m:t>2</m:t>
                    </m:r>
                    <m:r>
                      <a:rPr lang="en-US" altLang="ja-JP" sz="10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  <m:r>
                      <a:rPr lang="ja-JP" altLang="en-US" sz="1000" i="1" kern="100">
                        <a:latin typeface="Cambria Math"/>
                        <a:ea typeface="ＭＳ 明朝"/>
                        <a:cs typeface="Times New Roman"/>
                      </a:rPr>
                      <m:t>→</m:t>
                    </m:r>
                    <m:r>
                      <a:rPr lang="en-US" altLang="ja-JP" sz="1000" b="0" i="1" kern="100" smtClean="0">
                        <a:latin typeface="Cambria Math"/>
                        <a:ea typeface="ＭＳ 明朝"/>
                        <a:cs typeface="Times New Roman"/>
                      </a:rPr>
                      <m:t>𝑥</m:t>
                    </m:r>
                  </m:oMath>
                </a14:m>
                <a:endParaRPr lang="en-US" altLang="ja-JP" sz="1000" b="0" i="1" kern="100" dirty="0" smtClean="0">
                  <a:latin typeface="Cambria Math"/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17" y="1557575"/>
                <a:ext cx="639599" cy="4013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/>
              <p:cNvSpPr/>
              <p:nvPr/>
            </p:nvSpPr>
            <p:spPr>
              <a:xfrm>
                <a:off x="8294712" y="1234480"/>
                <a:ext cx="639599" cy="247451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ja-JP" alt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US" altLang="ja-JP" sz="1000" b="0" i="1" kern="100" dirty="0" smtClean="0">
                  <a:latin typeface="Cambria Math"/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90" name="正方形/長方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712" y="1234480"/>
                <a:ext cx="639599" cy="2474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カギ線コネクタ 192"/>
          <p:cNvCxnSpPr>
            <a:stCxn id="39" idx="2"/>
            <a:endCxn id="243" idx="0"/>
          </p:cNvCxnSpPr>
          <p:nvPr/>
        </p:nvCxnSpPr>
        <p:spPr>
          <a:xfrm rot="16200000" flipH="1">
            <a:off x="6960089" y="2266159"/>
            <a:ext cx="1111704" cy="1917582"/>
          </a:xfrm>
          <a:prstGeom prst="bentConnector3">
            <a:avLst>
              <a:gd name="adj1" fmla="val 1847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6001" y="7643192"/>
                <a:ext cx="1782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ja-JP" sz="1000" dirty="0" smtClean="0">
                    <a:latin typeface="ＭＳ 明朝" pitchFamily="17" charset="-128"/>
                    <a:ea typeface="ＭＳ 明朝" pitchFamily="17" charset="-128"/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+90°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+180°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ja-JP" sz="1000" dirty="0" smtClean="0">
                    <a:latin typeface="ＭＳ 明朝" pitchFamily="17" charset="-128"/>
                    <a:ea typeface="ＭＳ 明朝" pitchFamily="17" charset="-128"/>
                  </a:rPr>
                  <a:t/>
                </a:r>
                <a:br>
                  <a:rPr lang="en-US" altLang="ja-JP" sz="1000" dirty="0" smtClean="0">
                    <a:latin typeface="ＭＳ 明朝" pitchFamily="17" charset="-128"/>
                    <a:ea typeface="ＭＳ 明朝" pitchFamily="17" charset="-128"/>
                  </a:rPr>
                </a:br>
                <a:r>
                  <a:rPr lang="ja-JP" altLang="ja-JP" sz="1000" dirty="0" smtClean="0">
                    <a:latin typeface="ＭＳ 明朝" pitchFamily="17" charset="-128"/>
                    <a:ea typeface="ＭＳ 明朝" pitchFamily="17" charset="-128"/>
                  </a:rPr>
                  <a:t>など</a:t>
                </a:r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も同様に導出</a:t>
                </a:r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できる</a:t>
                </a:r>
                <a:endParaRPr lang="ja-JP" altLang="en-US" sz="1000" kern="100" dirty="0">
                  <a:latin typeface="ＭＳ 明朝" pitchFamily="17" charset="-128"/>
                  <a:ea typeface="ＭＳ 明朝" pitchFamily="17" charset="-128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01" y="7643192"/>
                <a:ext cx="1782007" cy="400110"/>
              </a:xfrm>
              <a:prstGeom prst="rect">
                <a:avLst/>
              </a:prstGeom>
              <a:blipFill rotWithShape="1">
                <a:blip r:embed="rId5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正方形/長方形 96"/>
              <p:cNvSpPr/>
              <p:nvPr/>
            </p:nvSpPr>
            <p:spPr>
              <a:xfrm>
                <a:off x="160824" y="793140"/>
                <a:ext cx="2547622" cy="369332"/>
              </a:xfrm>
              <a:prstGeom prst="rect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900" dirty="0" smtClean="0"/>
                  <a:t>度数法と弧度法</a:t>
                </a:r>
                <a:endParaRPr lang="en-US" altLang="ja-JP" sz="9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00" b="0" i="1" smtClean="0">
                          <a:latin typeface="Cambria Math"/>
                        </a:rPr>
                        <m:t>360 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900" i="1">
                              <a:latin typeface="Cambria Math"/>
                            </a:rPr>
                            <m:t>°</m:t>
                          </m:r>
                        </m:e>
                      </m:d>
                      <m:r>
                        <a:rPr lang="ja-JP" altLang="en-US" sz="900" i="1">
                          <a:latin typeface="Cambria Math"/>
                        </a:rPr>
                        <m:t>⟺</m:t>
                      </m:r>
                      <m:r>
                        <a:rPr lang="en-US" altLang="ja-JP" sz="900" i="1" dirty="0">
                          <a:latin typeface="Cambria Math"/>
                        </a:rPr>
                        <m:t>2</m:t>
                      </m:r>
                      <m:r>
                        <a:rPr lang="en-US" altLang="ja-JP" sz="900" b="0" i="1" dirty="0" smtClean="0">
                          <a:latin typeface="Cambria Math"/>
                        </a:rPr>
                        <m:t>𝜋</m:t>
                      </m:r>
                      <m:r>
                        <a:rPr lang="en-US" altLang="ja-JP" sz="900" b="0" i="1" dirty="0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900" b="0" i="0" dirty="0" smtClean="0">
                              <a:latin typeface="Cambria Math"/>
                            </a:rPr>
                            <m:t>rad</m:t>
                          </m:r>
                        </m:e>
                      </m:d>
                      <m:r>
                        <a:rPr lang="ja-JP" altLang="en-US" sz="900" b="0" i="1" dirty="0" smtClean="0">
                          <a:latin typeface="Cambria Math"/>
                        </a:rPr>
                        <m:t>　，</m:t>
                      </m:r>
                      <m:r>
                        <a:rPr lang="ja-JP" altLang="en-US" sz="900" b="0" i="1" dirty="0" smtClean="0">
                          <a:latin typeface="Cambria Math"/>
                          <a:ea typeface="Cambria Math"/>
                        </a:rPr>
                        <m:t>　</m:t>
                      </m:r>
                      <m:r>
                        <a:rPr lang="en-US" altLang="ja-JP" sz="900" b="0" i="1" dirty="0" smtClean="0">
                          <a:latin typeface="Cambria Math"/>
                          <a:ea typeface="Cambria Math"/>
                        </a:rPr>
                        <m:t>1 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900" b="0" i="0" dirty="0" smtClean="0">
                              <a:latin typeface="Cambria Math"/>
                              <a:ea typeface="Cambria Math"/>
                            </a:rPr>
                            <m:t>rad</m:t>
                          </m:r>
                        </m:e>
                      </m:d>
                      <m:r>
                        <a:rPr lang="ja-JP" altLang="en-US" sz="900" i="1">
                          <a:latin typeface="Cambria Math"/>
                        </a:rPr>
                        <m:t>⟺</m:t>
                      </m:r>
                      <m:r>
                        <a:rPr lang="en-US" altLang="ja-JP" sz="900" b="0" i="1" dirty="0" smtClean="0">
                          <a:latin typeface="Cambria Math"/>
                          <a:ea typeface="Cambria Math"/>
                        </a:rPr>
                        <m:t>57.3 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900" b="0" i="1" dirty="0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d>
                    </m:oMath>
                  </m:oMathPara>
                </a14:m>
                <a:endParaRPr lang="en-US" altLang="ja-JP" sz="900" b="0" dirty="0" smtClean="0"/>
              </a:p>
            </p:txBody>
          </p:sp>
        </mc:Choice>
        <mc:Fallback xmlns="">
          <p:sp>
            <p:nvSpPr>
              <p:cNvPr id="97" name="正方形/長方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4" y="793140"/>
                <a:ext cx="2547622" cy="369332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フローチャート: 処理 3"/>
              <p:cNvSpPr/>
              <p:nvPr/>
            </p:nvSpPr>
            <p:spPr>
              <a:xfrm>
                <a:off x="2177945" y="3101145"/>
                <a:ext cx="2895503" cy="1104808"/>
              </a:xfrm>
              <a:prstGeom prst="flowChartProcess">
                <a:avLst/>
              </a:prstGeom>
              <a:solidFill>
                <a:srgbClr val="FFFF00"/>
              </a:solidFill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ja-JP" altLang="en-US" sz="1000" kern="100" dirty="0" smtClean="0">
                    <a:latin typeface="+mj-ea"/>
                    <a:ea typeface="+mj-ea"/>
                    <a:cs typeface="Times New Roman"/>
                  </a:rPr>
                  <a:t>加法定理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±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∓ </m:t>
                      </m:r>
                      <m:func>
                        <m:funcPr>
                          <m:ctrlPr>
                            <a:rPr lang="ja-JP" altLang="en-US" sz="1000" b="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±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1∓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kern="100" dirty="0" smtClean="0">
                  <a:ea typeface="ＭＳ 明朝"/>
                  <a:cs typeface="Times New Roman"/>
                </a:endParaRPr>
              </a:p>
              <a:p>
                <a:pPr algn="r"/>
                <a:r>
                  <a:rPr lang="en-US" altLang="ja-JP" sz="1000" kern="100" dirty="0" smtClean="0">
                    <a:ea typeface="ＭＳ 明朝"/>
                    <a:cs typeface="Times New Roman"/>
                  </a:rPr>
                  <a:t>(</a:t>
                </a:r>
                <a:r>
                  <a:rPr lang="ja-JP" altLang="en-US" sz="1000" kern="100" dirty="0" smtClean="0">
                    <a:ea typeface="ＭＳ 明朝"/>
                    <a:cs typeface="Times New Roman"/>
                  </a:rPr>
                  <a:t>複号同順</a:t>
                </a:r>
                <a:r>
                  <a:rPr lang="en-US" altLang="ja-JP" sz="1000" kern="100" dirty="0" smtClean="0">
                    <a:ea typeface="ＭＳ 明朝"/>
                    <a:cs typeface="Times New Roman"/>
                  </a:rPr>
                  <a:t>)</a:t>
                </a:r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フローチャート: 処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45" y="3101145"/>
                <a:ext cx="2895503" cy="1104808"/>
              </a:xfrm>
              <a:prstGeom prst="flowChartProcess">
                <a:avLst/>
              </a:prstGeom>
              <a:blipFill rotWithShape="1">
                <a:blip r:embed="rId54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テキスト ボックス 97"/>
          <p:cNvSpPr txBox="1"/>
          <p:nvPr/>
        </p:nvSpPr>
        <p:spPr>
          <a:xfrm>
            <a:off x="4910336" y="1996371"/>
            <a:ext cx="88092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ＭＳ 明朝" pitchFamily="17" charset="-128"/>
                <a:ea typeface="ＭＳ 明朝" pitchFamily="17" charset="-128"/>
              </a:rPr>
              <a:t>定義より</a:t>
            </a:r>
            <a:endParaRPr kumimoji="1" lang="ja-JP" altLang="en-US" sz="1000" dirty="0">
              <a:latin typeface="ＭＳ 明朝" pitchFamily="17" charset="-128"/>
              <a:ea typeface="ＭＳ 明朝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68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角丸四角形 88"/>
          <p:cNvSpPr/>
          <p:nvPr/>
        </p:nvSpPr>
        <p:spPr>
          <a:xfrm>
            <a:off x="5708666" y="82351"/>
            <a:ext cx="5188054" cy="140505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latin typeface="+mj-ea"/>
                <a:ea typeface="+mj-ea"/>
                <a:cs typeface="Times New Roman"/>
              </a:rPr>
              <a:t>有</a:t>
            </a: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理</a:t>
            </a:r>
            <a:r>
              <a:rPr lang="ja-JP" altLang="en-US" sz="1000" kern="100" dirty="0" smtClean="0">
                <a:latin typeface="+mj-ea"/>
                <a:ea typeface="+mj-ea"/>
                <a:cs typeface="Times New Roman"/>
              </a:rPr>
              <a:t>関数</a:t>
            </a: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置換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121" name="フローチャート: 処理 120"/>
          <p:cNvSpPr/>
          <p:nvPr/>
        </p:nvSpPr>
        <p:spPr>
          <a:xfrm>
            <a:off x="3409954" y="1502394"/>
            <a:ext cx="1642289" cy="1460278"/>
          </a:xfrm>
          <a:prstGeom prst="flowChartProcess">
            <a:avLst/>
          </a:prstGeom>
          <a:noFill/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単位</a:t>
            </a:r>
            <a:r>
              <a:rPr lang="ja-JP" altLang="en-US" sz="1000" kern="100" dirty="0" smtClean="0">
                <a:latin typeface="+mj-ea"/>
                <a:ea typeface="+mj-ea"/>
                <a:cs typeface="Times New Roman"/>
              </a:rPr>
              <a:t>円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7286600" y="6563072"/>
            <a:ext cx="3610120" cy="864096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endParaRPr kumimoji="1" lang="ja-JP" altLang="en-US" sz="1050" kern="100">
              <a:effectLst/>
              <a:ea typeface="ＭＳ 明朝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フローチャート: 処理 106"/>
              <p:cNvSpPr/>
              <p:nvPr/>
            </p:nvSpPr>
            <p:spPr>
              <a:xfrm>
                <a:off x="5374824" y="5570498"/>
                <a:ext cx="1789874" cy="1856670"/>
              </a:xfrm>
              <a:prstGeom prst="flowChartProcess">
                <a:avLst/>
              </a:prstGeom>
              <a:noFill/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/>
                  <a:t>正弦</a:t>
                </a:r>
                <a:r>
                  <a:rPr lang="ja-JP" altLang="ja-JP" sz="1000" dirty="0" smtClean="0"/>
                  <a:t>定理</a:t>
                </a:r>
                <a:endParaRPr lang="ja-JP" altLang="ja-JP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=2</m:t>
                      </m:r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altLang="ja-JP" sz="10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𝑅</m:t>
                    </m:r>
                  </m:oMath>
                </a14:m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は外接円の半径</a:t>
                </a:r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)</a:t>
                </a:r>
              </a:p>
              <a:p>
                <a:endParaRPr lang="en-US" altLang="ja-JP" sz="1000" dirty="0" smtClean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>
          <p:sp>
            <p:nvSpPr>
              <p:cNvPr id="107" name="フローチャート: 処理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24" y="5570498"/>
                <a:ext cx="1789874" cy="1856670"/>
              </a:xfrm>
              <a:prstGeom prst="flowChartProcess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角丸四角形 81"/>
          <p:cNvSpPr/>
          <p:nvPr/>
        </p:nvSpPr>
        <p:spPr>
          <a:xfrm>
            <a:off x="5714212" y="1673562"/>
            <a:ext cx="3369563" cy="1112914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三角比の基本公式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7286600" y="4690864"/>
            <a:ext cx="3612187" cy="172819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半角</a:t>
            </a: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フローチャート: 処理 10"/>
              <p:cNvSpPr/>
              <p:nvPr/>
            </p:nvSpPr>
            <p:spPr>
              <a:xfrm>
                <a:off x="7380806" y="4978896"/>
                <a:ext cx="1440000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11" name="フローチャート: 処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06" y="4978896"/>
                <a:ext cx="1440000" cy="1080288"/>
              </a:xfrm>
              <a:prstGeom prst="flowChartProcess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処理 11"/>
              <p:cNvSpPr/>
              <p:nvPr/>
            </p:nvSpPr>
            <p:spPr>
              <a:xfrm>
                <a:off x="9359318" y="4978896"/>
                <a:ext cx="1440000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フローチャート: 処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18" y="4978896"/>
                <a:ext cx="1440000" cy="1080288"/>
              </a:xfrm>
              <a:prstGeom prst="flowChart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12" idx="1"/>
            <a:endCxn id="11" idx="3"/>
          </p:cNvCxnSpPr>
          <p:nvPr/>
        </p:nvCxnSpPr>
        <p:spPr>
          <a:xfrm flipH="1">
            <a:off x="8820806" y="5519040"/>
            <a:ext cx="5385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/>
              <p:cNvSpPr/>
              <p:nvPr/>
            </p:nvSpPr>
            <p:spPr>
              <a:xfrm>
                <a:off x="8726760" y="5554960"/>
                <a:ext cx="769374" cy="747140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:r>
                  <a:rPr lang="ja-JP" altLang="en-US" sz="1000" b="0" kern="100" dirty="0" smtClean="0">
                    <a:latin typeface="Cambria Math"/>
                    <a:ea typeface="ＭＳ 明朝"/>
                    <a:cs typeface="Times New Roman"/>
                  </a:rPr>
                  <a:t>置換</a:t>
                </a:r>
                <a:endParaRPr lang="en-US" altLang="ja-JP" sz="1000" b="0" i="1" kern="100" dirty="0" smtClean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ja-JP" alt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</m:oMath>
                  </m:oMathPara>
                </a14:m>
                <a:endParaRPr lang="en-US" altLang="ja-JP" sz="1000" b="0" i="1" kern="100" dirty="0" smtClean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i="1" kern="10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  <m:r>
                            <a:rPr lang="ja-JP" alt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ja-JP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760" y="5554960"/>
                <a:ext cx="769374" cy="7471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/>
          <p:cNvSpPr txBox="1"/>
          <p:nvPr/>
        </p:nvSpPr>
        <p:spPr>
          <a:xfrm>
            <a:off x="85800" y="144544"/>
            <a:ext cx="2664296" cy="582631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2659" tIns="36000" rIns="92659" bIns="36000" rtlCol="0">
            <a:spAutoFit/>
          </a:bodyPr>
          <a:lstStyle/>
          <a:p>
            <a:r>
              <a:rPr lang="ja-JP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三角関数の</a:t>
            </a:r>
            <a:r>
              <a:rPr lang="ja-JP" altLang="en-US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公式の導出</a:t>
            </a:r>
            <a:endParaRPr lang="en-US" altLang="ja-JP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endParaRPr lang="en-US" altLang="ja-JP" sz="400" dirty="0" smtClean="0">
              <a:latin typeface="ＭＳ 明朝" pitchFamily="17" charset="-128"/>
              <a:ea typeface="ＭＳ 明朝" pitchFamily="17" charset="-128"/>
            </a:endParaRPr>
          </a:p>
          <a:p>
            <a:pPr algn="r"/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(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　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)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年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(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　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)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組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(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　　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)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番 氏名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(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　　　　　　　</a:t>
            </a:r>
            <a:r>
              <a:rPr lang="en-US" altLang="ja-JP" sz="900" dirty="0" smtClean="0">
                <a:latin typeface="ＭＳ 明朝" pitchFamily="17" charset="-128"/>
                <a:ea typeface="ＭＳ 明朝" pitchFamily="17" charset="-128"/>
              </a:rPr>
              <a:t>)</a:t>
            </a:r>
            <a:endParaRPr lang="en-US" altLang="ja-JP" sz="9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フローチャート: 処理 38"/>
              <p:cNvSpPr/>
              <p:nvPr/>
            </p:nvSpPr>
            <p:spPr>
              <a:xfrm>
                <a:off x="5827699" y="2081021"/>
                <a:ext cx="1458901" cy="588077"/>
              </a:xfrm>
              <a:prstGeom prst="flowChartProcess">
                <a:avLst/>
              </a:prstGeom>
              <a:no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39" name="フローチャート: 処理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99" y="2081021"/>
                <a:ext cx="1458901" cy="588077"/>
              </a:xfrm>
              <a:prstGeom prst="flowChartProcess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6350" cmpd="sng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フローチャート: 処理 39"/>
              <p:cNvSpPr/>
              <p:nvPr/>
            </p:nvSpPr>
            <p:spPr>
              <a:xfrm>
                <a:off x="7678179" y="2081021"/>
                <a:ext cx="1264605" cy="588077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>
                          <a:latin typeface="Cambria Math"/>
                        </a:rPr>
                        <m:t>1+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フローチャート: 処理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179" y="2081021"/>
                <a:ext cx="1264605" cy="588077"/>
              </a:xfrm>
              <a:prstGeom prst="flowChartProcess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>
            <a:stCxn id="39" idx="3"/>
            <a:endCxn id="40" idx="1"/>
          </p:cNvCxnSpPr>
          <p:nvPr/>
        </p:nvCxnSpPr>
        <p:spPr>
          <a:xfrm>
            <a:off x="7286600" y="2375060"/>
            <a:ext cx="39157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フローチャート: 処理 65"/>
              <p:cNvSpPr/>
              <p:nvPr/>
            </p:nvSpPr>
            <p:spPr>
              <a:xfrm>
                <a:off x="2174031" y="4642303"/>
                <a:ext cx="2899767" cy="1488721"/>
              </a:xfrm>
              <a:prstGeom prst="flowChartProcess">
                <a:avLst/>
              </a:prstGeom>
              <a:noFill/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 smtClean="0"/>
                  <a:t>積和公式</a:t>
                </a:r>
                <a:endParaRPr lang="en-US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6" name="フローチャート: 処理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31" y="4642303"/>
                <a:ext cx="2899767" cy="1488721"/>
              </a:xfrm>
              <a:prstGeom prst="flowChartProcess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/>
          <p:cNvCxnSpPr>
            <a:stCxn id="4" idx="2"/>
            <a:endCxn id="66" idx="0"/>
          </p:cNvCxnSpPr>
          <p:nvPr/>
        </p:nvCxnSpPr>
        <p:spPr>
          <a:xfrm flipH="1">
            <a:off x="3623915" y="4205953"/>
            <a:ext cx="1782" cy="43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3642152" y="4217517"/>
                <a:ext cx="1556216" cy="401339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1000" dirty="0"/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152" y="4217517"/>
                <a:ext cx="1556216" cy="40133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フローチャート: 処理 70"/>
              <p:cNvSpPr/>
              <p:nvPr/>
            </p:nvSpPr>
            <p:spPr>
              <a:xfrm>
                <a:off x="2177946" y="6544536"/>
                <a:ext cx="2895503" cy="1530704"/>
              </a:xfrm>
              <a:prstGeom prst="flowChartProcess">
                <a:avLst/>
              </a:prstGeom>
              <a:noFill/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 smtClean="0"/>
                  <a:t>和積公式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1" name="フローチャート: 処理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46" y="6544536"/>
                <a:ext cx="2895503" cy="1530704"/>
              </a:xfrm>
              <a:prstGeom prst="flowChartProcess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矢印コネクタ 71"/>
          <p:cNvCxnSpPr>
            <a:stCxn id="66" idx="2"/>
            <a:endCxn id="71" idx="0"/>
          </p:cNvCxnSpPr>
          <p:nvPr/>
        </p:nvCxnSpPr>
        <p:spPr>
          <a:xfrm>
            <a:off x="3623915" y="6131024"/>
            <a:ext cx="1783" cy="413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正方形/長方形 77"/>
              <p:cNvSpPr/>
              <p:nvPr/>
            </p:nvSpPr>
            <p:spPr>
              <a:xfrm>
                <a:off x="3593999" y="6097099"/>
                <a:ext cx="1964409" cy="465973"/>
              </a:xfrm>
              <a:prstGeom prst="rect">
                <a:avLst/>
              </a:prstGeom>
              <a:noFill/>
            </p:spPr>
            <p:txBody>
              <a:bodyPr wrap="none" lIns="92659" tIns="46329" rIns="92659" bIns="46329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𝐴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+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𝐵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ja-JP" altLang="en-US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ja-JP" sz="1000" dirty="0" smtClean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とおく</a:t>
                </a:r>
                <a:endParaRPr lang="en-US" altLang="ja-JP" sz="1000" dirty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+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𝛽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−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ja-JP" altLang="ja-JP" sz="10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>
          <p:sp>
            <p:nvSpPr>
              <p:cNvPr id="78" name="正方形/長方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99" y="6097099"/>
                <a:ext cx="1964409" cy="4659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/>
              <p:cNvSpPr/>
              <p:nvPr/>
            </p:nvSpPr>
            <p:spPr>
              <a:xfrm>
                <a:off x="5073798" y="3250704"/>
                <a:ext cx="634868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98" y="3250704"/>
                <a:ext cx="634868" cy="376193"/>
              </a:xfrm>
              <a:prstGeom prst="rect">
                <a:avLst/>
              </a:prstGeom>
              <a:blipFill rotWithShape="0">
                <a:blip r:embed="rId13"/>
                <a:stretch>
                  <a:fillRect l="-84615" t="-203226" r="-58654" b="-3080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/>
              <p:cNvSpPr/>
              <p:nvPr/>
            </p:nvSpPr>
            <p:spPr>
              <a:xfrm>
                <a:off x="6998568" y="1697317"/>
                <a:ext cx="957377" cy="6892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>
                          <a:latin typeface="Cambria Math" panose="02040503050406030204" pitchFamily="18" charset="0"/>
                        </a:rPr>
                        <m:t>下式</m:t>
                      </m:r>
                      <m:r>
                        <a:rPr lang="en-US" altLang="ja-JP" sz="100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dirty="0" smtClean="0"/>
              </a:p>
              <a:p>
                <a:pPr algn="ctr"/>
                <a:r>
                  <a:rPr lang="en-US" altLang="ja-JP" sz="1000" dirty="0" smtClean="0"/>
                  <a:t>&amp;</a:t>
                </a:r>
                <a:br>
                  <a:rPr lang="en-US" altLang="ja-JP" sz="1000" dirty="0" smtClean="0"/>
                </a:br>
                <a:r>
                  <a:rPr lang="ja-JP" altLang="en-US" sz="1000" dirty="0" smtClean="0"/>
                  <a:t>上式</a:t>
                </a:r>
                <a:endParaRPr lang="ja-JP" altLang="ja-JP" sz="1000" dirty="0"/>
              </a:p>
            </p:txBody>
          </p:sp>
        </mc:Choice>
        <mc:Fallback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68" y="1697317"/>
                <a:ext cx="957377" cy="689291"/>
              </a:xfrm>
              <a:prstGeom prst="rect">
                <a:avLst/>
              </a:prstGeom>
              <a:blipFill rotWithShape="0"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カギ線コネクタ 91"/>
          <p:cNvCxnSpPr>
            <a:stCxn id="4" idx="3"/>
            <a:endCxn id="95" idx="1"/>
          </p:cNvCxnSpPr>
          <p:nvPr/>
        </p:nvCxnSpPr>
        <p:spPr>
          <a:xfrm>
            <a:off x="5073448" y="3653549"/>
            <a:ext cx="635218" cy="9466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正方形/長方形 94"/>
              <p:cNvSpPr/>
              <p:nvPr/>
            </p:nvSpPr>
            <p:spPr>
              <a:xfrm>
                <a:off x="5708666" y="4323214"/>
                <a:ext cx="1809707" cy="55399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 smtClean="0"/>
                  <a:t>3</a:t>
                </a:r>
                <a:r>
                  <a:rPr lang="ja-JP" altLang="en-US" sz="1000" dirty="0" smtClean="0"/>
                  <a:t>倍角の公式</a:t>
                </a:r>
                <a:endParaRPr lang="en-US" altLang="ja-JP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−4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−3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5" name="正方形/長方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66" y="4323214"/>
                <a:ext cx="1809707" cy="55399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正方形/長方形 98"/>
              <p:cNvSpPr/>
              <p:nvPr/>
            </p:nvSpPr>
            <p:spPr>
              <a:xfrm>
                <a:off x="5073798" y="4594175"/>
                <a:ext cx="640414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=2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>
          <p:sp>
            <p:nvSpPr>
              <p:cNvPr id="99" name="正方形/長方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98" y="4594175"/>
                <a:ext cx="640414" cy="384721"/>
              </a:xfrm>
              <a:prstGeom prst="rect">
                <a:avLst/>
              </a:prstGeom>
              <a:blipFill rotWithShape="0">
                <a:blip r:embed="rId16"/>
                <a:stretch>
                  <a:fillRect l="-88571" t="-200000" r="-52381" b="-30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C:\Users\048\Dropbox\Zacky\国際学院\mathmatics\まとめシリーズ\三角比\基礎だけさらっと学習\三角比\pict\正弦定理.bmp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6" t="14520" r="15561" b="15189"/>
          <a:stretch/>
        </p:blipFill>
        <p:spPr bwMode="auto">
          <a:xfrm>
            <a:off x="5789157" y="6355916"/>
            <a:ext cx="921379" cy="926496"/>
          </a:xfrm>
          <a:prstGeom prst="rect">
            <a:avLst/>
          </a:prstGeom>
          <a:noFill/>
          <a:extLst/>
        </p:spPr>
      </p:pic>
      <p:pic>
        <p:nvPicPr>
          <p:cNvPr id="1031" name="Picture 7" descr="C:\Users\048\Dropbox\Zacky\国際学院\mathmatics\まとめシリーズ\三角比\基礎だけさらっと学習\三角比\pict\単位円.bmp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32" y="1588415"/>
            <a:ext cx="1441722" cy="1303759"/>
          </a:xfrm>
          <a:prstGeom prst="rect">
            <a:avLst/>
          </a:prstGeom>
          <a:noFill/>
          <a:extLst/>
        </p:spPr>
      </p:pic>
      <p:sp>
        <p:nvSpPr>
          <p:cNvPr id="124" name="テキスト ボックス 123"/>
          <p:cNvSpPr txBox="1"/>
          <p:nvPr/>
        </p:nvSpPr>
        <p:spPr>
          <a:xfrm>
            <a:off x="5045098" y="2242592"/>
            <a:ext cx="69012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ＭＳ 明朝" pitchFamily="17" charset="-128"/>
                <a:ea typeface="ＭＳ 明朝" pitchFamily="17" charset="-128"/>
              </a:rPr>
              <a:t>三平方</a:t>
            </a:r>
            <a:r>
              <a:rPr kumimoji="1" lang="en-US" altLang="ja-JP" sz="1000" dirty="0" smtClean="0">
                <a:latin typeface="ＭＳ 明朝" pitchFamily="17" charset="-128"/>
                <a:ea typeface="ＭＳ 明朝" pitchFamily="17" charset="-128"/>
              </a:rPr>
              <a:t/>
            </a:r>
            <a:br>
              <a:rPr kumimoji="1" lang="en-US" altLang="ja-JP" sz="1000" dirty="0" smtClean="0">
                <a:latin typeface="ＭＳ 明朝" pitchFamily="17" charset="-128"/>
                <a:ea typeface="ＭＳ 明朝" pitchFamily="17" charset="-128"/>
              </a:rPr>
            </a:br>
            <a:r>
              <a:rPr kumimoji="1" lang="ja-JP" altLang="en-US" sz="1000" dirty="0" smtClean="0">
                <a:latin typeface="ＭＳ 明朝" pitchFamily="17" charset="-128"/>
                <a:ea typeface="ＭＳ 明朝" pitchFamily="17" charset="-128"/>
              </a:rPr>
              <a:t>の定理</a:t>
            </a:r>
            <a:endParaRPr kumimoji="1" lang="ja-JP" altLang="en-US" sz="10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角丸四角形吹き出し 126"/>
              <p:cNvSpPr/>
              <p:nvPr/>
            </p:nvSpPr>
            <p:spPr>
              <a:xfrm>
                <a:off x="7380806" y="6131064"/>
                <a:ext cx="1337368" cy="360000"/>
              </a:xfrm>
              <a:prstGeom prst="wedgeRoundRectCallout">
                <a:avLst>
                  <a:gd name="adj1" fmla="val -17419"/>
                  <a:gd name="adj2" fmla="val -70602"/>
                  <a:gd name="adj3" fmla="val 16667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数学</a:t>
                </a:r>
                <a:r>
                  <a:rPr lang="en-US" altLang="ja-JP" sz="900" kern="100" dirty="0" err="1">
                    <a:latin typeface="Cambria Math"/>
                    <a:ea typeface="ＭＳ 明朝"/>
                    <a:cs typeface="Times New Roman"/>
                  </a:rPr>
                  <a:t>ⅠⅡ</a:t>
                </a:r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では、</a:t>
                </a:r>
                <a:endParaRPr lang="en-US" altLang="ja-JP" sz="900" kern="100" dirty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9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</m:oMath>
                </a14:m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の</a:t>
                </a:r>
                <a:r>
                  <a:rPr lang="ja-JP" altLang="en-US" sz="900" dirty="0" smtClean="0">
                    <a:latin typeface="ＭＳ 明朝" pitchFamily="17" charset="-128"/>
                    <a:ea typeface="ＭＳ 明朝" pitchFamily="17" charset="-128"/>
                  </a:rPr>
                  <a:t>形にまとめたい</a:t>
                </a:r>
                <a:endParaRPr lang="ja-JP" altLang="en-US" sz="9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>
          <p:sp>
            <p:nvSpPr>
              <p:cNvPr id="127" name="角丸四角形吹き出し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06" y="6131064"/>
                <a:ext cx="1337368" cy="360000"/>
              </a:xfrm>
              <a:prstGeom prst="wedgeRoundRectCallout">
                <a:avLst>
                  <a:gd name="adj1" fmla="val -17419"/>
                  <a:gd name="adj2" fmla="val -70602"/>
                  <a:gd name="adj3" fmla="val 16667"/>
                </a:avLst>
              </a:prstGeom>
              <a:blipFill rotWithShape="0">
                <a:blip r:embed="rId19"/>
                <a:stretch>
                  <a:fillRect b="-5479"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角丸四角形吹き出し 133"/>
          <p:cNvSpPr/>
          <p:nvPr/>
        </p:nvSpPr>
        <p:spPr>
          <a:xfrm>
            <a:off x="9415712" y="6131064"/>
            <a:ext cx="1337368" cy="360000"/>
          </a:xfrm>
          <a:prstGeom prst="wedgeRoundRectCallout">
            <a:avLst>
              <a:gd name="adj1" fmla="val 20541"/>
              <a:gd name="adj2" fmla="val -72175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数学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Ⅲ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の積分では、</a:t>
            </a:r>
            <a:endParaRPr lang="en-US" altLang="ja-JP" sz="900" dirty="0">
              <a:latin typeface="ＭＳ 明朝" pitchFamily="17" charset="-128"/>
              <a:ea typeface="ＭＳ 明朝" pitchFamily="17" charset="-128"/>
            </a:endParaRPr>
          </a:p>
          <a:p>
            <a:pPr algn="ctr"/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次数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を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下げたい</a:t>
            </a:r>
            <a:endParaRPr lang="ja-JP" altLang="en-US" sz="900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42658" y="3829178"/>
            <a:ext cx="1887358" cy="4246062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還元公式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正方形/長方形 54"/>
              <p:cNvSpPr/>
              <p:nvPr/>
            </p:nvSpPr>
            <p:spPr>
              <a:xfrm>
                <a:off x="258246" y="4114800"/>
                <a:ext cx="1656184" cy="8584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 smtClean="0"/>
                  <a:t>余角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90°−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6" y="4114800"/>
                <a:ext cx="1656184" cy="85844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正方形/長方形 55"/>
              <p:cNvSpPr/>
              <p:nvPr/>
            </p:nvSpPr>
            <p:spPr>
              <a:xfrm>
                <a:off x="258246" y="5711170"/>
                <a:ext cx="1656184" cy="70788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補角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6" y="5711170"/>
                <a:ext cx="1656184" cy="707886"/>
              </a:xfrm>
              <a:prstGeom prst="rect">
                <a:avLst/>
              </a:prstGeom>
              <a:blipFill rotWithShape="0">
                <a:blip r:embed="rId21"/>
                <a:stretch>
                  <a:fillRect b="-85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カギ線コネクタ 56"/>
          <p:cNvCxnSpPr>
            <a:stCxn id="4" idx="1"/>
            <a:endCxn id="54" idx="0"/>
          </p:cNvCxnSpPr>
          <p:nvPr/>
        </p:nvCxnSpPr>
        <p:spPr>
          <a:xfrm rot="10800000" flipV="1">
            <a:off x="1086337" y="3653548"/>
            <a:ext cx="1091608" cy="1756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241" idx="2"/>
            <a:endCxn id="95" idx="3"/>
          </p:cNvCxnSpPr>
          <p:nvPr/>
        </p:nvCxnSpPr>
        <p:spPr>
          <a:xfrm rot="5400000">
            <a:off x="7452278" y="4327949"/>
            <a:ext cx="338360" cy="20616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/>
              <p:cNvSpPr/>
              <p:nvPr/>
            </p:nvSpPr>
            <p:spPr>
              <a:xfrm>
                <a:off x="119172" y="2055044"/>
                <a:ext cx="2630924" cy="40357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ja-JP" altLang="ja-JP" sz="9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9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9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9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ctrlPr>
                            <a:rPr lang="ja-JP" altLang="ja-JP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9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sz="9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f>
                            <m:fPr>
                              <m:ctrlPr>
                                <a:rPr lang="ja-JP" altLang="ja-JP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ja-JP" sz="9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9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sz="9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f>
                            <m:fPr>
                              <m:ctrlPr>
                                <a:rPr lang="ja-JP" altLang="ja-JP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900" dirty="0"/>
              </a:p>
            </p:txBody>
          </p:sp>
        </mc:Choice>
        <mc:Fallback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2" y="2055044"/>
                <a:ext cx="2630924" cy="40357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カギ線コネクタ 68"/>
          <p:cNvCxnSpPr>
            <a:stCxn id="4" idx="1"/>
            <a:endCxn id="14" idx="2"/>
          </p:cNvCxnSpPr>
          <p:nvPr/>
        </p:nvCxnSpPr>
        <p:spPr>
          <a:xfrm rot="10800000">
            <a:off x="1434635" y="2458617"/>
            <a:ext cx="743311" cy="119493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正方形/長方形 52"/>
              <p:cNvSpPr/>
              <p:nvPr/>
            </p:nvSpPr>
            <p:spPr>
              <a:xfrm>
                <a:off x="160824" y="1255201"/>
                <a:ext cx="2547622" cy="62735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000" kern="100" dirty="0">
                    <a:latin typeface="+mn-ea"/>
                    <a:cs typeface="Times New Roman"/>
                  </a:rPr>
                  <a:t>三角関数の合成（加法定理の逆）</a:t>
                </a:r>
                <a:endParaRPr lang="en-US" altLang="ja-JP" sz="10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>
                          <a:latin typeface="Cambria Math"/>
                        </a:rPr>
                        <m:t>𝑎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r>
                        <a:rPr lang="en-US" altLang="ja-JP" sz="1000" i="1">
                          <a:latin typeface="Cambria Math"/>
                        </a:rPr>
                        <m:t>𝑏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4" y="1255201"/>
                <a:ext cx="2547622" cy="62735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正方形/長方形 74"/>
              <p:cNvSpPr/>
              <p:nvPr/>
            </p:nvSpPr>
            <p:spPr>
              <a:xfrm>
                <a:off x="0" y="3313504"/>
                <a:ext cx="1052033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900" dirty="0" smtClean="0">
                    <a:latin typeface="ＭＳ 明朝" pitchFamily="17" charset="-128"/>
                    <a:ea typeface="ＭＳ 明朝" pitchFamily="17" charset="-128"/>
                  </a:rPr>
                  <a:t>余弦での合成は、</a:t>
                </a:r>
                <a:endParaRPr lang="en-US" altLang="ja-JP" sz="9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900" i="1">
                        <a:latin typeface="Cambria Math"/>
                      </a:rPr>
                      <m:t>𝛼</m:t>
                    </m:r>
                    <m:r>
                      <a:rPr lang="en-US" altLang="ja-JP" sz="900">
                        <a:latin typeface="Cambria Math"/>
                      </a:rPr>
                      <m:t>+</m:t>
                    </m:r>
                    <m:r>
                      <a:rPr lang="en-US" altLang="ja-JP" sz="900" i="1">
                        <a:latin typeface="Cambria Math"/>
                      </a:rPr>
                      <m:t>𝛽</m:t>
                    </m:r>
                    <m:r>
                      <a:rPr lang="en-US" altLang="ja-JP" sz="900">
                        <a:latin typeface="Cambria Math"/>
                      </a:rPr>
                      <m:t>=90°</m:t>
                    </m:r>
                  </m:oMath>
                </a14:m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より</a:t>
                </a:r>
                <a:endParaRPr lang="en-US" altLang="ja-JP" sz="9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余</a:t>
                </a:r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角でも導出可</a:t>
                </a:r>
              </a:p>
            </p:txBody>
          </p:sp>
        </mc:Choice>
        <mc:Fallback>
          <p:sp>
            <p:nvSpPr>
              <p:cNvPr id="75" name="正方形/長方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13504"/>
                <a:ext cx="1052033" cy="507831"/>
              </a:xfrm>
              <a:prstGeom prst="rect">
                <a:avLst/>
              </a:prstGeom>
              <a:blipFill rotWithShape="0">
                <a:blip r:embed="rId24"/>
                <a:stretch>
                  <a:fillRect r="-2312"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:\Users\048\Dropbox\Zacky\国際学院\mathmatics\まとめシリーズ\三角比\基礎だけさらっと学習\三角比\pict\余角.bmp"/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5" y="5053688"/>
            <a:ext cx="931326" cy="573280"/>
          </a:xfrm>
          <a:prstGeom prst="rect">
            <a:avLst/>
          </a:prstGeom>
          <a:noFill/>
          <a:extLst/>
        </p:spPr>
      </p:pic>
      <p:pic>
        <p:nvPicPr>
          <p:cNvPr id="1029" name="Picture 5" descr="C:\Users\048\Dropbox\Zacky\国際学院\mathmatics\まとめシリーズ\三角比\基礎だけさらっと学習\三角比\pict\補角.bmp"/>
          <p:cNvPicPr>
            <a:picLocks noChangeAspect="1" noChangeArrowheads="1"/>
          </p:cNvPicPr>
          <p:nvPr/>
        </p:nvPicPr>
        <p:blipFill rotWithShape="1"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8"/>
          <a:stretch/>
        </p:blipFill>
        <p:spPr bwMode="auto">
          <a:xfrm>
            <a:off x="469418" y="6500123"/>
            <a:ext cx="1243112" cy="1143069"/>
          </a:xfrm>
          <a:prstGeom prst="rect">
            <a:avLst/>
          </a:prstGeom>
          <a:noFill/>
          <a:extLst/>
        </p:spPr>
      </p:pic>
      <p:sp>
        <p:nvSpPr>
          <p:cNvPr id="58" name="二方向矢印 57"/>
          <p:cNvSpPr/>
          <p:nvPr/>
        </p:nvSpPr>
        <p:spPr>
          <a:xfrm>
            <a:off x="8954572" y="7439522"/>
            <a:ext cx="1844746" cy="635718"/>
          </a:xfrm>
          <a:prstGeom prst="leftUpArrow">
            <a:avLst>
              <a:gd name="adj1" fmla="val 55632"/>
              <a:gd name="adj2" fmla="val 41897"/>
              <a:gd name="adj3" fmla="val 16206"/>
            </a:avLst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式ではなく、位置関係＝図で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/>
            </a:r>
            <a:b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</a:br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覚える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>(2</a:t>
            </a:r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辺と間の角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>)</a:t>
            </a:r>
            <a:endParaRPr lang="ja-JP" altLang="en-US" sz="8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六角形 67"/>
              <p:cNvSpPr/>
              <p:nvPr/>
            </p:nvSpPr>
            <p:spPr>
              <a:xfrm>
                <a:off x="5342384" y="5059068"/>
                <a:ext cx="1789874" cy="423884"/>
              </a:xfrm>
              <a:prstGeom prst="hexagon">
                <a:avLst>
                  <a:gd name="adj" fmla="val 30392"/>
                  <a:gd name="vf" fmla="val 115470"/>
                </a:avLst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kumimoji="1" lang="en-US" altLang="ja-JP" sz="900" kern="100" dirty="0" smtClean="0">
                    <a:effectLst/>
                    <a:ea typeface="ＭＳ 明朝"/>
                    <a:cs typeface="Times New Roman"/>
                  </a:rPr>
                  <a:t>(</a:t>
                </a:r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加法定理・</a:t>
                </a:r>
                <a:r>
                  <a:rPr kumimoji="1" lang="en-US" altLang="ja-JP" sz="900" kern="100" dirty="0" smtClean="0">
                    <a:effectLst/>
                    <a:ea typeface="ＭＳ 明朝"/>
                    <a:cs typeface="Times New Roman"/>
                  </a:rPr>
                  <a:t>)</a:t>
                </a:r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半角公式は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00" kern="100">
                        <a:latin typeface="Cambria Math"/>
                        <a:ea typeface="ＭＳ 明朝"/>
                        <a:cs typeface="Times New Roman"/>
                      </a:rPr>
                      <m:t>tan</m:t>
                    </m:r>
                    <m:r>
                      <a:rPr lang="en-US" altLang="ja-JP" sz="900" b="0" i="1" kern="100" smtClean="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  <m:r>
                      <a:rPr lang="en-US" altLang="ja-JP" sz="900" b="0" i="0" kern="100" smtClean="0">
                        <a:latin typeface="Cambria Math"/>
                        <a:ea typeface="ＭＳ 明朝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altLang="ja-JP" sz="900" b="0" i="1" kern="100" smtClean="0">
                            <a:latin typeface="Cambria Math" panose="02040503050406030204" pitchFamily="18" charset="0"/>
                            <a:ea typeface="ＭＳ 明朝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sin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cos</m:t>
                        </m:r>
                        <m: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 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den>
                    </m:f>
                  </m:oMath>
                </a14:m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より導出</a:t>
                </a:r>
                <a:endParaRPr kumimoji="1" lang="ja-JP" altLang="en-US" sz="900" kern="100" dirty="0">
                  <a:effectLst/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68" name="六角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384" y="5059068"/>
                <a:ext cx="1789874" cy="423884"/>
              </a:xfrm>
              <a:prstGeom prst="hexagon">
                <a:avLst>
                  <a:gd name="adj" fmla="val 30392"/>
                  <a:gd name="vf" fmla="val 115470"/>
                </a:avLst>
              </a:prstGeom>
              <a:blipFill rotWithShape="0">
                <a:blip r:embed="rId27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正方形/長方形 73"/>
              <p:cNvSpPr/>
              <p:nvPr/>
            </p:nvSpPr>
            <p:spPr>
              <a:xfrm>
                <a:off x="3409954" y="149964"/>
                <a:ext cx="1642289" cy="1088375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900" dirty="0" smtClean="0"/>
                  <a:t>三角比の定義</a:t>
                </a:r>
                <a:endParaRPr lang="en-US" altLang="ja-JP" sz="9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00" b="0" i="1" dirty="0">
                          <a:latin typeface="Cambria Math"/>
                        </a:rPr>
                        <m:t>正弦</m:t>
                      </m:r>
                      <m:r>
                        <a:rPr lang="ja-JP" altLang="en-US" sz="900" b="0" i="1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余弦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横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正接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横</m:t>
                          </m:r>
                        </m:den>
                      </m:f>
                    </m:oMath>
                  </m:oMathPara>
                </a14:m>
                <a:endParaRPr lang="ja-JP" altLang="ja-JP" sz="900" dirty="0"/>
              </a:p>
            </p:txBody>
          </p:sp>
        </mc:Choice>
        <mc:Fallback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4" y="149964"/>
                <a:ext cx="1642289" cy="1088375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>
            <a:stCxn id="14" idx="0"/>
            <a:endCxn id="53" idx="2"/>
          </p:cNvCxnSpPr>
          <p:nvPr/>
        </p:nvCxnSpPr>
        <p:spPr>
          <a:xfrm flipV="1">
            <a:off x="1434634" y="1882552"/>
            <a:ext cx="1" cy="1724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3" descr="C:\Users\048\Dropbox\Zacky\国際学院\mathmatics\まとめシリーズ\三角比\基礎だけさらっと学習\三角比\pict\合成1.bmp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0" y="2602632"/>
            <a:ext cx="826725" cy="541171"/>
          </a:xfrm>
          <a:prstGeom prst="rect">
            <a:avLst/>
          </a:prstGeom>
          <a:noFill/>
          <a:extLst/>
        </p:spPr>
      </p:pic>
      <p:pic>
        <p:nvPicPr>
          <p:cNvPr id="63" name="Picture 4" descr="C:\Users\048\Dropbox\Zacky\国際学院\mathmatics\まとめシリーズ\三角比\基礎だけさらっと学習\三角比\pict\合成2.bmp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6" y="2502064"/>
            <a:ext cx="663222" cy="852056"/>
          </a:xfrm>
          <a:prstGeom prst="rect">
            <a:avLst/>
          </a:prstGeom>
          <a:noFill/>
          <a:ex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フローチャート: 処理 1"/>
              <p:cNvSpPr/>
              <p:nvPr/>
            </p:nvSpPr>
            <p:spPr>
              <a:xfrm>
                <a:off x="5374823" y="7490398"/>
                <a:ext cx="3579748" cy="584841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/>
                  <a:t>三角形の</a:t>
                </a:r>
                <a:r>
                  <a:rPr lang="ja-JP" altLang="ja-JP" sz="1000" dirty="0" smtClean="0"/>
                  <a:t>面積</a:t>
                </a:r>
                <a:r>
                  <a:rPr lang="ja-JP" altLang="en-US" sz="1000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700" i="1">
                            <a:latin typeface="Cambria Math"/>
                          </a:rPr>
                          <m:t>𝑆</m:t>
                        </m:r>
                        <m:r>
                          <a:rPr lang="en-US" altLang="ja-JP" sz="7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ja-JP" altLang="ja-JP" sz="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7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7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700" i="1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底辺</m:t>
                        </m:r>
                        <m:r>
                          <a:rPr lang="en-US" altLang="ja-JP" sz="700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高さ</m:t>
                        </m:r>
                      </m:e>
                    </m:d>
                  </m:oMath>
                </a14:m>
                <a:endParaRPr lang="ja-JP" altLang="ja-JP" sz="1000" dirty="0"/>
              </a:p>
              <a:p>
                <a:r>
                  <a:rPr lang="ja-JP" altLang="en-US" sz="10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𝑆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solidFill>
                          <a:schemeClr val="bg1"/>
                        </a:solidFill>
                        <a:latin typeface="Cambria Math"/>
                      </a:rPr>
                      <m:t>𝑏𝑐</m:t>
                    </m:r>
                    <m:func>
                      <m:funcPr>
                        <m:ctrlPr>
                          <a:rPr lang="ja-JP" altLang="ja-JP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altLang="ja-JP" sz="1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solidFill>
                          <a:schemeClr val="bg1"/>
                        </a:solidFill>
                        <a:latin typeface="Cambria Math"/>
                      </a:rPr>
                      <m:t>𝑐𝑎</m:t>
                    </m:r>
                    <m:func>
                      <m:funcPr>
                        <m:ctrlPr>
                          <a:rPr lang="ja-JP" altLang="ja-JP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𝐵</m:t>
                        </m:r>
                      </m:e>
                    </m:func>
                    <m:r>
                      <a:rPr lang="en-US" altLang="ja-JP" sz="1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solidFill>
                          <a:schemeClr val="bg1"/>
                        </a:solidFill>
                        <a:latin typeface="Cambria Math"/>
                      </a:rPr>
                      <m:t>𝑎𝑏</m:t>
                    </m:r>
                    <m:func>
                      <m:funcPr>
                        <m:ctrlPr>
                          <a:rPr lang="ja-JP" altLang="ja-JP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</m:func>
                  </m:oMath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2" name="フローチャート: 処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23" y="7490398"/>
                <a:ext cx="3579748" cy="584841"/>
              </a:xfrm>
              <a:prstGeom prst="flowChartProcess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048\Dropbox\Zacky\国際学院\mathmatics\まとめシリーズ\三角比\基礎だけさらっと学習\三角比\pict\三角形sin求積.bmp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475" y="7522018"/>
            <a:ext cx="792088" cy="532553"/>
          </a:xfrm>
          <a:prstGeom prst="rect">
            <a:avLst/>
          </a:prstGeom>
          <a:noFill/>
          <a:ex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303759" y="1293422"/>
                <a:ext cx="5345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>
                          <a:latin typeface="Cambria Math" panose="02040503050406030204" pitchFamily="18" charset="0"/>
                        </a:rPr>
                        <m:t>斜辺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759" y="1293422"/>
                <a:ext cx="534569" cy="153888"/>
              </a:xfrm>
              <a:prstGeom prst="rect">
                <a:avLst/>
              </a:prstGeom>
              <a:blipFill rotWithShape="0">
                <a:blip r:embed="rId33"/>
                <a:stretch>
                  <a:fillRect l="-7955" t="-8000" r="-4545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正方形/長方形 72"/>
          <p:cNvSpPr/>
          <p:nvPr/>
        </p:nvSpPr>
        <p:spPr>
          <a:xfrm>
            <a:off x="2318073" y="4314786"/>
            <a:ext cx="1296119" cy="232062"/>
          </a:xfrm>
          <a:prstGeom prst="rect">
            <a:avLst/>
          </a:prstGeom>
          <a:noFill/>
        </p:spPr>
        <p:txBody>
          <a:bodyPr wrap="square" lIns="92659" tIns="46329" rIns="92659" bIns="46329">
            <a:spAutoFit/>
          </a:bodyPr>
          <a:lstStyle/>
          <a:p>
            <a:pPr algn="r"/>
            <a:r>
              <a:rPr lang="en-US" altLang="ja-JP" sz="9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9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筆算でかくとよい</a:t>
            </a:r>
            <a:endParaRPr lang="en-US" altLang="ja-JP" sz="9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フローチャート: 処理 82"/>
              <p:cNvSpPr/>
              <p:nvPr/>
            </p:nvSpPr>
            <p:spPr>
              <a:xfrm>
                <a:off x="9188954" y="186268"/>
                <a:ext cx="1610364" cy="1185177"/>
              </a:xfrm>
              <a:prstGeom prst="flowChartProcess">
                <a:avLst/>
              </a:prstGeom>
              <a:noFill/>
              <a:ln w="63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b="0" i="1" smtClean="0">
                        <a:latin typeface="Cambria Math"/>
                      </a:rPr>
                      <m:t>𝑡</m:t>
                    </m:r>
                    <m:r>
                      <a:rPr lang="en-US" altLang="ja-JP" sz="1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000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ja-JP" sz="1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 とおくと</a:t>
                </a:r>
                <a:endParaRPr lang="en-US" altLang="ja-JP" sz="1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3" name="フローチャート: 処理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954" y="186268"/>
                <a:ext cx="1610364" cy="1185177"/>
              </a:xfrm>
              <a:prstGeom prst="flowChartProcess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 w="6350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正方形/長方形 75"/>
              <p:cNvSpPr/>
              <p:nvPr/>
            </p:nvSpPr>
            <p:spPr>
              <a:xfrm>
                <a:off x="7678179" y="586409"/>
                <a:ext cx="1264605" cy="619756"/>
              </a:xfrm>
              <a:prstGeom prst="rect">
                <a:avLst/>
              </a:prstGeom>
              <a:noFill/>
              <a:ln w="635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en-US" altLang="ja-JP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76" name="正方形/長方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179" y="586409"/>
                <a:ext cx="1264605" cy="619756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 w="6350" cmpd="sng"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/>
              <p:cNvSpPr/>
              <p:nvPr/>
            </p:nvSpPr>
            <p:spPr>
              <a:xfrm>
                <a:off x="9086800" y="6815460"/>
                <a:ext cx="1759074" cy="539700"/>
              </a:xfrm>
              <a:prstGeom prst="rect">
                <a:avLst/>
              </a:prstGeom>
              <a:noFill/>
              <a:ln w="12700" cmpd="dbl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※以下の形も使えるように！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800" y="6815460"/>
                <a:ext cx="1759074" cy="53970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 w="12700" cmpd="dbl"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正方形/長方形 85"/>
              <p:cNvSpPr/>
              <p:nvPr/>
            </p:nvSpPr>
            <p:spPr>
              <a:xfrm>
                <a:off x="7286600" y="6647274"/>
                <a:ext cx="1933289" cy="707886"/>
              </a:xfrm>
              <a:prstGeom prst="rect">
                <a:avLst/>
              </a:prstGeom>
              <a:noFill/>
              <a:ln w="38100" cmpd="dbl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 smtClean="0"/>
                  <a:t>余弦定理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𝑏𝑐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𝑐𝑎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solidFill>
                            <a:schemeClr val="bg1"/>
                          </a:solidFill>
                          <a:latin typeface="Cambria Math"/>
                        </a:rPr>
                        <m:t>𝑎𝑏</m:t>
                      </m:r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86" name="正方形/長方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00" y="6647274"/>
                <a:ext cx="1933289" cy="707886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  <a:ln w="38100" cmpd="dbl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フローチャート: 処理 211"/>
              <p:cNvSpPr/>
              <p:nvPr/>
            </p:nvSpPr>
            <p:spPr>
              <a:xfrm>
                <a:off x="5837638" y="421129"/>
                <a:ext cx="1620729" cy="950316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b="0" i="1" smtClean="0">
                        <a:latin typeface="Cambria Math"/>
                      </a:rPr>
                      <m:t>𝑡</m:t>
                    </m:r>
                    <m:r>
                      <a:rPr lang="en-US" altLang="ja-JP" sz="1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altLang="ja-JP" sz="1000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 とおくと</a:t>
                </a:r>
                <a:endParaRPr lang="en-US" altLang="ja-JP" sz="1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2" name="フローチャート: 処理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638" y="421129"/>
                <a:ext cx="1620729" cy="950316"/>
              </a:xfrm>
              <a:prstGeom prst="flowChartProcess">
                <a:avLst/>
              </a:prstGeom>
              <a:blipFill rotWithShape="0">
                <a:blip r:embed="rId38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角丸四角形 240"/>
          <p:cNvSpPr/>
          <p:nvPr/>
        </p:nvSpPr>
        <p:spPr>
          <a:xfrm>
            <a:off x="5714212" y="2953895"/>
            <a:ext cx="4020660" cy="1307958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倍角公式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フローチャート: 処理 241"/>
              <p:cNvSpPr/>
              <p:nvPr/>
            </p:nvSpPr>
            <p:spPr>
              <a:xfrm>
                <a:off x="5830692" y="3215488"/>
                <a:ext cx="1815948" cy="875436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 smtClean="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5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−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5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tan</m:t>
                      </m:r>
                      <m: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1</m:t>
                          </m:r>
                          <m:r>
                            <a:rPr lang="en-US" sz="1000" b="0" i="1" kern="100" smtClean="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000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ＭＳ 明朝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kern="1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000" b="0" i="0" kern="1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sz="1000" kern="100" dirty="0">
                  <a:solidFill>
                    <a:schemeClr val="bg1"/>
                  </a:solidFill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242" name="フローチャート: 処理 2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92" y="3215488"/>
                <a:ext cx="1815948" cy="875436"/>
              </a:xfrm>
              <a:prstGeom prst="flowChartProcess">
                <a:avLst/>
              </a:prstGeom>
              <a:blipFill rotWithShape="0">
                <a:blip r:embed="rId39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フローチャート: 処理 242"/>
              <p:cNvSpPr/>
              <p:nvPr/>
            </p:nvSpPr>
            <p:spPr>
              <a:xfrm>
                <a:off x="7790656" y="3780802"/>
                <a:ext cx="1368152" cy="400464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 smtClean="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1−2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 smtClean="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−1</m:t>
                      </m:r>
                    </m:oMath>
                  </m:oMathPara>
                </a14:m>
                <a:endParaRPr lang="ja-JP" altLang="en-US" sz="1000" kern="100" dirty="0">
                  <a:solidFill>
                    <a:schemeClr val="bg1"/>
                  </a:solidFill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243" name="フローチャート: 処理 2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56" y="3780802"/>
                <a:ext cx="1368152" cy="400464"/>
              </a:xfrm>
              <a:prstGeom prst="flowChartProcess">
                <a:avLst/>
              </a:prstGeom>
              <a:blipFill rotWithShape="0">
                <a:blip r:embed="rId40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正方形/長方形 244"/>
              <p:cNvSpPr/>
              <p:nvPr/>
            </p:nvSpPr>
            <p:spPr>
              <a:xfrm>
                <a:off x="8438728" y="3068965"/>
                <a:ext cx="1227131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/>
                                </a:rPr>
                                <m:t>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>
          <p:sp>
            <p:nvSpPr>
              <p:cNvPr id="245" name="正方形/長方形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728" y="3068965"/>
                <a:ext cx="1227131" cy="40011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正方形/長方形 306"/>
              <p:cNvSpPr/>
              <p:nvPr/>
            </p:nvSpPr>
            <p:spPr>
              <a:xfrm>
                <a:off x="8474732" y="4372635"/>
                <a:ext cx="212423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ja-JP" altLang="ja-JP" sz="1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ja-JP" sz="10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ja-JP" altLang="en-US" sz="1000" b="0" i="1" smtClean="0">
                        <a:latin typeface="Cambria Math"/>
                      </a:rPr>
                      <m:t>，</m:t>
                    </m:r>
                    <m:func>
                      <m:funcPr>
                        <m:ctrlPr>
                          <a:rPr lang="ja-JP" altLang="ja-JP" sz="1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latin typeface="Cambria Math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ja-JP" sz="10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について整理する</a:t>
                </a:r>
                <a:endParaRPr lang="en-US" altLang="ja-JP" sz="1000" dirty="0" smtClean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>
          <p:sp>
            <p:nvSpPr>
              <p:cNvPr id="307" name="正方形/長方形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732" y="4372635"/>
                <a:ext cx="2124236" cy="246221"/>
              </a:xfrm>
              <a:prstGeom prst="rect">
                <a:avLst/>
              </a:prstGeom>
              <a:blipFill rotWithShape="0">
                <a:blip r:embed="rId4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フローチャート: 処理 86"/>
          <p:cNvSpPr/>
          <p:nvPr/>
        </p:nvSpPr>
        <p:spPr>
          <a:xfrm>
            <a:off x="5938703" y="3494850"/>
            <a:ext cx="1599924" cy="209300"/>
          </a:xfrm>
          <a:prstGeom prst="flowChartProcess">
            <a:avLst/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2659" tIns="46329" rIns="92659" bIns="46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ja-JP" sz="1000" dirty="0"/>
          </a:p>
        </p:txBody>
      </p:sp>
      <p:cxnSp>
        <p:nvCxnSpPr>
          <p:cNvPr id="105" name="カギ線コネクタ 104"/>
          <p:cNvCxnSpPr>
            <a:stCxn id="243" idx="2"/>
            <a:endCxn id="12" idx="0"/>
          </p:cNvCxnSpPr>
          <p:nvPr/>
        </p:nvCxnSpPr>
        <p:spPr>
          <a:xfrm rot="16200000" flipH="1">
            <a:off x="8878210" y="3777788"/>
            <a:ext cx="797630" cy="1604586"/>
          </a:xfrm>
          <a:prstGeom prst="bentConnector3">
            <a:avLst>
              <a:gd name="adj1" fmla="val 5095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カギ線コネクタ 157"/>
          <p:cNvCxnSpPr>
            <a:stCxn id="241" idx="3"/>
            <a:endCxn id="96" idx="2"/>
          </p:cNvCxnSpPr>
          <p:nvPr/>
        </p:nvCxnSpPr>
        <p:spPr>
          <a:xfrm flipV="1">
            <a:off x="9734872" y="2782737"/>
            <a:ext cx="262037" cy="82513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正方形/長方形 95"/>
              <p:cNvSpPr/>
              <p:nvPr/>
            </p:nvSpPr>
            <p:spPr>
              <a:xfrm>
                <a:off x="9194499" y="1966919"/>
                <a:ext cx="1604819" cy="815818"/>
              </a:xfrm>
              <a:prstGeom prst="rect">
                <a:avLst/>
              </a:prstGeom>
              <a:noFill/>
              <a:ln w="635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kern="100" smtClean="0">
                          <a:latin typeface="Cambria Math"/>
                          <a:ea typeface="ＭＳ 明朝"/>
                          <a:cs typeface="Times New Roman"/>
                        </a:rPr>
                        <m:t>tan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m:rPr>
                          <m:aln/>
                        </m:rP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ja-JP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ja-JP" sz="1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ＭＳ 明朝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 kern="1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 kern="1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altLang="ja-JP" sz="1000" i="1" kern="100" smtClean="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 kern="10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b="0" i="1" kern="100" smtClean="0">
                          <a:latin typeface="Cambria Math" panose="02040503050406030204" pitchFamily="18" charset="0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ja-JP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ja-JP" sz="1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ja-JP" sz="10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ja-JP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1000" kern="100" dirty="0">
                  <a:solidFill>
                    <a:schemeClr val="bg1"/>
                  </a:solidFill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96" name="正方形/長方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99" y="1966919"/>
                <a:ext cx="1604819" cy="815818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  <a:ln w="6350" cmpd="sng"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/>
          <p:cNvCxnSpPr>
            <a:stCxn id="96" idx="0"/>
            <a:endCxn id="83" idx="2"/>
          </p:cNvCxnSpPr>
          <p:nvPr/>
        </p:nvCxnSpPr>
        <p:spPr>
          <a:xfrm flipH="1" flipV="1">
            <a:off x="9994136" y="1371445"/>
            <a:ext cx="2773" cy="5954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76" idx="1"/>
            <a:endCxn id="212" idx="3"/>
          </p:cNvCxnSpPr>
          <p:nvPr/>
        </p:nvCxnSpPr>
        <p:spPr>
          <a:xfrm flipH="1">
            <a:off x="7458367" y="896287"/>
            <a:ext cx="2198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1" idx="3"/>
            <a:endCxn id="82" idx="1"/>
          </p:cNvCxnSpPr>
          <p:nvPr/>
        </p:nvCxnSpPr>
        <p:spPr>
          <a:xfrm flipV="1">
            <a:off x="5052243" y="2230019"/>
            <a:ext cx="661969" cy="25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4" idx="3"/>
            <a:endCxn id="242" idx="1"/>
          </p:cNvCxnSpPr>
          <p:nvPr/>
        </p:nvCxnSpPr>
        <p:spPr>
          <a:xfrm flipV="1">
            <a:off x="5073448" y="3653206"/>
            <a:ext cx="757244" cy="3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0" idx="3"/>
            <a:endCxn id="96" idx="1"/>
          </p:cNvCxnSpPr>
          <p:nvPr/>
        </p:nvCxnSpPr>
        <p:spPr>
          <a:xfrm flipV="1">
            <a:off x="8942784" y="2374828"/>
            <a:ext cx="251715" cy="2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82" idx="0"/>
            <a:endCxn id="76" idx="2"/>
          </p:cNvCxnSpPr>
          <p:nvPr/>
        </p:nvCxnSpPr>
        <p:spPr>
          <a:xfrm rot="5400000" flipH="1" flipV="1">
            <a:off x="7621040" y="984120"/>
            <a:ext cx="467397" cy="911488"/>
          </a:xfrm>
          <a:prstGeom prst="bentConnector3">
            <a:avLst>
              <a:gd name="adj1" fmla="val 2065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87" idx="3"/>
            <a:endCxn id="243" idx="0"/>
          </p:cNvCxnSpPr>
          <p:nvPr/>
        </p:nvCxnSpPr>
        <p:spPr>
          <a:xfrm>
            <a:off x="7538627" y="3599500"/>
            <a:ext cx="936105" cy="18130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74" idx="2"/>
            <a:endCxn id="121" idx="0"/>
          </p:cNvCxnSpPr>
          <p:nvPr/>
        </p:nvCxnSpPr>
        <p:spPr>
          <a:xfrm>
            <a:off x="4231099" y="1238339"/>
            <a:ext cx="0" cy="264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正方形/長方形 90"/>
              <p:cNvSpPr/>
              <p:nvPr/>
            </p:nvSpPr>
            <p:spPr>
              <a:xfrm>
                <a:off x="9999012" y="1580176"/>
                <a:ext cx="769374" cy="356135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  <m:r>
                            <a:rPr lang="ja-JP" alt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ja-JP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altLang="ja-JP" sz="1000" b="0" i="1" kern="100" smtClean="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>
          <p:sp>
            <p:nvSpPr>
              <p:cNvPr id="91" name="正方形/長方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12" y="1580176"/>
                <a:ext cx="769374" cy="356135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正方形/長方形 93"/>
              <p:cNvSpPr/>
              <p:nvPr/>
            </p:nvSpPr>
            <p:spPr>
              <a:xfrm>
                <a:off x="9359317" y="1557575"/>
                <a:ext cx="639599" cy="401339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:r>
                  <a:rPr lang="ja-JP" altLang="en-US" sz="1000" b="0" kern="100" dirty="0" smtClean="0">
                    <a:latin typeface="Cambria Math"/>
                    <a:ea typeface="ＭＳ 明朝"/>
                    <a:cs typeface="Times New Roman"/>
                  </a:rPr>
                  <a:t>置換</a:t>
                </a:r>
                <a14:m>
                  <m:oMath xmlns:m="http://schemas.openxmlformats.org/officeDocument/2006/math">
                    <m:r>
                      <a:rPr lang="en-US" altLang="ja-JP" sz="1000" b="0" i="1" kern="100" smtClean="0">
                        <a:latin typeface="Cambria Math"/>
                        <a:ea typeface="ＭＳ 明朝"/>
                        <a:cs typeface="Times New Roman"/>
                      </a:rPr>
                      <m:t>2</m:t>
                    </m:r>
                    <m:r>
                      <a:rPr lang="en-US" altLang="ja-JP" sz="10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  <m:r>
                      <a:rPr lang="ja-JP" altLang="en-US" sz="1000" i="1" kern="100">
                        <a:latin typeface="Cambria Math"/>
                        <a:ea typeface="ＭＳ 明朝"/>
                        <a:cs typeface="Times New Roman"/>
                      </a:rPr>
                      <m:t>→</m:t>
                    </m:r>
                    <m:r>
                      <a:rPr lang="en-US" altLang="ja-JP" sz="1000" b="0" i="1" kern="100" smtClean="0">
                        <a:latin typeface="Cambria Math"/>
                        <a:ea typeface="ＭＳ 明朝"/>
                        <a:cs typeface="Times New Roman"/>
                      </a:rPr>
                      <m:t>𝑥</m:t>
                    </m:r>
                  </m:oMath>
                </a14:m>
                <a:endParaRPr lang="en-US" altLang="ja-JP" sz="1000" b="0" i="1" kern="100" dirty="0" smtClean="0">
                  <a:latin typeface="Cambria Math"/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17" y="1557575"/>
                <a:ext cx="639599" cy="401339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正方形/長方形 89"/>
              <p:cNvSpPr/>
              <p:nvPr/>
            </p:nvSpPr>
            <p:spPr>
              <a:xfrm>
                <a:off x="8294712" y="1234480"/>
                <a:ext cx="639599" cy="247451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ja-JP" alt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US" altLang="ja-JP" sz="1000" b="0" i="1" kern="100" dirty="0" smtClean="0">
                  <a:latin typeface="Cambria Math"/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90" name="正方形/長方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712" y="1234480"/>
                <a:ext cx="639599" cy="247451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カギ線コネクタ 192"/>
          <p:cNvCxnSpPr>
            <a:stCxn id="39" idx="2"/>
            <a:endCxn id="243" idx="0"/>
          </p:cNvCxnSpPr>
          <p:nvPr/>
        </p:nvCxnSpPr>
        <p:spPr>
          <a:xfrm rot="16200000" flipH="1">
            <a:off x="6960089" y="2266159"/>
            <a:ext cx="1111704" cy="1917582"/>
          </a:xfrm>
          <a:prstGeom prst="bentConnector3">
            <a:avLst>
              <a:gd name="adj1" fmla="val 1847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6001" y="7643192"/>
                <a:ext cx="1782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ja-JP" sz="1000" dirty="0" smtClean="0">
                    <a:latin typeface="ＭＳ 明朝" pitchFamily="17" charset="-128"/>
                    <a:ea typeface="ＭＳ 明朝" pitchFamily="17" charset="-128"/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+90°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+180°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ja-JP" sz="1000" dirty="0" smtClean="0">
                    <a:latin typeface="ＭＳ 明朝" pitchFamily="17" charset="-128"/>
                    <a:ea typeface="ＭＳ 明朝" pitchFamily="17" charset="-128"/>
                  </a:rPr>
                  <a:t/>
                </a:r>
                <a:br>
                  <a:rPr lang="en-US" altLang="ja-JP" sz="1000" dirty="0" smtClean="0">
                    <a:latin typeface="ＭＳ 明朝" pitchFamily="17" charset="-128"/>
                    <a:ea typeface="ＭＳ 明朝" pitchFamily="17" charset="-128"/>
                  </a:rPr>
                </a:br>
                <a:r>
                  <a:rPr lang="ja-JP" altLang="ja-JP" sz="1000" dirty="0" smtClean="0">
                    <a:latin typeface="ＭＳ 明朝" pitchFamily="17" charset="-128"/>
                    <a:ea typeface="ＭＳ 明朝" pitchFamily="17" charset="-128"/>
                  </a:rPr>
                  <a:t>など</a:t>
                </a:r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も同様に導出</a:t>
                </a:r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できる</a:t>
                </a:r>
                <a:endParaRPr lang="ja-JP" altLang="en-US" sz="1000" kern="100" dirty="0">
                  <a:latin typeface="ＭＳ 明朝" pitchFamily="17" charset="-128"/>
                  <a:ea typeface="ＭＳ 明朝" pitchFamily="17" charset="-128"/>
                  <a:cs typeface="Times New Roman"/>
                </a:endParaRPr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01" y="7643192"/>
                <a:ext cx="1782007" cy="400110"/>
              </a:xfrm>
              <a:prstGeom prst="rect">
                <a:avLst/>
              </a:prstGeom>
              <a:blipFill rotWithShape="0">
                <a:blip r:embed="rId4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正方形/長方形 96"/>
              <p:cNvSpPr/>
              <p:nvPr/>
            </p:nvSpPr>
            <p:spPr>
              <a:xfrm>
                <a:off x="160824" y="793140"/>
                <a:ext cx="2547622" cy="369332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900" dirty="0" smtClean="0"/>
                  <a:t>度数法と弧度法</a:t>
                </a:r>
                <a:endParaRPr lang="en-US" altLang="ja-JP" sz="9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00" b="0" i="1" smtClean="0">
                          <a:latin typeface="Cambria Math"/>
                        </a:rPr>
                        <m:t>360 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900" i="1">
                              <a:latin typeface="Cambria Math"/>
                            </a:rPr>
                            <m:t>°</m:t>
                          </m:r>
                        </m:e>
                      </m:d>
                      <m:r>
                        <a:rPr lang="ja-JP" altLang="en-US" sz="900" i="1">
                          <a:latin typeface="Cambria Math"/>
                        </a:rPr>
                        <m:t>⟺</m:t>
                      </m:r>
                      <m:r>
                        <a:rPr lang="en-US" altLang="ja-JP" sz="900" i="1" dirty="0">
                          <a:latin typeface="Cambria Math"/>
                        </a:rPr>
                        <m:t>2</m:t>
                      </m:r>
                      <m:r>
                        <a:rPr lang="en-US" altLang="ja-JP" sz="900" b="0" i="1" dirty="0" smtClean="0">
                          <a:latin typeface="Cambria Math"/>
                        </a:rPr>
                        <m:t>𝜋</m:t>
                      </m:r>
                      <m:r>
                        <a:rPr lang="en-US" altLang="ja-JP" sz="900" b="0" i="1" dirty="0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900" b="0" i="0" dirty="0" smtClean="0">
                              <a:latin typeface="Cambria Math"/>
                            </a:rPr>
                            <m:t>rad</m:t>
                          </m:r>
                        </m:e>
                      </m:d>
                      <m:r>
                        <a:rPr lang="ja-JP" altLang="en-US" sz="900" b="0" i="1" dirty="0" smtClean="0">
                          <a:latin typeface="Cambria Math"/>
                        </a:rPr>
                        <m:t>　，</m:t>
                      </m:r>
                      <m:r>
                        <a:rPr lang="ja-JP" altLang="en-US" sz="900" b="0" i="1" dirty="0" smtClean="0">
                          <a:latin typeface="Cambria Math"/>
                          <a:ea typeface="Cambria Math"/>
                        </a:rPr>
                        <m:t>　</m:t>
                      </m:r>
                      <m:r>
                        <a:rPr lang="en-US" altLang="ja-JP" sz="900" b="0" i="1" dirty="0" smtClean="0">
                          <a:latin typeface="Cambria Math"/>
                          <a:ea typeface="Cambria Math"/>
                        </a:rPr>
                        <m:t>1 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900" b="0" i="0" dirty="0" smtClean="0">
                              <a:latin typeface="Cambria Math"/>
                              <a:ea typeface="Cambria Math"/>
                            </a:rPr>
                            <m:t>rad</m:t>
                          </m:r>
                        </m:e>
                      </m:d>
                      <m:r>
                        <a:rPr lang="ja-JP" altLang="en-US" sz="900" i="1">
                          <a:latin typeface="Cambria Math"/>
                        </a:rPr>
                        <m:t>⟺</m:t>
                      </m:r>
                      <m:r>
                        <a:rPr lang="en-US" altLang="ja-JP" sz="900" b="0" i="1" dirty="0" smtClean="0">
                          <a:latin typeface="Cambria Math"/>
                          <a:ea typeface="Cambria Math"/>
                        </a:rPr>
                        <m:t>57.3 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900" b="0" i="1" dirty="0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d>
                    </m:oMath>
                  </m:oMathPara>
                </a14:m>
                <a:endParaRPr lang="en-US" altLang="ja-JP" sz="900" b="0" dirty="0" smtClean="0"/>
              </a:p>
            </p:txBody>
          </p:sp>
        </mc:Choice>
        <mc:Fallback>
          <p:sp>
            <p:nvSpPr>
              <p:cNvPr id="97" name="正方形/長方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4" y="793140"/>
                <a:ext cx="2547622" cy="369332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フローチャート: 処理 3"/>
              <p:cNvSpPr/>
              <p:nvPr/>
            </p:nvSpPr>
            <p:spPr>
              <a:xfrm>
                <a:off x="2177945" y="3101145"/>
                <a:ext cx="2895503" cy="1104808"/>
              </a:xfrm>
              <a:prstGeom prst="flowChartProcess">
                <a:avLst/>
              </a:prstGeom>
              <a:noFill/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ja-JP" altLang="en-US" sz="1000" kern="100" dirty="0" smtClean="0">
                    <a:latin typeface="+mj-ea"/>
                    <a:ea typeface="+mj-ea"/>
                    <a:cs typeface="Times New Roman"/>
                  </a:rPr>
                  <a:t>加法定理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i="1" kern="10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±</m:t>
                      </m:r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b="0" i="1" kern="100" smtClean="0">
                          <a:solidFill>
                            <a:schemeClr val="bg1"/>
                          </a:solidFill>
                          <a:latin typeface="Cambria Math"/>
                          <a:ea typeface="ＭＳ 明朝"/>
                          <a:cs typeface="Times New Roman"/>
                        </a:rPr>
                        <m:t>∓ </m:t>
                      </m:r>
                      <m:func>
                        <m:funcPr>
                          <m:ctrlPr>
                            <a:rPr lang="ja-JP" altLang="en-US" sz="1000" b="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ＭＳ 明朝"/>
                              <a:cs typeface="Times New Roman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±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latin typeface="Cambria Math"/>
                              <a:ea typeface="ＭＳ 明朝"/>
                              <a:cs typeface="Times New Roman"/>
                            </a:rPr>
                            <m:t>1∓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ja-JP" altLang="en-US" sz="1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kern="100" dirty="0" smtClean="0">
                  <a:ea typeface="ＭＳ 明朝"/>
                  <a:cs typeface="Times New Roman"/>
                </a:endParaRPr>
              </a:p>
              <a:p>
                <a:pPr algn="r"/>
                <a:r>
                  <a:rPr lang="en-US" altLang="ja-JP" sz="1000" kern="100" dirty="0" smtClean="0">
                    <a:ea typeface="ＭＳ 明朝"/>
                    <a:cs typeface="Times New Roman"/>
                  </a:rPr>
                  <a:t>(</a:t>
                </a:r>
                <a:r>
                  <a:rPr lang="ja-JP" altLang="en-US" sz="1000" kern="100" dirty="0" smtClean="0">
                    <a:ea typeface="ＭＳ 明朝"/>
                    <a:cs typeface="Times New Roman"/>
                  </a:rPr>
                  <a:t>複号同順</a:t>
                </a:r>
                <a:r>
                  <a:rPr lang="en-US" altLang="ja-JP" sz="1000" kern="100" dirty="0" smtClean="0">
                    <a:ea typeface="ＭＳ 明朝"/>
                    <a:cs typeface="Times New Roman"/>
                  </a:rPr>
                  <a:t>)</a:t>
                </a:r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>
          <p:sp>
            <p:nvSpPr>
              <p:cNvPr id="4" name="フローチャート: 処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45" y="3101145"/>
                <a:ext cx="2895503" cy="1104808"/>
              </a:xfrm>
              <a:prstGeom prst="flowChartProcess">
                <a:avLst/>
              </a:prstGeom>
              <a:blipFill rotWithShape="0">
                <a:blip r:embed="rId49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テキスト ボックス 97"/>
          <p:cNvSpPr txBox="1"/>
          <p:nvPr/>
        </p:nvSpPr>
        <p:spPr>
          <a:xfrm>
            <a:off x="4910336" y="1996371"/>
            <a:ext cx="88092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ＭＳ 明朝" pitchFamily="17" charset="-128"/>
                <a:ea typeface="ＭＳ 明朝" pitchFamily="17" charset="-128"/>
              </a:rPr>
              <a:t>定義より</a:t>
            </a:r>
            <a:endParaRPr kumimoji="1" lang="ja-JP" altLang="en-US" sz="1000" dirty="0">
              <a:latin typeface="ＭＳ 明朝" pitchFamily="17" charset="-128"/>
              <a:ea typeface="ＭＳ 明朝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72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just">
          <a:spcAft>
            <a:spcPts val="0"/>
          </a:spcAft>
          <a:defRPr sz="1050" kern="100">
            <a:effectLst/>
            <a:ea typeface="ＭＳ 明朝"/>
            <a:cs typeface="Times New Roman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1966</Words>
  <Application>Microsoft Office PowerPoint</Application>
  <PresentationFormat>B4 (JIS) 257x364 mm</PresentationFormat>
  <Paragraphs>443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HG丸ｺﾞｼｯｸM-PRO</vt:lpstr>
      <vt:lpstr>ＭＳ Ｐゴシック</vt:lpstr>
      <vt:lpstr>ＭＳ 明朝</vt:lpstr>
      <vt:lpstr>Arial</vt:lpstr>
      <vt:lpstr>Calibri</vt:lpstr>
      <vt:lpstr>Cambria Math</vt:lpstr>
      <vt:lpstr>Times New Roman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</dc:creator>
  <cp:lastModifiedBy>Zacky -</cp:lastModifiedBy>
  <cp:revision>117</cp:revision>
  <cp:lastPrinted>2017-06-26T02:16:24Z</cp:lastPrinted>
  <dcterms:created xsi:type="dcterms:W3CDTF">2013-10-08T05:35:10Z</dcterms:created>
  <dcterms:modified xsi:type="dcterms:W3CDTF">2017-08-10T10:41:21Z</dcterms:modified>
</cp:coreProperties>
</file>