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972800" cy="8229600" type="B4JIS"/>
  <p:notesSz cx="6797675" cy="9926638"/>
  <p:defaultTextStyle>
    <a:defPPr>
      <a:defRPr lang="ja-JP"/>
    </a:defPPr>
    <a:lvl1pPr marL="0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1pPr>
    <a:lvl2pPr marL="548544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2pPr>
    <a:lvl3pPr marL="1097087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3pPr>
    <a:lvl4pPr marL="1645631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4pPr>
    <a:lvl5pPr marL="2194174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5pPr>
    <a:lvl6pPr marL="2742718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6pPr>
    <a:lvl7pPr marL="3291261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7pPr>
    <a:lvl8pPr marL="3839806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8pPr>
    <a:lvl9pPr marL="4388348" algn="l" defTabSz="1097087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287" autoAdjust="0"/>
    <p:restoredTop sz="96290" autoAdjust="0"/>
  </p:normalViewPr>
  <p:slideViewPr>
    <p:cSldViewPr>
      <p:cViewPr>
        <p:scale>
          <a:sx n="200" d="100"/>
          <a:sy n="200" d="100"/>
        </p:scale>
        <p:origin x="8046" y="2958"/>
      </p:cViewPr>
      <p:guideLst>
        <p:guide orient="horz" pos="2592"/>
        <p:guide pos="34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A6B62-B67D-4198-8A34-6C8CBEB6FDD6}" type="datetimeFigureOut">
              <a:rPr kumimoji="1" lang="ja-JP" altLang="en-US" smtClean="0"/>
              <a:t>2013/10/11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0362E-D6BE-4E57-9F2B-1E45D66A7A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49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Version1.0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2013/10/10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362E-D6BE-4E57-9F2B-1E45D66A7A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6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2961" y="2556513"/>
            <a:ext cx="9326880" cy="176403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45921" y="4663441"/>
            <a:ext cx="76809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2013/10/11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46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2013/10/11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34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420227" y="390527"/>
            <a:ext cx="2922270" cy="831342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9607" y="390527"/>
            <a:ext cx="8587739" cy="831342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2013/10/11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16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2013/10/11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7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6776" y="5288283"/>
            <a:ext cx="9326880" cy="16344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6776" y="3488059"/>
            <a:ext cx="932688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4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70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56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1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27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12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398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834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2013/10/11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71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9606" y="2274573"/>
            <a:ext cx="5755004" cy="6429376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87491" y="2274573"/>
            <a:ext cx="5755005" cy="6429376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2013/10/11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27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2" y="329567"/>
            <a:ext cx="9875520" cy="1371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8640" y="1842136"/>
            <a:ext cx="4848225" cy="76771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544" indent="0">
              <a:buNone/>
              <a:defRPr sz="2400" b="1"/>
            </a:lvl2pPr>
            <a:lvl3pPr marL="1097087" indent="0">
              <a:buNone/>
              <a:defRPr sz="2200" b="1"/>
            </a:lvl3pPr>
            <a:lvl4pPr marL="1645631" indent="0">
              <a:buNone/>
              <a:defRPr sz="1900" b="1"/>
            </a:lvl4pPr>
            <a:lvl5pPr marL="2194174" indent="0">
              <a:buNone/>
              <a:defRPr sz="1900" b="1"/>
            </a:lvl5pPr>
            <a:lvl6pPr marL="2742718" indent="0">
              <a:buNone/>
              <a:defRPr sz="1900" b="1"/>
            </a:lvl6pPr>
            <a:lvl7pPr marL="3291261" indent="0">
              <a:buNone/>
              <a:defRPr sz="1900" b="1"/>
            </a:lvl7pPr>
            <a:lvl8pPr marL="3839806" indent="0">
              <a:buNone/>
              <a:defRPr sz="1900" b="1"/>
            </a:lvl8pPr>
            <a:lvl9pPr marL="4388348" indent="0">
              <a:buNone/>
              <a:defRPr sz="1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8640" y="2609852"/>
            <a:ext cx="4848225" cy="474154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574031" y="1842136"/>
            <a:ext cx="4850130" cy="76771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544" indent="0">
              <a:buNone/>
              <a:defRPr sz="2400" b="1"/>
            </a:lvl2pPr>
            <a:lvl3pPr marL="1097087" indent="0">
              <a:buNone/>
              <a:defRPr sz="2200" b="1"/>
            </a:lvl3pPr>
            <a:lvl4pPr marL="1645631" indent="0">
              <a:buNone/>
              <a:defRPr sz="1900" b="1"/>
            </a:lvl4pPr>
            <a:lvl5pPr marL="2194174" indent="0">
              <a:buNone/>
              <a:defRPr sz="1900" b="1"/>
            </a:lvl5pPr>
            <a:lvl6pPr marL="2742718" indent="0">
              <a:buNone/>
              <a:defRPr sz="1900" b="1"/>
            </a:lvl6pPr>
            <a:lvl7pPr marL="3291261" indent="0">
              <a:buNone/>
              <a:defRPr sz="1900" b="1"/>
            </a:lvl7pPr>
            <a:lvl8pPr marL="3839806" indent="0">
              <a:buNone/>
              <a:defRPr sz="1900" b="1"/>
            </a:lvl8pPr>
            <a:lvl9pPr marL="4388348" indent="0">
              <a:buNone/>
              <a:defRPr sz="1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574031" y="2609852"/>
            <a:ext cx="4850130" cy="474154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2013/10/11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99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2013/10/11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31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2013/10/11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2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0" y="327660"/>
            <a:ext cx="3609976" cy="13944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90061" y="327663"/>
            <a:ext cx="6134100" cy="7023736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48640" y="1722122"/>
            <a:ext cx="3609976" cy="5629276"/>
          </a:xfrm>
        </p:spPr>
        <p:txBody>
          <a:bodyPr/>
          <a:lstStyle>
            <a:lvl1pPr marL="0" indent="0">
              <a:buNone/>
              <a:defRPr sz="1700"/>
            </a:lvl1pPr>
            <a:lvl2pPr marL="548544" indent="0">
              <a:buNone/>
              <a:defRPr sz="1400"/>
            </a:lvl2pPr>
            <a:lvl3pPr marL="1097087" indent="0">
              <a:buNone/>
              <a:defRPr sz="1300"/>
            </a:lvl3pPr>
            <a:lvl4pPr marL="1645631" indent="0">
              <a:buNone/>
              <a:defRPr sz="1100"/>
            </a:lvl4pPr>
            <a:lvl5pPr marL="2194174" indent="0">
              <a:buNone/>
              <a:defRPr sz="1100"/>
            </a:lvl5pPr>
            <a:lvl6pPr marL="2742718" indent="0">
              <a:buNone/>
              <a:defRPr sz="1100"/>
            </a:lvl6pPr>
            <a:lvl7pPr marL="3291261" indent="0">
              <a:buNone/>
              <a:defRPr sz="1100"/>
            </a:lvl7pPr>
            <a:lvl8pPr marL="3839806" indent="0">
              <a:buNone/>
              <a:defRPr sz="1100"/>
            </a:lvl8pPr>
            <a:lvl9pPr marL="4388348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2013/10/11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74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0746" y="5760720"/>
            <a:ext cx="6583680" cy="68008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150746" y="735330"/>
            <a:ext cx="6583680" cy="4937760"/>
          </a:xfrm>
        </p:spPr>
        <p:txBody>
          <a:bodyPr/>
          <a:lstStyle>
            <a:lvl1pPr marL="0" indent="0">
              <a:buNone/>
              <a:defRPr sz="3900"/>
            </a:lvl1pPr>
            <a:lvl2pPr marL="548544" indent="0">
              <a:buNone/>
              <a:defRPr sz="3300"/>
            </a:lvl2pPr>
            <a:lvl3pPr marL="1097087" indent="0">
              <a:buNone/>
              <a:defRPr sz="2900"/>
            </a:lvl3pPr>
            <a:lvl4pPr marL="1645631" indent="0">
              <a:buNone/>
              <a:defRPr sz="2400"/>
            </a:lvl4pPr>
            <a:lvl5pPr marL="2194174" indent="0">
              <a:buNone/>
              <a:defRPr sz="2400"/>
            </a:lvl5pPr>
            <a:lvl6pPr marL="2742718" indent="0">
              <a:buNone/>
              <a:defRPr sz="2400"/>
            </a:lvl6pPr>
            <a:lvl7pPr marL="3291261" indent="0">
              <a:buNone/>
              <a:defRPr sz="2400"/>
            </a:lvl7pPr>
            <a:lvl8pPr marL="3839806" indent="0">
              <a:buNone/>
              <a:defRPr sz="2400"/>
            </a:lvl8pPr>
            <a:lvl9pPr marL="4388348" indent="0">
              <a:buNone/>
              <a:defRPr sz="24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50746" y="6440808"/>
            <a:ext cx="6583680" cy="965834"/>
          </a:xfrm>
        </p:spPr>
        <p:txBody>
          <a:bodyPr/>
          <a:lstStyle>
            <a:lvl1pPr marL="0" indent="0">
              <a:buNone/>
              <a:defRPr sz="1700"/>
            </a:lvl1pPr>
            <a:lvl2pPr marL="548544" indent="0">
              <a:buNone/>
              <a:defRPr sz="1400"/>
            </a:lvl2pPr>
            <a:lvl3pPr marL="1097087" indent="0">
              <a:buNone/>
              <a:defRPr sz="1300"/>
            </a:lvl3pPr>
            <a:lvl4pPr marL="1645631" indent="0">
              <a:buNone/>
              <a:defRPr sz="1100"/>
            </a:lvl4pPr>
            <a:lvl5pPr marL="2194174" indent="0">
              <a:buNone/>
              <a:defRPr sz="1100"/>
            </a:lvl5pPr>
            <a:lvl6pPr marL="2742718" indent="0">
              <a:buNone/>
              <a:defRPr sz="1100"/>
            </a:lvl6pPr>
            <a:lvl7pPr marL="3291261" indent="0">
              <a:buNone/>
              <a:defRPr sz="1100"/>
            </a:lvl7pPr>
            <a:lvl8pPr marL="3839806" indent="0">
              <a:buNone/>
              <a:defRPr sz="1100"/>
            </a:lvl8pPr>
            <a:lvl9pPr marL="4388348" indent="0">
              <a:buNone/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D937-C692-49B0-AF5F-97D8D3C18946}" type="datetimeFigureOut">
              <a:rPr kumimoji="1" lang="ja-JP" altLang="en-US" smtClean="0"/>
              <a:t>2013/10/11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04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48642" y="329567"/>
            <a:ext cx="9875520" cy="1371600"/>
          </a:xfrm>
          <a:prstGeom prst="rect">
            <a:avLst/>
          </a:prstGeom>
        </p:spPr>
        <p:txBody>
          <a:bodyPr vert="horz" lIns="109709" tIns="54854" rIns="109709" bIns="54854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8642" y="1920240"/>
            <a:ext cx="9875520" cy="5431156"/>
          </a:xfrm>
          <a:prstGeom prst="rect">
            <a:avLst/>
          </a:prstGeom>
        </p:spPr>
        <p:txBody>
          <a:bodyPr vert="horz" lIns="109709" tIns="54854" rIns="109709" bIns="54854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48641" y="7627621"/>
            <a:ext cx="2560321" cy="438150"/>
          </a:xfrm>
          <a:prstGeom prst="rect">
            <a:avLst/>
          </a:prstGeom>
        </p:spPr>
        <p:txBody>
          <a:bodyPr vert="horz" lIns="109709" tIns="54854" rIns="109709" bIns="5485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D937-C692-49B0-AF5F-97D8D3C18946}" type="datetimeFigureOut">
              <a:rPr kumimoji="1" lang="ja-JP" altLang="en-US" smtClean="0"/>
              <a:t>2013/10/11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749043" y="7627621"/>
            <a:ext cx="3474719" cy="438150"/>
          </a:xfrm>
          <a:prstGeom prst="rect">
            <a:avLst/>
          </a:prstGeom>
        </p:spPr>
        <p:txBody>
          <a:bodyPr vert="horz" lIns="109709" tIns="54854" rIns="109709" bIns="5485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863841" y="7627621"/>
            <a:ext cx="2560321" cy="438150"/>
          </a:xfrm>
          <a:prstGeom prst="rect">
            <a:avLst/>
          </a:prstGeom>
        </p:spPr>
        <p:txBody>
          <a:bodyPr vert="horz" lIns="109709" tIns="54854" rIns="109709" bIns="5485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DD287-9A6A-4608-8BA1-60588073E8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6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087" rtl="0" eaLnBrk="1" latinLnBrk="0" hangingPunct="1">
        <a:spcBef>
          <a:spcPct val="0"/>
        </a:spcBef>
        <a:buNone/>
        <a:defRPr kumimoji="1"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08" indent="-411408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91383" indent="-342840" algn="l" defTabSz="1097087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359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902" indent="-274272" algn="l" defTabSz="1097087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447" indent="-274272" algn="l" defTabSz="1097087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6989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533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076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621" indent="-274272" algn="l" defTabSz="109708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44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087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631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174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718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261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806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348" algn="l" defTabSz="1097087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0.png"/><Relationship Id="rId42" Type="http://schemas.openxmlformats.org/officeDocument/2006/relationships/image" Target="../media/image3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フローチャート: 処理 106"/>
              <p:cNvSpPr/>
              <p:nvPr/>
            </p:nvSpPr>
            <p:spPr>
              <a:xfrm>
                <a:off x="5675235" y="5546184"/>
                <a:ext cx="2061834" cy="1893338"/>
              </a:xfrm>
              <a:prstGeom prst="flowChartProcess">
                <a:avLst/>
              </a:prstGeom>
              <a:noFill/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 smtClean="0"/>
                  <a:t>正弦定理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 i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 i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 i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  <m:r>
                        <a:rPr lang="en-US" altLang="ja-JP" sz="1000" i="1">
                          <a:latin typeface="Cambria Math"/>
                        </a:rPr>
                        <m:t>=2</m:t>
                      </m:r>
                      <m:r>
                        <a:rPr lang="en-US" altLang="ja-JP" sz="1000" i="1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altLang="ja-JP" sz="1000" dirty="0" smtClean="0"/>
              </a:p>
              <a:p>
                <a:pPr algn="ctr"/>
                <a:r>
                  <a:rPr lang="en-US" altLang="ja-JP" sz="1000" dirty="0" smtClean="0">
                    <a:latin typeface="ＭＳ 明朝" pitchFamily="17" charset="-128"/>
                    <a:ea typeface="ＭＳ 明朝" pitchFamily="17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𝑅</m:t>
                    </m:r>
                  </m:oMath>
                </a14:m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は</a:t>
                </a:r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外接円の半径</a:t>
                </a:r>
                <a:r>
                  <a:rPr lang="en-US" altLang="ja-JP" sz="1000" dirty="0" smtClean="0">
                    <a:latin typeface="ＭＳ 明朝" pitchFamily="17" charset="-128"/>
                    <a:ea typeface="ＭＳ 明朝" pitchFamily="17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107" name="フローチャート: 処理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235" y="5546184"/>
                <a:ext cx="2061834" cy="1893338"/>
              </a:xfrm>
              <a:prstGeom prst="flowChartProcess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 cmpd="dbl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角丸四角形 81"/>
          <p:cNvSpPr/>
          <p:nvPr/>
        </p:nvSpPr>
        <p:spPr>
          <a:xfrm>
            <a:off x="5558408" y="226368"/>
            <a:ext cx="5182509" cy="1101773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三角比の基本公式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5560475" y="3646320"/>
            <a:ext cx="5182509" cy="1539823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半角</a:t>
            </a: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公式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5558408" y="1534162"/>
            <a:ext cx="5182509" cy="1419733"/>
          </a:xfrm>
          <a:prstGeom prst="roundRect">
            <a:avLst>
              <a:gd name="adj" fmla="val 741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kumimoji="1" lang="ja-JP" altLang="en-US" sz="1000" kern="100" dirty="0" smtClean="0">
                <a:effectLst/>
                <a:latin typeface="+mj-ea"/>
                <a:ea typeface="+mj-ea"/>
                <a:cs typeface="Times New Roman"/>
              </a:rPr>
              <a:t>倍角公式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フローチャート: 処理 3"/>
              <p:cNvSpPr/>
              <p:nvPr/>
            </p:nvSpPr>
            <p:spPr>
              <a:xfrm>
                <a:off x="2249954" y="2953895"/>
                <a:ext cx="2744829" cy="1088896"/>
              </a:xfrm>
              <a:prstGeom prst="flowChartProcess">
                <a:avLst/>
              </a:prstGeom>
              <a:noFill/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ja-JP" altLang="en-US" sz="1000" kern="100" dirty="0" smtClean="0">
                    <a:latin typeface="+mj-ea"/>
                    <a:ea typeface="+mj-ea"/>
                    <a:cs typeface="Times New Roman"/>
                  </a:rPr>
                  <a:t>加法定理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±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  <m:r>
                        <a:rPr lang="en-US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∓ 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𝛽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ja-JP" altLang="en-US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±</m:t>
                              </m:r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en-US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±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func>
                        </m:num>
                        <m:den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1∓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ja-JP" altLang="en-US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1000" kern="100" dirty="0" smtClean="0">
                  <a:ea typeface="ＭＳ 明朝"/>
                  <a:cs typeface="Times New Roman"/>
                </a:endParaRPr>
              </a:p>
              <a:p>
                <a:pPr algn="r"/>
                <a:r>
                  <a:rPr lang="en-US" altLang="ja-JP" sz="1000" kern="100" dirty="0" smtClean="0">
                    <a:ea typeface="ＭＳ 明朝"/>
                    <a:cs typeface="Times New Roman"/>
                  </a:rPr>
                  <a:t>(</a:t>
                </a:r>
                <a:r>
                  <a:rPr lang="ja-JP" altLang="en-US" sz="1000" kern="100" dirty="0" smtClean="0">
                    <a:ea typeface="ＭＳ 明朝"/>
                    <a:cs typeface="Times New Roman"/>
                  </a:rPr>
                  <a:t>複合同順</a:t>
                </a:r>
                <a:r>
                  <a:rPr lang="en-US" altLang="ja-JP" sz="1000" kern="100" dirty="0" smtClean="0">
                    <a:ea typeface="ＭＳ 明朝"/>
                    <a:cs typeface="Times New Roman"/>
                  </a:rPr>
                  <a:t>)</a:t>
                </a:r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フローチャート: 処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54" y="2953895"/>
                <a:ext cx="2744829" cy="1088896"/>
              </a:xfrm>
              <a:prstGeom prst="flowChartProcess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mpd="dbl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フローチャート: 処理 4"/>
              <p:cNvSpPr/>
              <p:nvPr/>
            </p:nvSpPr>
            <p:spPr>
              <a:xfrm>
                <a:off x="5674889" y="1801767"/>
                <a:ext cx="2065518" cy="1058366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 smtClean="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sin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−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kern="100">
                          <a:latin typeface="Cambria Math"/>
                          <a:ea typeface="ＭＳ 明朝"/>
                          <a:cs typeface="Times New Roman"/>
                        </a:rPr>
                        <m:t>tan</m:t>
                      </m:r>
                      <m:r>
                        <a:rPr lang="en-US" sz="1000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1</m:t>
                          </m:r>
                          <m:r>
                            <a:rPr lang="en-US" sz="1000" b="0" i="1" kern="100" smtClean="0">
                              <a:latin typeface="Cambria Math"/>
                              <a:ea typeface="ＭＳ 明朝"/>
                              <a:cs typeface="Times New Roman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en-US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000" b="0" i="1" kern="100" smtClean="0"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kern="100"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1000" b="0" i="0" kern="100" smtClean="0">
                                      <a:latin typeface="Cambria Math"/>
                                      <a:ea typeface="ＭＳ 明朝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フローチャート: 処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89" y="1801767"/>
                <a:ext cx="2065518" cy="1058366"/>
              </a:xfrm>
              <a:prstGeom prst="flowChartProcess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フローチャート: 処理 10"/>
              <p:cNvSpPr/>
              <p:nvPr/>
            </p:nvSpPr>
            <p:spPr>
              <a:xfrm>
                <a:off x="5671896" y="3922176"/>
                <a:ext cx="2065173" cy="1080288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  <m:r>
                            <a:rPr lang="ja-JP" altLang="en-US" sz="10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11" name="フローチャート: 処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96" y="3922176"/>
                <a:ext cx="2065173" cy="1080288"/>
              </a:xfrm>
              <a:prstGeom prst="flowChartProcess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フローチャート: 処理 11"/>
              <p:cNvSpPr/>
              <p:nvPr/>
            </p:nvSpPr>
            <p:spPr>
              <a:xfrm>
                <a:off x="8552891" y="3921749"/>
                <a:ext cx="2065173" cy="1080288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sz="1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  <m:r>
                            <a:rPr lang="ja-JP" altLang="en-US" sz="10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12" name="フローチャート: 処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891" y="3921749"/>
                <a:ext cx="2065173" cy="1080288"/>
              </a:xfrm>
              <a:prstGeom prst="flowChartProcess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>
            <a:stCxn id="12" idx="1"/>
            <a:endCxn id="11" idx="3"/>
          </p:cNvCxnSpPr>
          <p:nvPr/>
        </p:nvCxnSpPr>
        <p:spPr>
          <a:xfrm flipH="1">
            <a:off x="7737069" y="4461893"/>
            <a:ext cx="815822" cy="4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7800041" y="4425805"/>
                <a:ext cx="782703" cy="747140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 anchor="ctr" anchorCtr="0">
                <a:spAutoFit/>
              </a:bodyPr>
              <a:lstStyle/>
              <a:p>
                <a:r>
                  <a:rPr lang="ja-JP" altLang="en-US" sz="1000" b="0" kern="100" dirty="0" smtClean="0">
                    <a:latin typeface="Cambria Math"/>
                    <a:ea typeface="ＭＳ 明朝"/>
                    <a:cs typeface="Times New Roman"/>
                  </a:rPr>
                  <a:t>置換</a:t>
                </a:r>
                <a:endParaRPr lang="en-US" altLang="ja-JP" sz="1000" b="0" kern="100" dirty="0" smtClean="0">
                  <a:latin typeface="Cambria Math"/>
                  <a:ea typeface="ＭＳ 明朝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ja-JP" alt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</m:oMath>
                  </m:oMathPara>
                </a14:m>
                <a:endParaRPr lang="en-US" altLang="ja-JP" sz="1000" i="1" kern="100" dirty="0">
                  <a:latin typeface="Cambria Math"/>
                  <a:ea typeface="ＭＳ 明朝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  <m:r>
                            <a:rPr lang="ja-JP" alt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→</m:t>
                          </m:r>
                          <m:f>
                            <m:fPr>
                              <m:ctrlP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041" y="4425805"/>
                <a:ext cx="782703" cy="74714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/>
          <p:cNvSpPr txBox="1"/>
          <p:nvPr/>
        </p:nvSpPr>
        <p:spPr>
          <a:xfrm>
            <a:off x="157808" y="144544"/>
            <a:ext cx="2664296" cy="625891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2659" tIns="46329" rIns="92659" bIns="46329" rtlCol="0">
            <a:spAutoFit/>
          </a:bodyPr>
          <a:lstStyle/>
          <a:p>
            <a:r>
              <a:rPr lang="ja-JP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三角関数の</a:t>
            </a:r>
            <a:r>
              <a:rPr lang="ja-JP" altLang="en-US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丸ｺﾞｼｯｸM-PRO" pitchFamily="50" charset="-128"/>
                <a:ea typeface="HG丸ｺﾞｼｯｸM-PRO" pitchFamily="50" charset="-128"/>
              </a:rPr>
              <a:t>公式の導出</a:t>
            </a:r>
            <a:endParaRPr lang="en-US" altLang="ja-JP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丸ｺﾞｼｯｸM-PRO" pitchFamily="50" charset="-128"/>
              <a:ea typeface="HG丸ｺﾞｼｯｸM-PRO" pitchFamily="50" charset="-128"/>
            </a:endParaRPr>
          </a:p>
          <a:p>
            <a:endParaRPr lang="en-US" altLang="ja-JP" sz="400" dirty="0" smtClean="0">
              <a:latin typeface="ＭＳ 明朝" pitchFamily="17" charset="-128"/>
              <a:ea typeface="ＭＳ 明朝" pitchFamily="17" charset="-128"/>
            </a:endParaRPr>
          </a:p>
          <a:p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　　二重枠からの</a:t>
            </a:r>
            <a:r>
              <a:rPr lang="ja-JP" altLang="en-US" sz="900" u="sng" dirty="0" smtClean="0">
                <a:latin typeface="ＭＳ 明朝" pitchFamily="17" charset="-128"/>
                <a:ea typeface="ＭＳ 明朝" pitchFamily="17" charset="-128"/>
              </a:rPr>
              <a:t>流れ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を身に付けよう！</a:t>
            </a:r>
            <a:endParaRPr lang="ja-JP" altLang="en-US" sz="9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フローチャート: 処理 27"/>
              <p:cNvSpPr/>
              <p:nvPr/>
            </p:nvSpPr>
            <p:spPr>
              <a:xfrm>
                <a:off x="8552546" y="2449839"/>
                <a:ext cx="2065518" cy="432048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1−2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2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sz="1000" i="1" kern="100">
                          <a:latin typeface="Cambria Math"/>
                          <a:ea typeface="ＭＳ 明朝"/>
                          <a:cs typeface="Times New Roman"/>
                        </a:rPr>
                        <m:t>−1</m:t>
                      </m:r>
                    </m:oMath>
                  </m:oMathPara>
                </a14:m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28" name="フローチャート: 処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546" y="2449839"/>
                <a:ext cx="2065518" cy="432048"/>
              </a:xfrm>
              <a:prstGeom prst="flowChartProcess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フローチャート: 処理 38"/>
              <p:cNvSpPr/>
              <p:nvPr/>
            </p:nvSpPr>
            <p:spPr>
              <a:xfrm>
                <a:off x="5705017" y="513700"/>
                <a:ext cx="2065518" cy="588076"/>
              </a:xfrm>
              <a:prstGeom prst="flowChartProcess">
                <a:avLst/>
              </a:prstGeom>
              <a:noFill/>
              <a:ln w="63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ja-JP" altLang="en-US" sz="1000" b="0" i="1" smtClean="0">
                          <a:latin typeface="Cambria Math"/>
                        </a:rPr>
                        <m:t>　　　　①　</m:t>
                      </m:r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1</m:t>
                      </m:r>
                      <m:r>
                        <a:rPr lang="ja-JP" altLang="en-US" sz="1000" b="0" i="1" smtClean="0">
                          <a:latin typeface="Cambria Math"/>
                        </a:rPr>
                        <m:t>　　　②　</m:t>
                      </m:r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39" name="フローチャート: 処理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017" y="513700"/>
                <a:ext cx="2065518" cy="588076"/>
              </a:xfrm>
              <a:prstGeom prst="flowChart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6350" cmpd="sng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フローチャート: 処理 39"/>
              <p:cNvSpPr/>
              <p:nvPr/>
            </p:nvSpPr>
            <p:spPr>
              <a:xfrm>
                <a:off x="8552892" y="513700"/>
                <a:ext cx="2065518" cy="588076"/>
              </a:xfrm>
              <a:prstGeom prst="flowChartProcess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>
                          <a:latin typeface="Cambria Math"/>
                        </a:rPr>
                        <m:t>1+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40" name="フローチャート: 処理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892" y="513700"/>
                <a:ext cx="2065518" cy="588076"/>
              </a:xfrm>
              <a:prstGeom prst="flowChartProcess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>
            <a:stCxn id="39" idx="3"/>
            <a:endCxn id="40" idx="1"/>
          </p:cNvCxnSpPr>
          <p:nvPr/>
        </p:nvCxnSpPr>
        <p:spPr>
          <a:xfrm>
            <a:off x="7770535" y="807738"/>
            <a:ext cx="78235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5" idx="3"/>
            <a:endCxn id="28" idx="0"/>
          </p:cNvCxnSpPr>
          <p:nvPr/>
        </p:nvCxnSpPr>
        <p:spPr>
          <a:xfrm>
            <a:off x="7740407" y="2330950"/>
            <a:ext cx="1844898" cy="11888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フローチャート: 処理 65"/>
              <p:cNvSpPr/>
              <p:nvPr/>
            </p:nvSpPr>
            <p:spPr>
              <a:xfrm>
                <a:off x="2246039" y="4600320"/>
                <a:ext cx="2744829" cy="1530704"/>
              </a:xfrm>
              <a:prstGeom prst="flowChartProcess">
                <a:avLst/>
              </a:prstGeom>
              <a:noFill/>
              <a:ln w="6350" cmpd="sng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 smtClean="0"/>
                  <a:t>積和公式</a:t>
                </a:r>
                <a:endParaRPr lang="en-US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𝛼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𝛽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ja-JP" sz="1000" dirty="0"/>
              </a:p>
              <a:p>
                <a:pPr algn="just"/>
                <a:endParaRPr lang="ja-JP" altLang="en-US" sz="1000" kern="100" dirty="0"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66" name="フローチャート: 処理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039" y="4600320"/>
                <a:ext cx="2744829" cy="1530704"/>
              </a:xfrm>
              <a:prstGeom prst="flowChartProcess">
                <a:avLst/>
              </a:prstGeom>
              <a:blipFill rotWithShape="1">
                <a:blip r:embed="rId12"/>
                <a:stretch>
                  <a:fillRect t="-397"/>
                </a:stretch>
              </a:blipFill>
              <a:ln w="6350" cmpd="sng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矢印コネクタ 66"/>
          <p:cNvCxnSpPr>
            <a:stCxn id="4" idx="2"/>
            <a:endCxn id="66" idx="0"/>
          </p:cNvCxnSpPr>
          <p:nvPr/>
        </p:nvCxnSpPr>
        <p:spPr>
          <a:xfrm flipH="1">
            <a:off x="3618454" y="4042791"/>
            <a:ext cx="3915" cy="5575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3570144" y="4063628"/>
                <a:ext cx="1556216" cy="555228"/>
              </a:xfrm>
              <a:prstGeom prst="rect">
                <a:avLst/>
              </a:prstGeom>
              <a:noFill/>
            </p:spPr>
            <p:txBody>
              <a:bodyPr wrap="square" lIns="92659" tIns="46329" rIns="92659" bIns="46329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ja-JP" sz="1000" i="1">
                              <a:latin typeface="Cambria Math"/>
                            </a:rPr>
                            <m:t>±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altLang="ja-JP" sz="1000" i="1">
                              <a:latin typeface="Cambria Math"/>
                            </a:rPr>
                            <m:t>±</m:t>
                          </m:r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1000" dirty="0"/>
              </a:p>
              <a:p>
                <a:pPr algn="r"/>
                <a:r>
                  <a:rPr lang="en-US" altLang="ja-JP" sz="900" dirty="0">
                    <a:latin typeface="ＭＳ 明朝" pitchFamily="17" charset="-128"/>
                    <a:ea typeface="ＭＳ 明朝" pitchFamily="17" charset="-128"/>
                  </a:rPr>
                  <a:t>※</a:t>
                </a:r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筆算</a:t>
                </a:r>
                <a:r>
                  <a:rPr lang="ja-JP" altLang="en-US" sz="900" dirty="0" smtClean="0">
                    <a:latin typeface="ＭＳ 明朝" pitchFamily="17" charset="-128"/>
                    <a:ea typeface="ＭＳ 明朝" pitchFamily="17" charset="-128"/>
                  </a:rPr>
                  <a:t>で書くと</a:t>
                </a:r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よい</a:t>
                </a:r>
                <a:endParaRPr lang="ja-JP" altLang="ja-JP" sz="9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144" y="4063628"/>
                <a:ext cx="1556216" cy="555228"/>
              </a:xfrm>
              <a:prstGeom prst="rect">
                <a:avLst/>
              </a:prstGeom>
              <a:blipFill rotWithShape="1">
                <a:blip r:embed="rId1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フローチャート: 処理 70"/>
              <p:cNvSpPr/>
              <p:nvPr/>
            </p:nvSpPr>
            <p:spPr>
              <a:xfrm>
                <a:off x="2249954" y="6544536"/>
                <a:ext cx="2744829" cy="1530704"/>
              </a:xfrm>
              <a:prstGeom prst="flowChartProcess">
                <a:avLst/>
              </a:prstGeom>
              <a:noFill/>
              <a:ln w="6350" cmpd="sng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2659" tIns="46329" rIns="92659" bIns="4632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 smtClean="0"/>
                  <a:t>和積公式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b="0" i="1" smtClean="0">
                          <a:latin typeface="Cambria Math"/>
                        </a:rPr>
                        <m:t>−</m:t>
                      </m:r>
                      <m:r>
                        <a:rPr lang="en-US" altLang="ja-JP" sz="1000" i="1">
                          <a:latin typeface="Cambria Math"/>
                        </a:rPr>
                        <m:t>2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71" name="フローチャート: 処理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54" y="6544536"/>
                <a:ext cx="2744829" cy="1530704"/>
              </a:xfrm>
              <a:prstGeom prst="flowChartProcess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6350" cmpd="sng"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矢印コネクタ 71"/>
          <p:cNvCxnSpPr>
            <a:stCxn id="66" idx="2"/>
            <a:endCxn id="71" idx="0"/>
          </p:cNvCxnSpPr>
          <p:nvPr/>
        </p:nvCxnSpPr>
        <p:spPr>
          <a:xfrm>
            <a:off x="3618454" y="6131024"/>
            <a:ext cx="3915" cy="413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正方形/長方形 77"/>
              <p:cNvSpPr/>
              <p:nvPr/>
            </p:nvSpPr>
            <p:spPr>
              <a:xfrm>
                <a:off x="3586111" y="6097099"/>
                <a:ext cx="1900289" cy="465973"/>
              </a:xfrm>
              <a:prstGeom prst="rect">
                <a:avLst/>
              </a:prstGeom>
              <a:noFill/>
            </p:spPr>
            <p:txBody>
              <a:bodyPr wrap="none" lIns="92659" tIns="46329" rIns="92659" bIns="46329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𝐴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en-US" altLang="ja-JP" sz="1000" i="1">
                        <a:latin typeface="Cambria Math"/>
                      </a:rPr>
                      <m:t>+</m:t>
                    </m:r>
                    <m:r>
                      <a:rPr lang="en-US" altLang="ja-JP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𝐵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ja-JP" altLang="en-US" sz="1000" i="1">
                        <a:latin typeface="Cambria Math"/>
                      </a:rPr>
                      <m:t>−</m:t>
                    </m:r>
                    <m:r>
                      <a:rPr lang="en-US" altLang="ja-JP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 </a:t>
                </a:r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とおく</a:t>
                </a:r>
                <a:endParaRPr lang="en-US" altLang="ja-JP" sz="1000" dirty="0"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en-US" sz="1000" dirty="0">
                    <a:latin typeface="ＭＳ 明朝" pitchFamily="17" charset="-128"/>
                    <a:ea typeface="ＭＳ 明朝" pitchFamily="17" charset="-128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𝛼</m:t>
                    </m:r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  <m:r>
                          <a:rPr lang="en-US" altLang="ja-JP" sz="1000" i="1">
                            <a:latin typeface="Cambria Math"/>
                          </a:rPr>
                          <m:t>+</m:t>
                        </m:r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𝛽</m:t>
                    </m:r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  <m:r>
                          <a:rPr lang="en-US" altLang="ja-JP" sz="1000" i="1">
                            <a:latin typeface="Cambria Math"/>
                          </a:rPr>
                          <m:t>−</m:t>
                        </m:r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ja-JP" altLang="ja-JP" sz="10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78" name="正方形/長方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111" y="6097099"/>
                <a:ext cx="1900289" cy="46597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カギ線コネクタ 79"/>
          <p:cNvCxnSpPr>
            <a:stCxn id="39" idx="2"/>
            <a:endCxn id="28" idx="0"/>
          </p:cNvCxnSpPr>
          <p:nvPr/>
        </p:nvCxnSpPr>
        <p:spPr>
          <a:xfrm rot="16200000" flipH="1">
            <a:off x="7487509" y="352042"/>
            <a:ext cx="1348063" cy="2847529"/>
          </a:xfrm>
          <a:prstGeom prst="bentConnector3">
            <a:avLst>
              <a:gd name="adj1" fmla="val 2456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8" idx="2"/>
            <a:endCxn id="12" idx="0"/>
          </p:cNvCxnSpPr>
          <p:nvPr/>
        </p:nvCxnSpPr>
        <p:spPr>
          <a:xfrm>
            <a:off x="9585305" y="2881887"/>
            <a:ext cx="173" cy="10398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8404502" y="1593135"/>
                <a:ext cx="1227131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1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ja-JP" sz="10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/>
                                </a:rPr>
                                <m:t>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1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/>
                                </a:rPr>
                                <m:t>co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502" y="1593135"/>
                <a:ext cx="1227131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7737069" y="2089799"/>
                <a:ext cx="163776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kern="100">
                              <a:latin typeface="Cambria Math"/>
                              <a:ea typeface="ＭＳ 明朝"/>
                              <a:cs typeface="Times New Roman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2</m:t>
                          </m:r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−</m:t>
                      </m:r>
                      <m:func>
                        <m:funcPr>
                          <m:ctrlPr>
                            <a:rPr lang="ja-JP" altLang="en-US" sz="1000" i="1" kern="100"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en-US" sz="1000" i="1" kern="100"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i="1" kern="100">
                                  <a:latin typeface="Cambria Math"/>
                                  <a:ea typeface="ＭＳ 明朝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 kern="100">
                              <a:latin typeface="Cambria Math"/>
                              <a:ea typeface="ＭＳ 明朝"/>
                              <a:cs typeface="Times New Roman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r>
                  <a:rPr lang="en-US" altLang="ja-JP" sz="1000" i="1" kern="100" dirty="0">
                    <a:latin typeface="Cambria Math"/>
                    <a:ea typeface="ＭＳ 明朝"/>
                    <a:cs typeface="Times New Roman"/>
                  </a:rPr>
                  <a:t/>
                </a:r>
                <a:br>
                  <a:rPr lang="en-US" altLang="ja-JP" sz="1000" i="1" kern="100" dirty="0">
                    <a:latin typeface="Cambria Math"/>
                    <a:ea typeface="ＭＳ 明朝"/>
                    <a:cs typeface="Times New Roman"/>
                  </a:rPr>
                </a:br>
                <a:endParaRPr lang="ja-JP" altLang="en-US" sz="1000" dirty="0"/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69" y="2089799"/>
                <a:ext cx="1637763" cy="41549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4910336" y="1954560"/>
                <a:ext cx="8252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 kern="100" smtClean="0">
                          <a:latin typeface="Cambria Math"/>
                          <a:ea typeface="ＭＳ 明朝"/>
                          <a:cs typeface="Times New Roman"/>
                        </a:rPr>
                        <m:t>𝛽</m:t>
                      </m:r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=</m:t>
                      </m:r>
                      <m:r>
                        <a:rPr lang="en-US" altLang="ja-JP" sz="1000" i="1" kern="100" smtClean="0">
                          <a:latin typeface="Cambria Math"/>
                          <a:ea typeface="ＭＳ 明朝"/>
                          <a:cs typeface="Times New Roman"/>
                        </a:rPr>
                        <m:t>𝛼</m:t>
                      </m:r>
                    </m:oMath>
                  </m:oMathPara>
                </a14:m>
                <a:endParaRPr lang="en-US" altLang="ja-JP" sz="1000" i="1" kern="100" dirty="0" smtClean="0">
                  <a:latin typeface="Cambria Math"/>
                  <a:ea typeface="ＭＳ 明朝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(</m:t>
                      </m:r>
                      <m:r>
                        <a:rPr lang="en-US" altLang="ja-JP" sz="800" i="1" kern="100">
                          <a:latin typeface="Cambria Math"/>
                          <a:ea typeface="ＭＳ 明朝"/>
                          <a:cs typeface="Times New Roman"/>
                        </a:rPr>
                        <m:t>𝛼</m:t>
                      </m:r>
                      <m:r>
                        <a:rPr lang="ja-JP" altLang="en-US" sz="800" i="1" kern="100"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8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en-US" altLang="ja-JP" sz="8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336" y="1954560"/>
                <a:ext cx="825204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9613029" y="3195246"/>
                <a:ext cx="126218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ja-JP" altLang="en-US" sz="1000" b="0" i="1" smtClean="0">
                          <a:latin typeface="Cambria Math"/>
                        </a:rPr>
                        <m:t>，</m:t>
                      </m:r>
                      <m:func>
                        <m:funcPr>
                          <m:ctrlPr>
                            <a:rPr lang="ja-JP" altLang="ja-JP" sz="100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sz="1000" dirty="0" smtClean="0"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について整理する</a:t>
                </a:r>
                <a:endParaRPr lang="en-US" altLang="ja-JP" sz="1000" dirty="0" smtClean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029" y="3195246"/>
                <a:ext cx="1262184" cy="415498"/>
              </a:xfrm>
              <a:prstGeom prst="rect">
                <a:avLst/>
              </a:prstGeom>
              <a:blipFill rotWithShape="1">
                <a:blip r:embed="rId19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7747317" y="792738"/>
                <a:ext cx="829137" cy="5354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00" i="1">
                          <a:latin typeface="Cambria Math"/>
                        </a:rPr>
                        <m:t>②</m:t>
                      </m:r>
                      <m:r>
                        <a:rPr lang="en-US" altLang="ja-JP" sz="100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1000" dirty="0" smtClean="0"/>
              </a:p>
              <a:p>
                <a:pPr algn="ctr"/>
                <a:r>
                  <a:rPr lang="en-US" altLang="ja-JP" sz="1000" dirty="0" smtClean="0"/>
                  <a:t>&amp;</a:t>
                </a:r>
                <a:r>
                  <a:rPr lang="ja-JP" altLang="en-US" sz="1000" dirty="0" smtClean="0"/>
                  <a:t>①</a:t>
                </a:r>
                <a:endParaRPr lang="ja-JP" altLang="ja-JP" sz="10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317" y="792738"/>
                <a:ext cx="829137" cy="535403"/>
              </a:xfrm>
              <a:prstGeom prst="rect">
                <a:avLst/>
              </a:prstGeom>
              <a:blipFill rotWithShape="1">
                <a:blip r:embed="rId20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カギ線コネクタ 91"/>
          <p:cNvCxnSpPr>
            <a:stCxn id="4" idx="3"/>
            <a:endCxn id="95" idx="1"/>
          </p:cNvCxnSpPr>
          <p:nvPr/>
        </p:nvCxnSpPr>
        <p:spPr>
          <a:xfrm flipV="1">
            <a:off x="4994783" y="3288992"/>
            <a:ext cx="677113" cy="2093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正方形/長方形 94"/>
              <p:cNvSpPr/>
              <p:nvPr/>
            </p:nvSpPr>
            <p:spPr>
              <a:xfrm>
                <a:off x="5671896" y="3004202"/>
                <a:ext cx="2042300" cy="56958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000" dirty="0" smtClean="0"/>
                  <a:t>3</a:t>
                </a:r>
                <a:r>
                  <a:rPr lang="ja-JP" altLang="en-US" sz="1000" dirty="0" smtClean="0"/>
                  <a:t>倍角の公式</a:t>
                </a:r>
                <a:endParaRPr lang="en-US" altLang="ja-JP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3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=3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−4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3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=4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−3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95" name="正方形/長方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96" y="3004202"/>
                <a:ext cx="2042300" cy="56958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正方形/長方形 98"/>
              <p:cNvSpPr/>
              <p:nvPr/>
            </p:nvSpPr>
            <p:spPr>
              <a:xfrm>
                <a:off x="4982344" y="3466728"/>
                <a:ext cx="681188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000" i="1" kern="100" smtClean="0">
                          <a:latin typeface="Cambria Math"/>
                          <a:ea typeface="ＭＳ 明朝"/>
                          <a:cs typeface="Times New Roman"/>
                        </a:rPr>
                        <m:t>𝛽</m:t>
                      </m:r>
                      <m:r>
                        <a:rPr lang="en-US" altLang="ja-JP" sz="1000" b="0" i="1" kern="100" smtClean="0">
                          <a:latin typeface="Cambria Math"/>
                          <a:ea typeface="ＭＳ 明朝"/>
                          <a:cs typeface="Times New Roman"/>
                        </a:rPr>
                        <m:t>=2</m:t>
                      </m:r>
                      <m:r>
                        <a:rPr lang="en-US" altLang="ja-JP" sz="1000" i="1" kern="100">
                          <a:latin typeface="Cambria Math"/>
                          <a:ea typeface="ＭＳ 明朝"/>
                          <a:cs typeface="Times New Roman"/>
                        </a:rPr>
                        <m:t>𝛼</m:t>
                      </m:r>
                    </m:oMath>
                  </m:oMathPara>
                </a14:m>
                <a:endParaRPr lang="en-US" altLang="ja-JP" sz="1000" i="1" kern="100" dirty="0" smtClean="0">
                  <a:latin typeface="Cambria Math"/>
                  <a:ea typeface="ＭＳ 明朝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00" i="1" kern="100">
                          <a:latin typeface="Cambria Math"/>
                          <a:ea typeface="ＭＳ 明朝"/>
                          <a:cs typeface="Times New Roman"/>
                        </a:rPr>
                        <m:t>(</m:t>
                      </m:r>
                      <m:r>
                        <a:rPr lang="en-US" altLang="ja-JP" sz="900" i="1" kern="100">
                          <a:latin typeface="Cambria Math"/>
                          <a:ea typeface="ＭＳ 明朝"/>
                          <a:cs typeface="Times New Roman"/>
                        </a:rPr>
                        <m:t>𝛼</m:t>
                      </m:r>
                      <m:r>
                        <a:rPr lang="ja-JP" altLang="en-US" sz="900" i="1" kern="100">
                          <a:latin typeface="Cambria Math"/>
                          <a:ea typeface="ＭＳ 明朝"/>
                          <a:cs typeface="Times New Roman"/>
                        </a:rPr>
                        <m:t>→</m:t>
                      </m:r>
                      <m:r>
                        <a:rPr lang="en-US" altLang="ja-JP" sz="900" i="1" kern="100">
                          <a:latin typeface="Cambria Math"/>
                          <a:ea typeface="ＭＳ 明朝"/>
                          <a:cs typeface="Times New Roman"/>
                        </a:rPr>
                        <m:t>𝜃</m:t>
                      </m:r>
                      <m:r>
                        <a:rPr lang="en-US" altLang="ja-JP" sz="900" i="1" kern="100">
                          <a:latin typeface="Cambria Math"/>
                          <a:ea typeface="ＭＳ 明朝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99" name="正方形/長方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344" y="3466728"/>
                <a:ext cx="681188" cy="3847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正方形/長方形 105"/>
              <p:cNvSpPr/>
              <p:nvPr/>
            </p:nvSpPr>
            <p:spPr>
              <a:xfrm>
                <a:off x="8577997" y="5546183"/>
                <a:ext cx="2065518" cy="1893339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/>
                  <a:t>余弦定理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latin typeface="Cambria Math"/>
                        </a:rPr>
                        <m:t>𝑏𝑐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latin typeface="Cambria Math"/>
                        </a:rPr>
                        <m:t>𝑐𝑎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1000" i="1">
                          <a:latin typeface="Cambria Math"/>
                        </a:rPr>
                        <m:t>−2</m:t>
                      </m:r>
                      <m:r>
                        <a:rPr lang="en-US" altLang="ja-JP" sz="1000" i="1">
                          <a:latin typeface="Cambria Math"/>
                        </a:rPr>
                        <m:t>𝑎𝑏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  <a:p>
                <a:r>
                  <a:rPr lang="ja-JP" altLang="ja-JP" sz="900" dirty="0" smtClean="0">
                    <a:latin typeface="ＭＳ 明朝" pitchFamily="17" charset="-128"/>
                    <a:ea typeface="ＭＳ 明朝" pitchFamily="17" charset="-128"/>
                  </a:rPr>
                  <a:t>※以下の形でも使えるように！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𝑏𝑐</m:t>
                          </m:r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𝑐𝑎</m:t>
                          </m:r>
                        </m:den>
                      </m:f>
                    </m:oMath>
                  </m:oMathPara>
                </a14:m>
                <a:endParaRPr lang="ja-JP" altLang="ja-JP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𝐶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000" i="1">
                              <a:latin typeface="Cambria Math"/>
                            </a:rPr>
                            <m:t>2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𝑎𝑏</m:t>
                          </m:r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106" name="正方形/長方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997" y="5546183"/>
                <a:ext cx="2065518" cy="189333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C:\Users\048\Dropbox\Zacky\国際学院\mathmatics\まとめシリーズ\三角比\基礎だけさらっと学習\三角比\pict\正弦定理.bmp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6" t="14520" r="15561" b="15189"/>
          <a:stretch/>
        </p:blipFill>
        <p:spPr bwMode="auto">
          <a:xfrm>
            <a:off x="6278488" y="6246427"/>
            <a:ext cx="953634" cy="95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048\Dropbox\Zacky\国際学院\mathmatics\まとめシリーズ\三角比\基礎だけさらっと学習\三角比\pict\単位円.bmp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476" y="210102"/>
            <a:ext cx="1321753" cy="119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直線矢印コネクタ 109"/>
          <p:cNvCxnSpPr>
            <a:endCxn id="39" idx="1"/>
          </p:cNvCxnSpPr>
          <p:nvPr/>
        </p:nvCxnSpPr>
        <p:spPr>
          <a:xfrm>
            <a:off x="4662578" y="807737"/>
            <a:ext cx="1042439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フローチャート: 処理 120"/>
          <p:cNvSpPr/>
          <p:nvPr/>
        </p:nvSpPr>
        <p:spPr>
          <a:xfrm>
            <a:off x="3038128" y="144544"/>
            <a:ext cx="1624450" cy="1326386"/>
          </a:xfrm>
          <a:prstGeom prst="flowChartProcess">
            <a:avLst/>
          </a:prstGeom>
          <a:noFill/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00" kern="100" dirty="0">
                <a:latin typeface="+mj-ea"/>
                <a:ea typeface="+mj-ea"/>
                <a:cs typeface="Times New Roman"/>
              </a:rPr>
              <a:t>単位</a:t>
            </a:r>
            <a:r>
              <a:rPr lang="ja-JP" altLang="en-US" sz="1000" kern="100" dirty="0" smtClean="0">
                <a:latin typeface="+mj-ea"/>
                <a:ea typeface="+mj-ea"/>
                <a:cs typeface="Times New Roman"/>
              </a:rPr>
              <a:t>円</a:t>
            </a:r>
            <a:endParaRPr kumimoji="1" lang="ja-JP" altLang="en-US" sz="10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4628605" y="823202"/>
            <a:ext cx="946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ＭＳ 明朝" pitchFamily="17" charset="-128"/>
                <a:ea typeface="ＭＳ 明朝" pitchFamily="17" charset="-128"/>
              </a:rPr>
              <a:t>三平方の定理</a:t>
            </a:r>
            <a:endParaRPr kumimoji="1" lang="ja-JP" altLang="en-US" sz="10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/>
              <p:cNvSpPr/>
              <p:nvPr/>
            </p:nvSpPr>
            <p:spPr>
              <a:xfrm>
                <a:off x="4692212" y="399322"/>
                <a:ext cx="819712" cy="410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ja-JP" altLang="en-US" sz="1000" b="0" i="1" smtClean="0">
                              <a:latin typeface="Cambria Math"/>
                            </a:rPr>
                            <m:t>縦</m:t>
                          </m:r>
                        </m:num>
                        <m:den>
                          <m:r>
                            <a:rPr lang="ja-JP" altLang="en-US" sz="1000" b="0" i="1" smtClean="0">
                              <a:latin typeface="Cambria Math"/>
                            </a:rPr>
                            <m:t>横</m:t>
                          </m:r>
                        </m:den>
                      </m:f>
                    </m:oMath>
                  </m:oMathPara>
                </a14:m>
                <a:endParaRPr lang="ja-JP" altLang="en-US" sz="10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125" name="正方形/長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212" y="399322"/>
                <a:ext cx="819712" cy="410433"/>
              </a:xfrm>
              <a:prstGeom prst="rect">
                <a:avLst/>
              </a:prstGeom>
              <a:blipFill rotWithShape="1">
                <a:blip r:embed="rId26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角丸四角形吹き出し 126"/>
              <p:cNvSpPr/>
              <p:nvPr/>
            </p:nvSpPr>
            <p:spPr>
              <a:xfrm>
                <a:off x="5807548" y="5050291"/>
                <a:ext cx="1800200" cy="423884"/>
              </a:xfrm>
              <a:prstGeom prst="wedgeRoundRectCallout">
                <a:avLst>
                  <a:gd name="adj1" fmla="val -19686"/>
                  <a:gd name="adj2" fmla="val -69703"/>
                  <a:gd name="adj3" fmla="val 16667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kern="100" dirty="0">
                    <a:latin typeface="Cambria Math"/>
                    <a:ea typeface="ＭＳ 明朝"/>
                    <a:cs typeface="Times New Roman"/>
                  </a:rPr>
                  <a:t>数学</a:t>
                </a:r>
                <a:r>
                  <a:rPr lang="en-US" altLang="ja-JP" sz="900" kern="100" dirty="0" err="1">
                    <a:latin typeface="Cambria Math"/>
                    <a:ea typeface="ＭＳ 明朝"/>
                    <a:cs typeface="Times New Roman"/>
                  </a:rPr>
                  <a:t>ⅠⅡ</a:t>
                </a:r>
                <a:r>
                  <a:rPr lang="ja-JP" altLang="en-US" sz="900" kern="100" dirty="0">
                    <a:latin typeface="Cambria Math"/>
                    <a:ea typeface="ＭＳ 明朝"/>
                    <a:cs typeface="Times New Roman"/>
                  </a:rPr>
                  <a:t>では、</a:t>
                </a:r>
                <a:endParaRPr lang="en-US" altLang="ja-JP" sz="900" kern="100" dirty="0">
                  <a:latin typeface="Cambria Math"/>
                  <a:ea typeface="ＭＳ 明朝"/>
                  <a:cs typeface="Times New Roman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900" i="1" kern="100">
                        <a:latin typeface="Cambria Math"/>
                        <a:ea typeface="ＭＳ 明朝"/>
                        <a:cs typeface="Times New Roman"/>
                      </a:rPr>
                      <m:t>2</m:t>
                    </m:r>
                    <m:r>
                      <a:rPr lang="en-US" altLang="ja-JP" sz="900" i="1" kern="10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</m:oMath>
                </a14:m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900" i="1" kern="100">
                            <a:latin typeface="Cambria Math"/>
                            <a:ea typeface="ＭＳ 明朝"/>
                            <a:cs typeface="Times New Roman"/>
                          </a:rPr>
                        </m:ctrlPr>
                      </m:fPr>
                      <m:num>
                        <m:r>
                          <a:rPr lang="en-US" altLang="ja-JP" sz="900" i="1" kern="100"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num>
                      <m:den>
                        <m:r>
                          <a:rPr lang="en-US" altLang="ja-JP" sz="900" i="1" kern="100">
                            <a:latin typeface="Cambria Math"/>
                            <a:ea typeface="ＭＳ 明朝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より</a:t>
                </a:r>
                <a14:m>
                  <m:oMath xmlns:m="http://schemas.openxmlformats.org/officeDocument/2006/math">
                    <m:r>
                      <a:rPr lang="en-US" altLang="ja-JP" sz="900" i="1" kern="10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</m:oMath>
                </a14:m>
                <a:r>
                  <a:rPr lang="ja-JP" altLang="en-US" sz="900" dirty="0">
                    <a:latin typeface="ＭＳ 明朝" pitchFamily="17" charset="-128"/>
                    <a:ea typeface="ＭＳ 明朝" pitchFamily="17" charset="-128"/>
                  </a:rPr>
                  <a:t>の形で</a:t>
                </a:r>
                <a:r>
                  <a:rPr lang="ja-JP" altLang="en-US" sz="900" dirty="0" smtClean="0">
                    <a:latin typeface="ＭＳ 明朝" pitchFamily="17" charset="-128"/>
                    <a:ea typeface="ＭＳ 明朝" pitchFamily="17" charset="-128"/>
                  </a:rPr>
                  <a:t>扱いたい</a:t>
                </a:r>
                <a:endParaRPr lang="ja-JP" altLang="en-US" sz="900" dirty="0">
                  <a:latin typeface="ＭＳ 明朝" pitchFamily="17" charset="-128"/>
                  <a:ea typeface="ＭＳ 明朝" pitchFamily="17" charset="-128"/>
                </a:endParaRPr>
              </a:p>
            </p:txBody>
          </p:sp>
        </mc:Choice>
        <mc:Fallback xmlns="">
          <p:sp>
            <p:nvSpPr>
              <p:cNvPr id="127" name="角丸四角形吹き出し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548" y="5050291"/>
                <a:ext cx="1800200" cy="423884"/>
              </a:xfrm>
              <a:prstGeom prst="wedgeRoundRectCallout">
                <a:avLst>
                  <a:gd name="adj1" fmla="val -19686"/>
                  <a:gd name="adj2" fmla="val -69703"/>
                  <a:gd name="adj3" fmla="val 16667"/>
                </a:avLst>
              </a:prstGeom>
              <a:blipFill rotWithShape="1">
                <a:blip r:embed="rId27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角丸四角形吹き出し 133"/>
          <p:cNvSpPr/>
          <p:nvPr/>
        </p:nvSpPr>
        <p:spPr>
          <a:xfrm>
            <a:off x="8685651" y="5050291"/>
            <a:ext cx="1800200" cy="423884"/>
          </a:xfrm>
          <a:prstGeom prst="wedgeRoundRectCallout">
            <a:avLst>
              <a:gd name="adj1" fmla="val -20833"/>
              <a:gd name="adj2" fmla="val -70827"/>
              <a:gd name="adj3" fmla="val 16667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数学</a:t>
            </a:r>
            <a:r>
              <a:rPr lang="en-US" altLang="ja-JP" sz="900" dirty="0">
                <a:latin typeface="ＭＳ 明朝" pitchFamily="17" charset="-128"/>
                <a:ea typeface="ＭＳ 明朝" pitchFamily="17" charset="-128"/>
              </a:rPr>
              <a:t>Ⅲ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の積分では、</a:t>
            </a:r>
            <a:endParaRPr lang="en-US" altLang="ja-JP" sz="900" dirty="0">
              <a:latin typeface="ＭＳ 明朝" pitchFamily="17" charset="-128"/>
              <a:ea typeface="ＭＳ 明朝" pitchFamily="17" charset="-128"/>
            </a:endParaRPr>
          </a:p>
          <a:p>
            <a:pPr algn="ctr"/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次数</a:t>
            </a:r>
            <a:r>
              <a:rPr lang="ja-JP" altLang="en-US" sz="900" dirty="0">
                <a:latin typeface="ＭＳ 明朝" pitchFamily="17" charset="-128"/>
                <a:ea typeface="ＭＳ 明朝" pitchFamily="17" charset="-128"/>
              </a:rPr>
              <a:t>を下げて</a:t>
            </a:r>
            <a:r>
              <a:rPr lang="ja-JP" altLang="en-US" sz="900" dirty="0" smtClean="0">
                <a:latin typeface="ＭＳ 明朝" pitchFamily="17" charset="-128"/>
                <a:ea typeface="ＭＳ 明朝" pitchFamily="17" charset="-128"/>
              </a:rPr>
              <a:t>扱いたい</a:t>
            </a:r>
            <a:endParaRPr lang="ja-JP" altLang="en-US" sz="9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角丸四角形 53"/>
              <p:cNvSpPr/>
              <p:nvPr/>
            </p:nvSpPr>
            <p:spPr>
              <a:xfrm>
                <a:off x="214666" y="3778301"/>
                <a:ext cx="1887358" cy="4246062"/>
              </a:xfrm>
              <a:prstGeom prst="roundRect">
                <a:avLst>
                  <a:gd name="adj" fmla="val 7416"/>
                </a:avLst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ja-JP" altLang="ja-JP" sz="1000" dirty="0">
                    <a:latin typeface="ＭＳ 明朝" pitchFamily="17" charset="-128"/>
                    <a:ea typeface="ＭＳ 明朝" pitchFamily="17" charset="-128"/>
                  </a:rPr>
                  <a:t>※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𝜃</m:t>
                    </m:r>
                    <m:r>
                      <a:rPr lang="en-US" altLang="ja-JP" sz="1000" i="1">
                        <a:latin typeface="Cambria Math"/>
                      </a:rPr>
                      <m:t>+90°</m:t>
                    </m:r>
                  </m:oMath>
                </a14:m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𝜃</m:t>
                    </m:r>
                    <m:r>
                      <a:rPr lang="en-US" altLang="ja-JP" sz="1000" i="1">
                        <a:latin typeface="Cambria Math"/>
                      </a:rPr>
                      <m:t>+180°</m:t>
                    </m:r>
                  </m:oMath>
                </a14:m>
                <a:r>
                  <a:rPr lang="en-US" altLang="ja-JP" sz="1000" dirty="0">
                    <a:latin typeface="ＭＳ 明朝" pitchFamily="17" charset="-128"/>
                    <a:ea typeface="ＭＳ 明朝" pitchFamily="17" charset="-128"/>
                  </a:rPr>
                  <a:t> </a:t>
                </a:r>
                <a:r>
                  <a:rPr lang="ja-JP" altLang="ja-JP" sz="1000" dirty="0" err="1">
                    <a:latin typeface="ＭＳ 明朝" pitchFamily="17" charset="-128"/>
                    <a:ea typeface="ＭＳ 明朝" pitchFamily="17" charset="-128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−</m:t>
                    </m:r>
                    <m:r>
                      <a:rPr lang="en-US" altLang="ja-JP" sz="1000" i="1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ja-JP" sz="1000" dirty="0" smtClean="0">
                    <a:latin typeface="ＭＳ 明朝" pitchFamily="17" charset="-128"/>
                    <a:ea typeface="ＭＳ 明朝" pitchFamily="17" charset="-128"/>
                  </a:rPr>
                  <a:t>など</a:t>
                </a:r>
                <a:r>
                  <a:rPr lang="ja-JP" altLang="en-US" sz="1000" dirty="0" smtClean="0">
                    <a:latin typeface="ＭＳ 明朝" pitchFamily="17" charset="-128"/>
                    <a:ea typeface="ＭＳ 明朝" pitchFamily="17" charset="-128"/>
                  </a:rPr>
                  <a:t>も同様に導出できる</a:t>
                </a:r>
                <a:endParaRPr kumimoji="1" lang="ja-JP" altLang="en-US" sz="1000" kern="100" dirty="0">
                  <a:effectLst/>
                  <a:latin typeface="ＭＳ 明朝" pitchFamily="17" charset="-128"/>
                  <a:ea typeface="ＭＳ 明朝" pitchFamily="17" charset="-128"/>
                  <a:cs typeface="Times New Roman"/>
                </a:endParaRPr>
              </a:p>
            </p:txBody>
          </p:sp>
        </mc:Choice>
        <mc:Fallback xmlns="">
          <p:sp>
            <p:nvSpPr>
              <p:cNvPr id="54" name="角丸四角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66" y="3778301"/>
                <a:ext cx="1887358" cy="4246062"/>
              </a:xfrm>
              <a:prstGeom prst="roundRect">
                <a:avLst>
                  <a:gd name="adj" fmla="val 7416"/>
                </a:avLst>
              </a:prstGeom>
              <a:blipFill rotWithShape="1">
                <a:blip r:embed="rId2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330254" y="3919692"/>
                <a:ext cx="1656184" cy="843180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/>
                  <a:t>余角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(90°−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(90°−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(90°−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latin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4" y="3919692"/>
                <a:ext cx="1656184" cy="843180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330254" y="5567154"/>
                <a:ext cx="1656184" cy="707886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ja-JP" sz="1000" dirty="0"/>
                  <a:t>補角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(180°−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  <m:r>
                            <a:rPr lang="en-US" altLang="ja-JP" sz="1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4" y="5567154"/>
                <a:ext cx="1656184" cy="707886"/>
              </a:xfrm>
              <a:prstGeom prst="rect">
                <a:avLst/>
              </a:prstGeom>
              <a:blipFill rotWithShape="1">
                <a:blip r:embed="rId30"/>
                <a:stretch>
                  <a:fillRect b="-85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カギ線コネクタ 56"/>
          <p:cNvCxnSpPr>
            <a:stCxn id="4" idx="1"/>
            <a:endCxn id="54" idx="0"/>
          </p:cNvCxnSpPr>
          <p:nvPr/>
        </p:nvCxnSpPr>
        <p:spPr>
          <a:xfrm rot="10800000" flipV="1">
            <a:off x="1158346" y="3498343"/>
            <a:ext cx="1091609" cy="279958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52" idx="2"/>
            <a:endCxn id="95" idx="3"/>
          </p:cNvCxnSpPr>
          <p:nvPr/>
        </p:nvCxnSpPr>
        <p:spPr>
          <a:xfrm rot="5400000">
            <a:off x="7764382" y="2903710"/>
            <a:ext cx="335097" cy="43546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320018" y="1671632"/>
                <a:ext cx="2373248" cy="403572"/>
              </a:xfrm>
              <a:prstGeom prst="rect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ja-JP" altLang="ja-JP" sz="9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9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9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9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ctrlPr>
                            <a:rPr lang="ja-JP" altLang="ja-JP" sz="9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ja-JP" sz="9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latin typeface="Cambria Math"/>
                                </a:rPr>
                                <m:t>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ja-JP" altLang="ja-JP" sz="9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9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ja-JP" altLang="ja-JP" sz="9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ja-JP" sz="9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ja-JP" sz="9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900" i="1">
                                  <a:latin typeface="Cambria Math"/>
                                </a:rPr>
                                <m:t>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ja-JP" altLang="ja-JP" sz="9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9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ja-JP" altLang="ja-JP" sz="9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ja-JP" sz="9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ja-JP" altLang="ja-JP" sz="9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9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sz="9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ja-JP" altLang="en-US" sz="9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8" y="1671632"/>
                <a:ext cx="2373248" cy="40357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カギ線コネクタ 61"/>
          <p:cNvCxnSpPr>
            <a:stCxn id="4" idx="3"/>
            <a:endCxn id="5" idx="1"/>
          </p:cNvCxnSpPr>
          <p:nvPr/>
        </p:nvCxnSpPr>
        <p:spPr>
          <a:xfrm flipV="1">
            <a:off x="4994783" y="2330950"/>
            <a:ext cx="680106" cy="11673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4" idx="1"/>
            <a:endCxn id="14" idx="2"/>
          </p:cNvCxnSpPr>
          <p:nvPr/>
        </p:nvCxnSpPr>
        <p:spPr>
          <a:xfrm rot="10800000">
            <a:off x="1506642" y="2075205"/>
            <a:ext cx="743312" cy="142313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232832" y="843579"/>
                <a:ext cx="2547622" cy="627351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1000" kern="100" dirty="0">
                    <a:latin typeface="+mn-ea"/>
                    <a:cs typeface="Times New Roman"/>
                  </a:rPr>
                  <a:t>三角関数の合成（加法定理の逆）</a:t>
                </a:r>
                <a:endParaRPr lang="en-US" altLang="ja-JP" sz="10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>
                          <a:latin typeface="Cambria Math"/>
                        </a:rPr>
                        <m:t>𝑎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latin typeface="Cambria Math"/>
                        </a:rPr>
                        <m:t>+</m:t>
                      </m:r>
                      <m:r>
                        <a:rPr lang="en-US" altLang="ja-JP" sz="1000" i="1">
                          <a:latin typeface="Cambria Math"/>
                        </a:rPr>
                        <m:t>𝑏</m:t>
                      </m:r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1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unc>
                        <m:funcPr>
                          <m:ctrlPr>
                            <a:rPr lang="ja-JP" altLang="ja-JP" sz="1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ja-JP" altLang="ja-JP" sz="1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2" y="843579"/>
                <a:ext cx="2547622" cy="627351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正方形/長方形 74"/>
              <p:cNvSpPr/>
              <p:nvPr/>
            </p:nvSpPr>
            <p:spPr>
              <a:xfrm>
                <a:off x="1525960" y="2134405"/>
                <a:ext cx="1087694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900" dirty="0" smtClean="0">
                    <a:latin typeface="ＭＳ 明朝" pitchFamily="17" charset="-128"/>
                    <a:ea typeface="ＭＳ 明朝" pitchFamily="17" charset="-128"/>
                  </a:rPr>
                  <a:t>余弦での合成は、</a:t>
                </a:r>
                <a:endParaRPr lang="en-US" altLang="ja-JP" sz="900" dirty="0" smtClean="0">
                  <a:latin typeface="ＭＳ 明朝" pitchFamily="17" charset="-128"/>
                  <a:ea typeface="ＭＳ 明朝" pitchFamily="17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00">
                        <a:latin typeface="Cambria Math"/>
                      </a:rPr>
                      <m:t>α</m:t>
                    </m:r>
                    <m:r>
                      <a:rPr lang="en-US" altLang="ja-JP" sz="9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ja-JP" sz="900">
                        <a:latin typeface="Cambria Math"/>
                      </a:rPr>
                      <m:t>β</m:t>
                    </m:r>
                    <m:r>
                      <a:rPr lang="en-US" altLang="ja-JP" sz="900">
                        <a:latin typeface="Cambria Math"/>
                      </a:rPr>
                      <m:t>=90°</m:t>
                    </m:r>
                  </m:oMath>
                </a14:m>
                <a:r>
                  <a:rPr lang="ja-JP" altLang="ja-JP" sz="900" dirty="0">
                    <a:latin typeface="ＭＳ 明朝" pitchFamily="17" charset="-128"/>
                    <a:ea typeface="ＭＳ 明朝" pitchFamily="17" charset="-128"/>
                  </a:rPr>
                  <a:t>より</a:t>
                </a:r>
                <a:r>
                  <a:rPr lang="ja-JP" altLang="ja-JP" sz="900" dirty="0" smtClean="0">
                    <a:latin typeface="ＭＳ 明朝" pitchFamily="17" charset="-128"/>
                    <a:ea typeface="ＭＳ 明朝" pitchFamily="17" charset="-128"/>
                  </a:rPr>
                  <a:t>、</a:t>
                </a:r>
                <a:endParaRPr lang="en-US" altLang="ja-JP" sz="900" dirty="0" smtClean="0">
                  <a:latin typeface="ＭＳ 明朝" pitchFamily="17" charset="-128"/>
                  <a:ea typeface="ＭＳ 明朝" pitchFamily="17" charset="-128"/>
                </a:endParaRPr>
              </a:p>
              <a:p>
                <a:r>
                  <a:rPr lang="ja-JP" altLang="ja-JP" sz="900" dirty="0" smtClean="0">
                    <a:latin typeface="ＭＳ 明朝" pitchFamily="17" charset="-128"/>
                    <a:ea typeface="ＭＳ 明朝" pitchFamily="17" charset="-128"/>
                  </a:rPr>
                  <a:t>余</a:t>
                </a:r>
                <a:r>
                  <a:rPr lang="ja-JP" altLang="ja-JP" sz="900" dirty="0">
                    <a:latin typeface="ＭＳ 明朝" pitchFamily="17" charset="-128"/>
                    <a:ea typeface="ＭＳ 明朝" pitchFamily="17" charset="-128"/>
                  </a:rPr>
                  <a:t>角でも導出可</a:t>
                </a:r>
              </a:p>
            </p:txBody>
          </p:sp>
        </mc:Choice>
        <mc:Fallback xmlns="">
          <p:sp>
            <p:nvSpPr>
              <p:cNvPr id="75" name="正方形/長方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60" y="2134405"/>
                <a:ext cx="1087694" cy="507831"/>
              </a:xfrm>
              <a:prstGeom prst="rect">
                <a:avLst/>
              </a:prstGeom>
              <a:blipFill rotWithShape="1">
                <a:blip r:embed="rId34"/>
                <a:stretch>
                  <a:fillRect r="-8380" b="-48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C:\Users\048\Dropbox\Zacky\国際学院\mathmatics\まとめシリーズ\三角比\基礎だけさらっと学習\三角比\pict\余角.bmp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83" y="4834880"/>
            <a:ext cx="931326" cy="5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048\Dropbox\Zacky\国際学院\mathmatics\まとめシリーズ\三角比\基礎だけさらっと学習\三角比\pict\補角.bmp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6" y="6328072"/>
            <a:ext cx="1243112" cy="124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二方向矢印 57"/>
          <p:cNvSpPr/>
          <p:nvPr/>
        </p:nvSpPr>
        <p:spPr>
          <a:xfrm>
            <a:off x="8798769" y="7439522"/>
            <a:ext cx="1844746" cy="635718"/>
          </a:xfrm>
          <a:prstGeom prst="leftUpArrow">
            <a:avLst>
              <a:gd name="adj1" fmla="val 55632"/>
              <a:gd name="adj2" fmla="val 41897"/>
              <a:gd name="adj3" fmla="val 16206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dirty="0" smtClean="0">
                <a:latin typeface="ＭＳ 明朝" pitchFamily="17" charset="-128"/>
                <a:ea typeface="ＭＳ 明朝" pitchFamily="17" charset="-128"/>
              </a:rPr>
              <a:t>式ではなく、位置関係＝図で</a:t>
            </a:r>
            <a: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  <a:t/>
            </a:r>
            <a:b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</a:br>
            <a:r>
              <a:rPr lang="ja-JP" altLang="en-US" sz="800" dirty="0" smtClean="0">
                <a:latin typeface="ＭＳ 明朝" pitchFamily="17" charset="-128"/>
                <a:ea typeface="ＭＳ 明朝" pitchFamily="17" charset="-128"/>
              </a:rPr>
              <a:t>覚える</a:t>
            </a:r>
            <a: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  <a:t>(2</a:t>
            </a:r>
            <a:r>
              <a:rPr lang="ja-JP" altLang="en-US" sz="800" dirty="0" smtClean="0">
                <a:latin typeface="ＭＳ 明朝" pitchFamily="17" charset="-128"/>
                <a:ea typeface="ＭＳ 明朝" pitchFamily="17" charset="-128"/>
              </a:rPr>
              <a:t>辺と間の角</a:t>
            </a:r>
            <a:r>
              <a:rPr lang="en-US" altLang="ja-JP" sz="800" dirty="0" smtClean="0">
                <a:latin typeface="ＭＳ 明朝" pitchFamily="17" charset="-128"/>
                <a:ea typeface="ＭＳ 明朝" pitchFamily="17" charset="-128"/>
              </a:rPr>
              <a:t>)</a:t>
            </a:r>
            <a:endParaRPr lang="ja-JP" altLang="en-US" sz="800" dirty="0">
              <a:latin typeface="ＭＳ 明朝" pitchFamily="17" charset="-128"/>
              <a:ea typeface="ＭＳ 明朝" pitchFamily="17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六角形 67"/>
              <p:cNvSpPr/>
              <p:nvPr/>
            </p:nvSpPr>
            <p:spPr>
              <a:xfrm>
                <a:off x="7747317" y="3457951"/>
                <a:ext cx="1771531" cy="423884"/>
              </a:xfrm>
              <a:prstGeom prst="hexagon">
                <a:avLst>
                  <a:gd name="adj" fmla="val 21404"/>
                  <a:gd name="vf" fmla="val 115470"/>
                </a:avLst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kumimoji="1" lang="en-US" altLang="ja-JP" sz="900" kern="100" dirty="0" smtClean="0">
                    <a:effectLst/>
                    <a:ea typeface="ＭＳ 明朝"/>
                    <a:cs typeface="Times New Roman"/>
                  </a:rPr>
                  <a:t>(</a:t>
                </a:r>
                <a:r>
                  <a:rPr kumimoji="1" lang="ja-JP" altLang="en-US" sz="900" kern="100" dirty="0" smtClean="0">
                    <a:effectLst/>
                    <a:ea typeface="ＭＳ 明朝"/>
                    <a:cs typeface="Times New Roman"/>
                  </a:rPr>
                  <a:t>加法定理・</a:t>
                </a:r>
                <a:r>
                  <a:rPr kumimoji="1" lang="en-US" altLang="ja-JP" sz="900" kern="100" dirty="0" smtClean="0">
                    <a:effectLst/>
                    <a:ea typeface="ＭＳ 明朝"/>
                    <a:cs typeface="Times New Roman"/>
                  </a:rPr>
                  <a:t>)</a:t>
                </a:r>
                <a:r>
                  <a:rPr kumimoji="1" lang="ja-JP" altLang="en-US" sz="900" kern="100" dirty="0" smtClean="0">
                    <a:effectLst/>
                    <a:ea typeface="ＭＳ 明朝"/>
                    <a:cs typeface="Times New Roman"/>
                  </a:rPr>
                  <a:t>半角公式は、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00" kern="100">
                        <a:latin typeface="Cambria Math"/>
                        <a:ea typeface="ＭＳ 明朝"/>
                        <a:cs typeface="Times New Roman"/>
                      </a:rPr>
                      <m:t>tan</m:t>
                    </m:r>
                    <m:r>
                      <a:rPr lang="en-US" altLang="ja-JP" sz="900" b="0" i="1" kern="100" smtClean="0">
                        <a:latin typeface="Cambria Math"/>
                        <a:ea typeface="ＭＳ 明朝"/>
                        <a:cs typeface="Times New Roman"/>
                      </a:rPr>
                      <m:t>𝜃</m:t>
                    </m:r>
                    <m:r>
                      <a:rPr lang="en-US" altLang="ja-JP" sz="900" b="0" i="0" kern="100" smtClean="0">
                        <a:latin typeface="Cambria Math"/>
                        <a:ea typeface="ＭＳ 明朝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altLang="ja-JP" sz="900" b="0" i="1" kern="100" smtClean="0">
                            <a:latin typeface="Cambria Math"/>
                            <a:ea typeface="ＭＳ 明朝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sin</m:t>
                        </m:r>
                        <m:r>
                          <a:rPr lang="en-US" altLang="ja-JP" sz="900" b="0" i="1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cos</m:t>
                        </m:r>
                        <m:r>
                          <a:rPr lang="en-US" altLang="ja-JP" sz="900" b="0" i="0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 </m:t>
                        </m:r>
                        <m:r>
                          <a:rPr lang="en-US" altLang="ja-JP" sz="900" b="0" i="1" kern="100" smtClean="0">
                            <a:latin typeface="Cambria Math"/>
                            <a:ea typeface="ＭＳ 明朝"/>
                            <a:cs typeface="Times New Roman"/>
                          </a:rPr>
                          <m:t>𝜃</m:t>
                        </m:r>
                      </m:den>
                    </m:f>
                  </m:oMath>
                </a14:m>
                <a:r>
                  <a:rPr kumimoji="1" lang="ja-JP" altLang="en-US" sz="900" kern="100" dirty="0" smtClean="0">
                    <a:effectLst/>
                    <a:ea typeface="ＭＳ 明朝"/>
                    <a:cs typeface="Times New Roman"/>
                  </a:rPr>
                  <a:t>より導出。</a:t>
                </a:r>
                <a:endParaRPr kumimoji="1" lang="ja-JP" altLang="en-US" sz="900" kern="100" dirty="0">
                  <a:effectLst/>
                  <a:ea typeface="ＭＳ 明朝"/>
                  <a:cs typeface="Times New Roman"/>
                </a:endParaRPr>
              </a:p>
            </p:txBody>
          </p:sp>
        </mc:Choice>
        <mc:Fallback xmlns="">
          <p:sp>
            <p:nvSpPr>
              <p:cNvPr id="68" name="六角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317" y="3457951"/>
                <a:ext cx="1771531" cy="423884"/>
              </a:xfrm>
              <a:prstGeom prst="hexagon">
                <a:avLst>
                  <a:gd name="adj" fmla="val 21404"/>
                  <a:gd name="vf" fmla="val 115470"/>
                </a:avLst>
              </a:prstGeom>
              <a:blipFill rotWithShape="1">
                <a:blip r:embed="rId37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右矢印 23"/>
          <p:cNvSpPr/>
          <p:nvPr/>
        </p:nvSpPr>
        <p:spPr>
          <a:xfrm>
            <a:off x="7800528" y="5886387"/>
            <a:ext cx="710695" cy="1212932"/>
          </a:xfrm>
          <a:prstGeom prst="leftRightArrow">
            <a:avLst>
              <a:gd name="adj1" fmla="val 67305"/>
              <a:gd name="adj2" fmla="val 27663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kumimoji="1" lang="ja-JP" altLang="en-US" sz="900" kern="100" dirty="0" smtClean="0">
                <a:effectLst/>
                <a:ea typeface="ＭＳ 明朝"/>
                <a:cs typeface="Times New Roman"/>
              </a:rPr>
              <a:t>センター試験</a:t>
            </a:r>
            <a:r>
              <a:rPr kumimoji="1" lang="en-US" altLang="ja-JP" sz="900" kern="100" dirty="0" smtClean="0">
                <a:effectLst/>
                <a:ea typeface="ＭＳ 明朝"/>
                <a:cs typeface="Times New Roman"/>
              </a:rPr>
              <a:t/>
            </a:r>
            <a:br>
              <a:rPr kumimoji="1" lang="en-US" altLang="ja-JP" sz="900" kern="100" dirty="0" smtClean="0">
                <a:effectLst/>
                <a:ea typeface="ＭＳ 明朝"/>
                <a:cs typeface="Times New Roman"/>
              </a:rPr>
            </a:br>
            <a:r>
              <a:rPr kumimoji="1" lang="ja-JP" altLang="en-US" sz="900" kern="100" dirty="0" smtClean="0">
                <a:effectLst/>
                <a:ea typeface="ＭＳ 明朝"/>
                <a:cs typeface="Times New Roman"/>
              </a:rPr>
              <a:t>頻出定理！</a:t>
            </a:r>
            <a:endParaRPr kumimoji="1" lang="ja-JP" altLang="en-US" sz="900" kern="100" dirty="0">
              <a:effectLst/>
              <a:ea typeface="ＭＳ 明朝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3038128" y="1586265"/>
                <a:ext cx="1624450" cy="1088375"/>
              </a:xfrm>
              <a:prstGeom prst="rect">
                <a:avLst/>
              </a:prstGeom>
              <a:ln w="38100" cmpd="dbl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900" dirty="0" smtClean="0"/>
                  <a:t>三角比の定義</a:t>
                </a:r>
                <a:endParaRPr lang="en-US" altLang="ja-JP" sz="9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00" b="0" i="1" dirty="0">
                          <a:latin typeface="Cambria Math"/>
                        </a:rPr>
                        <m:t>正弦</m:t>
                      </m:r>
                      <m:r>
                        <a:rPr lang="ja-JP" altLang="en-US" sz="900" b="0" i="1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縦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斜辺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ja-JP" altLang="en-US" sz="900" i="1" dirty="0">
                          <a:latin typeface="Cambria Math"/>
                        </a:rPr>
                        <m:t>余弦</m:t>
                      </m:r>
                      <m:r>
                        <a:rPr lang="ja-JP" altLang="en-US" sz="900" b="0" i="1" dirty="0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横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斜辺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ja-JP" altLang="en-US" sz="900" i="1" dirty="0">
                          <a:latin typeface="Cambria Math"/>
                        </a:rPr>
                        <m:t>正接</m:t>
                      </m:r>
                      <m:r>
                        <a:rPr lang="ja-JP" altLang="en-US" sz="900" b="0" i="1" dirty="0" smtClean="0">
                          <a:latin typeface="Cambria Math"/>
                        </a:rPr>
                        <m:t>　</m:t>
                      </m:r>
                      <m:func>
                        <m:funcPr>
                          <m:ctrlPr>
                            <a:rPr lang="ja-JP" altLang="ja-JP" sz="9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ja-JP" sz="9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ja-JP" sz="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9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ja-JP" altLang="ja-JP" sz="900">
                              <a:latin typeface="Cambria Math"/>
                            </a:rPr>
                            <m:t>縦</m:t>
                          </m:r>
                        </m:num>
                        <m:den>
                          <m:r>
                            <a:rPr lang="ja-JP" altLang="ja-JP" sz="900">
                              <a:latin typeface="Cambria Math"/>
                            </a:rPr>
                            <m:t>横</m:t>
                          </m:r>
                        </m:den>
                      </m:f>
                    </m:oMath>
                  </m:oMathPara>
                </a14:m>
                <a:endParaRPr lang="ja-JP" altLang="ja-JP" sz="900" dirty="0"/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128" y="1586265"/>
                <a:ext cx="1624450" cy="1088375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/>
          <p:cNvCxnSpPr>
            <a:stCxn id="14" idx="0"/>
            <a:endCxn id="53" idx="2"/>
          </p:cNvCxnSpPr>
          <p:nvPr/>
        </p:nvCxnSpPr>
        <p:spPr>
          <a:xfrm flipV="1">
            <a:off x="1506642" y="1470930"/>
            <a:ext cx="1" cy="2007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74" idx="1"/>
            <a:endCxn id="121" idx="1"/>
          </p:cNvCxnSpPr>
          <p:nvPr/>
        </p:nvCxnSpPr>
        <p:spPr>
          <a:xfrm rot="10800000">
            <a:off x="3038128" y="807737"/>
            <a:ext cx="12700" cy="132271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3" descr="C:\Users\048\Dropbox\Zacky\国際学院\mathmatics\まとめシリーズ\三角比\基礎だけさらっと学習\三角比\pict\合成1.bmp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1" y="2122737"/>
            <a:ext cx="826725" cy="5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048\Dropbox\Zacky\国際学院\mathmatics\まとめシリーズ\三角比\基礎だけさらっと学習\三角比\pict\合成2.bmp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12" y="2642236"/>
            <a:ext cx="663222" cy="85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フローチャート: 処理 1"/>
              <p:cNvSpPr/>
              <p:nvPr/>
            </p:nvSpPr>
            <p:spPr>
              <a:xfrm>
                <a:off x="5566348" y="7490398"/>
                <a:ext cx="3232420" cy="584841"/>
              </a:xfrm>
              <a:prstGeom prst="flowChartProcess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ja-JP" sz="1000" dirty="0"/>
                  <a:t>三角形の</a:t>
                </a:r>
                <a:r>
                  <a:rPr lang="ja-JP" altLang="ja-JP" sz="1000" dirty="0" smtClean="0"/>
                  <a:t>面積</a:t>
                </a:r>
                <a:r>
                  <a:rPr lang="ja-JP" altLang="en-US" sz="1000" dirty="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ja-JP" altLang="ja-JP" sz="7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700" i="1">
                            <a:latin typeface="Cambria Math"/>
                          </a:rPr>
                          <m:t>𝑆</m:t>
                        </m:r>
                        <m:r>
                          <a:rPr lang="en-US" altLang="ja-JP" sz="7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ja-JP" altLang="ja-JP" sz="7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7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7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700" i="1">
                            <a:latin typeface="Cambria Math"/>
                          </a:rPr>
                          <m:t>×</m:t>
                        </m:r>
                        <m:r>
                          <a:rPr lang="ja-JP" altLang="ja-JP" sz="700">
                            <a:latin typeface="Cambria Math"/>
                          </a:rPr>
                          <m:t>底辺</m:t>
                        </m:r>
                        <m:r>
                          <a:rPr lang="en-US" altLang="ja-JP" sz="700">
                            <a:latin typeface="Cambria Math"/>
                          </a:rPr>
                          <m:t>×</m:t>
                        </m:r>
                        <m:r>
                          <a:rPr lang="ja-JP" altLang="ja-JP" sz="700">
                            <a:latin typeface="Cambria Math"/>
                          </a:rPr>
                          <m:t>高さ</m:t>
                        </m:r>
                      </m:e>
                    </m:d>
                  </m:oMath>
                </a14:m>
                <a:endParaRPr lang="ja-JP" altLang="ja-JP" sz="1000" dirty="0"/>
              </a:p>
              <a:p>
                <a:r>
                  <a:rPr lang="ja-JP" altLang="en-US" sz="1000" dirty="0"/>
                  <a:t>　　</a:t>
                </a:r>
                <a14:m>
                  <m:oMath xmlns:m="http://schemas.openxmlformats.org/officeDocument/2006/math">
                    <m:r>
                      <a:rPr lang="en-US" altLang="ja-JP" sz="1000" i="1">
                        <a:latin typeface="Cambria Math"/>
                      </a:rPr>
                      <m:t>𝑆</m:t>
                    </m:r>
                    <m:r>
                      <a:rPr lang="en-US" altLang="ja-JP" sz="1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10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latin typeface="Cambria Math"/>
                      </a:rPr>
                      <m:t>𝑏𝑐</m:t>
                    </m:r>
                    <m:func>
                      <m:funcPr>
                        <m:ctrlPr>
                          <a:rPr lang="ja-JP" altLang="ja-JP" sz="1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𝐴</m:t>
                        </m:r>
                      </m:e>
                    </m:func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latin typeface="Cambria Math"/>
                      </a:rPr>
                      <m:t>𝑐𝑎</m:t>
                    </m:r>
                    <m:func>
                      <m:funcPr>
                        <m:ctrlPr>
                          <a:rPr lang="ja-JP" altLang="ja-JP" sz="1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𝐵</m:t>
                        </m:r>
                      </m:e>
                    </m:func>
                    <m:r>
                      <a:rPr lang="en-US" altLang="ja-JP" sz="1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1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1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ja-JP" sz="1000" i="1">
                        <a:latin typeface="Cambria Math"/>
                      </a:rPr>
                      <m:t>𝑎𝑏</m:t>
                    </m:r>
                    <m:func>
                      <m:funcPr>
                        <m:ctrlPr>
                          <a:rPr lang="ja-JP" altLang="ja-JP" sz="1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ja-JP" sz="1000" i="1">
                            <a:latin typeface="Cambria Math"/>
                          </a:rPr>
                          <m:t>𝐶</m:t>
                        </m:r>
                      </m:e>
                    </m:func>
                  </m:oMath>
                </a14:m>
                <a:endParaRPr lang="ja-JP" altLang="ja-JP" sz="1000" dirty="0"/>
              </a:p>
            </p:txBody>
          </p:sp>
        </mc:Choice>
        <mc:Fallback xmlns="">
          <p:sp>
            <p:nvSpPr>
              <p:cNvPr id="2" name="フローチャート: 処理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48" y="7490398"/>
                <a:ext cx="3232420" cy="584841"/>
              </a:xfrm>
              <a:prstGeom prst="flowChartProcess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048\Dropbox\Zacky\国際学院\mathmatics\まとめシリーズ\三角比\基礎だけさらっと学習\三角比\pict\三角形sin求積.bmp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672" y="7522018"/>
            <a:ext cx="792088" cy="53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0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just">
          <a:spcAft>
            <a:spcPts val="0"/>
          </a:spcAft>
          <a:defRPr sz="1050" kern="100">
            <a:effectLst/>
            <a:ea typeface="ＭＳ 明朝"/>
            <a:cs typeface="Times New Roman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597</Words>
  <Application>Microsoft Office PowerPoint</Application>
  <PresentationFormat>B4 (JIS) 257x364 mm</PresentationFormat>
  <Paragraphs>88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</dc:creator>
  <cp:lastModifiedBy>048</cp:lastModifiedBy>
  <cp:revision>41</cp:revision>
  <cp:lastPrinted>2013-10-10T06:02:42Z</cp:lastPrinted>
  <dcterms:created xsi:type="dcterms:W3CDTF">2013-10-08T05:35:10Z</dcterms:created>
  <dcterms:modified xsi:type="dcterms:W3CDTF">2013-10-11T05:44:46Z</dcterms:modified>
</cp:coreProperties>
</file>