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0972800" cy="8229600" type="B4JIS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-3114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4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7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0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1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0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D57E-4B70-4DD8-8A66-31BC4094D85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7324-D2D4-48A2-9BB4-23A6832EB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kumimoji="1"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AFC8DEE-A172-4169-8830-F9A4DDB87AD6}"/>
                  </a:ext>
                </a:extLst>
              </p:cNvPr>
              <p:cNvSpPr txBox="1"/>
              <p:nvPr/>
            </p:nvSpPr>
            <p:spPr>
              <a:xfrm>
                <a:off x="8082046" y="6684397"/>
                <a:ext cx="2800683" cy="14551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5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自然対数の底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:r>
                  <a:rPr lang="ja-JP" altLang="en-US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オイラー数、ネイピア数</a:t>
                </a:r>
                <a:r>
                  <a:rPr lang="en-US" altLang="ja-JP" sz="1050" u="sng" baseline="30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ja-JP" sz="1050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50" i="1" u="sng" kern="1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105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1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(Bernoulli)	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ja-JP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ja-JP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ja-JP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r"/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「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１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足すチョットの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＋∞</a:t>
                </a:r>
                <a:r>
                  <a:rPr lang="ja-JP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乗」</a:t>
                </a:r>
                <a:endParaRPr lang="en-US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ja-JP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(Euler)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ja-JP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ja-JP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ja-JP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1000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806450" algn="l"/>
                  </a:tabLst>
                </a:pPr>
                <a:r>
                  <a:rPr lang="en-US" altLang="ja-JP" sz="1000" dirty="0"/>
                  <a:t>	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ja-JP" sz="1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1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1000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ja-JP" sz="1000" i="1">
                        <a:latin typeface="Cambria Math" panose="02040503050406030204" pitchFamily="18" charset="0"/>
                      </a:rPr>
                      <m:t>　</m:t>
                    </m:r>
                    <m:f>
                      <m:f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>
                  <a:tabLst>
                    <a:tab pos="717550" algn="l"/>
                  </a:tabLst>
                </a:pPr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=2.71828182845904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5⋯</m:t>
                          </m:r>
                        </m:e>
                      </m:d>
                    </m:oMath>
                  </m:oMathPara>
                </a14:m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tabLst>
                    <a:tab pos="717550" algn="l"/>
                  </a:tabLst>
                </a:pP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(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語呂</a:t>
                </a:r>
                <a:r>
                  <a:rPr lang="en-US" altLang="ja-JP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 </a:t>
                </a:r>
                <a:r>
                  <a:rPr lang="ja-JP" altLang="en-US" sz="7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鮒一鉢二鉢一鉢二鉢至極美味しい</a:t>
                </a: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AFC8DEE-A172-4169-8830-F9A4DDB87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46" y="6684397"/>
                <a:ext cx="2800683" cy="1455197"/>
              </a:xfrm>
              <a:prstGeom prst="rect">
                <a:avLst/>
              </a:prstGeom>
              <a:blipFill>
                <a:blip r:embed="rId2"/>
                <a:stretch>
                  <a:fillRect l="-1739" t="-837" r="-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544945"/>
                  </p:ext>
                </p:extLst>
              </p:nvPr>
            </p:nvGraphicFramePr>
            <p:xfrm>
              <a:off x="2680426" y="1637137"/>
              <a:ext cx="8202303" cy="50545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  <a:r>
                            <a:rPr lang="en-US" alt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〔</a:t>
                          </a:r>
                          <a:r>
                            <a:rPr lang="ja-JP" altLang="en-US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導出</a:t>
                          </a:r>
                          <a:r>
                            <a:rPr lang="en-US" alt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〕</a:t>
                          </a:r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9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9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98366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10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10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134293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9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積と結局同じ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結局同じ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10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10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10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0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0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0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10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10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10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10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10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10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537774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112269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分数でも結局同じ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698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の利用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AE2F512E-EC4F-40BD-A65B-D09EC9FE92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544945"/>
                  </p:ext>
                </p:extLst>
              </p:nvPr>
            </p:nvGraphicFramePr>
            <p:xfrm>
              <a:off x="2680426" y="1637137"/>
              <a:ext cx="8202303" cy="50545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834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434" t="-1266" r="-351415" b="-9607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96" t="-1266" r="-213" b="-9607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385182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125000" r="-357090" b="-10859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434" t="-125000" r="-351415" b="-10859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125000" r="-171898" b="-10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40" t="-125000" r="-8776" b="-108593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1494527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58776" r="-357090" b="-18367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434" t="-58776" r="-351415" b="-1836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58776" r="-171898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40" t="-58776" r="-8776" b="-1836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37680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255921" r="-357090" b="-19605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434" t="-627419" r="-351415" b="-625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255921" r="-171898" b="-19605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40" t="-255921" r="-8776" b="-19605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551235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571" t="-501111" r="-425714" b="-3311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累乗の積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571" t="-872581" r="-425714" b="-3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872581" r="-171898" b="-38064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540" t="-419380" r="-8776" b="-13100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1976460"/>
                      </a:ext>
                    </a:extLst>
                  </a:tr>
                  <a:tr h="408487">
                    <a:tc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累乗の商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571" t="-900000" r="-425714" b="-2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900000" r="-171898" b="-2522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84877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1810811" r="-357090" b="-35675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1810811" r="-171898" b="-3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逆数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1140323" r="-357090" b="-112903"/>
                          </a:stretch>
                        </a:blip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434" t="-570161" r="-351415" b="-645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1140323" r="-171898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の指数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896" t="-1240323" r="-357090" b="-12903"/>
                          </a:stretch>
                        </a:blip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0073" t="-1240323" r="-171898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34FE50-DFE5-4FC2-BCA2-3AA074E88EAF}"/>
                  </a:ext>
                </a:extLst>
              </p:cNvPr>
              <p:cNvSpPr txBox="1"/>
              <p:nvPr/>
            </p:nvSpPr>
            <p:spPr>
              <a:xfrm>
                <a:off x="96977" y="2933397"/>
                <a:ext cx="2267767" cy="17692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関数のグラフ</a:t>
                </a:r>
                <a:endParaRPr lang="en-US" altLang="ja-JP" sz="1000" u="sng" kern="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ja-JP" altLang="ja-JP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逆関数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/>
                          </m:mr>
                          <m:m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ja-JP" altLang="ja-JP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ja-JP" sz="1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⟺</m:t>
                              </m:r>
                              <m: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指数･対数関数は、</a:t>
                </a:r>
                <a:endParaRPr lang="en-US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直線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に関して対称（</a:t>
                </a:r>
                <a:r>
                  <a:rPr lang="en-US" altLang="ja-JP" sz="1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が逆）</a:t>
                </a:r>
                <a:endParaRPr lang="ja-JP" altLang="ja-JP" sz="1000" kern="100" dirty="0"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34FE50-DFE5-4FC2-BCA2-3AA074E8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7" y="2933397"/>
                <a:ext cx="2267767" cy="1769267"/>
              </a:xfrm>
              <a:prstGeom prst="rect">
                <a:avLst/>
              </a:prstGeom>
              <a:blipFill>
                <a:blip r:embed="rId4"/>
                <a:stretch>
                  <a:fillRect l="-4558" t="-39175" b="-103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E50CEFB4-B4B7-430E-A541-806B3BA8F2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70636" y="6163400"/>
            <a:ext cx="683649" cy="358348"/>
          </a:xfrm>
          <a:prstGeom prst="bentConnector3">
            <a:avLst>
              <a:gd name="adj1" fmla="val -157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5800" y="144544"/>
            <a:ext cx="2664296" cy="582631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2659" tIns="36000" rIns="92659" bIns="36000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指数･対数関数の公式</a:t>
            </a:r>
            <a:endParaRPr lang="en-US" altLang="ja-JP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>
              <a:latin typeface="ＭＳ 明朝" pitchFamily="17" charset="-128"/>
              <a:ea typeface="ＭＳ 明朝" pitchFamily="17" charset="-128"/>
            </a:endParaRPr>
          </a:p>
          <a:p>
            <a:pPr algn="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指数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(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累乗根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)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･対数の関係をマスターしよう！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785694"/>
                  </p:ext>
                </p:extLst>
              </p:nvPr>
            </p:nvGraphicFramePr>
            <p:xfrm>
              <a:off x="3655553" y="144544"/>
              <a:ext cx="7231446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1060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50218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35600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05464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68532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17526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145976"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が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の</m:t>
                                </m:r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ja-JP" altLang="en-US" sz="1000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BIZ UD明朝 M" panose="02020500000000000000" pitchFamily="17" charset="-128"/>
                                    <a:ea typeface="BIZ UD明朝 M" panose="02020500000000000000" pitchFamily="17" charset="-128"/>
                                  </a:rPr>
                                  <m:t>乗根</m:t>
                                </m:r>
                                <m:r>
                                  <a:rPr lang="ja-JP" altLang="en-US" sz="1000" i="1" kern="1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IZ UD明朝 M" panose="02020500000000000000" pitchFamily="17" charset="-128"/>
                                  </a:rPr>
                                  <m:t>　</m:t>
                                </m:r>
                                <m:r>
                                  <a:rPr lang="en-US" altLang="ja-JP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⟺</m:t>
                                </m:r>
                                <m:r>
                                  <a:rPr lang="ja-JP" altLang="en-US" sz="1000" b="1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</m:t>
                                </m:r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根号で表される累乗根</a:t>
                          </a:r>
                          <a:r>
                            <a:rPr lang="ja-JP" alt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ctrlPr>
                                    <a:rPr lang="ja-JP" alt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g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ja-JP" altLang="ja-JP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＝</m:t>
                              </m:r>
                              <m:sSup>
                                <m:sSup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ja-JP" alt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12187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162659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偶数乗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が偶数の場合</a:t>
                          </a:r>
                          <a:endParaRPr lang="ja-JP" sz="9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±2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16016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なし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便宜的に平方根のみ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ja-JP" sz="10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とする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163181"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奇数乗</a:t>
                          </a:r>
                          <a:endParaRPr lang="en-US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5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指数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が</a:t>
                          </a:r>
                          <a:r>
                            <a:rPr lang="ja-JP" altLang="en-US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奇数</a:t>
                          </a:r>
                          <a:r>
                            <a:rPr lang="ja-JP" sz="9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の場合</a:t>
                          </a:r>
                          <a:endParaRPr lang="ja-JP" sz="900" b="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=+2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16318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10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ja-JP" sz="10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0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より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0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oMath>
                          </a14:m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の平方根は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rad>
                                <m: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 12">
                <a:extLst>
                  <a:ext uri="{FF2B5EF4-FFF2-40B4-BE49-F238E27FC236}">
                    <a16:creationId xmlns:a16="http://schemas.microsoft.com/office/drawing/2014/main" id="{E7996DAB-1780-4FA7-83F2-0A91E9EDA7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785694"/>
                  </p:ext>
                </p:extLst>
              </p:nvPr>
            </p:nvGraphicFramePr>
            <p:xfrm>
              <a:off x="3655553" y="144544"/>
              <a:ext cx="7231446" cy="1414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10606">
                      <a:extLst>
                        <a:ext uri="{9D8B030D-6E8A-4147-A177-3AD203B41FA5}">
                          <a16:colId xmlns:a16="http://schemas.microsoft.com/office/drawing/2014/main" val="1095102226"/>
                        </a:ext>
                      </a:extLst>
                    </a:gridCol>
                    <a:gridCol w="1050218">
                      <a:extLst>
                        <a:ext uri="{9D8B030D-6E8A-4147-A177-3AD203B41FA5}">
                          <a16:colId xmlns:a16="http://schemas.microsoft.com/office/drawing/2014/main" val="2120135972"/>
                        </a:ext>
                      </a:extLst>
                    </a:gridCol>
                    <a:gridCol w="935600">
                      <a:extLst>
                        <a:ext uri="{9D8B030D-6E8A-4147-A177-3AD203B41FA5}">
                          <a16:colId xmlns:a16="http://schemas.microsoft.com/office/drawing/2014/main" val="2742244282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1136852722"/>
                        </a:ext>
                      </a:extLst>
                    </a:gridCol>
                    <a:gridCol w="605464">
                      <a:extLst>
                        <a:ext uri="{9D8B030D-6E8A-4147-A177-3AD203B41FA5}">
                          <a16:colId xmlns:a16="http://schemas.microsoft.com/office/drawing/2014/main" val="763631696"/>
                        </a:ext>
                      </a:extLst>
                    </a:gridCol>
                    <a:gridCol w="768532">
                      <a:extLst>
                        <a:ext uri="{9D8B030D-6E8A-4147-A177-3AD203B41FA5}">
                          <a16:colId xmlns:a16="http://schemas.microsoft.com/office/drawing/2014/main" val="3221422381"/>
                        </a:ext>
                      </a:extLst>
                    </a:gridCol>
                    <a:gridCol w="2117526">
                      <a:extLst>
                        <a:ext uri="{9D8B030D-6E8A-4147-A177-3AD203B41FA5}">
                          <a16:colId xmlns:a16="http://schemas.microsoft.com/office/drawing/2014/main" val="1376121325"/>
                        </a:ext>
                      </a:extLst>
                    </a:gridCol>
                  </a:tblGrid>
                  <a:tr h="224400"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234648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累乗根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複素数範囲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0422" r="-211" b="-221622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499368"/>
                      </a:ext>
                    </a:extLst>
                  </a:tr>
                  <a:tr h="224400"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</a:t>
                          </a:r>
                          <a:endParaRPr lang="ja-JP" sz="1000" b="1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33720"/>
                      </a:ext>
                    </a:extLst>
                  </a:tr>
                  <a:tr h="241799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3671" r="-552747" b="-10759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202" t="-93671" r="-481503" b="-1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2026" t="-185000" r="-444444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9245" t="-185000" r="-541509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5873" t="-185000" r="-276984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正の累乗根の値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987251"/>
                      </a:ext>
                    </a:extLst>
                  </a:tr>
                  <a:tr h="23925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2026" t="-292308" r="-444444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×</a:t>
                          </a:r>
                          <a:endParaRPr lang="ja-JP" sz="10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20202" t="-292308" r="-47979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5873" t="-292308" r="-276984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1092" t="-292308" r="-287" b="-2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039418"/>
                      </a:ext>
                    </a:extLst>
                  </a:tr>
                  <a:tr h="242371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91250" r="-552747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202" t="-382500" r="-481503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2026" t="-382500" r="-44444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9245" t="-382500" r="-54150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20202" t="-382500" r="-47979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5873" t="-382500" r="-276984" b="-1125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実数範囲の累乗根の値</a:t>
                          </a:r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749992"/>
                      </a:ext>
                    </a:extLst>
                  </a:tr>
                  <a:tr h="24237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202" t="-482500" r="-48150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2026" t="-482500" r="-44444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79245" t="-482500" r="-54150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20202" t="-482500" r="-47979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5873" t="-482500" r="-276984" b="-12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2316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844289"/>
                  </p:ext>
                </p:extLst>
              </p:nvPr>
            </p:nvGraphicFramePr>
            <p:xfrm>
              <a:off x="329110" y="3622603"/>
              <a:ext cx="1803500" cy="67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650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指数関数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対数関数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000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DCFBA5A-E54B-462A-9BDD-EF373A2E6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844289"/>
                  </p:ext>
                </p:extLst>
              </p:nvPr>
            </p:nvGraphicFramePr>
            <p:xfrm>
              <a:off x="329110" y="3622603"/>
              <a:ext cx="1803500" cy="673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6500">
                      <a:extLst>
                        <a:ext uri="{9D8B030D-6E8A-4147-A177-3AD203B41FA5}">
                          <a16:colId xmlns:a16="http://schemas.microsoft.com/office/drawing/2014/main" val="694106220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3644366705"/>
                        </a:ext>
                      </a:extLst>
                    </a:gridCol>
                    <a:gridCol w="643500">
                      <a:extLst>
                        <a:ext uri="{9D8B030D-6E8A-4147-A177-3AD203B41FA5}">
                          <a16:colId xmlns:a16="http://schemas.microsoft.com/office/drawing/2014/main" val="4027661491"/>
                        </a:ext>
                      </a:extLst>
                    </a:gridCol>
                  </a:tblGrid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指数関数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対数関数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092152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定義域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0189" t="-102703" r="-943" b="-1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351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値域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189" t="-202703" r="-100943" b="-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実数全体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74440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吹き出し: 四角形 51">
                <a:extLst>
                  <a:ext uri="{FF2B5EF4-FFF2-40B4-BE49-F238E27FC236}">
                    <a16:creationId xmlns:a16="http://schemas.microsoft.com/office/drawing/2014/main" id="{AC11C3C8-5000-4A49-B8CB-6D49E7DC1A15}"/>
                  </a:ext>
                </a:extLst>
              </p:cNvPr>
              <p:cNvSpPr/>
              <p:nvPr/>
            </p:nvSpPr>
            <p:spPr>
              <a:xfrm>
                <a:off x="1451299" y="4747688"/>
                <a:ext cx="1168273" cy="2162265"/>
              </a:xfrm>
              <a:prstGeom prst="wedgeRectCallout">
                <a:avLst>
                  <a:gd name="adj1" fmla="val -43702"/>
                  <a:gd name="adj2" fmla="val 56289"/>
                </a:avLst>
              </a:prstGeom>
              <a:solidFill>
                <a:schemeClr val="bg1"/>
              </a:solidFill>
              <a:ln w="63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ja-JP" alt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ja-JP" altLang="ja-JP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ja-JP" sz="900" b="0" i="1" kern="1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300" b="0" kern="1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800" b="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(ⅰ)</a:t>
                </a:r>
                <a:r>
                  <a:rPr lang="ja-JP" altLang="en-US" sz="800" b="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底</a:t>
                </a:r>
                <a14:m>
                  <m:oMath xmlns:m="http://schemas.openxmlformats.org/officeDocument/2006/math">
                    <m:r>
                      <a:rPr lang="en-US" altLang="ja-JP" sz="8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8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ja-JP" sz="800" b="0" kern="100" dirty="0">
                  <a:solidFill>
                    <a:schemeClr val="tx1"/>
                  </a:solidFill>
                  <a:latin typeface="BIZ UD明朝 M" panose="02020500000000000000" pitchFamily="17" charset="-128"/>
                </a:endParaRPr>
              </a:p>
              <a:p>
                <a:endParaRPr kumimoji="1"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kumimoji="1"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kumimoji="1"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(ⅱ)</a:t>
                </a:r>
                <a:r>
                  <a:rPr lang="ja-JP" altLang="en-US" sz="800" kern="1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底</a:t>
                </a:r>
                <a14:m>
                  <m:oMath xmlns:m="http://schemas.openxmlformats.org/officeDocument/2006/math">
                    <m:r>
                      <a:rPr lang="en-US" altLang="ja-JP" sz="8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800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ja-JP" sz="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8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ja-JP" altLang="en-US" sz="8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52" name="吹き出し: 四角形 51">
                <a:extLst>
                  <a:ext uri="{FF2B5EF4-FFF2-40B4-BE49-F238E27FC236}">
                    <a16:creationId xmlns:a16="http://schemas.microsoft.com/office/drawing/2014/main" id="{AC11C3C8-5000-4A49-B8CB-6D49E7DC1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99" y="4747688"/>
                <a:ext cx="1168273" cy="2162265"/>
              </a:xfrm>
              <a:prstGeom prst="wedgeRectCallout">
                <a:avLst>
                  <a:gd name="adj1" fmla="val -43702"/>
                  <a:gd name="adj2" fmla="val 56289"/>
                </a:avLst>
              </a:prstGeom>
              <a:blipFill>
                <a:blip r:embed="rId7"/>
                <a:stretch>
                  <a:fillRect l="-2591"/>
                </a:stretch>
              </a:blipFill>
              <a:ln w="635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869133"/>
                  </p:ext>
                </p:extLst>
              </p:nvPr>
            </p:nvGraphicFramePr>
            <p:xfrm>
              <a:off x="8081636" y="5783295"/>
              <a:ext cx="2016225" cy="825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2075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672075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672075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(</a:t>
                          </a: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注</a:t>
                          </a: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)</a:t>
                          </a:r>
                          <a:endParaRPr lang="en-US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底の省略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en-US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自然対数</a:t>
                          </a:r>
                          <a:endParaRPr lang="en-US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kern="100" smtClean="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6">
                <a:extLst>
                  <a:ext uri="{FF2B5EF4-FFF2-40B4-BE49-F238E27FC236}">
                    <a16:creationId xmlns:a16="http://schemas.microsoft.com/office/drawing/2014/main" id="{4599AFEC-9A93-4574-BCFF-D6A469473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869133"/>
                  </p:ext>
                </p:extLst>
              </p:nvPr>
            </p:nvGraphicFramePr>
            <p:xfrm>
              <a:off x="8081636" y="5783295"/>
              <a:ext cx="2016225" cy="825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2075">
                      <a:extLst>
                        <a:ext uri="{9D8B030D-6E8A-4147-A177-3AD203B41FA5}">
                          <a16:colId xmlns:a16="http://schemas.microsoft.com/office/drawing/2014/main" val="3447232467"/>
                        </a:ext>
                      </a:extLst>
                    </a:gridCol>
                    <a:gridCol w="672075">
                      <a:extLst>
                        <a:ext uri="{9D8B030D-6E8A-4147-A177-3AD203B41FA5}">
                          <a16:colId xmlns:a16="http://schemas.microsoft.com/office/drawing/2014/main" val="1213374959"/>
                        </a:ext>
                      </a:extLst>
                    </a:gridCol>
                    <a:gridCol w="672075">
                      <a:extLst>
                        <a:ext uri="{9D8B030D-6E8A-4147-A177-3AD203B41FA5}">
                          <a16:colId xmlns:a16="http://schemas.microsoft.com/office/drawing/2014/main" val="2655314662"/>
                        </a:ext>
                      </a:extLst>
                    </a:gridCol>
                  </a:tblGrid>
                  <a:tr h="3768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 (</a:t>
                          </a: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注</a:t>
                          </a:r>
                          <a:r>
                            <a:rPr 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)</a:t>
                          </a:r>
                          <a:endParaRPr lang="en-US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底の省略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909" r="-10181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99099" r="-901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885929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高校</a:t>
                          </a: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数学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909" t="-170270" r="-101818" b="-1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99099" t="-170270" r="-901" b="-1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7260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科学分野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909" t="-270270" r="-101818" b="-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99099" t="-270270" r="-901" b="-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760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DBC2578-7555-4F7D-952E-460D86E1EFA4}"/>
              </a:ext>
            </a:extLst>
          </p:cNvPr>
          <p:cNvSpPr txBox="1"/>
          <p:nvPr/>
        </p:nvSpPr>
        <p:spPr>
          <a:xfrm>
            <a:off x="96977" y="796060"/>
            <a:ext cx="2267767" cy="12576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ja-JP" altLang="ja-JP" sz="1000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指数･累乗根の計算</a:t>
            </a:r>
          </a:p>
          <a:p>
            <a:endParaRPr lang="en-US" altLang="ja-JP" sz="2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①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累乗根を指数に直す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②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底をそろえる</a:t>
            </a: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③ 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指数法則で計算する</a:t>
            </a:r>
            <a:endParaRPr lang="en-US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endParaRPr lang="ja-JP" altLang="ja-JP" sz="4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＊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解答のマナー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＊</a:t>
            </a:r>
            <a:endParaRPr lang="ja-JP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</a:t>
            </a:r>
            <a:r>
              <a:rPr lang="en-US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×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負の指数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→ ○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逆数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（分数）</a:t>
            </a:r>
            <a:endParaRPr lang="ja-JP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　</a:t>
            </a:r>
            <a:r>
              <a:rPr lang="en-US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×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分数指数</a:t>
            </a:r>
            <a:r>
              <a:rPr lang="en-US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 </a:t>
            </a:r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→ ○</a:t>
            </a:r>
            <a:r>
              <a:rPr lang="ja-JP" altLang="ja-JP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累乗根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/>
              <p:nvPr/>
            </p:nvSpPr>
            <p:spPr>
              <a:xfrm>
                <a:off x="88107" y="7695868"/>
                <a:ext cx="1308133" cy="433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対数の指数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ja-JP" altLang="ja-JP" sz="1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BF39F9D-A48A-4E7F-922E-089CD6E9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7" y="7695868"/>
                <a:ext cx="1308133" cy="433443"/>
              </a:xfrm>
              <a:prstGeom prst="rect">
                <a:avLst/>
              </a:prstGeom>
              <a:blipFill>
                <a:blip r:embed="rId9"/>
                <a:stretch>
                  <a:fillRect l="-3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/>
              <p:nvPr/>
            </p:nvSpPr>
            <p:spPr>
              <a:xfrm>
                <a:off x="96978" y="6266842"/>
                <a:ext cx="1308133" cy="13872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底の変換公式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3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頻出パターン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altLang="ja-JP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8A6A0F6-7D4B-478D-9DCA-92AA30C35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" y="6266842"/>
                <a:ext cx="1308133" cy="1387230"/>
              </a:xfrm>
              <a:prstGeom prst="rect">
                <a:avLst/>
              </a:prstGeom>
              <a:blipFill>
                <a:blip r:embed="rId10"/>
                <a:stretch>
                  <a:fillRect l="-3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/>
              <p:nvPr/>
            </p:nvSpPr>
            <p:spPr>
              <a:xfrm>
                <a:off x="96977" y="4548812"/>
                <a:ext cx="2267767" cy="5600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ja-JP" altLang="en-US" sz="1000" u="sng" kern="100" dirty="0">
                    <a:solidFill>
                      <a:schemeClr val="tx1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対数の定義</a:t>
                </a:r>
                <a:endParaRPr lang="en-US" altLang="ja-JP" sz="1000" u="sng" kern="100" dirty="0">
                  <a:solidFill>
                    <a:schemeClr val="tx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ja-JP" altLang="ja-JP" sz="1000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1000" dirty="0"/>
              </a:p>
              <a:p>
                <a:pPr algn="ctr"/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ただし、底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，真数条件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ja-JP" altLang="ja-JP" sz="10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CD19503-8D46-49FE-BE47-E2772A91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7" y="4548812"/>
                <a:ext cx="2267767" cy="560016"/>
              </a:xfrm>
              <a:prstGeom prst="rect">
                <a:avLst/>
              </a:prstGeom>
              <a:blipFill>
                <a:blip r:embed="rId11"/>
                <a:stretch>
                  <a:fillRect l="-1877" b="-53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A7D4E1-D8AE-47B6-A2C9-1DDFE32F7F3F}"/>
              </a:ext>
            </a:extLst>
          </p:cNvPr>
          <p:cNvSpPr txBox="1"/>
          <p:nvPr/>
        </p:nvSpPr>
        <p:spPr>
          <a:xfrm>
            <a:off x="10386719" y="5783295"/>
            <a:ext cx="442035" cy="8868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lIns="36000" tIns="36000" rIns="36000" bIns="36000" rtlCol="0">
            <a:spAutoFit/>
          </a:bodyPr>
          <a:lstStyle/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自然対数の定義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＆</a:t>
            </a:r>
            <a:endParaRPr lang="en-US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lang="ja-JP" altLang="en-US" sz="8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利用した公式</a:t>
            </a:r>
            <a:endParaRPr lang="ja-JP" altLang="ja-JP" sz="8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85FC8534-B134-406D-B44B-2D08FD877674}"/>
              </a:ext>
            </a:extLst>
          </p:cNvPr>
          <p:cNvSpPr/>
          <p:nvPr/>
        </p:nvSpPr>
        <p:spPr>
          <a:xfrm>
            <a:off x="2619572" y="797053"/>
            <a:ext cx="985640" cy="601347"/>
          </a:xfrm>
          <a:prstGeom prst="wedgeRoundRectCallout">
            <a:avLst>
              <a:gd name="adj1" fmla="val -70527"/>
              <a:gd name="adj2" fmla="val -6408"/>
              <a:gd name="adj3" fmla="val 166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3ED7587-A7D0-4301-8BFB-17177EFBA0DD}"/>
                  </a:ext>
                </a:extLst>
              </p:cNvPr>
              <p:cNvSpPr/>
              <p:nvPr/>
            </p:nvSpPr>
            <p:spPr>
              <a:xfrm>
                <a:off x="2619572" y="796060"/>
                <a:ext cx="985640" cy="602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底</m:t>
                          </m:r>
                        </m:e>
                        <m:sup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指数</m:t>
                          </m:r>
                        </m:sup>
                      </m:sSup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真数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ja-JP" altLang="ja-JP" sz="800">
                                  <a:latin typeface="Cambria Math" panose="02040503050406030204" pitchFamily="18" charset="0"/>
                                </a:rPr>
                                <m:t>底</m:t>
                              </m:r>
                            </m:sub>
                          </m:sSub>
                        </m:fName>
                        <m:e>
                          <m:r>
                            <a:rPr lang="ja-JP" altLang="ja-JP" sz="800">
                              <a:latin typeface="Cambria Math" panose="02040503050406030204" pitchFamily="18" charset="0"/>
                            </a:rPr>
                            <m:t>真数</m:t>
                          </m:r>
                        </m:e>
                      </m:func>
                      <m:r>
                        <a:rPr lang="en-US" altLang="ja-JP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指数</m:t>
                      </m:r>
                    </m:oMath>
                  </m:oMathPara>
                </a14:m>
                <a:endParaRPr lang="en-US" altLang="ja-JP" sz="8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ja-JP" sz="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ja-JP" altLang="ja-JP" sz="800">
                          <a:latin typeface="Cambria Math" panose="02040503050406030204" pitchFamily="18" charset="0"/>
                        </a:rPr>
                        <m:t>対数＝指数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3ED7587-A7D0-4301-8BFB-17177EFBA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72" y="796060"/>
                <a:ext cx="985640" cy="602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/>
              <p:nvPr/>
            </p:nvSpPr>
            <p:spPr>
              <a:xfrm>
                <a:off x="1509137" y="6971887"/>
                <a:ext cx="1711214" cy="11574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ja-JP" altLang="en-US" sz="1000" u="sng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対数の利用</a:t>
                </a:r>
                <a:endParaRPr lang="ja-JP" altLang="ja-JP" sz="1000" u="sng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endParaRPr lang="en-US" altLang="ja-JP" sz="2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ja-JP" altLang="en-US" sz="900" dirty="0"/>
                  <a:t>　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水素イオン濃度指数</a:t>
                </a:r>
                <a:endParaRPr lang="en-US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0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altLang="ja-JP" sz="9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9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9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900" i="1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ja-JP" altLang="ja-JP" sz="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ja-JP" altLang="ja-JP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7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7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ja-JP" sz="700">
                              <a:latin typeface="Cambria Math" panose="02040503050406030204" pitchFamily="18" charset="0"/>
                            </a:rPr>
                            <m:t>水素イオン濃度</m:t>
                          </m:r>
                          <m:r>
                            <m:rPr>
                              <m:sty m:val="p"/>
                            </m:rP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ja-JP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endParaRPr lang="en-US" altLang="ja-JP" sz="4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デシベル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音量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･利得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(</a:t>
                </a:r>
                <a:r>
                  <a:rPr lang="ja-JP" altLang="en-US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ゲイン</a:t>
                </a:r>
                <a:r>
                  <a:rPr lang="en-US" altLang="ja-JP" sz="9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sz="1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ja-JP" altLang="ja-JP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7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3F2D25E-4313-4AC2-AF5B-D8725F41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37" y="6971887"/>
                <a:ext cx="1711214" cy="1157424"/>
              </a:xfrm>
              <a:prstGeom prst="rect">
                <a:avLst/>
              </a:prstGeom>
              <a:blipFill>
                <a:blip r:embed="rId13"/>
                <a:stretch>
                  <a:fillRect l="-284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図 48" descr="ライン, 異なる, スキー, 飛ぶ が含まれている画像&#10;&#10;自動的に生成された説明">
            <a:extLst>
              <a:ext uri="{FF2B5EF4-FFF2-40B4-BE49-F238E27FC236}">
                <a16:creationId xmlns:a16="http://schemas.microsoft.com/office/drawing/2014/main" id="{B64E7BA6-9C75-41F1-9417-B2C5739C62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29" y="5158357"/>
            <a:ext cx="780997" cy="767804"/>
          </a:xfrm>
          <a:prstGeom prst="rect">
            <a:avLst/>
          </a:prstGeom>
        </p:spPr>
      </p:pic>
      <p:pic>
        <p:nvPicPr>
          <p:cNvPr id="51" name="図 50" descr="屋外, ライン, ワイヤー, カラフル が含まれている画像&#10;&#10;自動的に生成された説明">
            <a:extLst>
              <a:ext uri="{FF2B5EF4-FFF2-40B4-BE49-F238E27FC236}">
                <a16:creationId xmlns:a16="http://schemas.microsoft.com/office/drawing/2014/main" id="{EEA03315-8261-4137-9683-3BFF979E0B4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62" y="6128322"/>
            <a:ext cx="780997" cy="7678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41F8DD-4DC9-42DE-A16E-7000901C203B}"/>
                  </a:ext>
                </a:extLst>
              </p:cNvPr>
              <p:cNvSpPr txBox="1"/>
              <p:nvPr/>
            </p:nvSpPr>
            <p:spPr>
              <a:xfrm>
                <a:off x="96977" y="5429853"/>
                <a:ext cx="2167591" cy="129502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ja-JP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ja-JP" altLang="en-US" sz="9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9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ja-JP" sz="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ja-JP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  <m:rad>
                            <m:radPr>
                              <m:ctrlPr>
                                <a:rPr lang="en-US" altLang="ja-JP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ja-JP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g>
                            <m:e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e>
                          </m:rad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ja-JP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ja-JP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9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en-US" altLang="ja-JP" sz="9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9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9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en-US" altLang="ja-JP" sz="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altLang="ja-JP" sz="9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  <m:r>
                            <a:rPr lang="en-US" altLang="ja-JP" sz="9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ja-JP" altLang="ja-JP" sz="9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41F8DD-4DC9-42DE-A16E-7000901C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7" y="5429853"/>
                <a:ext cx="2167591" cy="129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8F449F9-4531-4F71-BC12-F275A04006EA}"/>
              </a:ext>
            </a:extLst>
          </p:cNvPr>
          <p:cNvSpPr txBox="1"/>
          <p:nvPr/>
        </p:nvSpPr>
        <p:spPr>
          <a:xfrm>
            <a:off x="96977" y="5224622"/>
            <a:ext cx="2267767" cy="21120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900" b="0" i="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(</a:t>
            </a:r>
            <a:r>
              <a:rPr lang="ja-JP" altLang="en-US" sz="900" b="0" i="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例</a:t>
            </a:r>
            <a:r>
              <a:rPr lang="en-US" altLang="ja-JP" sz="900" b="0" i="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) </a:t>
            </a:r>
            <a:r>
              <a:rPr lang="ja-JP" altLang="en-US" sz="900" b="0" i="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負･分数指数の解消 </a:t>
            </a:r>
            <a:r>
              <a:rPr lang="ja-JP" altLang="en-US" sz="9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＆ 有理化</a:t>
            </a:r>
            <a:endParaRPr lang="ja-JP" altLang="ja-JP" sz="9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/>
              <p:nvPr/>
            </p:nvSpPr>
            <p:spPr>
              <a:xfrm>
                <a:off x="2750097" y="143200"/>
                <a:ext cx="905456" cy="602340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カッコは正しく</a:t>
                </a:r>
                <a:br>
                  <a:rPr lang="en-US" altLang="ja-JP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r>
                  <a:rPr lang="ja-JP" altLang="en-US" sz="800" b="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使いましょう</a:t>
                </a:r>
                <a:endParaRPr lang="en-US" altLang="ja-JP" sz="800" b="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ja-JP" sz="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ja-JP" sz="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ja-JP" sz="800" b="0" i="1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endParaRPr lang="ja-JP" altLang="ja-JP" sz="800" dirty="0"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53042B8-BD0E-4657-B3DA-574F3EE2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7" y="143200"/>
                <a:ext cx="905456" cy="602340"/>
              </a:xfrm>
              <a:prstGeom prst="rect">
                <a:avLst/>
              </a:prstGeom>
              <a:blipFill>
                <a:blip r:embed="rId17"/>
                <a:stretch>
                  <a:fillRect l="-51678" t="-83838" r="-2013" b="-170707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450327"/>
                  </p:ext>
                </p:extLst>
              </p:nvPr>
            </p:nvGraphicFramePr>
            <p:xfrm>
              <a:off x="3300034" y="6788994"/>
              <a:ext cx="4721262" cy="1350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009512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8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0599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1" i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桁の数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0599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小数第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位に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はじめて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でない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数字が表れる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9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9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9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9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9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9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9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9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9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9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 33">
                <a:extLst>
                  <a:ext uri="{FF2B5EF4-FFF2-40B4-BE49-F238E27FC236}">
                    <a16:creationId xmlns:a16="http://schemas.microsoft.com/office/drawing/2014/main" id="{E1BDBEDF-701B-469D-B4D7-B0481BF95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450327"/>
                  </p:ext>
                </p:extLst>
              </p:nvPr>
            </p:nvGraphicFramePr>
            <p:xfrm>
              <a:off x="3300034" y="6788994"/>
              <a:ext cx="4721262" cy="1350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009512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680" t="-151351" r="-427891" b="-7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60403" t="-151351" r="-336" b="-7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0916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680" t="-134783" r="-427891" b="-28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4848" t="-265714" r="-90606" b="-657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60403" t="-134783" r="-336" b="-28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091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4848" t="-376471" r="-90606" b="-5764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218368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680" t="-202500" r="-427891" b="-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4848" t="-450000" r="-90606" b="-44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60403" t="-202500" r="-336" b="-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65112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44848" t="-450000" r="-90606" b="-2636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399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sz="9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AA85FC73-8423-4302-B59A-F030C65C85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58100"/>
                  </p:ext>
                </p:extLst>
              </p:nvPr>
            </p:nvGraphicFramePr>
            <p:xfrm>
              <a:off x="1189992" y="1671752"/>
              <a:ext cx="5219292" cy="13301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3896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1994208">
                      <a:extLst>
                        <a:ext uri="{9D8B030D-6E8A-4147-A177-3AD203B41FA5}">
                          <a16:colId xmlns:a16="http://schemas.microsoft.com/office/drawing/2014/main" val="2546529346"/>
                        </a:ext>
                      </a:extLst>
                    </a:gridCol>
                    <a:gridCol w="246118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45946" r="-586400" b="-6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41197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88235" r="-586400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188235" r="-123476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188235" r="-248" b="-23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指数表示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515789" r="-123476" b="-3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515789" r="-248" b="-3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3468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常用対数</a:t>
                          </a: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415" t="-600000" r="-123476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2376" t="-600000" r="-248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</a:rPr>
                            <a:t>実数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1" i="1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例</a:t>
                          </a:r>
                          <a:r>
                            <a:rPr lang="en-US" altLang="ja-JP" sz="800" b="0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800" b="0" i="1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800" b="0" i="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800" b="0" kern="1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ja-JP" sz="8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0599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1" i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桁の数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ja-JP" altLang="en-US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999.9⋯&lt;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alt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0599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小数第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位に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はじめて</m:t>
                                </m:r>
                                <m:r>
                                  <a:rPr lang="en-US" altLang="ja-JP" sz="900" b="1" i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でない</m:t>
                                </m:r>
                              </m:oMath>
                            </m:oMathPara>
                          </a14:m>
                          <a:endParaRPr lang="en-US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900" b="1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数字が表れる</m:t>
                                </m:r>
                              </m:oMath>
                            </m:oMathPara>
                          </a14:m>
                          <a:endParaRPr lang="ja-JP" altLang="ja-JP" sz="9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0.001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borderBox>
                                  <m:borderBoxPr>
                                    <m:ctrlP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r>
                                      <a:rPr lang="en-US" altLang="ja-JP" sz="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e>
                                </m:borderBox>
                                <m:r>
                                  <a:rPr lang="ja-JP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r>
                                  <a:rPr lang="en-US" altLang="ja-JP" sz="8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0.00999⋯&lt;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ja-JP" altLang="ja-JP" sz="8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ja-JP" altLang="ja-JP" sz="8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8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8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0.01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10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ja-JP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≦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0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1000" kern="1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ja-JP" sz="1000" i="1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ja-JP" sz="1000" i="1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000" kern="1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236036BD-30B2-43AB-ACAE-0C84AD011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90270"/>
                  </p:ext>
                </p:extLst>
              </p:nvPr>
            </p:nvGraphicFramePr>
            <p:xfrm>
              <a:off x="1189992" y="3190990"/>
              <a:ext cx="4939258" cy="1381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7500">
                      <a:extLst>
                        <a:ext uri="{9D8B030D-6E8A-4147-A177-3AD203B41FA5}">
                          <a16:colId xmlns:a16="http://schemas.microsoft.com/office/drawing/2014/main" val="2261393899"/>
                        </a:ext>
                      </a:extLst>
                    </a:gridCol>
                    <a:gridCol w="2227508">
                      <a:extLst>
                        <a:ext uri="{9D8B030D-6E8A-4147-A177-3AD203B41FA5}">
                          <a16:colId xmlns:a16="http://schemas.microsoft.com/office/drawing/2014/main" val="1400922734"/>
                        </a:ext>
                      </a:extLst>
                    </a:gridCol>
                    <a:gridCol w="1814250">
                      <a:extLst>
                        <a:ext uri="{9D8B030D-6E8A-4147-A177-3AD203B41FA5}">
                          <a16:colId xmlns:a16="http://schemas.microsoft.com/office/drawing/2014/main" val="3082028399"/>
                        </a:ext>
                      </a:extLst>
                    </a:gridCol>
                  </a:tblGrid>
                  <a:tr h="224400">
                    <a:tc gridSpan="3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常用対数と桁数</a:t>
                          </a: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b="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672911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45946" r="-452381" b="-7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1000" b="1" kern="100" dirty="0">
                              <a:solidFill>
                                <a:sysClr val="windowText" lastClr="000000"/>
                              </a:solidFill>
                              <a:effectLst/>
                              <a:latin typeface="BIZ UDゴシック" panose="020B0400000000000000" pitchFamily="49" charset="-128"/>
                              <a:ea typeface="BIZ UDゴシック" panose="020B0400000000000000" pitchFamily="49" charset="-128"/>
                              <a:cs typeface="Times New Roman" panose="02020603050405020304" pitchFamily="18" charset="0"/>
                            </a:rPr>
                            <a:t>指数表示 ／ 常用対数表示</a:t>
                          </a:r>
                          <a:endParaRPr lang="ja-JP" sz="1000" b="1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45946" r="-336" b="-7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829706"/>
                      </a:ext>
                    </a:extLst>
                  </a:tr>
                  <a:tr h="224400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122973" r="-452381" b="-2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245946" r="-81694" b="-62973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122973" r="-336" b="-26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819563"/>
                      </a:ext>
                    </a:extLst>
                  </a:tr>
                  <a:tr h="22440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345946" r="-81694" b="-5297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just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115380"/>
                      </a:ext>
                    </a:extLst>
                  </a:tr>
                  <a:tr h="234687"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" t="-206250" r="-452381" b="-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23077" r="-81694" b="-4025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83" t="-206250" r="-336" b="-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577004"/>
                      </a:ext>
                    </a:extLst>
                  </a:tr>
                  <a:tr h="248793"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ゴシック" panose="020B0400000000000000" pitchFamily="49" charset="-128"/>
                            <a:ea typeface="BIZ UDゴシック" panose="020B0400000000000000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37" t="-497561" r="-81694" b="-282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ja-JP" sz="1000" kern="100" dirty="0">
                            <a:solidFill>
                              <a:sysClr val="windowText" lastClr="000000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4171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50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276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〔</a:t>
                          </a:r>
                          <a:r>
                            <a:rPr lang="ja-JP" altLang="en-US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導出</a:t>
                          </a:r>
                          <a:r>
                            <a:rPr lang="en-US" alt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〕</a:t>
                          </a:r>
                          <a:r>
                            <a:rPr lang="ja-JP" sz="800" b="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←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備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考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（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指数法則での</a:t>
                          </a:r>
                          <a14:m>
                            <m:oMath xmlns:m="http://schemas.openxmlformats.org/officeDocument/2006/math">
                              <m:r>
                                <a:rPr lang="en-US" sz="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の数え方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）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298366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𝑀𝑁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aln/>
                                  </m:rPr>
                                  <a:rPr kumimoji="1" lang="en-US" altLang="ja-JP" sz="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kumimoji="1" lang="ja-JP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ja-JP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ja-JP" sz="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en-US" altLang="ja-JP" sz="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limLow>
                                  <m:limLow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個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ja-JP" sz="800" kern="10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434285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(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別解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)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の逆数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積と結局同じ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b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</a:b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limUpp>
                                      <m:limUp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groupChr>
                                          <m:groupChrPr>
                                            <m:chr m:val="⏞"/>
                                            <m:pos m:val="top"/>
                                            <m:vertJc m:val="bot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Upp>
                                  </m:num>
                                  <m:den>
                                    <m:limLow>
                                      <m:limLow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×⋯×</m:t>
                                            </m:r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個</m:t>
                                        </m:r>
                                      </m:lim>
                                    </m:limLow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285128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8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}"/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ja-JP" sz="800" i="1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800" kern="1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</m:e>
                                        <m:e>
                                          <m:limUpp>
                                            <m:limUppPr>
                                              <m:ctrlPr>
                                                <a:rPr lang="ja-JP" sz="8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ja-JP" sz="8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×⋯×</m:t>
                                                  </m:r>
                                                  <m:r>
                                                    <a:rPr lang="en-US" sz="8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US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ja-JP" sz="8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個</m:t>
                                              </m:r>
                                            </m:lim>
                                          </m:limUpp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×⋯×</m:t>
                                          </m:r>
                                          <m:r>
                                            <a:rPr lang="en-US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sz="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　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</m:e>
                                </m: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セット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　　</m:t>
                                </m:r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分数でも結局同じ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37890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8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4256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の利用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800" b="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26781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ad>
                                      <m:rad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</m:e>
                                </m:func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ja-JP" sz="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8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sz="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BBC8A7E-FA2A-4603-B16A-96E80333E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095577"/>
                  </p:ext>
                </p:extLst>
              </p:nvPr>
            </p:nvGraphicFramePr>
            <p:xfrm>
              <a:off x="124859" y="73809"/>
              <a:ext cx="8329303" cy="42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6862">
                      <a:extLst>
                        <a:ext uri="{9D8B030D-6E8A-4147-A177-3AD203B41FA5}">
                          <a16:colId xmlns:a16="http://schemas.microsoft.com/office/drawing/2014/main" val="1397594446"/>
                        </a:ext>
                      </a:extLst>
                    </a:gridCol>
                    <a:gridCol w="1633274">
                      <a:extLst>
                        <a:ext uri="{9D8B030D-6E8A-4147-A177-3AD203B41FA5}">
                          <a16:colId xmlns:a16="http://schemas.microsoft.com/office/drawing/2014/main" val="3328815791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2309131845"/>
                        </a:ext>
                      </a:extLst>
                    </a:gridCol>
                    <a:gridCol w="1061593">
                      <a:extLst>
                        <a:ext uri="{9D8B030D-6E8A-4147-A177-3AD203B41FA5}">
                          <a16:colId xmlns:a16="http://schemas.microsoft.com/office/drawing/2014/main" val="2876800837"/>
                        </a:ext>
                      </a:extLst>
                    </a:gridCol>
                    <a:gridCol w="1672263">
                      <a:extLst>
                        <a:ext uri="{9D8B030D-6E8A-4147-A177-3AD203B41FA5}">
                          <a16:colId xmlns:a16="http://schemas.microsoft.com/office/drawing/2014/main" val="3197519841"/>
                        </a:ext>
                      </a:extLst>
                    </a:gridCol>
                    <a:gridCol w="2636511">
                      <a:extLst>
                        <a:ext uri="{9D8B030D-6E8A-4147-A177-3AD203B41FA5}">
                          <a16:colId xmlns:a16="http://schemas.microsoft.com/office/drawing/2014/main" val="784989879"/>
                        </a:ext>
                      </a:extLst>
                    </a:gridCol>
                    <a:gridCol w="224400">
                      <a:extLst>
                        <a:ext uri="{9D8B030D-6E8A-4147-A177-3AD203B41FA5}">
                          <a16:colId xmlns:a16="http://schemas.microsoft.com/office/drawing/2014/main" val="1546318023"/>
                        </a:ext>
                      </a:extLst>
                    </a:gridCol>
                  </a:tblGrid>
                  <a:tr h="437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 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</a:rPr>
                            <a:t>指数･対数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 B" panose="020B0800000000000000" pitchFamily="50" charset="-128"/>
                              <a:ea typeface="BIZ UDPゴシック B" panose="020B0800000000000000" pitchFamily="50" charset="-128"/>
                              <a:cs typeface="Times New Roman" panose="02020603050405020304" pitchFamily="18" charset="0"/>
                            </a:rPr>
                            <a:t>の計算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 B" panose="020B0800000000000000" pitchFamily="50" charset="-128"/>
                            <a:ea typeface="BIZ UDPゴシック B" panose="020B08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対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89" r="-353081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　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64" t="-1389" r="-213" b="-8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24236"/>
                      </a:ext>
                    </a:extLst>
                  </a:tr>
                  <a:tr h="322508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7736" r="-356716" b="-10886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137736" r="-353081" b="-1088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7736" r="-171898" b="-10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137736" r="-8776" b="-1088679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数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法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則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183647"/>
                      </a:ext>
                    </a:extLst>
                  </a:tr>
                  <a:tr h="121017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指数の差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＝真数の商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63317" r="-356716" b="-1899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317" r="-353081" b="-1899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63317" r="-171898" b="-189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b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63317" r="-8776" b="-1899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39867"/>
                      </a:ext>
                    </a:extLst>
                  </a:tr>
                  <a:tr h="315840">
                    <a:tc rowSpan="2">
                      <a:txBody>
                        <a:bodyPr/>
                        <a:lstStyle/>
                        <a:p>
                          <a:pPr marL="0" indent="0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指数の積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真数の累乗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257937" r="-356716" b="-2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637255" r="-353081" b="-64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257937" r="-171898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257937" r="-8776" b="-2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090385"/>
                      </a:ext>
                    </a:extLst>
                  </a:tr>
                  <a:tr h="455286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r>
                            <a:rPr lang="en-US" alt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 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根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vert="eaVert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501333" r="-428161" b="-336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9252267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積の累乗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＝累乗の積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621" t="-867308" r="-428161" b="-3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867308" r="-171898" b="-38461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90" t="-382203" r="-8776" b="-11355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96794"/>
                      </a:ext>
                    </a:extLst>
                  </a:tr>
                  <a:tr h="401184">
                    <a:tc>
                      <a:txBody>
                        <a:bodyPr/>
                        <a:lstStyle/>
                        <a:p>
                          <a:pPr indent="133350"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商の累乗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＝累乗の商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 marL="36000" marR="36000" marT="36000" marB="36000" anchor="ctr"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762121" r="-171898" b="-20303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674416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0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乗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778125" r="-356716" b="-318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  <a:cs typeface="Times New Roman" panose="02020603050405020304" pitchFamily="18" charset="0"/>
                            </a:rPr>
                            <a:t>定義より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778125" r="-171898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955402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負の</a:t>
                          </a: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指数</a:t>
                          </a:r>
                          <a:endParaRPr lang="en-US" alt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a:t>＝逆数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155769" r="-356716" b="-96154"/>
                          </a:stretch>
                        </a:blip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5735" t="-595050" r="-353081" b="-990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155769" r="-171898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9064144"/>
                      </a:ext>
                    </a:extLst>
                  </a:tr>
                  <a:tr h="3010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ja-JP" sz="800" kern="100" dirty="0">
                              <a:solidFill>
                                <a:schemeClr val="tx1"/>
                              </a:solidFill>
                              <a:effectLst/>
                              <a:latin typeface="BIZ UDPゴシック" panose="020B0400000000000000" pitchFamily="50" charset="-128"/>
                              <a:ea typeface="BIZ UDPゴシック" panose="020B0400000000000000" pitchFamily="50" charset="-128"/>
                            </a:rPr>
                            <a:t>累乗根の指数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Pゴシック" panose="020B0400000000000000" pitchFamily="50" charset="-128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104" t="-1332653" r="-356716" b="-2041"/>
                          </a:stretch>
                        </a:blip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ja-JP" sz="9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7737" t="-1332653" r="-171898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ja-JP" sz="800" kern="100" dirty="0">
                            <a:solidFill>
                              <a:schemeClr val="tx1"/>
                            </a:solidFill>
                            <a:effectLst/>
                            <a:latin typeface="Century" panose="020406040505050203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56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aln/>
                                  </m:rPr>
                                  <a:rPr 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</m:oMath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ja-JP" altLang="ja-JP" sz="10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g>
                                          <m:e>
                                            <m:r>
                                              <a:rPr lang="en-US" altLang="ja-JP" sz="10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rad>
                                <m:r>
                                  <a:rPr lang="ja-JP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ja-JP" altLang="ja-JP" sz="10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ja-JP" altLang="en-US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ja-JP" sz="1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ja-JP" sz="1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ja-JP" altLang="ja-JP" sz="1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ja-JP" altLang="ja-JP" sz="10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altLang="ja-JP" sz="10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2728F1B-5A9E-4FA4-8800-CB8AA67EF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31689"/>
                  </p:ext>
                </p:extLst>
              </p:nvPr>
            </p:nvGraphicFramePr>
            <p:xfrm>
              <a:off x="1406013" y="5009536"/>
              <a:ext cx="7315200" cy="28068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913203406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305025289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8726052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381864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186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100000" r="-199668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00000" r="-100333" b="-5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00000" r="-333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180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200000" r="-199668" b="-4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200000" r="-333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753679"/>
                      </a:ext>
                    </a:extLst>
                  </a:tr>
                  <a:tr h="581842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190625" r="-100333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333" t="-190625" r="-333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322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457377" r="-1996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33" t="-457377" r="-100333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8957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668" t="-557377" r="-1996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972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ja-JP" altLang="ja-JP" sz="1000" kern="100" dirty="0">
                            <a:solidFill>
                              <a:schemeClr val="tx1"/>
                            </a:solidFill>
                            <a:effectLst/>
                            <a:latin typeface="BIZ UD明朝 M" panose="02020500000000000000" pitchFamily="17" charset="-128"/>
                            <a:ea typeface="BIZ UD明朝 M" panose="02020500000000000000" pitchFamily="17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000" dirty="0"/>
                        </a:p>
                      </a:txBody>
                      <a:tcPr marL="36000" marR="36000" marT="36000" marB="36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25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2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1224</Words>
  <Application>Microsoft Office PowerPoint</Application>
  <PresentationFormat>B4 (JIS) 257x364 mm</PresentationFormat>
  <Paragraphs>320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5" baseType="lpstr">
      <vt:lpstr>BIZ UDPゴシック</vt:lpstr>
      <vt:lpstr>BIZ UDPゴシック B</vt:lpstr>
      <vt:lpstr>BIZ UDゴシック</vt:lpstr>
      <vt:lpstr>BIZ UD明朝 M</vt:lpstr>
      <vt:lpstr>HG丸ｺﾞｼｯｸM-PRO</vt:lpstr>
      <vt:lpstr>ＭＳ 明朝</vt:lpstr>
      <vt:lpstr>Arial</vt:lpstr>
      <vt:lpstr>Calibri</vt:lpstr>
      <vt:lpstr>Calibri Light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Zacky -</dc:creator>
  <cp:lastModifiedBy>尾崎 真也</cp:lastModifiedBy>
  <cp:revision>75</cp:revision>
  <cp:lastPrinted>2019-11-12T09:43:30Z</cp:lastPrinted>
  <dcterms:created xsi:type="dcterms:W3CDTF">2014-12-10T11:22:49Z</dcterms:created>
  <dcterms:modified xsi:type="dcterms:W3CDTF">2019-11-13T04:25:10Z</dcterms:modified>
</cp:coreProperties>
</file>