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0972800" cy="8229600" type="B4JIS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498" y="-2790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4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7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4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0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D57E-4B70-4DD8-8A66-31BC4094D850}" type="datetimeFigureOut">
              <a:rPr kumimoji="1" lang="ja-JP" altLang="en-US" smtClean="0"/>
              <a:t>2019/11/16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kumimoji="1"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272A14A-0091-4C74-AFC4-93A4833CA2FD}"/>
              </a:ext>
            </a:extLst>
          </p:cNvPr>
          <p:cNvGrpSpPr/>
          <p:nvPr/>
        </p:nvGrpSpPr>
        <p:grpSpPr>
          <a:xfrm>
            <a:off x="57538" y="2673179"/>
            <a:ext cx="3531410" cy="2227139"/>
            <a:chOff x="57538" y="2933397"/>
            <a:chExt cx="3531410" cy="2227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134FE50-DFE5-4FC2-BCA2-3AA074E88EAF}"/>
                    </a:ext>
                  </a:extLst>
                </p:cNvPr>
                <p:cNvSpPr txBox="1"/>
                <p:nvPr/>
              </p:nvSpPr>
              <p:spPr>
                <a:xfrm>
                  <a:off x="57538" y="2933397"/>
                  <a:ext cx="3531410" cy="22271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ja-JP" altLang="en-US" sz="1000" u="sng" kern="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関数のグラフ</a:t>
                  </a:r>
                  <a:endParaRPr lang="en-US" altLang="ja-JP" sz="1000" u="sng" kern="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  <a:p>
                  <a:endParaRPr lang="en-US" altLang="ja-JP" sz="3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　直線</a:t>
                  </a:r>
                  <a14:m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に関して対称</a:t>
                  </a:r>
                  <a:endPara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（</a:t>
                  </a:r>
                  <a:r>
                    <a:rPr lang="en-US" altLang="ja-JP" sz="9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ja-JP" altLang="en-US" sz="900" dirty="0"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が逆になる ･･･ 逆関数）</a:t>
                  </a:r>
                  <a:endParaRPr lang="ja-JP" altLang="ja-JP" sz="900" kern="100" dirty="0">
                    <a:latin typeface="Century" panose="020406040505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134FE50-DFE5-4FC2-BCA2-3AA074E88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8" y="2933397"/>
                  <a:ext cx="3531410" cy="2227139"/>
                </a:xfrm>
                <a:prstGeom prst="rect">
                  <a:avLst/>
                </a:prstGeom>
                <a:blipFill>
                  <a:blip r:embed="rId2"/>
                  <a:stretch>
                    <a:fillRect l="-120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BAA74CFF-0279-478D-9772-E73DC9513138}"/>
                    </a:ext>
                  </a:extLst>
                </p:cNvPr>
                <p:cNvSpPr/>
                <p:nvPr/>
              </p:nvSpPr>
              <p:spPr>
                <a:xfrm>
                  <a:off x="2063916" y="2976563"/>
                  <a:ext cx="1476209" cy="2140806"/>
                </a:xfrm>
                <a:prstGeom prst="roundRect">
                  <a:avLst>
                    <a:gd name="adj" fmla="val 7174"/>
                  </a:avLst>
                </a:prstGeom>
                <a:solidFill>
                  <a:schemeClr val="bg1"/>
                </a:solidFill>
                <a:ln w="63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t">
                  <a:noAutofit/>
                </a:bodyPr>
                <a:lstStyle/>
                <a:p>
                  <a:r>
                    <a:rPr lang="en-US" altLang="ja-JP" sz="800" b="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(ⅰ) </a:t>
                  </a:r>
                  <a:r>
                    <a:rPr lang="ja-JP" altLang="en-US" sz="800" b="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底</a:t>
                  </a:r>
                  <a14:m>
                    <m:oMath xmlns:m="http://schemas.openxmlformats.org/officeDocument/2006/math">
                      <m:r>
                        <a:rPr lang="en-US" altLang="ja-JP" sz="8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8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8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ja-JP" altLang="en-US" sz="800" b="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のとき</a:t>
                  </a:r>
                  <a:endParaRPr lang="en-US" altLang="ja-JP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小</m:t>
                            </m:r>
                          </m:sup>
                        </m:sSup>
                        <m:r>
                          <a:rPr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大</m:t>
                            </m:r>
                          </m:sup>
                        </m:sSup>
                      </m:oMath>
                    </m:oMathPara>
                  </a14:m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1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r>
                    <a:rPr lang="en-US" altLang="ja-JP" sz="80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(ⅱ) </a:t>
                  </a:r>
                  <a:r>
                    <a:rPr lang="ja-JP" altLang="en-US" sz="800" kern="1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底</a:t>
                  </a:r>
                  <a14:m>
                    <m:oMath xmlns:m="http://schemas.openxmlformats.org/officeDocument/2006/math">
                      <m:r>
                        <a:rPr lang="en-US" altLang="ja-JP" sz="8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800" b="0" i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ja-JP" sz="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8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a14:m>
                  <a:r>
                    <a:rPr lang="ja-JP" altLang="en-US" sz="800" dirty="0">
                      <a:solidFill>
                        <a:schemeClr val="tx1"/>
                      </a:solidFill>
                      <a:latin typeface="BIZ UD明朝 M" panose="02020500000000000000" pitchFamily="17" charset="-128"/>
                      <a:ea typeface="BIZ UD明朝 M" panose="02020500000000000000" pitchFamily="17" charset="-128"/>
                    </a:rPr>
                    <a:t>のとき</a:t>
                  </a:r>
                  <a:endParaRPr lang="en-US" altLang="ja-JP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小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ja-JP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ja-JP" altLang="ja-JP" sz="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大</m:t>
                            </m:r>
                          </m:sup>
                        </m:sSup>
                      </m:oMath>
                    </m:oMathPara>
                  </a14:m>
                  <a:endParaRPr lang="ja-JP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  <a:p>
                  <a:endParaRPr lang="en-US" altLang="ja-JP" sz="8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endParaRPr>
                </a:p>
              </p:txBody>
            </p:sp>
          </mc:Choice>
          <mc:Fallback xmlns=""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BAA74CFF-0279-478D-9772-E73DC95131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916" y="2976563"/>
                  <a:ext cx="1476209" cy="2140806"/>
                </a:xfrm>
                <a:prstGeom prst="roundRect">
                  <a:avLst>
                    <a:gd name="adj" fmla="val 7174"/>
                  </a:avLst>
                </a:prstGeom>
                <a:blipFill>
                  <a:blip r:embed="rId3"/>
                  <a:stretch>
                    <a:fillRect t="-568"/>
                  </a:stretch>
                </a:blipFill>
                <a:ln w="6350"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図 39" descr="ライン, 異なる, スキー, 飛ぶ が含まれている画像&#10;&#10;自動的に生成された説明">
              <a:extLst>
                <a:ext uri="{FF2B5EF4-FFF2-40B4-BE49-F238E27FC236}">
                  <a16:creationId xmlns:a16="http://schemas.microsoft.com/office/drawing/2014/main" id="{09A68FE4-EDE1-4913-B960-3D9A7033E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92" y="3279200"/>
              <a:ext cx="739324" cy="726835"/>
            </a:xfrm>
            <a:prstGeom prst="rect">
              <a:avLst/>
            </a:prstGeom>
          </p:spPr>
        </p:pic>
        <p:pic>
          <p:nvPicPr>
            <p:cNvPr id="41" name="図 40" descr="屋外, ライン, ワイヤー, カラフル が含まれている画像&#10;&#10;自動的に生成された説明">
              <a:extLst>
                <a:ext uri="{FF2B5EF4-FFF2-40B4-BE49-F238E27FC236}">
                  <a16:creationId xmlns:a16="http://schemas.microsoft.com/office/drawing/2014/main" id="{9DDBE19D-A44D-4DD0-A3FC-794B6236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92" y="4336454"/>
              <a:ext cx="739324" cy="7268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吹き出し: 角を丸めた四角形 1">
                  <a:extLst>
                    <a:ext uri="{FF2B5EF4-FFF2-40B4-BE49-F238E27FC236}">
                      <a16:creationId xmlns:a16="http://schemas.microsoft.com/office/drawing/2014/main" id="{D6BF4302-9DB5-4212-8D11-A89146808829}"/>
                    </a:ext>
                  </a:extLst>
                </p:cNvPr>
                <p:cNvSpPr/>
                <p:nvPr/>
              </p:nvSpPr>
              <p:spPr>
                <a:xfrm>
                  <a:off x="183202" y="3166705"/>
                  <a:ext cx="1755050" cy="487720"/>
                </a:xfrm>
                <a:prstGeom prst="wedgeRoundRectCallout">
                  <a:avLst>
                    <a:gd name="adj1" fmla="val 59926"/>
                    <a:gd name="adj2" fmla="val -5721"/>
                    <a:gd name="adj3" fmla="val 16667"/>
                  </a:avLst>
                </a:prstGeom>
                <a:solidFill>
                  <a:schemeClr val="bg1"/>
                </a:solidFill>
                <a:ln w="63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ja-JP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US" altLang="ja-JP" sz="1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1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ja-JP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ja-JP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1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⟺</m:t>
                                  </m:r>
                                  <m:r>
                                    <a:rPr lang="ja-JP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ja-JP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吹き出し: 角を丸めた四角形 1">
                  <a:extLst>
                    <a:ext uri="{FF2B5EF4-FFF2-40B4-BE49-F238E27FC236}">
                      <a16:creationId xmlns:a16="http://schemas.microsoft.com/office/drawing/2014/main" id="{D6BF4302-9DB5-4212-8D11-A89146808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02" y="3166705"/>
                  <a:ext cx="1755050" cy="487720"/>
                </a:xfrm>
                <a:prstGeom prst="wedgeRoundRectCallout">
                  <a:avLst>
                    <a:gd name="adj1" fmla="val 59926"/>
                    <a:gd name="adj2" fmla="val -5721"/>
                    <a:gd name="adj3" fmla="val 16667"/>
                  </a:avLst>
                </a:prstGeom>
                <a:blipFill>
                  <a:blip r:embed="rId6"/>
                  <a:stretch>
                    <a:fillRect l="-30408" t="-179012" b="-258025"/>
                  </a:stretch>
                </a:blipFill>
                <a:ln w="6350"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AE2F512E-EC4F-40BD-A65B-D09EC9FE92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623505"/>
                  </p:ext>
                </p:extLst>
              </p:nvPr>
            </p:nvGraphicFramePr>
            <p:xfrm>
              <a:off x="3667301" y="1629888"/>
              <a:ext cx="7208521" cy="49808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012118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1">
                      <a:extLst>
                        <a:ext uri="{9D8B030D-6E8A-4147-A177-3AD203B41FA5}">
                          <a16:colId xmlns:a16="http://schemas.microsoft.com/office/drawing/2014/main" val="3409657276"/>
                        </a:ext>
                      </a:extLst>
                    </a:gridCol>
                    <a:gridCol w="956047">
                      <a:extLst>
                        <a:ext uri="{9D8B030D-6E8A-4147-A177-3AD203B41FA5}">
                          <a16:colId xmlns:a16="http://schemas.microsoft.com/office/drawing/2014/main" val="1410027086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369430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　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〔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 導 出 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〕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altLang="ja-JP" sz="4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700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ja-JP" sz="700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ja-JP" altLang="ja-JP" sz="7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ja-JP" altLang="en-US" sz="7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ja-JP" altLang="ja-JP" sz="7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ja-JP" altLang="ja-JP" sz="7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ja-JP" sz="70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ja-JP" altLang="en-US" sz="7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ja-JP" sz="7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7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ja-JP" altLang="ja-JP" sz="7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7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700" b="1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70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ja-JP" altLang="ja-JP" sz="700" i="1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ja-JP" altLang="ja-JP" sz="7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700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ja-JP" sz="700" kern="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ja-JP" altLang="en-US" sz="700" b="0" kern="10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とおく</a:t>
                          </a:r>
                          <a:endParaRPr lang="en-US" altLang="ja-JP" sz="700" b="0" kern="100" dirty="0">
                            <a:solidFill>
                              <a:schemeClr val="tx1"/>
                            </a:solidFill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備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考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（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指数法則での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の数え方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）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192591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limLow>
                                  <m:limLow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ja-JP" sz="9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8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𝑀𝑁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ja-JP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ja-JP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ja-JP" altLang="ja-JP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7406"/>
                      </a:ext>
                    </a:extLst>
                  </a:tr>
                  <a:tr h="421334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別解</a:t>
                          </a:r>
                          <a:r>
                            <a:rPr lang="en-US" alt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の逆数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積と同じ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br>
                            <a:rPr lang="en-US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</a:b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どちらも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同じ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348148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ja-JP" sz="9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ja-JP" sz="9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ja-JP" sz="900" i="1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9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9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9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limUpp>
                                            <m:limUppPr>
                                              <m:ctrlPr>
                                                <a:rPr lang="ja-JP" sz="9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ja-JP" sz="9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×⋯×</m:t>
                                                  </m:r>
                                                  <m:r>
                                                    <a:rPr lang="en-US" sz="9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US" sz="9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ja-JP" sz="9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個</m:t>
                                              </m:r>
                                            </m:lim>
                                          </m:limUpp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sz="9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　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ja-JP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</m:e>
                                </m:d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ja-JP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セット</m:t>
                                </m:r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46401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000" i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1000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oMath>
                            </m:oMathPara>
                          </a14:m>
                          <a:endParaRPr lang="ja-JP" sz="1000" i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累 乗 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3107169"/>
                      </a:ext>
                    </a:extLst>
                  </a:tr>
                  <a:tr h="11226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ja-JP" altLang="en-US" sz="900" i="1" kern="1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（別解）</a:t>
                          </a:r>
                          <a:endParaRPr lang="en-US" altLang="ja-JP" sz="900" i="1" kern="1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ja-JP" sz="9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9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　</m:t>
                                </m:r>
                                <m:r>
                                  <m:rPr>
                                    <m:aln/>
                                  </m:rP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分数でも</a:t>
                          </a:r>
                          <a:r>
                            <a:rPr lang="ja-JP" altLang="en-US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同じ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1976460"/>
                      </a:ext>
                    </a:extLst>
                  </a:tr>
                  <a:tr h="40698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848772"/>
                      </a:ext>
                    </a:extLst>
                  </a:tr>
                  <a:tr h="14256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逆数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0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248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の指数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ad>
                                      <m:ra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AE2F512E-EC4F-40BD-A65B-D09EC9FE92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623505"/>
                  </p:ext>
                </p:extLst>
              </p:nvPr>
            </p:nvGraphicFramePr>
            <p:xfrm>
              <a:off x="3667301" y="1629888"/>
              <a:ext cx="7208521" cy="49808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012118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1">
                      <a:extLst>
                        <a:ext uri="{9D8B030D-6E8A-4147-A177-3AD203B41FA5}">
                          <a16:colId xmlns:a16="http://schemas.microsoft.com/office/drawing/2014/main" val="3409657276"/>
                        </a:ext>
                      </a:extLst>
                    </a:gridCol>
                    <a:gridCol w="956047">
                      <a:extLst>
                        <a:ext uri="{9D8B030D-6E8A-4147-A177-3AD203B41FA5}">
                          <a16:colId xmlns:a16="http://schemas.microsoft.com/office/drawing/2014/main" val="1410027086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369430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429" r="-195000" b="-10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7934" t="-1429" r="-235" b="-10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224400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91892" r="-195000" b="-19432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71717" r="-155273" b="-66363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71717" r="-9769" b="-663636"/>
                          </a:stretch>
                        </a:blipFill>
                      </a:tcPr>
                    </a:tc>
                    <a:tc rowSpan="8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3768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74194" r="-195000" b="-10596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7406"/>
                      </a:ext>
                    </a:extLst>
                  </a:tr>
                  <a:tr h="421334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246377" r="-195000" b="-8521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76577" r="-155273" b="-19594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76577" r="-9769" b="-19594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930953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56209" r="-195000" b="-2843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348148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834043" r="-195000" b="-8255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286131" r="-155273" b="-21751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286131" r="-9769" b="-2175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551235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4096" t="-487778" r="-539759" b="-33111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累 乗 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7643" t="-487778" r="-447134" b="-33111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3107169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7643" t="-853226" r="-447134" b="-3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853226" r="-155273" b="-38064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4859" t="-410078" r="-9769" b="-13100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1976460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7643" t="-882090" r="-447134" b="-2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882090" r="-155273" b="-2522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848772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778378" r="-195000" b="-3567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1778378" r="-155273" b="-3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逆数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120968" r="-195000" b="-1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1120968" r="-155273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の指数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167" t="-1220968" r="-195000" b="-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75636" t="-1220968" r="-15527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54601" y="144544"/>
            <a:ext cx="2664296" cy="582631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指数･対数関数の公式</a:t>
            </a:r>
            <a:endParaRPr lang="en-US" altLang="ja-JP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関連分野：複素数、微積分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E7996DAB-1780-4FA7-83F2-0A91E9ED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940601"/>
                  </p:ext>
                </p:extLst>
              </p:nvPr>
            </p:nvGraphicFramePr>
            <p:xfrm>
              <a:off x="3667301" y="144544"/>
              <a:ext cx="7208521" cy="1414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8876">
                      <a:extLst>
                        <a:ext uri="{9D8B030D-6E8A-4147-A177-3AD203B41FA5}">
                          <a16:colId xmlns:a16="http://schemas.microsoft.com/office/drawing/2014/main" val="1095102226"/>
                        </a:ext>
                      </a:extLst>
                    </a:gridCol>
                    <a:gridCol w="1063739">
                      <a:extLst>
                        <a:ext uri="{9D8B030D-6E8A-4147-A177-3AD203B41FA5}">
                          <a16:colId xmlns:a16="http://schemas.microsoft.com/office/drawing/2014/main" val="2120135972"/>
                        </a:ext>
                      </a:extLst>
                    </a:gridCol>
                    <a:gridCol w="947646">
                      <a:extLst>
                        <a:ext uri="{9D8B030D-6E8A-4147-A177-3AD203B41FA5}">
                          <a16:colId xmlns:a16="http://schemas.microsoft.com/office/drawing/2014/main" val="2742244282"/>
                        </a:ext>
                      </a:extLst>
                    </a:gridCol>
                    <a:gridCol w="651785">
                      <a:extLst>
                        <a:ext uri="{9D8B030D-6E8A-4147-A177-3AD203B41FA5}">
                          <a16:colId xmlns:a16="http://schemas.microsoft.com/office/drawing/2014/main" val="1136852722"/>
                        </a:ext>
                      </a:extLst>
                    </a:gridCol>
                    <a:gridCol w="613259">
                      <a:extLst>
                        <a:ext uri="{9D8B030D-6E8A-4147-A177-3AD203B41FA5}">
                          <a16:colId xmlns:a16="http://schemas.microsoft.com/office/drawing/2014/main" val="763631696"/>
                        </a:ext>
                      </a:extLst>
                    </a:gridCol>
                    <a:gridCol w="778427">
                      <a:extLst>
                        <a:ext uri="{9D8B030D-6E8A-4147-A177-3AD203B41FA5}">
                          <a16:colId xmlns:a16="http://schemas.microsoft.com/office/drawing/2014/main" val="3221422381"/>
                        </a:ext>
                      </a:extLst>
                    </a:gridCol>
                    <a:gridCol w="2144789">
                      <a:extLst>
                        <a:ext uri="{9D8B030D-6E8A-4147-A177-3AD203B41FA5}">
                          <a16:colId xmlns:a16="http://schemas.microsoft.com/office/drawing/2014/main" val="1376121325"/>
                        </a:ext>
                      </a:extLst>
                    </a:gridCol>
                  </a:tblGrid>
                  <a:tr h="145976"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ja-JP" altLang="en-US" sz="1000" i="1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IZ UD明朝 M" panose="02020500000000000000" pitchFamily="17" charset="-128"/>
                                  </a:rPr>
                                  <m:t>が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000" kern="1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BIZ UD明朝 M" panose="02020500000000000000" pitchFamily="17" charset="-128"/>
                                    <a:ea typeface="BIZ UD明朝 M" panose="02020500000000000000" pitchFamily="17" charset="-128"/>
                                  </a:rPr>
                                  <m:t>の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000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BIZ UD明朝 M" panose="02020500000000000000" pitchFamily="17" charset="-128"/>
                                    <a:ea typeface="BIZ UD明朝 M" panose="02020500000000000000" pitchFamily="17" charset="-128"/>
                                  </a:rPr>
                                  <m:t>乗根</m:t>
                                </m:r>
                                <m:r>
                                  <a:rPr lang="ja-JP" altLang="en-US" sz="1000" i="1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IZ UD明朝 M" panose="02020500000000000000" pitchFamily="17" charset="-128"/>
                                  </a:rPr>
                                  <m:t>　</m:t>
                                </m:r>
                                <m:r>
                                  <a:rPr lang="en-US" altLang="ja-JP" sz="1000" b="1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ja-JP" altLang="en-US" sz="1000" b="1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</m:t>
                                </m:r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累乗根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複素数範囲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根号で表される累乗根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ctrlPr>
                                    <a:rPr lang="ja-JP" alt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ja-JP" altLang="ja-JP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＝</m:t>
                              </m:r>
                              <m:sSup>
                                <m:sSupPr>
                                  <m:ctrlPr>
                                    <a:rPr lang="ja-JP" altLang="ja-JP" sz="10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ja-JP" alt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499368"/>
                      </a:ext>
                    </a:extLst>
                  </a:tr>
                  <a:tr h="212187"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</a:t>
                          </a:r>
                          <a:endParaRPr lang="ja-JP" sz="1000" b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33720"/>
                      </a:ext>
                    </a:extLst>
                  </a:tr>
                  <a:tr h="162659"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偶数乗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指数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が偶数の場合</a:t>
                          </a:r>
                          <a:endParaRPr lang="ja-JP" sz="800" b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±2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正の累乗根の値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987251"/>
                      </a:ext>
                    </a:extLst>
                  </a:tr>
                  <a:tr h="16016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なし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便宜的に平方根のみ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ja-JP" sz="10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とする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39418"/>
                      </a:ext>
                    </a:extLst>
                  </a:tr>
                  <a:tr h="163181"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奇数乗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指数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が</a:t>
                          </a:r>
                          <a:r>
                            <a:rPr lang="ja-JP" altLang="en-US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奇数</a:t>
                          </a: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の場合</a:t>
                          </a:r>
                          <a:endParaRPr lang="ja-JP" sz="800" b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実数範囲の累乗根の値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ja-JP" sz="4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(2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つ以上の実数を累乗根にもつことはない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749992"/>
                      </a:ext>
                    </a:extLst>
                  </a:tr>
                  <a:tr h="16318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=−8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231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E7996DAB-1780-4FA7-83F2-0A91E9ED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940601"/>
                  </p:ext>
                </p:extLst>
              </p:nvPr>
            </p:nvGraphicFramePr>
            <p:xfrm>
              <a:off x="3667301" y="144544"/>
              <a:ext cx="7208521" cy="1414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8876">
                      <a:extLst>
                        <a:ext uri="{9D8B030D-6E8A-4147-A177-3AD203B41FA5}">
                          <a16:colId xmlns:a16="http://schemas.microsoft.com/office/drawing/2014/main" val="1095102226"/>
                        </a:ext>
                      </a:extLst>
                    </a:gridCol>
                    <a:gridCol w="1063739">
                      <a:extLst>
                        <a:ext uri="{9D8B030D-6E8A-4147-A177-3AD203B41FA5}">
                          <a16:colId xmlns:a16="http://schemas.microsoft.com/office/drawing/2014/main" val="2120135972"/>
                        </a:ext>
                      </a:extLst>
                    </a:gridCol>
                    <a:gridCol w="947646">
                      <a:extLst>
                        <a:ext uri="{9D8B030D-6E8A-4147-A177-3AD203B41FA5}">
                          <a16:colId xmlns:a16="http://schemas.microsoft.com/office/drawing/2014/main" val="2742244282"/>
                        </a:ext>
                      </a:extLst>
                    </a:gridCol>
                    <a:gridCol w="651785">
                      <a:extLst>
                        <a:ext uri="{9D8B030D-6E8A-4147-A177-3AD203B41FA5}">
                          <a16:colId xmlns:a16="http://schemas.microsoft.com/office/drawing/2014/main" val="1136852722"/>
                        </a:ext>
                      </a:extLst>
                    </a:gridCol>
                    <a:gridCol w="613259">
                      <a:extLst>
                        <a:ext uri="{9D8B030D-6E8A-4147-A177-3AD203B41FA5}">
                          <a16:colId xmlns:a16="http://schemas.microsoft.com/office/drawing/2014/main" val="763631696"/>
                        </a:ext>
                      </a:extLst>
                    </a:gridCol>
                    <a:gridCol w="778427">
                      <a:extLst>
                        <a:ext uri="{9D8B030D-6E8A-4147-A177-3AD203B41FA5}">
                          <a16:colId xmlns:a16="http://schemas.microsoft.com/office/drawing/2014/main" val="3221422381"/>
                        </a:ext>
                      </a:extLst>
                    </a:gridCol>
                    <a:gridCol w="2144789">
                      <a:extLst>
                        <a:ext uri="{9D8B030D-6E8A-4147-A177-3AD203B41FA5}">
                          <a16:colId xmlns:a16="http://schemas.microsoft.com/office/drawing/2014/main" val="1376121325"/>
                        </a:ext>
                      </a:extLst>
                    </a:gridCol>
                  </a:tblGrid>
                  <a:tr h="224400"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248529" b="-22162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累乗根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複素数範囲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6667" r="-208" b="-22162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499368"/>
                      </a:ext>
                    </a:extLst>
                  </a:tr>
                  <a:tr h="224400"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</a:t>
                          </a:r>
                          <a:endParaRPr lang="ja-JP" sz="1000" b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33720"/>
                      </a:ext>
                    </a:extLst>
                  </a:tr>
                  <a:tr h="241799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93671" r="-613855" b="-10759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5402" t="-93671" r="-485632" b="-1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185000" r="-441667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3551" t="-185000" r="-54392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185000" r="-27578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正の累乗根の値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987251"/>
                      </a:ext>
                    </a:extLst>
                  </a:tr>
                  <a:tr h="23925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292308" r="-441667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97030" t="-292308" r="-47623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292308" r="-275781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6364" t="-292308" r="-284" b="-2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39418"/>
                      </a:ext>
                    </a:extLst>
                  </a:tr>
                  <a:tr h="24237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91250" r="-613855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5402" t="-382500" r="-48563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382500" r="-44166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3551" t="-382500" r="-54392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97030" t="-382500" r="-47623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382500" r="-275781" b="-1125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実数範囲の累乗根の値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en-US" altLang="ja-JP" sz="4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(2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つ以上の実数を累乗根にもつことはない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749992"/>
                      </a:ext>
                    </a:extLst>
                  </a:tr>
                  <a:tr h="24237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95402" t="-482500" r="-48563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7949" t="-482500" r="-441667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3551" t="-482500" r="-54392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97030" t="-482500" r="-4762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50000" t="-482500" r="-275781" b="-1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2316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DCFBA5A-E54B-462A-9BDD-EF373A2E6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9471"/>
                  </p:ext>
                </p:extLst>
              </p:nvPr>
            </p:nvGraphicFramePr>
            <p:xfrm>
              <a:off x="189552" y="3436749"/>
              <a:ext cx="1759050" cy="1110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2050">
                      <a:extLst>
                        <a:ext uri="{9D8B030D-6E8A-4147-A177-3AD203B41FA5}">
                          <a16:colId xmlns:a16="http://schemas.microsoft.com/office/drawing/2014/main" val="694106220"/>
                        </a:ext>
                      </a:extLst>
                    </a:gridCol>
                    <a:gridCol w="586350">
                      <a:extLst>
                        <a:ext uri="{9D8B030D-6E8A-4147-A177-3AD203B41FA5}">
                          <a16:colId xmlns:a16="http://schemas.microsoft.com/office/drawing/2014/main" val="3644366705"/>
                        </a:ext>
                      </a:extLst>
                    </a:gridCol>
                    <a:gridCol w="700650">
                      <a:extLst>
                        <a:ext uri="{9D8B030D-6E8A-4147-A177-3AD203B41FA5}">
                          <a16:colId xmlns:a16="http://schemas.microsoft.com/office/drawing/2014/main" val="40276614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指数関数</a:t>
                          </a:r>
                          <a:endParaRPr lang="en-US" alt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対数関数</a:t>
                          </a:r>
                          <a:endParaRPr lang="en-US" alt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ja-JP" altLang="ja-JP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9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9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9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ja-JP" sz="900" i="1" kern="100" dirty="0">
                              <a:solidFill>
                                <a:schemeClr val="tx1"/>
                              </a:solidFill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 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09215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定義域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真数条件</a:t>
                          </a:r>
                          <a:r>
                            <a:rPr lang="en-US" alt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値域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9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440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漸近線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軸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軸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631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DCFBA5A-E54B-462A-9BDD-EF373A2E6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9471"/>
                  </p:ext>
                </p:extLst>
              </p:nvPr>
            </p:nvGraphicFramePr>
            <p:xfrm>
              <a:off x="189552" y="3436749"/>
              <a:ext cx="1759050" cy="1110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72050">
                      <a:extLst>
                        <a:ext uri="{9D8B030D-6E8A-4147-A177-3AD203B41FA5}">
                          <a16:colId xmlns:a16="http://schemas.microsoft.com/office/drawing/2014/main" val="694106220"/>
                        </a:ext>
                      </a:extLst>
                    </a:gridCol>
                    <a:gridCol w="586350">
                      <a:extLst>
                        <a:ext uri="{9D8B030D-6E8A-4147-A177-3AD203B41FA5}">
                          <a16:colId xmlns:a16="http://schemas.microsoft.com/office/drawing/2014/main" val="3644366705"/>
                        </a:ext>
                      </a:extLst>
                    </a:gridCol>
                    <a:gridCol w="700650">
                      <a:extLst>
                        <a:ext uri="{9D8B030D-6E8A-4147-A177-3AD203B41FA5}">
                          <a16:colId xmlns:a16="http://schemas.microsoft.com/office/drawing/2014/main" val="4027661491"/>
                        </a:ext>
                      </a:extLst>
                    </a:gridCol>
                  </a:tblGrid>
                  <a:tr h="346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2292" t="-1754" r="-120833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2174" t="-1754" r="-870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0921522"/>
                      </a:ext>
                    </a:extLst>
                  </a:tr>
                  <a:tr h="346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定義域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2174" t="-100000" r="-870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351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値域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2292" t="-341176" r="-12083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44047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漸近線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2292" t="-428571" r="-12083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52174" t="-428571" r="-87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631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6">
                <a:extLst>
                  <a:ext uri="{FF2B5EF4-FFF2-40B4-BE49-F238E27FC236}">
                    <a16:creationId xmlns:a16="http://schemas.microsoft.com/office/drawing/2014/main" id="{4599AFEC-9A93-4574-BCFF-D6A469473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830350"/>
                  </p:ext>
                </p:extLst>
              </p:nvPr>
            </p:nvGraphicFramePr>
            <p:xfrm>
              <a:off x="8381378" y="5723528"/>
              <a:ext cx="2494444" cy="627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6350">
                      <a:extLst>
                        <a:ext uri="{9D8B030D-6E8A-4147-A177-3AD203B41FA5}">
                          <a16:colId xmlns:a16="http://schemas.microsoft.com/office/drawing/2014/main" val="3447232467"/>
                        </a:ext>
                      </a:extLst>
                    </a:gridCol>
                    <a:gridCol w="977320">
                      <a:extLst>
                        <a:ext uri="{9D8B030D-6E8A-4147-A177-3AD203B41FA5}">
                          <a16:colId xmlns:a16="http://schemas.microsoft.com/office/drawing/2014/main" val="1213374959"/>
                        </a:ext>
                      </a:extLst>
                    </a:gridCol>
                    <a:gridCol w="930774">
                      <a:extLst>
                        <a:ext uri="{9D8B030D-6E8A-4147-A177-3AD203B41FA5}">
                          <a16:colId xmlns:a16="http://schemas.microsoft.com/office/drawing/2014/main" val="26553146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略記法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r>
                            <a:rPr lang="en-US" alt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ja-JP" altLang="ja-JP" sz="900" i="1" kern="1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900" i="1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900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900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900" kern="1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自然対数</a:t>
                          </a:r>
                          <a:r>
                            <a:rPr lang="en-US" alt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ja-JP" altLang="ja-JP" sz="900" i="1" kern="1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900" i="1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900" kern="10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900" b="1" i="1" kern="100" smtClean="0"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900" kern="1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8859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高校</a:t>
                          </a: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数学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72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科学分野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176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6">
                <a:extLst>
                  <a:ext uri="{FF2B5EF4-FFF2-40B4-BE49-F238E27FC236}">
                    <a16:creationId xmlns:a16="http://schemas.microsoft.com/office/drawing/2014/main" id="{4599AFEC-9A93-4574-BCFF-D6A469473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830350"/>
                  </p:ext>
                </p:extLst>
              </p:nvPr>
            </p:nvGraphicFramePr>
            <p:xfrm>
              <a:off x="8381378" y="5723528"/>
              <a:ext cx="2494444" cy="627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6350">
                      <a:extLst>
                        <a:ext uri="{9D8B030D-6E8A-4147-A177-3AD203B41FA5}">
                          <a16:colId xmlns:a16="http://schemas.microsoft.com/office/drawing/2014/main" val="3447232467"/>
                        </a:ext>
                      </a:extLst>
                    </a:gridCol>
                    <a:gridCol w="977320">
                      <a:extLst>
                        <a:ext uri="{9D8B030D-6E8A-4147-A177-3AD203B41FA5}">
                          <a16:colId xmlns:a16="http://schemas.microsoft.com/office/drawing/2014/main" val="1213374959"/>
                        </a:ext>
                      </a:extLst>
                    </a:gridCol>
                    <a:gridCol w="930774">
                      <a:extLst>
                        <a:ext uri="{9D8B030D-6E8A-4147-A177-3AD203B41FA5}">
                          <a16:colId xmlns:a16="http://schemas.microsoft.com/office/drawing/2014/main" val="2655314662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略記法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248" t="-2857" r="-95652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8627" t="-2857" r="-654" b="-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885929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高校</a:t>
                          </a:r>
                          <a:r>
                            <a:rPr lang="ja-JP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数学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248" t="-105882" r="-9565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8627" t="-105882" r="-65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7260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9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科学分野</a:t>
                          </a:r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248" t="-200000" r="-9565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8627" t="-200000" r="-654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760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DBC2578-7555-4F7D-952E-460D86E1EFA4}"/>
              </a:ext>
            </a:extLst>
          </p:cNvPr>
          <p:cNvSpPr txBox="1"/>
          <p:nvPr/>
        </p:nvSpPr>
        <p:spPr>
          <a:xfrm>
            <a:off x="58569" y="4946980"/>
            <a:ext cx="2335382" cy="719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ja-JP" altLang="ja-JP" sz="1000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指数･累乗根の計算</a:t>
            </a:r>
          </a:p>
          <a:p>
            <a:endParaRPr lang="en-US" altLang="ja-JP" sz="2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①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累乗根を指数に直す</a:t>
            </a: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②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底をそろえる</a:t>
            </a: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③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指数</a:t>
            </a:r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に着目して解く（指数法則）</a:t>
            </a:r>
            <a:endParaRPr lang="ja-JP" altLang="ja-JP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3F2D25E-4313-4AC2-AF5B-D8725F41D0DC}"/>
                  </a:ext>
                </a:extLst>
              </p:cNvPr>
              <p:cNvSpPr txBox="1"/>
              <p:nvPr/>
            </p:nvSpPr>
            <p:spPr>
              <a:xfrm>
                <a:off x="1854897" y="6950957"/>
                <a:ext cx="1728000" cy="1211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0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対数の利用</a:t>
                </a:r>
                <a:endParaRPr lang="ja-JP" altLang="ja-JP" sz="1000" u="sng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ja-JP" altLang="en-US" sz="900" dirty="0"/>
                  <a:t>　</a:t>
                </a:r>
                <a:r>
                  <a:rPr lang="ja-JP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水素イオン濃度指数</a:t>
                </a:r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0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9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900" i="1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ja-JP" altLang="ja-JP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ja-JP" altLang="ja-JP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7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7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7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ja-JP" sz="700">
                              <a:latin typeface="Cambria Math" panose="02040503050406030204" pitchFamily="18" charset="0"/>
                            </a:rPr>
                            <m:t>水素イオン濃度</m:t>
                          </m:r>
                          <m:r>
                            <m:rPr>
                              <m:sty m:val="p"/>
                            </m:rP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ja-JP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lang="ja-JP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デシベル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音量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･利得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ゲイン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3F2D25E-4313-4AC2-AF5B-D8725F41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97" y="6950957"/>
                <a:ext cx="1728000" cy="1211285"/>
              </a:xfrm>
              <a:prstGeom prst="rect">
                <a:avLst/>
              </a:prstGeom>
              <a:blipFill>
                <a:blip r:embed="rId11"/>
                <a:stretch>
                  <a:fillRect l="-245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3042B8-BD0E-4657-B3DA-574F3EE20093}"/>
                  </a:ext>
                </a:extLst>
              </p:cNvPr>
              <p:cNvSpPr txBox="1"/>
              <p:nvPr/>
            </p:nvSpPr>
            <p:spPr>
              <a:xfrm>
                <a:off x="2718897" y="143200"/>
                <a:ext cx="948404" cy="602340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0" rIns="36000" bIns="36000" rtlCol="0">
                <a:spAutoFit/>
              </a:bodyPr>
              <a:lstStyle/>
              <a:p>
                <a:pPr algn="ctr"/>
                <a:r>
                  <a:rPr lang="ja-JP" altLang="en-US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カッコは正しく</a:t>
                </a:r>
                <a:br>
                  <a:rPr lang="en-US" altLang="ja-JP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r>
                  <a:rPr lang="ja-JP" altLang="en-US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使いましょう</a:t>
                </a:r>
                <a:endParaRPr lang="en-US" altLang="ja-JP" sz="800" b="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sz="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ja-JP" sz="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800" b="0" i="1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3042B8-BD0E-4657-B3DA-574F3EE2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97" y="143200"/>
                <a:ext cx="948404" cy="602340"/>
              </a:xfrm>
              <a:prstGeom prst="rect">
                <a:avLst/>
              </a:prstGeom>
              <a:blipFill>
                <a:blip r:embed="rId12"/>
                <a:stretch>
                  <a:fillRect l="-47436" t="-83838" b="-170707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 33">
                <a:extLst>
                  <a:ext uri="{FF2B5EF4-FFF2-40B4-BE49-F238E27FC236}">
                    <a16:creationId xmlns:a16="http://schemas.microsoft.com/office/drawing/2014/main" id="{E1BDBEDF-701B-469D-B4D7-B0481BF95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896546"/>
                  </p:ext>
                </p:extLst>
              </p:nvPr>
            </p:nvGraphicFramePr>
            <p:xfrm>
              <a:off x="3667301" y="6716002"/>
              <a:ext cx="4614687" cy="1446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23009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59486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32192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altLang="ja-JP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altLang="ja-JP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800" b="0" i="1" u="none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800" b="0" i="0" u="none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800" b="0" i="1" u="none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800" b="0" i="1" u="none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ja-JP" altLang="en-US" sz="800" b="0" u="none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のとき</a:t>
                          </a:r>
                          <a:endParaRPr lang="ja-JP" sz="800" b="0" u="none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b="1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桁の数</a:t>
                          </a:r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2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alt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小数第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9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位に</a:t>
                          </a:r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はじめて</a:t>
                          </a:r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9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でない</a:t>
                          </a:r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9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数字が表れる</a:t>
                          </a:r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900" b="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900" b="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2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900" b="0" i="1" kern="100" smtClean="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900" b="0" i="1" kern="100" smtClean="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 33">
                <a:extLst>
                  <a:ext uri="{FF2B5EF4-FFF2-40B4-BE49-F238E27FC236}">
                    <a16:creationId xmlns:a16="http://schemas.microsoft.com/office/drawing/2014/main" id="{E1BDBEDF-701B-469D-B4D7-B0481BF95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896546"/>
                  </p:ext>
                </p:extLst>
              </p:nvPr>
            </p:nvGraphicFramePr>
            <p:xfrm>
              <a:off x="3667301" y="6716002"/>
              <a:ext cx="4614687" cy="1446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23009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59486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32192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62162" r="-462222" b="-7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827" t="-162162" r="-332" b="-7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56452" r="-462222" b="-3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925" t="-156452" r="-93789" b="-3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827" t="-156452" r="-332" b="-3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6206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155882" r="-46222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1925" t="-155882" r="-93789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827" t="-155882" r="-33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88811F-B76A-4077-9644-AD3D0FBAAC8F}"/>
              </a:ext>
            </a:extLst>
          </p:cNvPr>
          <p:cNvSpPr txBox="1"/>
          <p:nvPr/>
        </p:nvSpPr>
        <p:spPr>
          <a:xfrm>
            <a:off x="1583259" y="5721994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①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負の指数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　 → ○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逆数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（分数）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0C57D3-3146-4A8F-B0E0-C08BA74C6265}"/>
              </a:ext>
            </a:extLst>
          </p:cNvPr>
          <p:cNvSpPr txBox="1"/>
          <p:nvPr/>
        </p:nvSpPr>
        <p:spPr>
          <a:xfrm>
            <a:off x="4455051" y="3110542"/>
            <a:ext cx="283493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  <a:cs typeface="Times New Roman" panose="02020603050405020304" pitchFamily="18" charset="0"/>
              </a:rPr>
              <a:t>導出</a:t>
            </a:r>
            <a:endParaRPr lang="ja-JP" altLang="ja-JP" sz="1000" kern="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5EC170-310B-4BA6-BF64-C652C1F56350}"/>
              </a:ext>
            </a:extLst>
          </p:cNvPr>
          <p:cNvSpPr txBox="1"/>
          <p:nvPr/>
        </p:nvSpPr>
        <p:spPr>
          <a:xfrm>
            <a:off x="4455051" y="2312695"/>
            <a:ext cx="283493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  <a:cs typeface="Times New Roman" panose="02020603050405020304" pitchFamily="18" charset="0"/>
              </a:rPr>
              <a:t>導出</a:t>
            </a:r>
            <a:endParaRPr lang="ja-JP" altLang="ja-JP" sz="1000" kern="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EC838F-1B29-4DAC-8041-78212D861796}"/>
              </a:ext>
            </a:extLst>
          </p:cNvPr>
          <p:cNvSpPr txBox="1"/>
          <p:nvPr/>
        </p:nvSpPr>
        <p:spPr>
          <a:xfrm>
            <a:off x="4455051" y="4326756"/>
            <a:ext cx="283493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  <a:cs typeface="Times New Roman" panose="02020603050405020304" pitchFamily="18" charset="0"/>
              </a:rPr>
              <a:t>導出</a:t>
            </a:r>
            <a:endParaRPr lang="ja-JP" altLang="ja-JP" sz="1000" kern="1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50EB005-0EE4-44AA-90A9-21A1EAA5E3CB}"/>
                  </a:ext>
                </a:extLst>
              </p:cNvPr>
              <p:cNvSpPr txBox="1"/>
              <p:nvPr/>
            </p:nvSpPr>
            <p:spPr>
              <a:xfrm>
                <a:off x="8381378" y="6438530"/>
                <a:ext cx="2494444" cy="1719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5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自然対数の底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オイラー数、ネイピア数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ja-JP" sz="1050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</a:t>
                </a:r>
                <a:r>
                  <a:rPr lang="en-US" altLang="ja-JP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〔</a:t>
                </a:r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数</a:t>
                </a:r>
                <a:r>
                  <a:rPr lang="en-US" altLang="ja-JP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Ⅲ〕</a:t>
                </a:r>
                <a:endParaRPr lang="en-US" altLang="ja-JP" sz="105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(Bernoulli)</a:t>
                </a:r>
              </a:p>
              <a:p>
                <a:pPr>
                  <a:tabLst>
                    <a:tab pos="360363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r"/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「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１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足すチョットの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＋∞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乗」</a:t>
                </a:r>
                <a:endParaRPr lang="en-US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(Euler)</a:t>
                </a:r>
              </a:p>
              <a:p>
                <a:pPr>
                  <a:tabLst>
                    <a:tab pos="360363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9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90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360363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f>
                      <m:f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5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=2.71828182845904</m:t>
                      </m:r>
                      <m:d>
                        <m:dPr>
                          <m:ctrlPr>
                            <a:rPr lang="en-US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5⋯</m:t>
                          </m:r>
                        </m:e>
                      </m:d>
                    </m:oMath>
                  </m:oMathPara>
                </a14:m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語呂</a:t>
                </a: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 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鮒一鉢二鉢一鉢二鉢至極美味しい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50EB005-0EE4-44AA-90A9-21A1EAA5E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78" y="6438530"/>
                <a:ext cx="2494444" cy="1719179"/>
              </a:xfrm>
              <a:prstGeom prst="rect">
                <a:avLst/>
              </a:prstGeom>
              <a:blipFill>
                <a:blip r:embed="rId14"/>
                <a:stretch>
                  <a:fillRect l="-1951" t="-353" r="-48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BCCF4582-A06D-4165-BD14-FD5DFB665292}"/>
              </a:ext>
            </a:extLst>
          </p:cNvPr>
          <p:cNvSpPr/>
          <p:nvPr/>
        </p:nvSpPr>
        <p:spPr>
          <a:xfrm>
            <a:off x="52218" y="788405"/>
            <a:ext cx="3536729" cy="1835733"/>
          </a:xfrm>
          <a:prstGeom prst="roundRect">
            <a:avLst>
              <a:gd name="adj" fmla="val 5616"/>
            </a:avLst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>
            <a:noAutofit/>
          </a:bodyPr>
          <a:lstStyle/>
          <a:p>
            <a:endParaRPr lang="en-US" altLang="ja-JP" sz="300" kern="100" dirty="0">
              <a:solidFill>
                <a:schemeClr val="tx1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u="sng" kern="1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対数の定義･公式</a:t>
            </a:r>
            <a:endParaRPr lang="en-US" altLang="ja-JP" sz="1000" u="sng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BF39F9D-A48A-4E7F-922E-089CD6E9110F}"/>
                  </a:ext>
                </a:extLst>
              </p:cNvPr>
              <p:cNvSpPr txBox="1"/>
              <p:nvPr/>
            </p:nvSpPr>
            <p:spPr>
              <a:xfrm>
                <a:off x="96979" y="1895282"/>
                <a:ext cx="1412654" cy="433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対数の指数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ja-JP" altLang="ja-JP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ja-JP" sz="10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ja-JP" sz="1000" kern="100" dirty="0">
                  <a:solidFill>
                    <a:schemeClr val="tx1"/>
                  </a:solidFill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BF39F9D-A48A-4E7F-922E-089CD6E9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9" y="1895282"/>
                <a:ext cx="1412654" cy="433443"/>
              </a:xfrm>
              <a:prstGeom prst="rect">
                <a:avLst/>
              </a:prstGeom>
              <a:blipFill>
                <a:blip r:embed="rId15"/>
                <a:stretch>
                  <a:fillRect l="-3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8A6A0F6-7D4B-478D-9DCA-92AA30C35A6F}"/>
                  </a:ext>
                </a:extLst>
              </p:cNvPr>
              <p:cNvSpPr txBox="1"/>
              <p:nvPr/>
            </p:nvSpPr>
            <p:spPr>
              <a:xfrm>
                <a:off x="2127471" y="1014977"/>
                <a:ext cx="1412654" cy="1313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底の変換公式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>
                  <a:solidFill>
                    <a:srgbClr val="FF0000"/>
                  </a:solidFill>
                  <a:latin typeface="BIZ UDPゴシック" panose="020B0400000000000000" pitchFamily="50" charset="-128"/>
                </a:endParaRPr>
              </a:p>
              <a:p>
                <a:endParaRPr lang="en-US" altLang="ja-JP" sz="5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頻出パターン</a:t>
                </a:r>
                <a:r>
                  <a:rPr lang="en-US" altLang="ja-JP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9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9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ja-JP" altLang="ja-JP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ja-JP"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9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8A6A0F6-7D4B-478D-9DCA-92AA30C35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71" y="1014977"/>
                <a:ext cx="1412654" cy="1313748"/>
              </a:xfrm>
              <a:prstGeom prst="rect">
                <a:avLst/>
              </a:prstGeom>
              <a:blipFill>
                <a:blip r:embed="rId16"/>
                <a:stretch>
                  <a:fillRect l="-3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CD19503-8D46-49FE-BE47-E2772A9105B8}"/>
                  </a:ext>
                </a:extLst>
              </p:cNvPr>
              <p:cNvSpPr txBox="1"/>
              <p:nvPr/>
            </p:nvSpPr>
            <p:spPr>
              <a:xfrm>
                <a:off x="102104" y="1298123"/>
                <a:ext cx="1976545" cy="5446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対数の定義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ja-JP" altLang="ja-JP" sz="100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ja-JP" altLang="ja-JP" sz="1000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ただし、底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，真数条件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CD19503-8D46-49FE-BE47-E2772A91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4" y="1298123"/>
                <a:ext cx="1976545" cy="544627"/>
              </a:xfrm>
              <a:prstGeom prst="rect">
                <a:avLst/>
              </a:prstGeom>
              <a:blipFill>
                <a:blip r:embed="rId17"/>
                <a:stretch>
                  <a:fillRect l="-2154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85FC8534-B134-406D-B44B-2D08FD877674}"/>
                  </a:ext>
                </a:extLst>
              </p:cNvPr>
              <p:cNvSpPr/>
              <p:nvPr/>
            </p:nvSpPr>
            <p:spPr>
              <a:xfrm>
                <a:off x="1133476" y="844237"/>
                <a:ext cx="954818" cy="603410"/>
              </a:xfrm>
              <a:prstGeom prst="wedgeRoundRectCallout">
                <a:avLst>
                  <a:gd name="adj1" fmla="val -42627"/>
                  <a:gd name="adj2" fmla="val 62349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底</m:t>
                          </m:r>
                        </m:e>
                        <m:sup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指数</m:t>
                          </m:r>
                        </m:sup>
                      </m:sSup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真数</m:t>
                      </m:r>
                    </m:oMath>
                  </m:oMathPara>
                </a14:m>
                <a:endParaRPr lang="en-US" altLang="ja-JP" sz="8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ja-JP" altLang="ja-JP" sz="800">
                                  <a:latin typeface="Cambria Math" panose="02040503050406030204" pitchFamily="18" charset="0"/>
                                </a:rPr>
                                <m:t>底</m:t>
                              </m:r>
                            </m:sub>
                          </m:sSub>
                        </m:fName>
                        <m:e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真数</m:t>
                          </m:r>
                        </m:e>
                      </m:func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指数</m:t>
                      </m:r>
                    </m:oMath>
                  </m:oMathPara>
                </a14:m>
                <a:endParaRPr lang="en-US" altLang="ja-JP" sz="8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∴ </m:t>
                      </m:r>
                      <m:borderBox>
                        <m:borderBoxPr>
                          <m:ctrlPr>
                            <a:rPr lang="pt-BR" altLang="ja-JP" sz="8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ja-JP" altLang="en-US" sz="800" i="1">
                              <a:latin typeface="Cambria Math" panose="02040503050406030204" pitchFamily="18" charset="0"/>
                            </a:rPr>
                            <m:t>対数</m:t>
                          </m:r>
                          <m:r>
                            <a:rPr lang="pt-BR" altLang="ja-JP" sz="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ja-JP" altLang="en-US" sz="800" i="1">
                              <a:latin typeface="Cambria Math" panose="02040503050406030204" pitchFamily="18" charset="0"/>
                            </a:rPr>
                            <m:t>指数</m:t>
                          </m:r>
                        </m:e>
                      </m:borderBox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85FC8534-B134-406D-B44B-2D08FD877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6" y="844237"/>
                <a:ext cx="954818" cy="603410"/>
              </a:xfrm>
              <a:prstGeom prst="wedgeRoundRectCallout">
                <a:avLst>
                  <a:gd name="adj1" fmla="val -42627"/>
                  <a:gd name="adj2" fmla="val 62349"/>
                  <a:gd name="adj3" fmla="val 16667"/>
                </a:avLst>
              </a:prstGeom>
              <a:blipFill>
                <a:blip r:embed="rId1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吹き出し: 角を丸めた四角形 41">
                <a:extLst>
                  <a:ext uri="{FF2B5EF4-FFF2-40B4-BE49-F238E27FC236}">
                    <a16:creationId xmlns:a16="http://schemas.microsoft.com/office/drawing/2014/main" id="{DF66E885-B88C-432D-BA62-8CD3A98E268B}"/>
                  </a:ext>
                </a:extLst>
              </p:cNvPr>
              <p:cNvSpPr/>
              <p:nvPr/>
            </p:nvSpPr>
            <p:spPr>
              <a:xfrm>
                <a:off x="98493" y="2366572"/>
                <a:ext cx="2576512" cy="195461"/>
              </a:xfrm>
              <a:prstGeom prst="wedgeRoundRectCallout">
                <a:avLst>
                  <a:gd name="adj1" fmla="val -38666"/>
                  <a:gd name="adj2" fmla="val -82521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36000" bIns="0"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ja-JP" altLang="en-US" sz="800" dirty="0">
                    <a:latin typeface="BIZ UDP明朝 M" panose="02020500000000000000" pitchFamily="18" charset="-128"/>
                    <a:ea typeface="BIZ UDP明朝 M" panose="02020500000000000000" pitchFamily="18" charset="-128"/>
                  </a:rPr>
                  <a:t>「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を累乗したときに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になる指数」で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を累乗すると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800" kern="100" dirty="0">
                    <a:solidFill>
                      <a:schemeClr val="tx1"/>
                    </a:solidFill>
                    <a:latin typeface="BIZ UDP明朝 M" panose="02020500000000000000" pitchFamily="18" charset="-128"/>
                    <a:ea typeface="BIZ UDP明朝 M" panose="02020500000000000000" pitchFamily="18" charset="-128"/>
                    <a:cs typeface="Times New Roman" panose="02020603050405020304" pitchFamily="18" charset="0"/>
                  </a:rPr>
                  <a:t>になる</a:t>
                </a:r>
                <a:endParaRPr lang="ja-JP" altLang="ja-JP" sz="800" kern="100" dirty="0">
                  <a:solidFill>
                    <a:schemeClr val="tx1"/>
                  </a:solidFill>
                  <a:latin typeface="BIZ UDP明朝 M" panose="02020500000000000000" pitchFamily="18" charset="-128"/>
                  <a:ea typeface="BIZ UDP明朝 M" panose="020205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吹き出し: 角を丸めた四角形 41">
                <a:extLst>
                  <a:ext uri="{FF2B5EF4-FFF2-40B4-BE49-F238E27FC236}">
                    <a16:creationId xmlns:a16="http://schemas.microsoft.com/office/drawing/2014/main" id="{DF66E885-B88C-432D-BA62-8CD3A98E2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" y="2366572"/>
                <a:ext cx="2576512" cy="195461"/>
              </a:xfrm>
              <a:prstGeom prst="wedgeRoundRectCallout">
                <a:avLst>
                  <a:gd name="adj1" fmla="val -38666"/>
                  <a:gd name="adj2" fmla="val -82521"/>
                  <a:gd name="adj3" fmla="val 16667"/>
                </a:avLst>
              </a:prstGeom>
              <a:blipFill>
                <a:blip r:embed="rId19"/>
                <a:stretch>
                  <a:fillRect l="-708" r="-472" b="-6818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3688D9AE-5AA0-47C8-A0A0-1E5CC688ABF8}"/>
              </a:ext>
            </a:extLst>
          </p:cNvPr>
          <p:cNvSpPr/>
          <p:nvPr/>
        </p:nvSpPr>
        <p:spPr>
          <a:xfrm>
            <a:off x="1862934" y="5013090"/>
            <a:ext cx="1731331" cy="449790"/>
          </a:xfrm>
          <a:prstGeom prst="wedgeRoundRectCallout">
            <a:avLst>
              <a:gd name="adj1" fmla="val -57164"/>
              <a:gd name="adj2" fmla="val 42495"/>
              <a:gd name="adj3" fmla="val 1666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spcAft>
                <a:spcPts val="0"/>
              </a:spcAft>
            </a:pPr>
            <a:r>
              <a:rPr lang="ja-JP" altLang="en-US" sz="800" dirty="0">
                <a:latin typeface="BIZ UDP明朝 M" panose="02020500000000000000" pitchFamily="18" charset="-128"/>
                <a:ea typeface="BIZ UDP明朝 M" panose="02020500000000000000" pitchFamily="18" charset="-128"/>
              </a:rPr>
              <a:t>指数･累乗根を含む</a:t>
            </a:r>
            <a:endParaRPr lang="en-US" altLang="ja-JP" sz="800" dirty="0">
              <a:latin typeface="BIZ UDP明朝 M" panose="02020500000000000000" pitchFamily="18" charset="-128"/>
              <a:ea typeface="BIZ UDP明朝 M" panose="02020500000000000000" pitchFamily="18" charset="-128"/>
            </a:endParaRPr>
          </a:p>
          <a:p>
            <a:pPr algn="ctr">
              <a:spcAft>
                <a:spcPts val="0"/>
              </a:spcAft>
            </a:pPr>
            <a:r>
              <a:rPr lang="ja-JP" altLang="en-US" sz="800" dirty="0">
                <a:latin typeface="BIZ UDP明朝 M" panose="02020500000000000000" pitchFamily="18" charset="-128"/>
                <a:ea typeface="BIZ UDP明朝 M" panose="02020500000000000000" pitchFamily="18" charset="-128"/>
              </a:rPr>
              <a:t>計算・方程式･不等式</a:t>
            </a:r>
            <a:r>
              <a:rPr lang="ja-JP" altLang="en-US" sz="800" kern="100" dirty="0">
                <a:solidFill>
                  <a:schemeClr val="tx1"/>
                </a:solidFill>
                <a:latin typeface="BIZ UDP明朝 M" panose="02020500000000000000" pitchFamily="18" charset="-128"/>
                <a:ea typeface="BIZ UDP明朝 M" panose="02020500000000000000" pitchFamily="18" charset="-128"/>
                <a:cs typeface="Times New Roman" panose="02020603050405020304" pitchFamily="18" charset="0"/>
              </a:rPr>
              <a:t>は、</a:t>
            </a:r>
            <a:endParaRPr lang="en-US" altLang="ja-JP" sz="800" kern="100" dirty="0">
              <a:solidFill>
                <a:schemeClr val="tx1"/>
              </a:solidFill>
              <a:latin typeface="BIZ UDP明朝 M" panose="02020500000000000000" pitchFamily="18" charset="-128"/>
              <a:ea typeface="BIZ UDP明朝 M" panose="02020500000000000000" pitchFamily="18" charset="-128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ja-JP" altLang="en-US" sz="800" kern="100" dirty="0">
                <a:solidFill>
                  <a:schemeClr val="tx1"/>
                </a:solidFill>
                <a:latin typeface="BIZ UDP明朝 M" panose="02020500000000000000" pitchFamily="18" charset="-128"/>
                <a:ea typeface="BIZ UDP明朝 M" panose="02020500000000000000" pitchFamily="18" charset="-128"/>
                <a:cs typeface="Times New Roman" panose="02020603050405020304" pitchFamily="18" charset="0"/>
              </a:rPr>
              <a:t>どれもこの手順で解決できる！</a:t>
            </a:r>
            <a:endParaRPr lang="en-US" altLang="ja-JP" sz="800" kern="100" dirty="0">
              <a:solidFill>
                <a:schemeClr val="tx1"/>
              </a:solidFill>
              <a:latin typeface="BIZ UDP明朝 M" panose="02020500000000000000" pitchFamily="18" charset="-128"/>
              <a:ea typeface="BIZ UDP明朝 M" panose="02020500000000000000" pitchFamily="18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93C2C6-BE1D-42EC-9368-413C72286BB4}"/>
                  </a:ext>
                </a:extLst>
              </p:cNvPr>
              <p:cNvSpPr txBox="1"/>
              <p:nvPr/>
            </p:nvSpPr>
            <p:spPr>
              <a:xfrm>
                <a:off x="58568" y="5604378"/>
                <a:ext cx="1481918" cy="25862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altLang="ja-JP" sz="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93C2C6-BE1D-42EC-9368-413C722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" y="5604378"/>
                <a:ext cx="1481918" cy="2586212"/>
              </a:xfrm>
              <a:prstGeom prst="rect">
                <a:avLst/>
              </a:prstGeom>
              <a:blipFill>
                <a:blip r:embed="rId20"/>
                <a:stretch>
                  <a:fillRect l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48BFC05-671F-4503-B3A3-2E55D3EF7E7E}"/>
              </a:ext>
            </a:extLst>
          </p:cNvPr>
          <p:cNvSpPr txBox="1"/>
          <p:nvPr/>
        </p:nvSpPr>
        <p:spPr>
          <a:xfrm>
            <a:off x="1583258" y="5957598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②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可約分数指数 → ○既約分数指数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3E7DA3E-B93A-44F6-9E7D-6B688BDE1F9B}"/>
              </a:ext>
            </a:extLst>
          </p:cNvPr>
          <p:cNvSpPr txBox="1"/>
          <p:nvPr/>
        </p:nvSpPr>
        <p:spPr>
          <a:xfrm>
            <a:off x="1583257" y="6193202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③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仮分数指数　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→ ○真分数指数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8C4B46E-B9A3-40B3-8BB2-8A61F1CC31A8}"/>
              </a:ext>
            </a:extLst>
          </p:cNvPr>
          <p:cNvSpPr txBox="1"/>
          <p:nvPr/>
        </p:nvSpPr>
        <p:spPr>
          <a:xfrm>
            <a:off x="1583256" y="6664410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⑤ 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×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分母の累乗根 → ○有理化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D6F39952-9C56-494E-8475-CF10DA49F069}"/>
              </a:ext>
            </a:extLst>
          </p:cNvPr>
          <p:cNvCxnSpPr>
            <a:cxnSpLocks/>
            <a:stCxn id="61" idx="1"/>
            <a:endCxn id="120" idx="3"/>
          </p:cNvCxnSpPr>
          <p:nvPr/>
        </p:nvCxnSpPr>
        <p:spPr>
          <a:xfrm rot="10800000" flipV="1">
            <a:off x="1156254" y="6763809"/>
            <a:ext cx="427003" cy="830839"/>
          </a:xfrm>
          <a:prstGeom prst="bentConnector3">
            <a:avLst>
              <a:gd name="adj1" fmla="val 202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F945CE8D-B260-4124-B7A2-A5F64F1C2F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30092" y="5821394"/>
            <a:ext cx="75316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E2C6CC6-1BD0-4FC1-A332-2E02A741CBF8}"/>
              </a:ext>
            </a:extLst>
          </p:cNvPr>
          <p:cNvSpPr/>
          <p:nvPr/>
        </p:nvSpPr>
        <p:spPr>
          <a:xfrm>
            <a:off x="987849" y="7502622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18A73DB2-E3AA-426C-9538-6B3A058122E4}"/>
              </a:ext>
            </a:extLst>
          </p:cNvPr>
          <p:cNvSpPr/>
          <p:nvPr/>
        </p:nvSpPr>
        <p:spPr>
          <a:xfrm>
            <a:off x="703568" y="6897163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コネクタ: 曲線 125">
            <a:extLst>
              <a:ext uri="{FF2B5EF4-FFF2-40B4-BE49-F238E27FC236}">
                <a16:creationId xmlns:a16="http://schemas.microsoft.com/office/drawing/2014/main" id="{93A76042-F29C-4E17-BBE8-2A601675E307}"/>
              </a:ext>
            </a:extLst>
          </p:cNvPr>
          <p:cNvCxnSpPr>
            <a:cxnSpLocks/>
            <a:stCxn id="130" idx="3"/>
            <a:endCxn id="123" idx="3"/>
          </p:cNvCxnSpPr>
          <p:nvPr/>
        </p:nvCxnSpPr>
        <p:spPr>
          <a:xfrm>
            <a:off x="693479" y="6632644"/>
            <a:ext cx="178493" cy="356546"/>
          </a:xfrm>
          <a:prstGeom prst="curvedConnector3">
            <a:avLst>
              <a:gd name="adj1" fmla="val 228072"/>
            </a:avLst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FC06C6E-57BC-4346-A230-5DAA4F1F1CBD}"/>
              </a:ext>
            </a:extLst>
          </p:cNvPr>
          <p:cNvSpPr/>
          <p:nvPr/>
        </p:nvSpPr>
        <p:spPr>
          <a:xfrm>
            <a:off x="525075" y="6540617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コネクタ: 曲線 132">
            <a:extLst>
              <a:ext uri="{FF2B5EF4-FFF2-40B4-BE49-F238E27FC236}">
                <a16:creationId xmlns:a16="http://schemas.microsoft.com/office/drawing/2014/main" id="{42DA160D-7C8E-41EC-BB47-10C649318511}"/>
              </a:ext>
            </a:extLst>
          </p:cNvPr>
          <p:cNvCxnSpPr>
            <a:cxnSpLocks/>
            <a:stCxn id="134" idx="3"/>
            <a:endCxn id="130" idx="3"/>
          </p:cNvCxnSpPr>
          <p:nvPr/>
        </p:nvCxnSpPr>
        <p:spPr>
          <a:xfrm flipH="1">
            <a:off x="693479" y="6272612"/>
            <a:ext cx="2" cy="360032"/>
          </a:xfrm>
          <a:prstGeom prst="curvedConnector3">
            <a:avLst>
              <a:gd name="adj1" fmla="val -11430000000"/>
            </a:avLst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ABC5CE10-3DCB-43CE-81A0-BBE6637EDE21}"/>
              </a:ext>
            </a:extLst>
          </p:cNvPr>
          <p:cNvSpPr/>
          <p:nvPr/>
        </p:nvSpPr>
        <p:spPr>
          <a:xfrm>
            <a:off x="525077" y="6180585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2434B8A8-5466-4A03-B419-4132B1CBA82F}"/>
              </a:ext>
            </a:extLst>
          </p:cNvPr>
          <p:cNvSpPr txBox="1"/>
          <p:nvPr/>
        </p:nvSpPr>
        <p:spPr>
          <a:xfrm>
            <a:off x="878315" y="5793082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①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D219B98-919A-4DE6-8386-5097D921737B}"/>
              </a:ext>
            </a:extLst>
          </p:cNvPr>
          <p:cNvSpPr txBox="1"/>
          <p:nvPr/>
        </p:nvSpPr>
        <p:spPr>
          <a:xfrm>
            <a:off x="884771" y="6354721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②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2EF299B1-61DE-440A-B59E-D7959EE27879}"/>
              </a:ext>
            </a:extLst>
          </p:cNvPr>
          <p:cNvSpPr txBox="1"/>
          <p:nvPr/>
        </p:nvSpPr>
        <p:spPr>
          <a:xfrm>
            <a:off x="1053945" y="6700571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③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0B907E48-09CC-4EBF-B608-C4993AF52318}"/>
              </a:ext>
            </a:extLst>
          </p:cNvPr>
          <p:cNvSpPr txBox="1"/>
          <p:nvPr/>
        </p:nvSpPr>
        <p:spPr>
          <a:xfrm>
            <a:off x="1209546" y="7559979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⑤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cxnSp>
        <p:nvCxnSpPr>
          <p:cNvPr id="151" name="コネクタ: カギ線 150">
            <a:extLst>
              <a:ext uri="{FF2B5EF4-FFF2-40B4-BE49-F238E27FC236}">
                <a16:creationId xmlns:a16="http://schemas.microsoft.com/office/drawing/2014/main" id="{B99901E8-8ADB-4E5E-A803-0EE818C19E4D}"/>
              </a:ext>
            </a:extLst>
          </p:cNvPr>
          <p:cNvCxnSpPr>
            <a:cxnSpLocks/>
            <a:stCxn id="59" idx="1"/>
            <a:endCxn id="148" idx="3"/>
          </p:cNvCxnSpPr>
          <p:nvPr/>
        </p:nvCxnSpPr>
        <p:spPr>
          <a:xfrm rot="10800000" flipV="1">
            <a:off x="1053176" y="6056998"/>
            <a:ext cx="530083" cy="395630"/>
          </a:xfrm>
          <a:prstGeom prst="bentConnector3">
            <a:avLst>
              <a:gd name="adj1" fmla="val 6557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07EE576B-7576-4EED-879E-9B3B8EA87CB3}"/>
              </a:ext>
            </a:extLst>
          </p:cNvPr>
          <p:cNvCxnSpPr>
            <a:cxnSpLocks/>
            <a:stCxn id="60" idx="1"/>
            <a:endCxn id="149" idx="3"/>
          </p:cNvCxnSpPr>
          <p:nvPr/>
        </p:nvCxnSpPr>
        <p:spPr>
          <a:xfrm rot="10800000" flipV="1">
            <a:off x="1222349" y="6292602"/>
            <a:ext cx="360908" cy="505876"/>
          </a:xfrm>
          <a:prstGeom prst="bentConnector3">
            <a:avLst>
              <a:gd name="adj1" fmla="val 719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3818590-671F-4B99-86BF-E98607C1B4EA}"/>
              </a:ext>
            </a:extLst>
          </p:cNvPr>
          <p:cNvSpPr txBox="1"/>
          <p:nvPr/>
        </p:nvSpPr>
        <p:spPr>
          <a:xfrm>
            <a:off x="1583256" y="6428806"/>
            <a:ext cx="1999636" cy="198799"/>
          </a:xfrm>
          <a:prstGeom prst="leftArrow">
            <a:avLst>
              <a:gd name="adj1" fmla="val 100000"/>
              <a:gd name="adj2" fmla="val 5567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④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×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分数指数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　</a:t>
            </a:r>
            <a:r>
              <a:rPr lang="en-US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</a:t>
            </a:r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→ ○</a:t>
            </a:r>
            <a:r>
              <a:rPr lang="ja-JP" altLang="ja-JP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累乗根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A56242D-8BFE-414F-A1A6-16F678A77E01}"/>
              </a:ext>
            </a:extLst>
          </p:cNvPr>
          <p:cNvSpPr txBox="1"/>
          <p:nvPr/>
        </p:nvSpPr>
        <p:spPr>
          <a:xfrm>
            <a:off x="2766631" y="5507560"/>
            <a:ext cx="773494" cy="1384128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解答マナー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8D9BE16-BCA9-4F49-B1E7-D696AC7233A4}"/>
                  </a:ext>
                </a:extLst>
              </p:cNvPr>
              <p:cNvSpPr txBox="1"/>
              <p:nvPr/>
            </p:nvSpPr>
            <p:spPr>
              <a:xfrm>
                <a:off x="858704" y="7815062"/>
                <a:ext cx="940721" cy="349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>
                <a:spAutoFit/>
              </a:bodyPr>
              <a:lstStyle/>
              <a:p>
                <a:r>
                  <a:rPr lang="ja-JP" altLang="en-US" sz="8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③は後からでも可</a:t>
                </a:r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ja-JP" altLang="ja-JP" sz="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sz="80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ja-JP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800" b="0" i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  <m:r>
                        <a:rPr lang="en-US" altLang="ja-JP" sz="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sz="80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ja-JP" sz="8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8D9BE16-BCA9-4F49-B1E7-D696AC72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4" y="7815062"/>
                <a:ext cx="940721" cy="349702"/>
              </a:xfrm>
              <a:prstGeom prst="rect">
                <a:avLst/>
              </a:prstGeom>
              <a:blipFill>
                <a:blip r:embed="rId21"/>
                <a:stretch>
                  <a:fillRect l="-322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7FA4DD2F-C129-494D-AC30-DF1C9ADC7DD5}"/>
              </a:ext>
            </a:extLst>
          </p:cNvPr>
          <p:cNvSpPr/>
          <p:nvPr/>
        </p:nvSpPr>
        <p:spPr>
          <a:xfrm>
            <a:off x="608446" y="7274303"/>
            <a:ext cx="168404" cy="18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2" name="コネクタ: 曲線 211">
            <a:extLst>
              <a:ext uri="{FF2B5EF4-FFF2-40B4-BE49-F238E27FC236}">
                <a16:creationId xmlns:a16="http://schemas.microsoft.com/office/drawing/2014/main" id="{288FDEE9-5114-416F-B4D9-00A7CC7D7D03}"/>
              </a:ext>
            </a:extLst>
          </p:cNvPr>
          <p:cNvCxnSpPr>
            <a:cxnSpLocks/>
            <a:stCxn id="123" idx="3"/>
            <a:endCxn id="211" idx="3"/>
          </p:cNvCxnSpPr>
          <p:nvPr/>
        </p:nvCxnSpPr>
        <p:spPr>
          <a:xfrm flipH="1">
            <a:off x="776850" y="6989190"/>
            <a:ext cx="95122" cy="377140"/>
          </a:xfrm>
          <a:prstGeom prst="curvedConnector3">
            <a:avLst>
              <a:gd name="adj1" fmla="val -240323"/>
            </a:avLst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02C030C0-AE5E-4E26-905A-B4AD1F7B5AB2}"/>
              </a:ext>
            </a:extLst>
          </p:cNvPr>
          <p:cNvCxnSpPr>
            <a:cxnSpLocks/>
            <a:stCxn id="194" idx="1"/>
            <a:endCxn id="217" idx="3"/>
          </p:cNvCxnSpPr>
          <p:nvPr/>
        </p:nvCxnSpPr>
        <p:spPr>
          <a:xfrm rot="10800000" flipV="1">
            <a:off x="1229132" y="6528206"/>
            <a:ext cx="354125" cy="6396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A3358A29-7C40-40EB-A4E6-AB0B67288AE7}"/>
              </a:ext>
            </a:extLst>
          </p:cNvPr>
          <p:cNvSpPr txBox="1"/>
          <p:nvPr/>
        </p:nvSpPr>
        <p:spPr>
          <a:xfrm>
            <a:off x="1060727" y="7069945"/>
            <a:ext cx="168404" cy="1958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0" bIns="36000" rtlCol="0">
            <a:spAutoFit/>
          </a:bodyPr>
          <a:lstStyle/>
          <a:p>
            <a:pPr algn="ctr"/>
            <a:r>
              <a:rPr lang="ja-JP" altLang="en-US" sz="800" dirty="0">
                <a:solidFill>
                  <a:srgbClr val="FF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④</a:t>
            </a:r>
            <a:endParaRPr lang="ja-JP" altLang="ja-JP" sz="800" dirty="0">
              <a:solidFill>
                <a:srgbClr val="FF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吹き出し: 角を丸めた四角形 222">
                <a:extLst>
                  <a:ext uri="{FF2B5EF4-FFF2-40B4-BE49-F238E27FC236}">
                    <a16:creationId xmlns:a16="http://schemas.microsoft.com/office/drawing/2014/main" id="{29F8E7F7-914D-4279-B833-5415073A9973}"/>
                  </a:ext>
                </a:extLst>
              </p:cNvPr>
              <p:cNvSpPr/>
              <p:nvPr/>
            </p:nvSpPr>
            <p:spPr>
              <a:xfrm>
                <a:off x="7419012" y="6568822"/>
                <a:ext cx="835190" cy="263497"/>
              </a:xfrm>
              <a:prstGeom prst="wedgeRoundRectCallout">
                <a:avLst>
                  <a:gd name="adj1" fmla="val 1391"/>
                  <a:gd name="adj2" fmla="val -74083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ja-JP" altLang="ja-JP" sz="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800" kern="100" dirty="0">
                  <a:solidFill>
                    <a:schemeClr val="tx1"/>
                  </a:solidFill>
                  <a:latin typeface="BIZ UDP明朝 M" panose="02020500000000000000" pitchFamily="18" charset="-128"/>
                  <a:ea typeface="BIZ UDP明朝 M" panose="020205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3" name="吹き出し: 角を丸めた四角形 222">
                <a:extLst>
                  <a:ext uri="{FF2B5EF4-FFF2-40B4-BE49-F238E27FC236}">
                    <a16:creationId xmlns:a16="http://schemas.microsoft.com/office/drawing/2014/main" id="{29F8E7F7-914D-4279-B833-5415073A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012" y="6568822"/>
                <a:ext cx="835190" cy="263497"/>
              </a:xfrm>
              <a:prstGeom prst="wedgeRoundRectCallout">
                <a:avLst>
                  <a:gd name="adj1" fmla="val 1391"/>
                  <a:gd name="adj2" fmla="val -74083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9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AA85FC73-8423-4302-B59A-F030C65C85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58100"/>
                  </p:ext>
                </p:extLst>
              </p:nvPr>
            </p:nvGraphicFramePr>
            <p:xfrm>
              <a:off x="1189992" y="1671752"/>
              <a:ext cx="5219292" cy="1330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896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94208">
                      <a:extLst>
                        <a:ext uri="{9D8B030D-6E8A-4147-A177-3AD203B41FA5}">
                          <a16:colId xmlns:a16="http://schemas.microsoft.com/office/drawing/2014/main" val="2546529346"/>
                        </a:ext>
                      </a:extLst>
                    </a:gridCol>
                    <a:gridCol w="246118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指数表示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AA85FC73-8423-4302-B59A-F030C65C85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58100"/>
                  </p:ext>
                </p:extLst>
              </p:nvPr>
            </p:nvGraphicFramePr>
            <p:xfrm>
              <a:off x="1189992" y="1671752"/>
              <a:ext cx="5219292" cy="1330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896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94208">
                      <a:extLst>
                        <a:ext uri="{9D8B030D-6E8A-4147-A177-3AD203B41FA5}">
                          <a16:colId xmlns:a16="http://schemas.microsoft.com/office/drawing/2014/main" val="2546529346"/>
                        </a:ext>
                      </a:extLst>
                    </a:gridCol>
                    <a:gridCol w="246118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45946" r="-586400" b="-6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41197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88235" r="-586400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188235" r="-123476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188235" r="-248" b="-23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34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指数表示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515789" r="-123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515789" r="-248" b="-3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34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600000" r="-123476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600000" r="-248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236036BD-30B2-43AB-ACAE-0C84AD011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90270"/>
                  </p:ext>
                </p:extLst>
              </p:nvPr>
            </p:nvGraphicFramePr>
            <p:xfrm>
              <a:off x="1189992" y="3190990"/>
              <a:ext cx="4939258" cy="1381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22750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8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8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8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8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0599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1" i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桁の数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alt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0599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小数第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位に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はじめて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でない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数字が表れる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236036BD-30B2-43AB-ACAE-0C84AD011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90270"/>
                  </p:ext>
                </p:extLst>
              </p:nvPr>
            </p:nvGraphicFramePr>
            <p:xfrm>
              <a:off x="1189992" y="3190990"/>
              <a:ext cx="4939258" cy="1381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22750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145946" r="-452381" b="-7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145946" r="-336" b="-7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2440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122973" r="-452381" b="-2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245946" r="-81694" b="-62973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122973" r="-336" b="-26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244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345946" r="-81694" b="-5297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234687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206250" r="-452381" b="-1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423077" r="-81694" b="-4025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206250" r="-336" b="-1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48793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497561" r="-81694" b="-2829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E9FAEE-DF4B-4726-85D4-B565913F8E73}"/>
                  </a:ext>
                </a:extLst>
              </p:cNvPr>
              <p:cNvSpPr txBox="1"/>
              <p:nvPr/>
            </p:nvSpPr>
            <p:spPr>
              <a:xfrm>
                <a:off x="8082047" y="6684397"/>
                <a:ext cx="2547854" cy="13652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5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自然対数の底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オイラー数、ネイピア数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ja-JP" sz="1050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1050" u="sng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1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(Bernoulli)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r"/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「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１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足すチョットの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＋∞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乗」</a:t>
                </a:r>
                <a:endParaRPr lang="en-US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ja-JP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(Euler)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9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ja-JP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9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ja-JP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ja-JP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ja-JP" sz="9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90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900" dirty="0"/>
                  <a:t>	</a:t>
                </a:r>
                <a14:m>
                  <m:oMath xmlns:m="http://schemas.openxmlformats.org/officeDocument/2006/math"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9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ja-JP" sz="900" i="1">
                        <a:latin typeface="Cambria Math" panose="02040503050406030204" pitchFamily="18" charset="0"/>
                      </a:rPr>
                      <m:t>　</m:t>
                    </m:r>
                    <m:f>
                      <m:f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ja-JP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9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=2.71828182845904</m:t>
                      </m:r>
                      <m:d>
                        <m:dPr>
                          <m:ctrlPr>
                            <a:rPr lang="en-US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5⋯</m:t>
                          </m:r>
                        </m:e>
                      </m:d>
                    </m:oMath>
                  </m:oMathPara>
                </a14:m>
                <a:endParaRPr lang="en-US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語呂</a:t>
                </a: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 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鮒一鉢二鉢一鉢二鉢至極美味しい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E9FAEE-DF4B-4726-85D4-B565913F8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047" y="6684397"/>
                <a:ext cx="2547854" cy="1365236"/>
              </a:xfrm>
              <a:prstGeom prst="rect">
                <a:avLst/>
              </a:prstGeom>
              <a:blipFill>
                <a:blip r:embed="rId4"/>
                <a:stretch>
                  <a:fillRect l="-1909" t="-893" r="-477" b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53F6CC57-4A04-4534-AFCD-EE3ECFA4AD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70636" y="6163400"/>
            <a:ext cx="683649" cy="358348"/>
          </a:xfrm>
          <a:prstGeom prst="bentConnector3">
            <a:avLst>
              <a:gd name="adj1" fmla="val -157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5B538-CAF7-4E3B-9050-BF219131E4DE}"/>
              </a:ext>
            </a:extLst>
          </p:cNvPr>
          <p:cNvSpPr txBox="1"/>
          <p:nvPr/>
        </p:nvSpPr>
        <p:spPr>
          <a:xfrm>
            <a:off x="10386719" y="5783295"/>
            <a:ext cx="442035" cy="8868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自然対数の定義</a:t>
            </a:r>
            <a:endParaRPr lang="en-US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＆</a:t>
            </a:r>
            <a:endParaRPr lang="en-US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利用した公式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0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BBC8A7E-FA2A-4603-B16A-96E80333E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095577"/>
                  </p:ext>
                </p:extLst>
              </p:nvPr>
            </p:nvGraphicFramePr>
            <p:xfrm>
              <a:off x="124859" y="73809"/>
              <a:ext cx="8329303" cy="42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6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  <a:r>
                            <a:rPr lang="en-US" alt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〔</a:t>
                          </a:r>
                          <a:r>
                            <a:rPr lang="ja-JP" altLang="en-US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導出</a:t>
                          </a:r>
                          <a:r>
                            <a:rPr lang="en-US" alt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〕</a:t>
                          </a: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備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考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（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指数法則での</a:t>
                          </a:r>
                          <a14:m>
                            <m:oMath xmlns:m="http://schemas.openxmlformats.org/officeDocument/2006/math">
                              <m:r>
                                <a:rPr lang="en-US" sz="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の数え方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）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298366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𝑀𝑁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ja-JP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ja-JP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ja-JP" altLang="ja-JP" sz="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limLow>
                                  <m:limLow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ja-JP" sz="8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434285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別解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の逆数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b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</a:b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ja-JP" sz="8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ja-JP" sz="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ja-JP" sz="800" i="1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8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8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limUpp>
                                            <m:limUppPr>
                                              <m:ctrlPr>
                                                <a:rPr lang="ja-JP" sz="8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ja-JP" sz="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×⋯×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US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ja-JP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個</m:t>
                                              </m:r>
                                            </m:lim>
                                          </m:limUpp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　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</m:e>
                                </m:d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セット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　</m:t>
                                </m:r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分数でも結局同じ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96794"/>
                      </a:ext>
                    </a:extLst>
                  </a:tr>
                  <a:tr h="37890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674416"/>
                      </a:ext>
                    </a:extLst>
                  </a:tr>
                  <a:tr h="14256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＝逆数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の利用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累乗根の指数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ad>
                                      <m:ra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BBC8A7E-FA2A-4603-B16A-96E80333E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095577"/>
                  </p:ext>
                </p:extLst>
              </p:nvPr>
            </p:nvGraphicFramePr>
            <p:xfrm>
              <a:off x="124859" y="73809"/>
              <a:ext cx="8329303" cy="42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6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37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1389" r="-353081" b="-8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64" t="-1389" r="-213" b="-8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322508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37736" r="-356716" b="-10886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137736" r="-353081" b="-1088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37736" r="-171898" b="-10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137736" r="-8776" b="-1088679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1210174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63317" r="-356716" b="-1899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63317" r="-353081" b="-1899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63317" r="-171898" b="-189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63317" r="-8776" b="-1899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315840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257937" r="-356716" b="-2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637255" r="-353081" b="-64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257937" r="-171898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257937" r="-8776" b="-2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455286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621" t="-501333" r="-428161" b="-336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621" t="-867308" r="-428161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867308" r="-171898" b="-38461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382203" r="-8776" b="-1135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96794"/>
                      </a:ext>
                    </a:extLst>
                  </a:tr>
                  <a:tr h="401184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762121" r="-171898" b="-2030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674416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778125" r="-356716" b="-318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778125" r="-171898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＝逆数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155769" r="-356716" b="-96154"/>
                          </a:stretch>
                        </a:blip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595050" r="-353081" b="-990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155769" r="-171898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3010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累乗根の指数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332653" r="-356716" b="-2041"/>
                          </a:stretch>
                        </a:blip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332653" r="-171898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2728F1B-5A9E-4FA4-8800-CB8AA67EF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31689"/>
                  </p:ext>
                </p:extLst>
              </p:nvPr>
            </p:nvGraphicFramePr>
            <p:xfrm>
              <a:off x="1406013" y="5009536"/>
              <a:ext cx="7315200" cy="2806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913203406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025289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8726052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381864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86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018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753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32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895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259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2728F1B-5A9E-4FA4-8800-CB8AA67EF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31689"/>
                  </p:ext>
                </p:extLst>
              </p:nvPr>
            </p:nvGraphicFramePr>
            <p:xfrm>
              <a:off x="1406013" y="5009536"/>
              <a:ext cx="7315200" cy="2806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913203406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025289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8726052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381864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86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100000" r="-199668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100000" r="-100333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100000" r="-333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18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200000" r="-199668" b="-4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200000" r="-333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3753679"/>
                      </a:ext>
                    </a:extLst>
                  </a:tr>
                  <a:tr h="581842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190625" r="-100333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190625" r="-333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32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457377" r="-1996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457377" r="-100333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895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557377" r="-1996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259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2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2415</TotalTime>
  <Words>1390</Words>
  <Application>Microsoft Office PowerPoint</Application>
  <PresentationFormat>B4 (JIS) 257x364 mm</PresentationFormat>
  <Paragraphs>363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BIZ UDPゴシック</vt:lpstr>
      <vt:lpstr>BIZ UDPゴシック B</vt:lpstr>
      <vt:lpstr>BIZ UDP明朝 M</vt:lpstr>
      <vt:lpstr>BIZ UDゴシック</vt:lpstr>
      <vt:lpstr>BIZ UD明朝 M</vt:lpstr>
      <vt:lpstr>HG丸ｺﾞｼｯｸM-PRO</vt:lpstr>
      <vt:lpstr>ＭＳ 明朝</vt:lpstr>
      <vt:lpstr>Arial</vt:lpstr>
      <vt:lpstr>Calibri</vt:lpstr>
      <vt:lpstr>Calibri Light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Zacky -</dc:creator>
  <cp:lastModifiedBy>尾崎 真也</cp:lastModifiedBy>
  <cp:revision>131</cp:revision>
  <cp:lastPrinted>2019-11-15T11:45:29Z</cp:lastPrinted>
  <dcterms:created xsi:type="dcterms:W3CDTF">2014-12-10T11:22:49Z</dcterms:created>
  <dcterms:modified xsi:type="dcterms:W3CDTF">2019-11-15T23:41:02Z</dcterms:modified>
</cp:coreProperties>
</file>