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quantamagazine.org/how-pi-connects-colliding-blocks-to-a-quantum-search-algorithm-20200121/" TargetMode="External"/><Relationship Id="rId3" Type="http://schemas.openxmlformats.org/officeDocument/2006/relationships/hyperlink" Target="https://quantum-computing.ibm.com/composer/docs/iqx/guide/grovers-algorithm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rive.google.com/drive/folders/0B2V3iLlOUk15fnpIZzJnc2tZYUJwTmdoUWJDOEIzR29LZ29mbTVKUVMySVViWTh6WHl0ZTg?resourcekey=0-xJEuENAMguR4fEzY9LM6kA" TargetMode="External"/><Relationship Id="rId3" Type="http://schemas.openxmlformats.org/officeDocument/2006/relationships/hyperlink" Target="https://docs.google.com/presentation/d/1_vt8IEZ_Qllz2OFYOem4HkKxS0wAd12o/edit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quantum-computing.ibm.com/" TargetMode="External"/><Relationship Id="rId3" Type="http://schemas.openxmlformats.org/officeDocument/2006/relationships/hyperlink" Target="https://quantum-computing.ibm.com/composer/files/74d5734269a79c820a6e8262e53cbda00cc247175a2a3c5cd756b930e1539b4d" TargetMode="Externa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zvfkXjzzYOo" TargetMode="Externa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Shor%27s_algorithm" TargetMode="External"/><Relationship Id="rId3" Type="http://schemas.openxmlformats.org/officeDocument/2006/relationships/hyperlink" Target="https://en.wikipedia.org/wiki/Schr%C3%B6dinger%27s_cat" TargetMode="Externa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JhHMJCUmq28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quantum.country/qcvc#part-I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8da5ddb6e9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8da5ddb6e9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8da5ddb6e9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8da5ddb6e9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https://www.quantamagazine.org/how-pi-connects-colliding-blocks-to-a-quantum-search-algorithm-20200121/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https://quantum-computing.ibm.com/composer/docs/iqx/guide/grovers-algorithm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8da5ddb6e9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8da5ddb6e9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https://drive.google.com/drive/folders/0B2V3iLlOUk15fnpIZzJnc2tZYUJwTmdoUWJDOEIzR29LZ29mbTVKUVMySVViWTh6WHl0ZTg?resourcekey=0-xJEuENAMguR4fEzY9LM6kA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https://docs.google.com/presentation/d/1_vt8IEZ_Qllz2OFYOem4HkKxS0wAd12o/edit</a:t>
            </a:r>
            <a:r>
              <a:rPr lang="en-GB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8da5ddb6e9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8da5ddb6e9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8da5ddb6e9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8da5ddb6e9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8da5ddb6e9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8da5ddb6e9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8da5ddb6e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8da5ddb6e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https://quantum-computing.ibm.com/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https://quantum-computing.ibm.com/composer/files/74d5734269a79c820a6e8262e53cbda00cc247175a2a3c5cd756b930e1539b4d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8da5ddb6e9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8da5ddb6e9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https://www.youtube.com/watch?v=zvfkXjzzYOo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7bec95ca6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7bec95ca6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7bec95ca6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7bec95ca6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d726473b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8d726473b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https://en.wikipedia.org/wiki/Shor%27s_algorithm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https://en.wikipedia.org/wiki/Schr%C3%B6dinger%27s_cat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7bec95ca6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7bec95ca6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7bec95ca6f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7bec95ca6f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8da5ddb6e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8da5ddb6e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https://www.youtube.com/watch?v=JhHMJCUmq28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8da5ddb6e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8da5ddb6e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https://quantum.country/qcvc#part-I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8da5ddb6e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8da5ddb6e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8da5ddb6e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8da5ddb6e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8da5ddb6e9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8da5ddb6e9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8da5ddb6e9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8da5ddb6e9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8da5ddb6e9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8da5ddb6e9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34.png"/><Relationship Id="rId5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7.png"/><Relationship Id="rId4" Type="http://schemas.openxmlformats.org/officeDocument/2006/relationships/image" Target="../media/image31.png"/><Relationship Id="rId5" Type="http://schemas.openxmlformats.org/officeDocument/2006/relationships/image" Target="../media/image24.png"/><Relationship Id="rId6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png"/><Relationship Id="rId4" Type="http://schemas.openxmlformats.org/officeDocument/2006/relationships/image" Target="../media/image3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6.png"/><Relationship Id="rId4" Type="http://schemas.openxmlformats.org/officeDocument/2006/relationships/image" Target="../media/image4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3.png"/><Relationship Id="rId4" Type="http://schemas.openxmlformats.org/officeDocument/2006/relationships/image" Target="../media/image45.png"/><Relationship Id="rId5" Type="http://schemas.openxmlformats.org/officeDocument/2006/relationships/image" Target="../media/image43.png"/><Relationship Id="rId6" Type="http://schemas.openxmlformats.org/officeDocument/2006/relationships/image" Target="../media/image4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1.png"/><Relationship Id="rId4" Type="http://schemas.openxmlformats.org/officeDocument/2006/relationships/image" Target="../media/image3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7.png"/><Relationship Id="rId4" Type="http://schemas.openxmlformats.org/officeDocument/2006/relationships/image" Target="../media/image1.png"/><Relationship Id="rId5" Type="http://schemas.openxmlformats.org/officeDocument/2006/relationships/image" Target="../media/image3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20.png"/><Relationship Id="rId6" Type="http://schemas.openxmlformats.org/officeDocument/2006/relationships/image" Target="../media/image11.png"/><Relationship Id="rId7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Relationship Id="rId4" Type="http://schemas.openxmlformats.org/officeDocument/2006/relationships/image" Target="../media/image15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3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666550" y="1371575"/>
            <a:ext cx="3810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Quantum Computing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&amp;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</a:rPr>
              <a:t>Quantum Annealing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675" y="2260700"/>
            <a:ext cx="3448050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 txBox="1"/>
          <p:nvPr/>
        </p:nvSpPr>
        <p:spPr>
          <a:xfrm>
            <a:off x="737300" y="933900"/>
            <a:ext cx="251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Quantum search</a:t>
            </a:r>
            <a:endParaRPr b="1" sz="1600"/>
          </a:p>
        </p:txBody>
      </p:sp>
      <p:sp>
        <p:nvSpPr>
          <p:cNvPr id="136" name="Google Shape;136;p22"/>
          <p:cNvSpPr txBox="1"/>
          <p:nvPr/>
        </p:nvSpPr>
        <p:spPr>
          <a:xfrm>
            <a:off x="2002225" y="2971475"/>
            <a:ext cx="2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2"/>
          <p:cNvSpPr txBox="1"/>
          <p:nvPr/>
        </p:nvSpPr>
        <p:spPr>
          <a:xfrm>
            <a:off x="645350" y="1811200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of a quantum oracle for w=101</a:t>
            </a:r>
            <a:endParaRPr/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5875" y="838675"/>
            <a:ext cx="2724150" cy="221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8377" y="2941550"/>
            <a:ext cx="2239150" cy="207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/>
        </p:nvSpPr>
        <p:spPr>
          <a:xfrm>
            <a:off x="737300" y="933900"/>
            <a:ext cx="251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Quantum search</a:t>
            </a:r>
            <a:endParaRPr b="1" sz="1600"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4550" y="1289475"/>
            <a:ext cx="2981325" cy="223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425" y="1289463"/>
            <a:ext cx="2748150" cy="2054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8675" y="1444388"/>
            <a:ext cx="2601775" cy="2409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31199" y="3608025"/>
            <a:ext cx="4949900" cy="151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/>
        </p:nvSpPr>
        <p:spPr>
          <a:xfrm>
            <a:off x="757025" y="1620175"/>
            <a:ext cx="57873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595F6B"/>
              </a:buClr>
              <a:buSzPts val="1050"/>
              <a:buChar char="-"/>
            </a:pPr>
            <a:r>
              <a:rPr lang="en-GB" sz="1200">
                <a:solidFill>
                  <a:schemeClr val="dk1"/>
                </a:solidFill>
              </a:rPr>
              <a:t>an automated method for creating a working computer program from a high-level problem statement of a problem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595F6B"/>
              </a:buClr>
              <a:buSzPts val="1050"/>
              <a:buChar char="-"/>
            </a:pPr>
            <a:r>
              <a:rPr lang="en-GB" sz="1200">
                <a:solidFill>
                  <a:schemeClr val="dk1"/>
                </a:solidFill>
              </a:rPr>
              <a:t>it starts from a high-level statement of “what needs to be done” and automatically creates a computer program to solve the problem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especially used for symbolic regression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for Quantum Computing Linear Genetic Programming can be used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54" name="Google Shape;154;p24"/>
          <p:cNvSpPr txBox="1"/>
          <p:nvPr/>
        </p:nvSpPr>
        <p:spPr>
          <a:xfrm>
            <a:off x="1068325" y="686275"/>
            <a:ext cx="40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Genetic Programming</a:t>
            </a:r>
            <a:endParaRPr b="1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/>
        </p:nvSpPr>
        <p:spPr>
          <a:xfrm>
            <a:off x="1068325" y="686275"/>
            <a:ext cx="7358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Linear Genetic Programming for Quantum Computing</a:t>
            </a:r>
            <a:endParaRPr b="1" sz="2000"/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675" y="4097575"/>
            <a:ext cx="5724525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7050" y="1322788"/>
            <a:ext cx="2981028" cy="263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75" y="3159275"/>
            <a:ext cx="424815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6"/>
          <p:cNvSpPr txBox="1"/>
          <p:nvPr/>
        </p:nvSpPr>
        <p:spPr>
          <a:xfrm>
            <a:off x="990500" y="898525"/>
            <a:ext cx="1635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Target</a:t>
            </a:r>
            <a:endParaRPr b="1" sz="1600"/>
          </a:p>
        </p:txBody>
      </p:sp>
      <p:sp>
        <p:nvSpPr>
          <p:cNvPr id="168" name="Google Shape;168;p26"/>
          <p:cNvSpPr txBox="1"/>
          <p:nvPr/>
        </p:nvSpPr>
        <p:spPr>
          <a:xfrm>
            <a:off x="721650" y="1443300"/>
            <a:ext cx="6346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generate a quantum program that performs quantum search for N items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this program should work for any input function (e.g. for any oracle) </a:t>
            </a:r>
            <a:endParaRPr/>
          </a:p>
        </p:txBody>
      </p:sp>
      <p:sp>
        <p:nvSpPr>
          <p:cNvPr id="169" name="Google Shape;169;p26"/>
          <p:cNvSpPr txBox="1"/>
          <p:nvPr/>
        </p:nvSpPr>
        <p:spPr>
          <a:xfrm>
            <a:off x="990500" y="2619888"/>
            <a:ext cx="2058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Fitness function</a:t>
            </a:r>
            <a:endParaRPr b="1" sz="1600"/>
          </a:p>
        </p:txBody>
      </p:sp>
      <p:sp>
        <p:nvSpPr>
          <p:cNvPr id="170" name="Google Shape;170;p26"/>
          <p:cNvSpPr txBox="1"/>
          <p:nvPr/>
        </p:nvSpPr>
        <p:spPr>
          <a:xfrm>
            <a:off x="4821575" y="3159275"/>
            <a:ext cx="4075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index + gate mutation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index mutation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gate mutation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permutation</a:t>
            </a:r>
            <a:endParaRPr/>
          </a:p>
        </p:txBody>
      </p:sp>
      <p:sp>
        <p:nvSpPr>
          <p:cNvPr id="171" name="Google Shape;171;p26"/>
          <p:cNvSpPr txBox="1"/>
          <p:nvPr/>
        </p:nvSpPr>
        <p:spPr>
          <a:xfrm>
            <a:off x="4935325" y="2635375"/>
            <a:ext cx="1635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Mutation</a:t>
            </a:r>
            <a:r>
              <a:rPr b="1" lang="en-GB"/>
              <a:t>(s)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/>
        </p:nvSpPr>
        <p:spPr>
          <a:xfrm>
            <a:off x="728725" y="608300"/>
            <a:ext cx="1635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Crossover</a:t>
            </a:r>
            <a:endParaRPr b="1" sz="1600"/>
          </a:p>
        </p:txBody>
      </p:sp>
      <p:pic>
        <p:nvPicPr>
          <p:cNvPr id="177" name="Google Shape;177;p27"/>
          <p:cNvPicPr preferRelativeResize="0"/>
          <p:nvPr/>
        </p:nvPicPr>
        <p:blipFill rotWithShape="1">
          <a:blip r:embed="rId3">
            <a:alphaModFix/>
          </a:blip>
          <a:srcRect b="25980" l="0" r="0" t="0"/>
          <a:stretch/>
        </p:blipFill>
        <p:spPr>
          <a:xfrm>
            <a:off x="352075" y="1594113"/>
            <a:ext cx="4585000" cy="263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8525" y="1973938"/>
            <a:ext cx="3477675" cy="187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/>
        </p:nvSpPr>
        <p:spPr>
          <a:xfrm>
            <a:off x="1094150" y="1435900"/>
            <a:ext cx="30000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:(H(2))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:(H(1))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:(oracle(w))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:(H(1))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:(H(1))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:(H(1))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:(Z(1))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:(CZ(2, 2))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:(H(2))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:(X(1))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:(CZ(2, 1))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:(H(1))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:(H(2))</a:t>
            </a:r>
            <a:endParaRPr/>
          </a:p>
        </p:txBody>
      </p:sp>
      <p:sp>
        <p:nvSpPr>
          <p:cNvPr id="184" name="Google Shape;184;p28"/>
          <p:cNvSpPr txBox="1"/>
          <p:nvPr/>
        </p:nvSpPr>
        <p:spPr>
          <a:xfrm>
            <a:off x="996575" y="664400"/>
            <a:ext cx="61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Example of generated programs for 2-qubits</a:t>
            </a:r>
            <a:endParaRPr b="1"/>
          </a:p>
        </p:txBody>
      </p:sp>
      <p:sp>
        <p:nvSpPr>
          <p:cNvPr id="185" name="Google Shape;185;p28"/>
          <p:cNvSpPr txBox="1"/>
          <p:nvPr/>
        </p:nvSpPr>
        <p:spPr>
          <a:xfrm>
            <a:off x="3396850" y="1435900"/>
            <a:ext cx="30000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:(H(2))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:(H(1))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:(oracle(w))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:(H(1))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:(X(1))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:(H(2))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:(H(1))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:(CNOT(2, 1))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:(CNOT(1, 1))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:(X(1))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:(CZ(1, 1))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:(H(2))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:(Z(1))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186" name="Google Shape;186;p28"/>
          <p:cNvSpPr txBox="1"/>
          <p:nvPr/>
        </p:nvSpPr>
        <p:spPr>
          <a:xfrm>
            <a:off x="5497100" y="1435900"/>
            <a:ext cx="30000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:(X(1))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:(H(1))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:(H(2))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:(Z(1))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:(Z(2))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:(oracle(w))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:(H(2))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:(H(2))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:(Z(1))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:(H(1))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:(CNOT(1, 2))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:(Z(2))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:(H(1))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/>
        </p:nvSpPr>
        <p:spPr>
          <a:xfrm>
            <a:off x="2507450" y="1575200"/>
            <a:ext cx="61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9"/>
          <p:cNvSpPr txBox="1"/>
          <p:nvPr/>
        </p:nvSpPr>
        <p:spPr>
          <a:xfrm>
            <a:off x="3069150" y="414000"/>
            <a:ext cx="300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/>
              <a:t>Quantum Annealing</a:t>
            </a:r>
            <a:endParaRPr b="1" sz="2200"/>
          </a:p>
        </p:txBody>
      </p:sp>
      <p:pic>
        <p:nvPicPr>
          <p:cNvPr id="193" name="Google Shape;19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8125" y="2114525"/>
            <a:ext cx="2933999" cy="286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9"/>
          <p:cNvSpPr txBox="1"/>
          <p:nvPr/>
        </p:nvSpPr>
        <p:spPr>
          <a:xfrm>
            <a:off x="789300" y="1048450"/>
            <a:ext cx="77190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</a:rPr>
              <a:t>physical systems tend to be in the lowest energy state, called the ground state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 sz="1500">
                <a:solidFill>
                  <a:schemeClr val="dk1"/>
                </a:solidFill>
                <a:highlight>
                  <a:schemeClr val="lt1"/>
                </a:highlight>
              </a:rPr>
              <a:t>we encode the information of our optimization problem into a physical system in a way that its ground state is the solution of our problem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>
                <a:solidFill>
                  <a:schemeClr val="dk1"/>
                </a:solidFill>
              </a:rPr>
              <a:t>the program evolves to the ground state naturally, without using quantum gates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95" name="Google Shape;19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025" y="2893713"/>
            <a:ext cx="4991100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In D-WAVE</a:t>
            </a:r>
            <a:endParaRPr b="1"/>
          </a:p>
        </p:txBody>
      </p:sp>
      <p:pic>
        <p:nvPicPr>
          <p:cNvPr id="201" name="Google Shape;20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400" y="1376175"/>
            <a:ext cx="5400675" cy="10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0"/>
          <p:cNvSpPr txBox="1"/>
          <p:nvPr/>
        </p:nvSpPr>
        <p:spPr>
          <a:xfrm>
            <a:off x="709700" y="2869375"/>
            <a:ext cx="4395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initial Hamiltonian: equal superposition for all qubits so that is easy to prepare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final Hamiltonian: represents the optimization problem that is desired to be solved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275" y="228600"/>
            <a:ext cx="3333750" cy="23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875" y="2747150"/>
            <a:ext cx="5924550" cy="21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4663" y="709500"/>
            <a:ext cx="2771775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06988" y="1495675"/>
            <a:ext cx="3467100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841900" y="1201950"/>
            <a:ext cx="61722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exponentially faster than classic computers (in some areas)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in contrast to a classic computer it mimics the way particles work at an atomic level</a:t>
            </a:r>
            <a:endParaRPr sz="1600"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8950" y="2651400"/>
            <a:ext cx="3143250" cy="16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3000300" y="399000"/>
            <a:ext cx="3143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/>
              <a:t>Quantum Computing</a:t>
            </a:r>
            <a:endParaRPr b="1" sz="2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775" y="1403950"/>
            <a:ext cx="2438400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9700" y="1640525"/>
            <a:ext cx="3810000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Fractal Image Compression</a:t>
            </a:r>
            <a:endParaRPr b="1"/>
          </a:p>
        </p:txBody>
      </p:sp>
      <p:pic>
        <p:nvPicPr>
          <p:cNvPr id="222" name="Google Shape;22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5726" y="1376425"/>
            <a:ext cx="3632550" cy="353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1200" y="2246575"/>
            <a:ext cx="131445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5488" y="1553250"/>
            <a:ext cx="1285875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707500" y="1018800"/>
            <a:ext cx="5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Bit</a:t>
            </a:r>
            <a:endParaRPr b="1"/>
          </a:p>
        </p:txBody>
      </p:sp>
      <p:sp>
        <p:nvSpPr>
          <p:cNvPr id="69" name="Google Shape;69;p15"/>
          <p:cNvSpPr txBox="1"/>
          <p:nvPr/>
        </p:nvSpPr>
        <p:spPr>
          <a:xfrm>
            <a:off x="771175" y="1715100"/>
            <a:ext cx="46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771175" y="2371650"/>
            <a:ext cx="46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2423075" y="1018800"/>
            <a:ext cx="70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Qubit</a:t>
            </a:r>
            <a:endParaRPr b="1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38588" y="1553638"/>
            <a:ext cx="4695825" cy="7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4761450" y="1018800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Qubit State</a:t>
            </a:r>
            <a:endParaRPr b="1"/>
          </a:p>
        </p:txBody>
      </p:sp>
      <p:cxnSp>
        <p:nvCxnSpPr>
          <p:cNvPr id="74" name="Google Shape;74;p15"/>
          <p:cNvCxnSpPr/>
          <p:nvPr/>
        </p:nvCxnSpPr>
        <p:spPr>
          <a:xfrm flipH="1" rot="10800000">
            <a:off x="3466725" y="1215275"/>
            <a:ext cx="10473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5" name="Google Shape;7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38575" y="2199313"/>
            <a:ext cx="3446552" cy="2532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2978100" y="403275"/>
            <a:ext cx="3187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/>
              <a:t>Quantum Logic Gates</a:t>
            </a:r>
            <a:endParaRPr b="1" sz="2200"/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b="0" l="0" r="0" t="7149"/>
          <a:stretch/>
        </p:blipFill>
        <p:spPr>
          <a:xfrm>
            <a:off x="650938" y="1699638"/>
            <a:ext cx="4397425" cy="79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8825" y="3059713"/>
            <a:ext cx="1457325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79450" y="2502500"/>
            <a:ext cx="4286250" cy="19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812038" y="1286875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Not Gate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275" y="1819275"/>
            <a:ext cx="1762125" cy="7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803275" y="1279800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Other </a:t>
            </a:r>
            <a:r>
              <a:rPr b="1" lang="en-GB"/>
              <a:t>Gates</a:t>
            </a:r>
            <a:endParaRPr b="1"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275" y="3526975"/>
            <a:ext cx="2085975" cy="7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4600300" y="1279800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Restrictions</a:t>
            </a:r>
            <a:endParaRPr b="1"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00300" y="1917300"/>
            <a:ext cx="10287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87488" y="2946725"/>
            <a:ext cx="1438275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4182950" y="2442075"/>
            <a:ext cx="469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only gates that preserves the “length” can be used: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3275" y="2615975"/>
            <a:ext cx="2085975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/>
        </p:nvSpPr>
        <p:spPr>
          <a:xfrm>
            <a:off x="3429938" y="417425"/>
            <a:ext cx="2215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/>
              <a:t>Multiple Qubits</a:t>
            </a:r>
            <a:endParaRPr b="1" sz="2200"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225" y="1432613"/>
            <a:ext cx="4229100" cy="18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0671" y="1432625"/>
            <a:ext cx="4506725" cy="177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1150" y="3670963"/>
            <a:ext cx="3152775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/>
        </p:nvSpPr>
        <p:spPr>
          <a:xfrm>
            <a:off x="812038" y="869450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Controlled Not </a:t>
            </a:r>
            <a:r>
              <a:rPr b="1" lang="en-GB"/>
              <a:t>Gate</a:t>
            </a:r>
            <a:endParaRPr b="1"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375" y="3190775"/>
            <a:ext cx="3438525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3013" y="1687675"/>
            <a:ext cx="1895475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0238" y="1440025"/>
            <a:ext cx="3951963" cy="269958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/>
        </p:nvSpPr>
        <p:spPr>
          <a:xfrm>
            <a:off x="4530238" y="827000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CCNOT</a:t>
            </a:r>
            <a:r>
              <a:rPr b="1" lang="en-GB"/>
              <a:t> Gate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0"/>
          <p:cNvPicPr preferRelativeResize="0"/>
          <p:nvPr/>
        </p:nvPicPr>
        <p:blipFill rotWithShape="1">
          <a:blip r:embed="rId3">
            <a:alphaModFix/>
          </a:blip>
          <a:srcRect b="0" l="0" r="0" t="22875"/>
          <a:stretch/>
        </p:blipFill>
        <p:spPr>
          <a:xfrm>
            <a:off x="804888" y="980175"/>
            <a:ext cx="7038975" cy="179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1052525" y="566000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Process of a quantum computer:</a:t>
            </a:r>
            <a:endParaRPr b="1"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2525" y="2744375"/>
            <a:ext cx="4473115" cy="196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/>
        </p:nvSpPr>
        <p:spPr>
          <a:xfrm>
            <a:off x="3312600" y="849000"/>
            <a:ext cx="2736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Grover's</a:t>
            </a:r>
            <a:r>
              <a:rPr b="1" lang="en-GB" sz="2000"/>
              <a:t> algorithm</a:t>
            </a:r>
            <a:endParaRPr b="1" sz="2000"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7325" y="2194400"/>
            <a:ext cx="6334125" cy="13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/>
        </p:nvSpPr>
        <p:spPr>
          <a:xfrm>
            <a:off x="1277325" y="1733375"/>
            <a:ext cx="518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200"/>
              <a:buChar char="-"/>
            </a:pPr>
            <a:r>
              <a:rPr lang="en-GB" sz="1200">
                <a:solidFill>
                  <a:srgbClr val="161616"/>
                </a:solidFill>
                <a:highlight>
                  <a:srgbClr val="FFFFFF"/>
                </a:highlight>
              </a:rPr>
              <a:t> given a large list of  items, we wish to locate a particular item</a:t>
            </a:r>
            <a:endParaRPr/>
          </a:p>
        </p:txBody>
      </p:sp>
      <p:sp>
        <p:nvSpPr>
          <p:cNvPr id="128" name="Google Shape;128;p21"/>
          <p:cNvSpPr txBox="1"/>
          <p:nvPr/>
        </p:nvSpPr>
        <p:spPr>
          <a:xfrm>
            <a:off x="1277325" y="3678975"/>
            <a:ext cx="435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in classical computation this is done in O(N)</a:t>
            </a:r>
            <a:endParaRPr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1875" y="70175"/>
            <a:ext cx="1805484" cy="188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