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200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204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5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6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7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8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9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0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1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2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3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4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6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7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8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9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0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1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2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3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4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6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7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8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9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0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1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2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3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4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6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7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8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9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0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1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2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3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4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5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6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7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8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9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0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1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2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3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4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6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 useBgFill="1">
        <p:nvSpPr>
          <p:cNvPr id="259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7D2A6E-1D9E-4A33-F9E2-8A191C3EA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4334" y="14288"/>
            <a:ext cx="6013703" cy="4149724"/>
          </a:xfrm>
        </p:spPr>
        <p:txBody>
          <a:bodyPr anchor="ctr"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br>
              <a:rPr lang="pt-BR" sz="5600" dirty="0"/>
            </a:br>
            <a:r>
              <a:rPr lang="pt-BR" sz="2800" b="1" dirty="0"/>
              <a:t>Subtítulo:</a:t>
            </a:r>
            <a:r>
              <a:rPr lang="pt-BR" sz="2800" dirty="0"/>
              <a:t> Tipo, características, lançamentos e inovações</a:t>
            </a:r>
            <a:br>
              <a:rPr lang="pt-BR" sz="2800" dirty="0"/>
            </a:br>
            <a:br>
              <a:rPr lang="pt-BR" sz="2800" dirty="0"/>
            </a:br>
            <a:r>
              <a:rPr lang="pt-BR" sz="2000" dirty="0" err="1"/>
              <a:t>iSaac</a:t>
            </a:r>
            <a:r>
              <a:rPr lang="pt-BR" sz="2000" dirty="0"/>
              <a:t> de melo Souza – 824222167</a:t>
            </a:r>
            <a:br>
              <a:rPr lang="pt-BR" sz="2000" dirty="0"/>
            </a:br>
            <a:r>
              <a:rPr lang="pt-BR" sz="2000" dirty="0"/>
              <a:t>YSADORA DA S. CHACON MILANI -824217796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E97A35-36F6-4E90-6F96-A9A8C53B4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571" y="963612"/>
            <a:ext cx="2502269" cy="4149725"/>
          </a:xfrm>
        </p:spPr>
        <p:txBody>
          <a:bodyPr anchor="ctr">
            <a:normAutofit/>
          </a:bodyPr>
          <a:lstStyle/>
          <a:p>
            <a:pPr algn="r"/>
            <a:r>
              <a:rPr lang="pt-BR" b="1">
                <a:solidFill>
                  <a:schemeClr val="tx1"/>
                </a:solidFill>
              </a:rPr>
              <a:t>Título:</a:t>
            </a:r>
            <a:r>
              <a:rPr lang="pt-BR">
                <a:solidFill>
                  <a:schemeClr val="tx1"/>
                </a:solidFill>
              </a:rPr>
              <a:t> Memórias DDR5, NVMe, HBM e Optane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88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46" name="Rectangle 45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92043A0-F691-AA97-78D3-AAD5F5560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pt-BR" b="1"/>
              <a:t>Título:</a:t>
            </a:r>
            <a:r>
              <a:rPr lang="pt-BR"/>
              <a:t> Memória DDR5</a:t>
            </a:r>
            <a:br>
              <a:rPr lang="pt-BR"/>
            </a:br>
            <a:endParaRPr lang="pt-BR"/>
          </a:p>
        </p:txBody>
      </p:sp>
      <p:pic>
        <p:nvPicPr>
          <p:cNvPr id="41" name="Picture 40" descr="Microfone contra um fundo branco">
            <a:extLst>
              <a:ext uri="{FF2B5EF4-FFF2-40B4-BE49-F238E27FC236}">
                <a16:creationId xmlns:a16="http://schemas.microsoft.com/office/drawing/2014/main" id="{88BC60E2-8FEF-BD95-5990-5E14649C69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9608" r="15273" b="-1"/>
          <a:stretch>
            <a:fillRect/>
          </a:stretch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3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4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5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8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5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6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9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0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1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3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ACCD55-7016-C752-DA8B-A5A9B162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2000" b="1" dirty="0"/>
              <a:t>Conteúdo:</a:t>
            </a:r>
            <a:br>
              <a:rPr lang="pt-BR" sz="2000" dirty="0"/>
            </a:br>
            <a:r>
              <a:rPr lang="pt-BR" sz="2000" b="1" dirty="0"/>
              <a:t>Tipo:</a:t>
            </a:r>
            <a:r>
              <a:rPr lang="pt-BR" sz="2000" dirty="0"/>
              <a:t> DRAM de próxima geração (sucessora da DDR4)</a:t>
            </a:r>
            <a:br>
              <a:rPr lang="pt-BR" sz="2000" dirty="0"/>
            </a:br>
            <a:r>
              <a:rPr lang="pt-BR" sz="2000" b="1" dirty="0"/>
              <a:t>Características:</a:t>
            </a:r>
            <a:r>
              <a:rPr lang="pt-BR" sz="2000" dirty="0"/>
              <a:t> Maior largura de banda, menor consumo de energia</a:t>
            </a:r>
            <a:br>
              <a:rPr lang="pt-BR" sz="2000" dirty="0"/>
            </a:br>
            <a:r>
              <a:rPr lang="pt-BR" sz="2000" b="1" dirty="0"/>
              <a:t>Data de lançamento:</a:t>
            </a:r>
            <a:r>
              <a:rPr lang="pt-BR" sz="2000" dirty="0"/>
              <a:t> 2020</a:t>
            </a:r>
            <a:br>
              <a:rPr lang="pt-BR" sz="2000" dirty="0"/>
            </a:br>
            <a:r>
              <a:rPr lang="pt-BR" sz="2000" b="1" dirty="0"/>
              <a:t>Novidades:</a:t>
            </a:r>
            <a:r>
              <a:rPr lang="pt-BR" sz="2000" dirty="0"/>
              <a:t> Velocidades superiores a 4800 MT/s, canal duplo por módulo</a:t>
            </a:r>
            <a:br>
              <a:rPr lang="pt-BR" sz="2000" dirty="0"/>
            </a:br>
            <a:r>
              <a:rPr lang="pt-BR" sz="2000" b="1" dirty="0"/>
              <a:t>Melhorias:</a:t>
            </a:r>
            <a:r>
              <a:rPr lang="pt-BR" sz="2000" dirty="0"/>
              <a:t> Suporte a maiores capacidades por módulo, eficiência energética, estabilidade aprimorada</a:t>
            </a:r>
            <a:br>
              <a:rPr lang="pt-BR" sz="2000" dirty="0"/>
            </a:b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4361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AC7B1F4-516E-3FF8-1F61-CC40BFBB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pt-BR" sz="3300" b="1"/>
              <a:t>Título:</a:t>
            </a:r>
            <a:r>
              <a:rPr lang="pt-BR" sz="3300"/>
              <a:t> Memória </a:t>
            </a:r>
            <a:r>
              <a:rPr lang="pt-BR" sz="3300" err="1"/>
              <a:t>NVMe</a:t>
            </a:r>
            <a:br>
              <a:rPr lang="pt-BR" sz="3300"/>
            </a:br>
            <a:endParaRPr lang="pt-BR" sz="3300"/>
          </a:p>
        </p:txBody>
      </p:sp>
      <p:pic>
        <p:nvPicPr>
          <p:cNvPr id="5" name="Picture 4" descr="Abstrato de forma de onda de áudio em cores neon">
            <a:extLst>
              <a:ext uri="{FF2B5EF4-FFF2-40B4-BE49-F238E27FC236}">
                <a16:creationId xmlns:a16="http://schemas.microsoft.com/office/drawing/2014/main" id="{0E574995-6E7D-13B9-076E-EB19AE5FFD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0613" r="-1" b="-1"/>
          <a:stretch>
            <a:fillRect/>
          </a:stretch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DD5F45-38EF-65AD-F15B-B7A19524B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BR" sz="1500" b="1"/>
              <a:t>Conteúdo:</a:t>
            </a:r>
            <a:endParaRPr lang="pt-BR" sz="150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b="1"/>
              <a:t>Tipo:</a:t>
            </a:r>
            <a:r>
              <a:rPr lang="pt-BR" sz="1500"/>
              <a:t> Interface de alta velocidade para </a:t>
            </a:r>
            <a:r>
              <a:rPr lang="pt-BR" sz="1500" err="1"/>
              <a:t>SSDs</a:t>
            </a:r>
            <a:r>
              <a:rPr lang="pt-BR" sz="1500"/>
              <a:t> (via barramento </a:t>
            </a:r>
            <a:r>
              <a:rPr lang="pt-BR" sz="1500" err="1"/>
              <a:t>PCIe</a:t>
            </a:r>
            <a:r>
              <a:rPr lang="pt-BR" sz="1500"/>
              <a:t>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b="1"/>
              <a:t>Características:</a:t>
            </a:r>
            <a:r>
              <a:rPr lang="pt-BR" sz="1500"/>
              <a:t> Baixa latência, alto desempenho de leitura e gravação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b="1"/>
              <a:t>Data de lançamento:</a:t>
            </a:r>
            <a:r>
              <a:rPr lang="pt-BR" sz="1500"/>
              <a:t> 2011 (especificação 1.0)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b="1"/>
              <a:t>Novidades:</a:t>
            </a:r>
            <a:r>
              <a:rPr lang="pt-BR" sz="1500"/>
              <a:t> Compatível com </a:t>
            </a:r>
            <a:r>
              <a:rPr lang="pt-BR" sz="1500" err="1"/>
              <a:t>PCIe</a:t>
            </a:r>
            <a:r>
              <a:rPr lang="pt-BR" sz="1500"/>
              <a:t> 4.0 e 5.0, suporte a múltiplas filas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500" b="1"/>
              <a:t>Melhorias:</a:t>
            </a:r>
            <a:r>
              <a:rPr lang="pt-BR" sz="1500"/>
              <a:t> Redução significativa no tempo de acesso, ideal para servidores e aplicações intensivas em dados</a:t>
            </a:r>
          </a:p>
          <a:p>
            <a:pPr>
              <a:lnSpc>
                <a:spcPct val="110000"/>
              </a:lnSpc>
            </a:pPr>
            <a:endParaRPr lang="pt-BR" sz="1500"/>
          </a:p>
        </p:txBody>
      </p:sp>
    </p:spTree>
    <p:extLst>
      <p:ext uri="{BB962C8B-B14F-4D97-AF65-F5344CB8AC3E}">
        <p14:creationId xmlns:p14="http://schemas.microsoft.com/office/powerpoint/2010/main" val="40520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5815202-294C-78ED-A007-8367B517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BR" b="1" dirty="0"/>
              <a:t>Título:</a:t>
            </a:r>
            <a:r>
              <a:rPr lang="pt-BR" dirty="0"/>
              <a:t> Memória HBM</a:t>
            </a:r>
            <a:br>
              <a:rPr lang="pt-BR" dirty="0"/>
            </a:br>
            <a:endParaRPr lang="pt-BR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C0DBD2-A127-58CD-9936-A85AC6C11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pt-BR" sz="2000" b="1"/>
              <a:t>Conteúdo:</a:t>
            </a:r>
            <a:endParaRPr lang="pt-BR" sz="200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000" b="1"/>
              <a:t>Tipo:</a:t>
            </a:r>
            <a:r>
              <a:rPr lang="pt-BR" sz="2000"/>
              <a:t> Memória 3D empilhada usada em GPUs, IA e HPC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000" b="1"/>
              <a:t>Características:</a:t>
            </a:r>
            <a:r>
              <a:rPr lang="pt-BR" sz="2000"/>
              <a:t> Altíssima largura de banda com baixo consumo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000" b="1"/>
              <a:t>Data de lançamento:</a:t>
            </a:r>
            <a:r>
              <a:rPr lang="pt-BR" sz="2000"/>
              <a:t> 2015 (HBM1); versões HBM2, HBM2E vieram depois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000" b="1"/>
              <a:t>Novidades:</a:t>
            </a:r>
            <a:r>
              <a:rPr lang="pt-BR" sz="2000"/>
              <a:t> Interconexão TSV, empilhamento vertical de chips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000" b="1"/>
              <a:t>Melhorias:</a:t>
            </a:r>
            <a:r>
              <a:rPr lang="pt-BR" sz="2000"/>
              <a:t> Alta eficiência térmica, economia de espaço, mais desempenho por watt</a:t>
            </a:r>
          </a:p>
          <a:p>
            <a:pPr>
              <a:lnSpc>
                <a:spcPct val="110000"/>
              </a:lnSpc>
            </a:pP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184203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6387FD1-C3B7-411F-CF35-3894EF4D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BR" b="1" dirty="0"/>
              <a:t>Título:</a:t>
            </a:r>
            <a:r>
              <a:rPr lang="pt-BR" dirty="0"/>
              <a:t> Memória Intel </a:t>
            </a:r>
            <a:r>
              <a:rPr lang="pt-BR" dirty="0" err="1"/>
              <a:t>Optane</a:t>
            </a:r>
            <a:endParaRPr lang="pt-BR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A399EA-6C76-AD50-73F0-EA47A1729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</a:pPr>
            <a:endParaRPr lang="pt-BR" sz="2000"/>
          </a:p>
          <a:p>
            <a:pPr>
              <a:lnSpc>
                <a:spcPct val="110000"/>
              </a:lnSpc>
              <a:buNone/>
            </a:pPr>
            <a:r>
              <a:rPr lang="pt-BR" sz="2000" b="1"/>
              <a:t>Conteúdo:</a:t>
            </a:r>
            <a:endParaRPr lang="pt-BR" sz="200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000" b="1"/>
              <a:t>Tipo:</a:t>
            </a:r>
            <a:r>
              <a:rPr lang="pt-BR" sz="2000"/>
              <a:t> Memória persistente baseada em tecnologia 3D </a:t>
            </a:r>
            <a:r>
              <a:rPr lang="pt-BR" sz="2000" err="1"/>
              <a:t>XPoint</a:t>
            </a:r>
            <a:endParaRPr lang="pt-BR" sz="200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000" b="1"/>
              <a:t>Características:</a:t>
            </a:r>
            <a:r>
              <a:rPr lang="pt-BR" sz="2000"/>
              <a:t> Combina RAM com armazenamento – rápida, resistente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000" b="1"/>
              <a:t>Data de lançamento:</a:t>
            </a:r>
            <a:r>
              <a:rPr lang="pt-BR" sz="2000"/>
              <a:t> 2017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000" b="1"/>
              <a:t>Novidades:</a:t>
            </a:r>
            <a:r>
              <a:rPr lang="pt-BR" sz="2000"/>
              <a:t> Pode ser usada como cache ultrarrápido ou extensão de memória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000" b="1"/>
              <a:t>Melhorias:</a:t>
            </a:r>
            <a:r>
              <a:rPr lang="pt-BR" sz="2000"/>
              <a:t> Reduz tempos de carregamento, acelera </a:t>
            </a:r>
            <a:r>
              <a:rPr lang="pt-BR" sz="2000" err="1"/>
              <a:t>SSDs</a:t>
            </a:r>
            <a:r>
              <a:rPr lang="pt-BR" sz="2000"/>
              <a:t> e servidores, maior durabilidade</a:t>
            </a:r>
          </a:p>
          <a:p>
            <a:pPr>
              <a:lnSpc>
                <a:spcPct val="110000"/>
              </a:lnSpc>
            </a:pP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278610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D5843CF-CEC0-C371-29CA-B17FB4659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pt-BR" sz="3300" b="1"/>
              <a:t>Título:</a:t>
            </a:r>
            <a:r>
              <a:rPr lang="pt-BR" sz="3300"/>
              <a:t> Considerações Finais</a:t>
            </a:r>
            <a:br>
              <a:rPr lang="pt-BR" sz="3300"/>
            </a:br>
            <a:endParaRPr lang="pt-BR" sz="3300"/>
          </a:p>
        </p:txBody>
      </p:sp>
      <p:pic>
        <p:nvPicPr>
          <p:cNvPr id="5" name="Picture 4" descr="Gráfico financeiro digital">
            <a:extLst>
              <a:ext uri="{FF2B5EF4-FFF2-40B4-BE49-F238E27FC236}">
                <a16:creationId xmlns:a16="http://schemas.microsoft.com/office/drawing/2014/main" id="{747A4BB8-454D-91D0-DD87-ED57D53A858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8632" r="23346"/>
          <a:stretch>
            <a:fillRect/>
          </a:stretch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3841D8-FEE8-4348-2CB3-CC1BD154B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</a:pPr>
            <a:endParaRPr lang="pt-BR" sz="1900"/>
          </a:p>
          <a:p>
            <a:pPr>
              <a:lnSpc>
                <a:spcPct val="110000"/>
              </a:lnSpc>
              <a:buNone/>
            </a:pPr>
            <a:r>
              <a:rPr lang="pt-BR" sz="1900" b="1"/>
              <a:t>Conteúdo:</a:t>
            </a:r>
            <a:endParaRPr lang="pt-BR" sz="190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900"/>
              <a:t>A evolução das memórias mostra a busca constante por mais velocidade, eficiência e capacidade.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900"/>
              <a:t>DDR5 e </a:t>
            </a:r>
            <a:r>
              <a:rPr lang="pt-BR" sz="1900" err="1"/>
              <a:t>NVMe</a:t>
            </a:r>
            <a:r>
              <a:rPr lang="pt-BR" sz="1900"/>
              <a:t> dominam PCs e servidores; HBM e </a:t>
            </a:r>
            <a:r>
              <a:rPr lang="pt-BR" sz="1900" err="1"/>
              <a:t>Optane</a:t>
            </a:r>
            <a:r>
              <a:rPr lang="pt-BR" sz="1900"/>
              <a:t> trazem inovação para nichos de alto desempenho.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900"/>
              <a:t>A escolha da memória ideal depende da aplicação: uso doméstico, profissional ou científico.</a:t>
            </a:r>
          </a:p>
          <a:p>
            <a:pPr>
              <a:lnSpc>
                <a:spcPct val="110000"/>
              </a:lnSpc>
            </a:pPr>
            <a:endParaRPr lang="pt-BR" sz="1900"/>
          </a:p>
        </p:txBody>
      </p:sp>
    </p:spTree>
    <p:extLst>
      <p:ext uri="{BB962C8B-B14F-4D97-AF65-F5344CB8AC3E}">
        <p14:creationId xmlns:p14="http://schemas.microsoft.com/office/powerpoint/2010/main" val="2087562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8</TotalTime>
  <Words>355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Circuito</vt:lpstr>
      <vt:lpstr> Subtítulo: Tipo, características, lançamentos e inovações  iSaac de melo Souza – 824222167 YSADORA DA S. CHACON MILANI -824217796</vt:lpstr>
      <vt:lpstr>Título: Memória DDR5 </vt:lpstr>
      <vt:lpstr>Título: Memória NVMe </vt:lpstr>
      <vt:lpstr>Título: Memória HBM </vt:lpstr>
      <vt:lpstr>Título: Memória Intel Optane</vt:lpstr>
      <vt:lpstr>Título: Considerações Finais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Isaac Melo</dc:creator>
  <cp:lastModifiedBy>Isaac Melo</cp:lastModifiedBy>
  <cp:revision>1</cp:revision>
  <dcterms:created xsi:type="dcterms:W3CDTF">2025-05-29T01:04:26Z</dcterms:created>
  <dcterms:modified xsi:type="dcterms:W3CDTF">2025-05-29T01:13:03Z</dcterms:modified>
</cp:coreProperties>
</file>