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slide+xml" PartName="/ppt/slides/slide30.xml"/>
  <Override ContentType="application/vnd.openxmlformats-officedocument.presentationml.slide+xml" PartName="/ppt/slides/slide3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x="18288000" cy="10287000"/>
  <p:notesSz cx="6858000" cy="9144000"/>
  <p:embeddedFontLst>
    <p:embeddedFont>
      <p:font typeface="Montserrat Bold" charset="1" panose="00000800000000000000"/>
      <p:regular r:id="rId37"/>
    </p:embeddedFont>
    <p:embeddedFont>
      <p:font typeface="Montserrat Ultra-Bold" charset="1" panose="00000900000000000000"/>
      <p:regular r:id="rId38"/>
    </p:embeddedFont>
    <p:embeddedFont>
      <p:font typeface="Montserrat Medium" charset="1" panose="00000600000000000000"/>
      <p:regular r:id="rId39"/>
    </p:embeddedFont>
    <p:embeddedFont>
      <p:font typeface="Montserrat" charset="1" panose="00000500000000000000"/>
      <p:regular r:id="rId40"/>
    </p:embeddedFont>
    <p:embeddedFont>
      <p:font typeface="Canva Sans Bold" charset="1" panose="020B0803030501040103"/>
      <p:regular r:id="rId41"/>
    </p:embeddedFont>
    <p:embeddedFont>
      <p:font typeface="Canva Sans" charset="1" panose="020B0503030501040103"/>
      <p:regular r:id="rId4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27" Target="slides/slide22.xml" Type="http://schemas.openxmlformats.org/officeDocument/2006/relationships/slide"/><Relationship Id="rId28" Target="slides/slide23.xml" Type="http://schemas.openxmlformats.org/officeDocument/2006/relationships/slide"/><Relationship Id="rId29" Target="slides/slide24.xml" Type="http://schemas.openxmlformats.org/officeDocument/2006/relationships/slide"/><Relationship Id="rId3" Target="viewProps.xml" Type="http://schemas.openxmlformats.org/officeDocument/2006/relationships/viewProps"/><Relationship Id="rId30" Target="slides/slide25.xml" Type="http://schemas.openxmlformats.org/officeDocument/2006/relationships/slide"/><Relationship Id="rId31" Target="slides/slide26.xml" Type="http://schemas.openxmlformats.org/officeDocument/2006/relationships/slide"/><Relationship Id="rId32" Target="slides/slide27.xml" Type="http://schemas.openxmlformats.org/officeDocument/2006/relationships/slide"/><Relationship Id="rId33" Target="slides/slide28.xml" Type="http://schemas.openxmlformats.org/officeDocument/2006/relationships/slide"/><Relationship Id="rId34" Target="slides/slide29.xml" Type="http://schemas.openxmlformats.org/officeDocument/2006/relationships/slide"/><Relationship Id="rId35" Target="slides/slide30.xml" Type="http://schemas.openxmlformats.org/officeDocument/2006/relationships/slide"/><Relationship Id="rId36" Target="slides/slide31.xml" Type="http://schemas.openxmlformats.org/officeDocument/2006/relationships/slide"/><Relationship Id="rId37" Target="fonts/font37.fntdata" Type="http://schemas.openxmlformats.org/officeDocument/2006/relationships/font"/><Relationship Id="rId38" Target="fonts/font38.fntdata" Type="http://schemas.openxmlformats.org/officeDocument/2006/relationships/font"/><Relationship Id="rId39" Target="fonts/font39.fntdata" Type="http://schemas.openxmlformats.org/officeDocument/2006/relationships/font"/><Relationship Id="rId4" Target="theme/theme1.xml" Type="http://schemas.openxmlformats.org/officeDocument/2006/relationships/theme"/><Relationship Id="rId40" Target="fonts/font40.fntdata" Type="http://schemas.openxmlformats.org/officeDocument/2006/relationships/font"/><Relationship Id="rId41" Target="fonts/font41.fntdata" Type="http://schemas.openxmlformats.org/officeDocument/2006/relationships/font"/><Relationship Id="rId42" Target="fonts/font42.fntdata" Type="http://schemas.openxmlformats.org/officeDocument/2006/relationships/font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jpe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/Relationships>
</file>

<file path=ppt/slides/_rels/slide2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/Relationships>
</file>

<file path=ppt/slides/_rels/slide2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png" Type="http://schemas.openxmlformats.org/officeDocument/2006/relationships/image"/><Relationship Id="rId3" Target="../media/image21.svg" Type="http://schemas.openxmlformats.org/officeDocument/2006/relationships/image"/></Relationships>
</file>

<file path=ppt/slides/_rels/slide2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2.png" Type="http://schemas.openxmlformats.org/officeDocument/2006/relationships/image"/></Relationships>
</file>

<file path=ppt/slides/_rels/slide2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23.png" Type="http://schemas.openxmlformats.org/officeDocument/2006/relationships/image"/><Relationship Id="rId5" Target="../media/image24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/Relationships>
</file>

<file path=ppt/slides/_rels/slide3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23.png" Type="http://schemas.openxmlformats.org/officeDocument/2006/relationships/image"/><Relationship Id="rId5" Target="../media/image24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FED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4624229"/>
            <a:ext cx="5132756" cy="840814"/>
            <a:chOff x="0" y="0"/>
            <a:chExt cx="1351837" cy="22144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51837" cy="221449"/>
            </a:xfrm>
            <a:custGeom>
              <a:avLst/>
              <a:gdLst/>
              <a:ahLst/>
              <a:cxnLst/>
              <a:rect r="r" b="b" t="t" l="l"/>
              <a:pathLst>
                <a:path h="221449" w="1351837">
                  <a:moveTo>
                    <a:pt x="76925" y="0"/>
                  </a:moveTo>
                  <a:lnTo>
                    <a:pt x="1274912" y="0"/>
                  </a:lnTo>
                  <a:cubicBezTo>
                    <a:pt x="1295314" y="0"/>
                    <a:pt x="1314880" y="8105"/>
                    <a:pt x="1329306" y="22531"/>
                  </a:cubicBezTo>
                  <a:cubicBezTo>
                    <a:pt x="1343732" y="36957"/>
                    <a:pt x="1351837" y="56523"/>
                    <a:pt x="1351837" y="76925"/>
                  </a:cubicBezTo>
                  <a:lnTo>
                    <a:pt x="1351837" y="144524"/>
                  </a:lnTo>
                  <a:cubicBezTo>
                    <a:pt x="1351837" y="164926"/>
                    <a:pt x="1343732" y="184492"/>
                    <a:pt x="1329306" y="198918"/>
                  </a:cubicBezTo>
                  <a:cubicBezTo>
                    <a:pt x="1314880" y="213344"/>
                    <a:pt x="1295314" y="221449"/>
                    <a:pt x="1274912" y="221449"/>
                  </a:cubicBezTo>
                  <a:lnTo>
                    <a:pt x="76925" y="221449"/>
                  </a:lnTo>
                  <a:cubicBezTo>
                    <a:pt x="56523" y="221449"/>
                    <a:pt x="36957" y="213344"/>
                    <a:pt x="22531" y="198918"/>
                  </a:cubicBezTo>
                  <a:cubicBezTo>
                    <a:pt x="8105" y="184492"/>
                    <a:pt x="0" y="164926"/>
                    <a:pt x="0" y="144524"/>
                  </a:cubicBezTo>
                  <a:lnTo>
                    <a:pt x="0" y="76925"/>
                  </a:lnTo>
                  <a:cubicBezTo>
                    <a:pt x="0" y="56523"/>
                    <a:pt x="8105" y="36957"/>
                    <a:pt x="22531" y="22531"/>
                  </a:cubicBezTo>
                  <a:cubicBezTo>
                    <a:pt x="36957" y="8105"/>
                    <a:pt x="56523" y="0"/>
                    <a:pt x="76925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351837" cy="25954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6968707" y="1784701"/>
            <a:ext cx="12452287" cy="12452287"/>
          </a:xfrm>
          <a:custGeom>
            <a:avLst/>
            <a:gdLst/>
            <a:ahLst/>
            <a:cxnLst/>
            <a:rect r="r" b="b" t="t" l="l"/>
            <a:pathLst>
              <a:path h="12452287" w="12452287">
                <a:moveTo>
                  <a:pt x="0" y="0"/>
                </a:moveTo>
                <a:lnTo>
                  <a:pt x="12452287" y="0"/>
                </a:lnTo>
                <a:lnTo>
                  <a:pt x="12452287" y="12452286"/>
                </a:lnTo>
                <a:lnTo>
                  <a:pt x="0" y="1245228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2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8423170" y="2560036"/>
            <a:ext cx="9543361" cy="7200900"/>
          </a:xfrm>
          <a:custGeom>
            <a:avLst/>
            <a:gdLst/>
            <a:ahLst/>
            <a:cxnLst/>
            <a:rect r="r" b="b" t="t" l="l"/>
            <a:pathLst>
              <a:path h="7200900" w="9543361">
                <a:moveTo>
                  <a:pt x="0" y="0"/>
                </a:moveTo>
                <a:lnTo>
                  <a:pt x="9543361" y="0"/>
                </a:lnTo>
                <a:lnTo>
                  <a:pt x="9543361" y="7200900"/>
                </a:lnTo>
                <a:lnTo>
                  <a:pt x="0" y="72009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-4783807" y="7493868"/>
            <a:ext cx="9567614" cy="9567614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4508C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6311940" y="-2923420"/>
            <a:ext cx="3952120" cy="3952120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4508C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1369119" y="4676336"/>
            <a:ext cx="4558247" cy="669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999" b="true">
                <a:solidFill>
                  <a:srgbClr val="24508C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DEEP LEARNING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464369" y="1222726"/>
            <a:ext cx="9213917" cy="17411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279"/>
              </a:lnSpc>
            </a:pPr>
            <a:r>
              <a:rPr lang="en-US" sz="10200" b="true">
                <a:solidFill>
                  <a:srgbClr val="24508C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EXPERT 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464369" y="2617820"/>
            <a:ext cx="6475380" cy="17411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279"/>
              </a:lnSpc>
            </a:pPr>
            <a:r>
              <a:rPr lang="en-US" sz="10200" b="true">
                <a:solidFill>
                  <a:srgbClr val="24508C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SYSTEMS</a:t>
            </a:r>
          </a:p>
        </p:txBody>
      </p:sp>
      <p:grpSp>
        <p:nvGrpSpPr>
          <p:cNvPr name="Group 16" id="16"/>
          <p:cNvGrpSpPr/>
          <p:nvPr/>
        </p:nvGrpSpPr>
        <p:grpSpPr>
          <a:xfrm rot="0">
            <a:off x="1464369" y="7170135"/>
            <a:ext cx="2088165" cy="2268245"/>
            <a:chOff x="0" y="0"/>
            <a:chExt cx="812800" cy="882895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12800" cy="882895"/>
            </a:xfrm>
            <a:custGeom>
              <a:avLst/>
              <a:gdLst/>
              <a:ahLst/>
              <a:cxnLst/>
              <a:rect r="r" b="b" t="t" l="l"/>
              <a:pathLst>
                <a:path h="882895" w="812800">
                  <a:moveTo>
                    <a:pt x="406400" y="0"/>
                  </a:moveTo>
                  <a:cubicBezTo>
                    <a:pt x="181951" y="0"/>
                    <a:pt x="0" y="197643"/>
                    <a:pt x="0" y="441447"/>
                  </a:cubicBezTo>
                  <a:cubicBezTo>
                    <a:pt x="0" y="685252"/>
                    <a:pt x="181951" y="882895"/>
                    <a:pt x="406400" y="882895"/>
                  </a:cubicBezTo>
                  <a:cubicBezTo>
                    <a:pt x="630849" y="882895"/>
                    <a:pt x="812800" y="685252"/>
                    <a:pt x="812800" y="441447"/>
                  </a:cubicBezTo>
                  <a:cubicBezTo>
                    <a:pt x="812800" y="197643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76200" y="44671"/>
              <a:ext cx="660400" cy="75545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FED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19439" y="3133506"/>
            <a:ext cx="9708807" cy="9708807"/>
          </a:xfrm>
          <a:custGeom>
            <a:avLst/>
            <a:gdLst/>
            <a:ahLst/>
            <a:cxnLst/>
            <a:rect r="r" b="b" t="t" l="l"/>
            <a:pathLst>
              <a:path h="9708807" w="9708807">
                <a:moveTo>
                  <a:pt x="0" y="0"/>
                </a:moveTo>
                <a:lnTo>
                  <a:pt x="9708806" y="0"/>
                </a:lnTo>
                <a:lnTo>
                  <a:pt x="9708806" y="9708807"/>
                </a:lnTo>
                <a:lnTo>
                  <a:pt x="0" y="97088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2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490444" y="3415584"/>
            <a:ext cx="7361306" cy="5962658"/>
          </a:xfrm>
          <a:custGeom>
            <a:avLst/>
            <a:gdLst/>
            <a:ahLst/>
            <a:cxnLst/>
            <a:rect r="r" b="b" t="t" l="l"/>
            <a:pathLst>
              <a:path h="5962658" w="7361306">
                <a:moveTo>
                  <a:pt x="0" y="0"/>
                </a:moveTo>
                <a:lnTo>
                  <a:pt x="7361307" y="0"/>
                </a:lnTo>
                <a:lnTo>
                  <a:pt x="7361307" y="5962658"/>
                </a:lnTo>
                <a:lnTo>
                  <a:pt x="0" y="596265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484036" y="1672024"/>
            <a:ext cx="11937149" cy="936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99"/>
              </a:lnSpc>
            </a:pPr>
            <a:r>
              <a:rPr lang="en-US" sz="5499" b="true">
                <a:solidFill>
                  <a:srgbClr val="24508C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FRAME BASED EXPERT SYSTEM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503086" y="2942384"/>
            <a:ext cx="8987358" cy="5848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b="true">
                <a:solidFill>
                  <a:srgbClr val="24508C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A frame is a data structure with typical knowledge about a particular object or concept. </a:t>
            </a:r>
          </a:p>
          <a:p>
            <a:pPr algn="l">
              <a:lnSpc>
                <a:spcPts val="4200"/>
              </a:lnSpc>
            </a:pPr>
          </a:p>
          <a:p>
            <a:pPr algn="l">
              <a:lnSpc>
                <a:spcPts val="4200"/>
              </a:lnSpc>
            </a:pPr>
            <a:r>
              <a:rPr lang="en-US" sz="3000" b="true">
                <a:solidFill>
                  <a:srgbClr val="24508C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The concept of a frame is defined by a collection of slots. Each slot describes a particular attribute or operation of the frame.</a:t>
            </a:r>
          </a:p>
          <a:p>
            <a:pPr algn="l">
              <a:lnSpc>
                <a:spcPts val="4200"/>
              </a:lnSpc>
            </a:pPr>
          </a:p>
          <a:p>
            <a:pPr algn="l">
              <a:lnSpc>
                <a:spcPts val="4200"/>
              </a:lnSpc>
            </a:pPr>
            <a:r>
              <a:rPr lang="en-US" sz="3000" b="true">
                <a:solidFill>
                  <a:srgbClr val="24508C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 slot may contain a default value or a pointer to another frame, a set of rules or procedure by which the slot value is obtained.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-1745719" y="9150000"/>
            <a:ext cx="3491438" cy="3122967"/>
            <a:chOff x="0" y="0"/>
            <a:chExt cx="9087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908700" cy="812800"/>
            </a:xfrm>
            <a:custGeom>
              <a:avLst/>
              <a:gdLst/>
              <a:ahLst/>
              <a:cxnLst/>
              <a:rect r="r" b="b" t="t" l="l"/>
              <a:pathLst>
                <a:path h="812800" w="908700">
                  <a:moveTo>
                    <a:pt x="454350" y="0"/>
                  </a:moveTo>
                  <a:cubicBezTo>
                    <a:pt x="203420" y="0"/>
                    <a:pt x="0" y="181951"/>
                    <a:pt x="0" y="406400"/>
                  </a:cubicBezTo>
                  <a:cubicBezTo>
                    <a:pt x="0" y="630849"/>
                    <a:pt x="203420" y="812800"/>
                    <a:pt x="454350" y="812800"/>
                  </a:cubicBezTo>
                  <a:cubicBezTo>
                    <a:pt x="705281" y="812800"/>
                    <a:pt x="908700" y="630849"/>
                    <a:pt x="908700" y="406400"/>
                  </a:cubicBezTo>
                  <a:cubicBezTo>
                    <a:pt x="908700" y="181951"/>
                    <a:pt x="705281" y="0"/>
                    <a:pt x="454350" y="0"/>
                  </a:cubicBezTo>
                  <a:close/>
                </a:path>
              </a:pathLst>
            </a:custGeom>
            <a:solidFill>
              <a:srgbClr val="24508C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85191" y="38100"/>
              <a:ext cx="738319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5360148" y="-2923420"/>
            <a:ext cx="4903912" cy="4903912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4508C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5360148" y="520484"/>
            <a:ext cx="2088165" cy="2088165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FED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464340" y="-2771020"/>
            <a:ext cx="3952120" cy="3952120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4508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9621527" y="3699819"/>
            <a:ext cx="8252430" cy="4474412"/>
          </a:xfrm>
          <a:custGeom>
            <a:avLst/>
            <a:gdLst/>
            <a:ahLst/>
            <a:cxnLst/>
            <a:rect r="r" b="b" t="t" l="l"/>
            <a:pathLst>
              <a:path h="4474412" w="8252430">
                <a:moveTo>
                  <a:pt x="0" y="0"/>
                </a:moveTo>
                <a:lnTo>
                  <a:pt x="8252430" y="0"/>
                </a:lnTo>
                <a:lnTo>
                  <a:pt x="8252430" y="4474412"/>
                </a:lnTo>
                <a:lnTo>
                  <a:pt x="0" y="447441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84" r="0" b="-84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464369" y="1795184"/>
            <a:ext cx="7505358" cy="828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599"/>
              </a:lnSpc>
            </a:pPr>
            <a:r>
              <a:rPr lang="en-US" sz="5499" b="true">
                <a:solidFill>
                  <a:srgbClr val="24508C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STEPS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260077" y="2808137"/>
            <a:ext cx="6747541" cy="60577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13333" indent="-356667" lvl="1">
              <a:lnSpc>
                <a:spcPts val="6079"/>
              </a:lnSpc>
              <a:buFont typeface="Arial"/>
              <a:buChar char="•"/>
            </a:pPr>
            <a:r>
              <a:rPr lang="en-US" b="true" sz="3303">
                <a:solidFill>
                  <a:srgbClr val="24508C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Specify the problem </a:t>
            </a:r>
          </a:p>
          <a:p>
            <a:pPr algn="l" marL="713333" indent="-356667" lvl="1">
              <a:lnSpc>
                <a:spcPts val="6079"/>
              </a:lnSpc>
              <a:buFont typeface="Arial"/>
              <a:buChar char="•"/>
            </a:pPr>
            <a:r>
              <a:rPr lang="en-US" b="true" sz="3303">
                <a:solidFill>
                  <a:srgbClr val="24508C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Determine the classes</a:t>
            </a:r>
          </a:p>
          <a:p>
            <a:pPr algn="l" marL="713333" indent="-356667" lvl="1">
              <a:lnSpc>
                <a:spcPts val="6079"/>
              </a:lnSpc>
              <a:buFont typeface="Arial"/>
              <a:buChar char="•"/>
            </a:pPr>
            <a:r>
              <a:rPr lang="en-US" b="true" sz="3303">
                <a:solidFill>
                  <a:srgbClr val="24508C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Define instances.</a:t>
            </a:r>
          </a:p>
          <a:p>
            <a:pPr algn="l" marL="713333" indent="-356667" lvl="1">
              <a:lnSpc>
                <a:spcPts val="6079"/>
              </a:lnSpc>
              <a:buFont typeface="Arial"/>
              <a:buChar char="•"/>
            </a:pPr>
            <a:r>
              <a:rPr lang="en-US" b="true" sz="3303">
                <a:solidFill>
                  <a:srgbClr val="24508C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Design displays </a:t>
            </a:r>
          </a:p>
          <a:p>
            <a:pPr algn="l" marL="713333" indent="-356667" lvl="1">
              <a:lnSpc>
                <a:spcPts val="6079"/>
              </a:lnSpc>
              <a:buFont typeface="Arial"/>
              <a:buChar char="•"/>
            </a:pPr>
            <a:r>
              <a:rPr lang="en-US" b="true" sz="3303">
                <a:solidFill>
                  <a:srgbClr val="24508C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Define when changed  methods, and demons. </a:t>
            </a:r>
          </a:p>
          <a:p>
            <a:pPr algn="l" marL="713333" indent="-356667" lvl="1">
              <a:lnSpc>
                <a:spcPts val="6079"/>
              </a:lnSpc>
              <a:buFont typeface="Arial"/>
              <a:buChar char="•"/>
            </a:pPr>
            <a:r>
              <a:rPr lang="en-US" b="true" sz="3303">
                <a:solidFill>
                  <a:srgbClr val="24508C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Define rules. </a:t>
            </a:r>
          </a:p>
          <a:p>
            <a:pPr algn="l" marL="713333" indent="-356667" lvl="1">
              <a:lnSpc>
                <a:spcPts val="6079"/>
              </a:lnSpc>
              <a:buFont typeface="Arial"/>
              <a:buChar char="•"/>
            </a:pPr>
            <a:r>
              <a:rPr lang="en-US" b="true" sz="3303">
                <a:solidFill>
                  <a:srgbClr val="24508C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Evaluate  the system. 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FED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287398" y="2678499"/>
            <a:ext cx="10233664" cy="10233664"/>
          </a:xfrm>
          <a:custGeom>
            <a:avLst/>
            <a:gdLst/>
            <a:ahLst/>
            <a:cxnLst/>
            <a:rect r="r" b="b" t="t" l="l"/>
            <a:pathLst>
              <a:path h="10233664" w="10233664">
                <a:moveTo>
                  <a:pt x="0" y="0"/>
                </a:moveTo>
                <a:lnTo>
                  <a:pt x="10233664" y="0"/>
                </a:lnTo>
                <a:lnTo>
                  <a:pt x="10233664" y="10233664"/>
                </a:lnTo>
                <a:lnTo>
                  <a:pt x="0" y="102336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2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323925" y="2951015"/>
            <a:ext cx="8157169" cy="6607307"/>
          </a:xfrm>
          <a:custGeom>
            <a:avLst/>
            <a:gdLst/>
            <a:ahLst/>
            <a:cxnLst/>
            <a:rect r="r" b="b" t="t" l="l"/>
            <a:pathLst>
              <a:path h="6607307" w="8157169">
                <a:moveTo>
                  <a:pt x="0" y="0"/>
                </a:moveTo>
                <a:lnTo>
                  <a:pt x="8157169" y="0"/>
                </a:lnTo>
                <a:lnTo>
                  <a:pt x="8157169" y="6607307"/>
                </a:lnTo>
                <a:lnTo>
                  <a:pt x="0" y="660730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484036" y="1459792"/>
            <a:ext cx="8210545" cy="1908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99"/>
              </a:lnSpc>
            </a:pPr>
            <a:r>
              <a:rPr lang="en-US" sz="5499" b="true">
                <a:solidFill>
                  <a:srgbClr val="24508C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FUZZY LOGIC BASED EXPERT SYSTEMS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484036" y="4423560"/>
            <a:ext cx="9159685" cy="45463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03720" indent="-351860" lvl="1">
              <a:lnSpc>
                <a:spcPts val="4563"/>
              </a:lnSpc>
              <a:buFont typeface="Arial"/>
              <a:buChar char="•"/>
            </a:pPr>
            <a:r>
              <a:rPr lang="en-US" b="true" sz="3259">
                <a:solidFill>
                  <a:srgbClr val="24508C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The term fuzzy refers to things that are not clear or are vague. </a:t>
            </a:r>
          </a:p>
          <a:p>
            <a:pPr algn="l">
              <a:lnSpc>
                <a:spcPts val="4563"/>
              </a:lnSpc>
            </a:pPr>
          </a:p>
          <a:p>
            <a:pPr algn="l" marL="703720" indent="-351860" lvl="1">
              <a:lnSpc>
                <a:spcPts val="4563"/>
              </a:lnSpc>
              <a:buFont typeface="Arial"/>
              <a:buChar char="•"/>
            </a:pPr>
            <a:r>
              <a:rPr lang="en-US" b="true" sz="3259">
                <a:solidFill>
                  <a:srgbClr val="24508C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Fuzzy Logic is a form of many-valued logic in which the truth values of variables may be any real number between 0 and 1, instead of just the traditional values of true or false. 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-1745719" y="9150000"/>
            <a:ext cx="3491438" cy="3122967"/>
            <a:chOff x="0" y="0"/>
            <a:chExt cx="9087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908700" cy="812800"/>
            </a:xfrm>
            <a:custGeom>
              <a:avLst/>
              <a:gdLst/>
              <a:ahLst/>
              <a:cxnLst/>
              <a:rect r="r" b="b" t="t" l="l"/>
              <a:pathLst>
                <a:path h="812800" w="908700">
                  <a:moveTo>
                    <a:pt x="454350" y="0"/>
                  </a:moveTo>
                  <a:cubicBezTo>
                    <a:pt x="203420" y="0"/>
                    <a:pt x="0" y="181951"/>
                    <a:pt x="0" y="406400"/>
                  </a:cubicBezTo>
                  <a:cubicBezTo>
                    <a:pt x="0" y="630849"/>
                    <a:pt x="203420" y="812800"/>
                    <a:pt x="454350" y="812800"/>
                  </a:cubicBezTo>
                  <a:cubicBezTo>
                    <a:pt x="705281" y="812800"/>
                    <a:pt x="908700" y="630849"/>
                    <a:pt x="908700" y="406400"/>
                  </a:cubicBezTo>
                  <a:cubicBezTo>
                    <a:pt x="908700" y="181951"/>
                    <a:pt x="705281" y="0"/>
                    <a:pt x="454350" y="0"/>
                  </a:cubicBezTo>
                  <a:close/>
                </a:path>
              </a:pathLst>
            </a:custGeom>
            <a:solidFill>
              <a:srgbClr val="24508C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85191" y="38100"/>
              <a:ext cx="738319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5360148" y="-2923420"/>
            <a:ext cx="4903912" cy="4903912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4508C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5360148" y="520484"/>
            <a:ext cx="2088165" cy="2088165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FED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152684" y="2139170"/>
            <a:ext cx="13982633" cy="7749411"/>
          </a:xfrm>
          <a:custGeom>
            <a:avLst/>
            <a:gdLst/>
            <a:ahLst/>
            <a:cxnLst/>
            <a:rect r="r" b="b" t="t" l="l"/>
            <a:pathLst>
              <a:path h="7749411" w="13982633">
                <a:moveTo>
                  <a:pt x="0" y="0"/>
                </a:moveTo>
                <a:lnTo>
                  <a:pt x="13982632" y="0"/>
                </a:lnTo>
                <a:lnTo>
                  <a:pt x="13982632" y="7749411"/>
                </a:lnTo>
                <a:lnTo>
                  <a:pt x="0" y="774941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5396" t="-55165" r="-3541" b="-41396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6152974" y="923925"/>
            <a:ext cx="5982051" cy="936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99"/>
              </a:lnSpc>
            </a:pPr>
            <a:r>
              <a:rPr lang="en-US" sz="5499" b="true">
                <a:solidFill>
                  <a:srgbClr val="24508C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ARCHITECTURE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bg>
      <p:bgPr>
        <a:solidFill>
          <a:srgbClr val="DFED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923925"/>
            <a:ext cx="2830646" cy="936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99"/>
              </a:lnSpc>
            </a:pPr>
            <a:r>
              <a:rPr lang="en-US" sz="5499" b="true">
                <a:solidFill>
                  <a:srgbClr val="24508C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FLOW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2681514"/>
            <a:ext cx="15406715" cy="7181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b="true">
                <a:solidFill>
                  <a:srgbClr val="24508C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1- Fuzzification:</a:t>
            </a:r>
            <a:r>
              <a:rPr lang="en-US" sz="3399">
                <a:solidFill>
                  <a:srgbClr val="24508C"/>
                </a:solidFill>
                <a:latin typeface="Canva Sans"/>
                <a:ea typeface="Canva Sans"/>
                <a:cs typeface="Canva Sans"/>
                <a:sym typeface="Canva Sans"/>
              </a:rPr>
              <a:t> Converting precise (crisp) inputs into fuzzy values using membership functions.</a:t>
            </a:r>
          </a:p>
          <a:p>
            <a:pPr algn="ctr">
              <a:lnSpc>
                <a:spcPts val="4759"/>
              </a:lnSpc>
            </a:pPr>
          </a:p>
          <a:p>
            <a:pPr algn="ctr">
              <a:lnSpc>
                <a:spcPts val="4759"/>
              </a:lnSpc>
            </a:pPr>
            <a:r>
              <a:rPr lang="en-US" sz="3399" b="true">
                <a:solidFill>
                  <a:srgbClr val="24508C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Example:</a:t>
            </a:r>
            <a:r>
              <a:rPr lang="en-US" sz="3399">
                <a:solidFill>
                  <a:srgbClr val="24508C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3399">
                <a:solidFill>
                  <a:srgbClr val="24508C"/>
                </a:solidFill>
                <a:latin typeface="Canva Sans"/>
                <a:ea typeface="Canva Sans"/>
                <a:cs typeface="Canva Sans"/>
                <a:sym typeface="Canva Sans"/>
              </a:rPr>
              <a:t>A temperature of 25°C might be 0.7 Warm and 0.3 Cool.</a:t>
            </a:r>
          </a:p>
          <a:p>
            <a:pPr algn="ctr">
              <a:lnSpc>
                <a:spcPts val="4759"/>
              </a:lnSpc>
            </a:pPr>
          </a:p>
          <a:p>
            <a:pPr algn="ctr">
              <a:lnSpc>
                <a:spcPts val="4759"/>
              </a:lnSpc>
            </a:pPr>
          </a:p>
          <a:p>
            <a:pPr algn="ctr">
              <a:lnSpc>
                <a:spcPts val="4759"/>
              </a:lnSpc>
            </a:pPr>
            <a:r>
              <a:rPr lang="en-US" b="true" sz="3399">
                <a:solidFill>
                  <a:srgbClr val="24508C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2- Fuzzy Rules:</a:t>
            </a:r>
            <a:r>
              <a:rPr lang="en-US" sz="3399">
                <a:solidFill>
                  <a:srgbClr val="24508C"/>
                </a:solidFill>
                <a:latin typeface="Canva Sans"/>
                <a:ea typeface="Canva Sans"/>
                <a:cs typeface="Canva Sans"/>
                <a:sym typeface="Canva Sans"/>
              </a:rPr>
              <a:t> Applying logical rules that use fuzzy sets instead of binary conditions.</a:t>
            </a:r>
          </a:p>
          <a:p>
            <a:pPr algn="ctr">
              <a:lnSpc>
                <a:spcPts val="4759"/>
              </a:lnSpc>
            </a:pPr>
          </a:p>
          <a:p>
            <a:pPr algn="ctr">
              <a:lnSpc>
                <a:spcPts val="4759"/>
              </a:lnSpc>
            </a:pPr>
            <a:r>
              <a:rPr lang="en-US" b="true" sz="3399">
                <a:solidFill>
                  <a:srgbClr val="24508C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Rule:</a:t>
            </a:r>
            <a:r>
              <a:rPr lang="en-US" sz="3399">
                <a:solidFill>
                  <a:srgbClr val="24508C"/>
                </a:solidFill>
                <a:latin typeface="Canva Sans"/>
                <a:ea typeface="Canva Sans"/>
                <a:cs typeface="Canva Sans"/>
                <a:sym typeface="Canva Sans"/>
              </a:rPr>
              <a:t> IF temperature is Warm AND humidity is Medium THEN fan speed is Medium</a:t>
            </a:r>
          </a:p>
          <a:p>
            <a:pPr algn="ctr">
              <a:lnSpc>
                <a:spcPts val="4759"/>
              </a:lnSpc>
            </a:pP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>
  <p:cSld>
    <p:bg>
      <p:bgPr>
        <a:solidFill>
          <a:srgbClr val="DFED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923925"/>
            <a:ext cx="6027072" cy="936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99"/>
              </a:lnSpc>
            </a:pPr>
            <a:r>
              <a:rPr lang="en-US" sz="5499" b="true">
                <a:solidFill>
                  <a:srgbClr val="24508C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FLOW CONT’D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2929124"/>
            <a:ext cx="16465665" cy="60750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28"/>
              </a:lnSpc>
            </a:pPr>
            <a:r>
              <a:rPr lang="en-US" sz="3449" b="true">
                <a:solidFill>
                  <a:srgbClr val="24508C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   3- Inference:</a:t>
            </a:r>
            <a:r>
              <a:rPr lang="en-US" sz="3449">
                <a:solidFill>
                  <a:srgbClr val="24508C"/>
                </a:solidFill>
                <a:latin typeface="Canva Sans"/>
                <a:ea typeface="Canva Sans"/>
                <a:cs typeface="Canva Sans"/>
                <a:sym typeface="Canva Sans"/>
              </a:rPr>
              <a:t> Determining the degree to which each rule applies, often using </a:t>
            </a:r>
            <a:r>
              <a:rPr lang="en-US" sz="3449" b="true">
                <a:solidFill>
                  <a:srgbClr val="24508C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min (AND) and max (OR) operations.</a:t>
            </a:r>
          </a:p>
          <a:p>
            <a:pPr algn="ctr">
              <a:lnSpc>
                <a:spcPts val="4828"/>
              </a:lnSpc>
            </a:pPr>
          </a:p>
          <a:p>
            <a:pPr algn="ctr">
              <a:lnSpc>
                <a:spcPts val="4828"/>
              </a:lnSpc>
            </a:pPr>
            <a:r>
              <a:rPr lang="en-US" sz="3449" b="true">
                <a:solidFill>
                  <a:srgbClr val="24508C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Example:</a:t>
            </a:r>
            <a:r>
              <a:rPr lang="en-US" sz="3449">
                <a:solidFill>
                  <a:srgbClr val="24508C"/>
                </a:solidFill>
                <a:latin typeface="Canva Sans"/>
                <a:ea typeface="Canva Sans"/>
                <a:cs typeface="Canva Sans"/>
                <a:sym typeface="Canva Sans"/>
              </a:rPr>
              <a:t> If W</a:t>
            </a:r>
            <a:r>
              <a:rPr lang="en-US" sz="3449">
                <a:solidFill>
                  <a:srgbClr val="24508C"/>
                </a:solidFill>
                <a:latin typeface="Canva Sans"/>
                <a:ea typeface="Canva Sans"/>
                <a:cs typeface="Canva Sans"/>
                <a:sym typeface="Canva Sans"/>
              </a:rPr>
              <a:t>arm = 0.7 and</a:t>
            </a:r>
            <a:r>
              <a:rPr lang="en-US" sz="3449">
                <a:solidFill>
                  <a:srgbClr val="24508C"/>
                </a:solidFill>
                <a:latin typeface="Canva Sans"/>
                <a:ea typeface="Canva Sans"/>
                <a:cs typeface="Canva Sans"/>
                <a:sym typeface="Canva Sans"/>
              </a:rPr>
              <a:t> Medium = 0.1 → Min(0.7, 0.1) = 0.1 → Fan Speed = 0.1 Medium</a:t>
            </a:r>
          </a:p>
          <a:p>
            <a:pPr algn="ctr">
              <a:lnSpc>
                <a:spcPts val="4828"/>
              </a:lnSpc>
            </a:pPr>
          </a:p>
          <a:p>
            <a:pPr algn="ctr">
              <a:lnSpc>
                <a:spcPts val="4828"/>
              </a:lnSpc>
            </a:pPr>
            <a:r>
              <a:rPr lang="en-US" b="true" sz="3449">
                <a:solidFill>
                  <a:srgbClr val="24508C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4- </a:t>
            </a:r>
            <a:r>
              <a:rPr lang="en-US" b="true" sz="3449">
                <a:solidFill>
                  <a:srgbClr val="24508C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Defuzzification:</a:t>
            </a:r>
            <a:r>
              <a:rPr lang="en-US" sz="3449">
                <a:solidFill>
                  <a:srgbClr val="24508C"/>
                </a:solidFill>
                <a:latin typeface="Canva Sans"/>
                <a:ea typeface="Canva Sans"/>
                <a:cs typeface="Canva Sans"/>
                <a:sym typeface="Canva Sans"/>
              </a:rPr>
              <a:t> Converting fuzzy results back into a single crisp output.</a:t>
            </a:r>
          </a:p>
          <a:p>
            <a:pPr algn="ctr">
              <a:lnSpc>
                <a:spcPts val="4828"/>
              </a:lnSpc>
            </a:pPr>
            <a:r>
              <a:rPr lang="en-US" sz="3449">
                <a:solidFill>
                  <a:srgbClr val="24508C"/>
                </a:solidFill>
                <a:latin typeface="Canva Sans"/>
                <a:ea typeface="Canva Sans"/>
                <a:cs typeface="Canva Sans"/>
                <a:sym typeface="Canva Sans"/>
              </a:rPr>
              <a:t>The system calculates the weighted average of possible outputs to decide the fan’s exact speed.</a:t>
            </a:r>
          </a:p>
          <a:p>
            <a:pPr algn="ctr">
              <a:lnSpc>
                <a:spcPts val="4828"/>
              </a:lnSpc>
            </a:pP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FED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287398" y="2678499"/>
            <a:ext cx="10233664" cy="10233664"/>
          </a:xfrm>
          <a:custGeom>
            <a:avLst/>
            <a:gdLst/>
            <a:ahLst/>
            <a:cxnLst/>
            <a:rect r="r" b="b" t="t" l="l"/>
            <a:pathLst>
              <a:path h="10233664" w="10233664">
                <a:moveTo>
                  <a:pt x="0" y="0"/>
                </a:moveTo>
                <a:lnTo>
                  <a:pt x="10233664" y="0"/>
                </a:lnTo>
                <a:lnTo>
                  <a:pt x="10233664" y="10233664"/>
                </a:lnTo>
                <a:lnTo>
                  <a:pt x="0" y="102336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2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323925" y="2951015"/>
            <a:ext cx="8157169" cy="6607307"/>
          </a:xfrm>
          <a:custGeom>
            <a:avLst/>
            <a:gdLst/>
            <a:ahLst/>
            <a:cxnLst/>
            <a:rect r="r" b="b" t="t" l="l"/>
            <a:pathLst>
              <a:path h="6607307" w="8157169">
                <a:moveTo>
                  <a:pt x="0" y="0"/>
                </a:moveTo>
                <a:lnTo>
                  <a:pt x="8157169" y="0"/>
                </a:lnTo>
                <a:lnTo>
                  <a:pt x="8157169" y="6607307"/>
                </a:lnTo>
                <a:lnTo>
                  <a:pt x="0" y="660730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484036" y="1459792"/>
            <a:ext cx="9538638" cy="1908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99"/>
              </a:lnSpc>
            </a:pPr>
            <a:r>
              <a:rPr lang="en-US" sz="5499" b="true">
                <a:solidFill>
                  <a:srgbClr val="24508C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NEURAL NETWORK BASED EXPERT SYSTEMS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484036" y="4333520"/>
            <a:ext cx="9159685" cy="45463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03720" indent="-351860" lvl="1">
              <a:lnSpc>
                <a:spcPts val="4563"/>
              </a:lnSpc>
              <a:buFont typeface="Arial"/>
              <a:buChar char="•"/>
            </a:pPr>
            <a:r>
              <a:rPr lang="en-US" b="true" sz="3259">
                <a:solidFill>
                  <a:srgbClr val="24508C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Neural Network-Based Expert Systems combine the decision-making capabilities of expert systems with the learning and pattern recognition power of neural networks.</a:t>
            </a:r>
          </a:p>
          <a:p>
            <a:pPr algn="l">
              <a:lnSpc>
                <a:spcPts val="4563"/>
              </a:lnSpc>
            </a:pPr>
          </a:p>
          <a:p>
            <a:pPr algn="l" marL="703720" indent="-351860" lvl="1">
              <a:lnSpc>
                <a:spcPts val="4563"/>
              </a:lnSpc>
              <a:buFont typeface="Arial"/>
              <a:buChar char="•"/>
            </a:pPr>
            <a:r>
              <a:rPr lang="en-US" b="true" sz="3259">
                <a:solidFill>
                  <a:srgbClr val="24508C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Uses a neural network as its inference engine. 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-1745719" y="9150000"/>
            <a:ext cx="3491438" cy="3122967"/>
            <a:chOff x="0" y="0"/>
            <a:chExt cx="9087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908700" cy="812800"/>
            </a:xfrm>
            <a:custGeom>
              <a:avLst/>
              <a:gdLst/>
              <a:ahLst/>
              <a:cxnLst/>
              <a:rect r="r" b="b" t="t" l="l"/>
              <a:pathLst>
                <a:path h="812800" w="908700">
                  <a:moveTo>
                    <a:pt x="454350" y="0"/>
                  </a:moveTo>
                  <a:cubicBezTo>
                    <a:pt x="203420" y="0"/>
                    <a:pt x="0" y="181951"/>
                    <a:pt x="0" y="406400"/>
                  </a:cubicBezTo>
                  <a:cubicBezTo>
                    <a:pt x="0" y="630849"/>
                    <a:pt x="203420" y="812800"/>
                    <a:pt x="454350" y="812800"/>
                  </a:cubicBezTo>
                  <a:cubicBezTo>
                    <a:pt x="705281" y="812800"/>
                    <a:pt x="908700" y="630849"/>
                    <a:pt x="908700" y="406400"/>
                  </a:cubicBezTo>
                  <a:cubicBezTo>
                    <a:pt x="908700" y="181951"/>
                    <a:pt x="705281" y="0"/>
                    <a:pt x="454350" y="0"/>
                  </a:cubicBezTo>
                  <a:close/>
                </a:path>
              </a:pathLst>
            </a:custGeom>
            <a:solidFill>
              <a:srgbClr val="24508C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85191" y="38100"/>
              <a:ext cx="738319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5360148" y="-2923420"/>
            <a:ext cx="4903912" cy="4903912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4508C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5360148" y="520484"/>
            <a:ext cx="2088165" cy="2088165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FED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804540" y="2385757"/>
            <a:ext cx="10678921" cy="7502755"/>
          </a:xfrm>
          <a:custGeom>
            <a:avLst/>
            <a:gdLst/>
            <a:ahLst/>
            <a:cxnLst/>
            <a:rect r="r" b="b" t="t" l="l"/>
            <a:pathLst>
              <a:path h="7502755" w="10678921">
                <a:moveTo>
                  <a:pt x="0" y="0"/>
                </a:moveTo>
                <a:lnTo>
                  <a:pt x="10678920" y="0"/>
                </a:lnTo>
                <a:lnTo>
                  <a:pt x="10678920" y="7502755"/>
                </a:lnTo>
                <a:lnTo>
                  <a:pt x="0" y="750275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6152974" y="923925"/>
            <a:ext cx="5982051" cy="936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99"/>
              </a:lnSpc>
            </a:pPr>
            <a:r>
              <a:rPr lang="en-US" sz="5499" b="true">
                <a:solidFill>
                  <a:srgbClr val="24508C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ARCHITECTURE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>
  <p:cSld>
    <p:bg>
      <p:bgPr>
        <a:solidFill>
          <a:srgbClr val="DFED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923925"/>
            <a:ext cx="2830646" cy="936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99"/>
              </a:lnSpc>
            </a:pPr>
            <a:r>
              <a:rPr lang="en-US" sz="5499" b="true">
                <a:solidFill>
                  <a:srgbClr val="24508C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FLOW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2676655"/>
            <a:ext cx="16419535" cy="65816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32"/>
              </a:lnSpc>
            </a:pPr>
            <a:r>
              <a:rPr lang="en-US" sz="3380" b="true">
                <a:solidFill>
                  <a:srgbClr val="24508C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1- Learning Engine: </a:t>
            </a:r>
            <a:r>
              <a:rPr lang="en-US" sz="3380">
                <a:solidFill>
                  <a:srgbClr val="24508C"/>
                </a:solidFill>
                <a:latin typeface="Canva Sans"/>
                <a:ea typeface="Canva Sans"/>
                <a:cs typeface="Canva Sans"/>
                <a:sym typeface="Canva Sans"/>
              </a:rPr>
              <a:t>Learns from data by t</a:t>
            </a:r>
            <a:r>
              <a:rPr lang="en-US" sz="3380">
                <a:solidFill>
                  <a:srgbClr val="24508C"/>
                </a:solidFill>
                <a:latin typeface="Canva Sans"/>
                <a:ea typeface="Canva Sans"/>
                <a:cs typeface="Canva Sans"/>
                <a:sym typeface="Canva Sans"/>
              </a:rPr>
              <a:t>raining the model to improve over time.</a:t>
            </a:r>
          </a:p>
          <a:p>
            <a:pPr algn="l">
              <a:lnSpc>
                <a:spcPts val="4732"/>
              </a:lnSpc>
            </a:pPr>
          </a:p>
          <a:p>
            <a:pPr algn="l">
              <a:lnSpc>
                <a:spcPts val="4732"/>
              </a:lnSpc>
            </a:pPr>
            <a:r>
              <a:rPr lang="en-US" sz="3380" b="true">
                <a:solidFill>
                  <a:srgbClr val="24508C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2- Knowledge Base:</a:t>
            </a:r>
            <a:r>
              <a:rPr lang="en-US" sz="3380">
                <a:solidFill>
                  <a:srgbClr val="24508C"/>
                </a:solidFill>
                <a:latin typeface="Canva Sans"/>
                <a:ea typeface="Canva Sans"/>
                <a:cs typeface="Canva Sans"/>
                <a:sym typeface="Canva Sans"/>
              </a:rPr>
              <a:t> Instead of using explicit rules, knowledge is stored as weights in the network.</a:t>
            </a:r>
          </a:p>
          <a:p>
            <a:pPr algn="l">
              <a:lnSpc>
                <a:spcPts val="4732"/>
              </a:lnSpc>
            </a:pPr>
          </a:p>
          <a:p>
            <a:pPr algn="l">
              <a:lnSpc>
                <a:spcPts val="4732"/>
              </a:lnSpc>
            </a:pPr>
            <a:r>
              <a:rPr lang="en-US" sz="3380" b="true">
                <a:solidFill>
                  <a:srgbClr val="24508C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3-</a:t>
            </a:r>
            <a:r>
              <a:rPr lang="en-US" sz="3380">
                <a:solidFill>
                  <a:srgbClr val="24508C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3380" b="true">
                <a:solidFill>
                  <a:srgbClr val="24508C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User Interface:</a:t>
            </a:r>
            <a:r>
              <a:rPr lang="en-US" sz="3380">
                <a:solidFill>
                  <a:srgbClr val="24508C"/>
                </a:solidFill>
                <a:latin typeface="Canva Sans"/>
                <a:ea typeface="Canva Sans"/>
                <a:cs typeface="Canva Sans"/>
                <a:sym typeface="Canva Sans"/>
              </a:rPr>
              <a:t> Same as traditional systems it interactes with the user to get facts (inputs).</a:t>
            </a:r>
          </a:p>
          <a:p>
            <a:pPr algn="l">
              <a:lnSpc>
                <a:spcPts val="4732"/>
              </a:lnSpc>
            </a:pPr>
          </a:p>
          <a:p>
            <a:pPr algn="l">
              <a:lnSpc>
                <a:spcPts val="4732"/>
              </a:lnSpc>
            </a:pPr>
            <a:r>
              <a:rPr lang="en-US" sz="3380" b="true">
                <a:solidFill>
                  <a:srgbClr val="24508C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4-</a:t>
            </a:r>
            <a:r>
              <a:rPr lang="en-US" sz="3380">
                <a:solidFill>
                  <a:srgbClr val="24508C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3380" b="true">
                <a:solidFill>
                  <a:srgbClr val="24508C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Inference Engine:</a:t>
            </a:r>
            <a:r>
              <a:rPr lang="en-US" sz="3380">
                <a:solidFill>
                  <a:srgbClr val="24508C"/>
                </a:solidFill>
                <a:latin typeface="Canva Sans"/>
                <a:ea typeface="Canva Sans"/>
                <a:cs typeface="Canva Sans"/>
                <a:sym typeface="Canva Sans"/>
              </a:rPr>
              <a:t> Draws conclusions. The trained neural network processes the input and predicts the most likely output.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>
  <p:cSld>
    <p:bg>
      <p:bgPr>
        <a:solidFill>
          <a:srgbClr val="DFED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923925"/>
            <a:ext cx="2830646" cy="936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99"/>
              </a:lnSpc>
            </a:pPr>
            <a:r>
              <a:rPr lang="en-US" sz="5499" b="true">
                <a:solidFill>
                  <a:srgbClr val="24508C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BONUS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2676655"/>
            <a:ext cx="16419535" cy="59815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32"/>
              </a:lnSpc>
            </a:pPr>
            <a:r>
              <a:rPr lang="en-US" sz="3380" b="true">
                <a:solidFill>
                  <a:srgbClr val="24508C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Explanation Module: </a:t>
            </a:r>
            <a:r>
              <a:rPr lang="en-US" sz="3380">
                <a:solidFill>
                  <a:srgbClr val="24508C"/>
                </a:solidFill>
                <a:latin typeface="Canva Sans"/>
                <a:ea typeface="Canva Sans"/>
                <a:cs typeface="Canva Sans"/>
                <a:sym typeface="Canva Sans"/>
              </a:rPr>
              <a:t>Not mandatory, but some systems may incorporate an explanation module for enhanced system interpretability and clarity, as a part of explainable AI. Can be in various shapes:</a:t>
            </a:r>
          </a:p>
          <a:p>
            <a:pPr algn="l">
              <a:lnSpc>
                <a:spcPts val="4732"/>
              </a:lnSpc>
            </a:pPr>
          </a:p>
          <a:p>
            <a:pPr algn="l">
              <a:lnSpc>
                <a:spcPts val="4732"/>
              </a:lnSpc>
            </a:pPr>
            <a:r>
              <a:rPr lang="en-US" sz="3380" b="true">
                <a:solidFill>
                  <a:srgbClr val="24508C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a- Textual Explanations: </a:t>
            </a:r>
            <a:r>
              <a:rPr lang="en-US" sz="3380">
                <a:solidFill>
                  <a:srgbClr val="24508C"/>
                </a:solidFill>
                <a:latin typeface="Canva Sans"/>
                <a:ea typeface="Canva Sans"/>
                <a:cs typeface="Canva Sans"/>
                <a:sym typeface="Canva Sans"/>
              </a:rPr>
              <a:t>Plain text descriptions explaining the system's conclusions or recommendations.</a:t>
            </a:r>
          </a:p>
          <a:p>
            <a:pPr algn="l">
              <a:lnSpc>
                <a:spcPts val="4732"/>
              </a:lnSpc>
            </a:pPr>
            <a:r>
              <a:rPr lang="en-US" sz="3380" b="true">
                <a:solidFill>
                  <a:srgbClr val="24508C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b- Interactive Demonstrations: </a:t>
            </a:r>
            <a:r>
              <a:rPr lang="en-US" sz="3380">
                <a:solidFill>
                  <a:srgbClr val="24508C"/>
                </a:solidFill>
                <a:latin typeface="Canva Sans"/>
                <a:ea typeface="Canva Sans"/>
                <a:cs typeface="Canva Sans"/>
                <a:sym typeface="Canva Sans"/>
              </a:rPr>
              <a:t>Allows users to explore the reasoning process interactively.</a:t>
            </a:r>
          </a:p>
          <a:p>
            <a:pPr algn="l">
              <a:lnSpc>
                <a:spcPts val="4732"/>
              </a:lnSpc>
            </a:pPr>
            <a:r>
              <a:rPr lang="en-US" sz="3380" b="true">
                <a:solidFill>
                  <a:srgbClr val="24508C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c- Graphical Representations: </a:t>
            </a:r>
            <a:r>
              <a:rPr lang="en-US" sz="3380">
                <a:solidFill>
                  <a:srgbClr val="24508C"/>
                </a:solidFill>
                <a:latin typeface="Canva Sans"/>
                <a:ea typeface="Canva Sans"/>
                <a:cs typeface="Canva Sans"/>
                <a:sym typeface="Canva Sans"/>
              </a:rPr>
              <a:t>Uses diagrams, charts, or graphs to visualize the reasoning process.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FED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515863" y="3814124"/>
            <a:ext cx="10233664" cy="10233664"/>
          </a:xfrm>
          <a:custGeom>
            <a:avLst/>
            <a:gdLst/>
            <a:ahLst/>
            <a:cxnLst/>
            <a:rect r="r" b="b" t="t" l="l"/>
            <a:pathLst>
              <a:path h="10233664" w="10233664">
                <a:moveTo>
                  <a:pt x="0" y="0"/>
                </a:moveTo>
                <a:lnTo>
                  <a:pt x="10233664" y="0"/>
                </a:lnTo>
                <a:lnTo>
                  <a:pt x="10233664" y="10233664"/>
                </a:lnTo>
                <a:lnTo>
                  <a:pt x="0" y="102336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2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935992" y="1748476"/>
            <a:ext cx="7393405" cy="6321361"/>
          </a:xfrm>
          <a:custGeom>
            <a:avLst/>
            <a:gdLst/>
            <a:ahLst/>
            <a:cxnLst/>
            <a:rect r="r" b="b" t="t" l="l"/>
            <a:pathLst>
              <a:path h="6321361" w="7393405">
                <a:moveTo>
                  <a:pt x="0" y="0"/>
                </a:moveTo>
                <a:lnTo>
                  <a:pt x="7393405" y="0"/>
                </a:lnTo>
                <a:lnTo>
                  <a:pt x="7393405" y="6321361"/>
                </a:lnTo>
                <a:lnTo>
                  <a:pt x="0" y="632136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464369" y="2019300"/>
            <a:ext cx="5882145" cy="828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599"/>
              </a:lnSpc>
            </a:pPr>
            <a:r>
              <a:rPr lang="en-US" sz="5499" b="true">
                <a:solidFill>
                  <a:srgbClr val="24508C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OUTLINE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213179" y="3180255"/>
            <a:ext cx="7026956" cy="36804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47700" indent="-323850" lvl="1">
              <a:lnSpc>
                <a:spcPts val="5970"/>
              </a:lnSpc>
              <a:buFont typeface="Arial"/>
              <a:buChar char="•"/>
            </a:pPr>
            <a:r>
              <a:rPr lang="en-US" b="true" sz="3000" spc="378">
                <a:solidFill>
                  <a:srgbClr val="24508C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Introduction</a:t>
            </a:r>
          </a:p>
          <a:p>
            <a:pPr algn="just" marL="647700" indent="-323850" lvl="1">
              <a:lnSpc>
                <a:spcPts val="5970"/>
              </a:lnSpc>
              <a:buFont typeface="Arial"/>
              <a:buChar char="•"/>
            </a:pPr>
            <a:r>
              <a:rPr lang="en-US" b="true" sz="3000" spc="378">
                <a:solidFill>
                  <a:srgbClr val="24508C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First Expert System</a:t>
            </a:r>
          </a:p>
          <a:p>
            <a:pPr algn="just" marL="647700" indent="-323850" lvl="1">
              <a:lnSpc>
                <a:spcPts val="5970"/>
              </a:lnSpc>
              <a:buFont typeface="Arial"/>
              <a:buChar char="•"/>
            </a:pPr>
            <a:r>
              <a:rPr lang="en-US" b="true" sz="3000" spc="378">
                <a:solidFill>
                  <a:srgbClr val="24508C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Components</a:t>
            </a:r>
          </a:p>
          <a:p>
            <a:pPr algn="just" marL="647700" indent="-323850" lvl="1">
              <a:lnSpc>
                <a:spcPts val="5970"/>
              </a:lnSpc>
              <a:buFont typeface="Arial"/>
              <a:buChar char="•"/>
            </a:pPr>
            <a:r>
              <a:rPr lang="en-US" b="true" sz="3000" spc="378">
                <a:solidFill>
                  <a:srgbClr val="24508C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Types of Expert Systems</a:t>
            </a:r>
          </a:p>
          <a:p>
            <a:pPr algn="just" marL="647700" indent="-323850" lvl="1">
              <a:lnSpc>
                <a:spcPts val="5970"/>
              </a:lnSpc>
              <a:buFont typeface="Arial"/>
              <a:buChar char="•"/>
            </a:pPr>
            <a:r>
              <a:rPr lang="en-US" b="true" sz="3000" spc="378">
                <a:solidFill>
                  <a:srgbClr val="24508C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Applications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-4783807" y="7493868"/>
            <a:ext cx="9567614" cy="9567614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4508C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6311940" y="-2923420"/>
            <a:ext cx="3952120" cy="3952120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4508C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464369" y="7170135"/>
            <a:ext cx="2088165" cy="2088165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16464340" y="-2771020"/>
            <a:ext cx="3952120" cy="3952120"/>
            <a:chOff x="0" y="0"/>
            <a:chExt cx="812800" cy="812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4508C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FED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156761" y="5017854"/>
            <a:ext cx="11974478" cy="4006889"/>
          </a:xfrm>
          <a:custGeom>
            <a:avLst/>
            <a:gdLst/>
            <a:ahLst/>
            <a:cxnLst/>
            <a:rect r="r" b="b" t="t" l="l"/>
            <a:pathLst>
              <a:path h="4006889" w="11974478">
                <a:moveTo>
                  <a:pt x="0" y="0"/>
                </a:moveTo>
                <a:lnTo>
                  <a:pt x="11974478" y="0"/>
                </a:lnTo>
                <a:lnTo>
                  <a:pt x="11974478" y="4006889"/>
                </a:lnTo>
                <a:lnTo>
                  <a:pt x="0" y="400688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923925"/>
            <a:ext cx="8115300" cy="1908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99"/>
              </a:lnSpc>
            </a:pPr>
            <a:r>
              <a:rPr lang="en-US" sz="5499" b="true">
                <a:solidFill>
                  <a:srgbClr val="24508C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GRAPHICAL REPRESENTATIONS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923931" y="3449404"/>
            <a:ext cx="4153533" cy="854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5000">
                <a:solidFill>
                  <a:srgbClr val="24508C"/>
                </a:solidFill>
                <a:latin typeface="Montserrat"/>
                <a:ea typeface="Montserrat"/>
                <a:cs typeface="Montserrat"/>
                <a:sym typeface="Montserrat"/>
              </a:rPr>
              <a:t>GRAD-CAM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FED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968759" y="3373162"/>
            <a:ext cx="6319241" cy="4692037"/>
          </a:xfrm>
          <a:custGeom>
            <a:avLst/>
            <a:gdLst/>
            <a:ahLst/>
            <a:cxnLst/>
            <a:rect r="r" b="b" t="t" l="l"/>
            <a:pathLst>
              <a:path h="4692037" w="6319241">
                <a:moveTo>
                  <a:pt x="0" y="0"/>
                </a:moveTo>
                <a:lnTo>
                  <a:pt x="6319241" y="0"/>
                </a:lnTo>
                <a:lnTo>
                  <a:pt x="6319241" y="4692037"/>
                </a:lnTo>
                <a:lnTo>
                  <a:pt x="0" y="469203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952500"/>
            <a:ext cx="8240306" cy="15430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99"/>
              </a:lnSpc>
              <a:spcBef>
                <a:spcPct val="0"/>
              </a:spcBef>
            </a:pPr>
            <a:r>
              <a:rPr lang="en-US" b="true" sz="4499">
                <a:solidFill>
                  <a:srgbClr val="24508C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NEURO-</a:t>
            </a:r>
            <a:r>
              <a:rPr lang="en-US" b="true" sz="4499">
                <a:solidFill>
                  <a:srgbClr val="24508C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FUZZY LOGIC BASED EXPERT SYSTEMS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37029" y="3652255"/>
            <a:ext cx="9979441" cy="2066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99"/>
              </a:lnSpc>
              <a:spcBef>
                <a:spcPct val="0"/>
              </a:spcBef>
            </a:pPr>
            <a:r>
              <a:rPr lang="en-US" sz="2999">
                <a:solidFill>
                  <a:srgbClr val="24508C"/>
                </a:solidFill>
                <a:latin typeface="Montserrat"/>
                <a:ea typeface="Montserrat"/>
                <a:cs typeface="Montserrat"/>
                <a:sym typeface="Montserrat"/>
              </a:rPr>
              <a:t>NEURO-FUZZY IS A TERM USED TO DESCRIBE A TYPE OF ARTIFICIAL INTELLIGENCE THAT COMBINES ELEMENTS OF BOTH NEURAL NETWORKS AND FUZZY LOGIC.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37029" y="6555740"/>
            <a:ext cx="9484306" cy="27025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39"/>
              </a:lnSpc>
              <a:spcBef>
                <a:spcPct val="0"/>
              </a:spcBef>
            </a:pPr>
            <a:r>
              <a:rPr lang="en-US" sz="3099">
                <a:solidFill>
                  <a:srgbClr val="24508C"/>
                </a:solidFill>
                <a:latin typeface="Montserrat"/>
                <a:ea typeface="Montserrat"/>
                <a:cs typeface="Montserrat"/>
                <a:sym typeface="Montserrat"/>
              </a:rPr>
              <a:t>THE COMBINATION OF THESE TWO TECHNOLOGIES CAN BE USED TO CREATE SYSTEMS THAT ARE MORE FLEXIBLE AND EFFICIENT THAN THOSE THAT USE EITHER TECHNOLOGY ALONE.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FED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876173" y="2365878"/>
            <a:ext cx="14535653" cy="6050466"/>
          </a:xfrm>
          <a:custGeom>
            <a:avLst/>
            <a:gdLst/>
            <a:ahLst/>
            <a:cxnLst/>
            <a:rect r="r" b="b" t="t" l="l"/>
            <a:pathLst>
              <a:path h="6050466" w="14535653">
                <a:moveTo>
                  <a:pt x="0" y="0"/>
                </a:moveTo>
                <a:lnTo>
                  <a:pt x="14535654" y="0"/>
                </a:lnTo>
                <a:lnTo>
                  <a:pt x="14535654" y="6050465"/>
                </a:lnTo>
                <a:lnTo>
                  <a:pt x="0" y="605046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622205" y="631721"/>
            <a:ext cx="7043590" cy="9523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712"/>
              </a:lnSpc>
              <a:spcBef>
                <a:spcPct val="0"/>
              </a:spcBef>
            </a:pPr>
            <a:r>
              <a:rPr lang="en-US" b="true" sz="5509">
                <a:solidFill>
                  <a:srgbClr val="24508C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ARCHITECTURE</a:t>
            </a:r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FED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620155" y="2716414"/>
            <a:ext cx="7639145" cy="6541886"/>
          </a:xfrm>
          <a:custGeom>
            <a:avLst/>
            <a:gdLst/>
            <a:ahLst/>
            <a:cxnLst/>
            <a:rect r="r" b="b" t="t" l="l"/>
            <a:pathLst>
              <a:path h="6541886" w="7639145">
                <a:moveTo>
                  <a:pt x="0" y="0"/>
                </a:moveTo>
                <a:lnTo>
                  <a:pt x="7639145" y="0"/>
                </a:lnTo>
                <a:lnTo>
                  <a:pt x="7639145" y="6541886"/>
                </a:lnTo>
                <a:lnTo>
                  <a:pt x="0" y="654188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4433887"/>
            <a:ext cx="8300586" cy="12763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499"/>
              </a:lnSpc>
            </a:pPr>
            <a:r>
              <a:rPr lang="en-US" sz="7499" b="true">
                <a:solidFill>
                  <a:srgbClr val="24508C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APPLICATIONS</a:t>
            </a:r>
          </a:p>
        </p:txBody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>
  <p:cSld>
    <p:bg>
      <p:bgPr>
        <a:solidFill>
          <a:srgbClr val="DFED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942975"/>
            <a:ext cx="11332300" cy="7550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159"/>
              </a:lnSpc>
              <a:spcBef>
                <a:spcPct val="0"/>
              </a:spcBef>
            </a:pPr>
            <a:r>
              <a:rPr lang="en-US" b="true" sz="4399">
                <a:solidFill>
                  <a:srgbClr val="24508C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MEDICAL DIAGNOSIS EXPERT SYSTEM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2691929"/>
            <a:ext cx="11097019" cy="23529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710"/>
              </a:lnSpc>
              <a:spcBef>
                <a:spcPct val="0"/>
              </a:spcBef>
            </a:pPr>
            <a:r>
              <a:rPr lang="en-US" sz="3364">
                <a:solidFill>
                  <a:srgbClr val="24508C"/>
                </a:solidFill>
                <a:latin typeface="Canva Sans"/>
                <a:ea typeface="Canva Sans"/>
                <a:cs typeface="Canva Sans"/>
                <a:sym typeface="Canva Sans"/>
              </a:rPr>
              <a:t>A huge figure of expert systems is medical. The chief aim of any medical expert system is identification and cure of diseases. A medical expert system is built up of programs and medical knowledge base.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6048322"/>
            <a:ext cx="10189735" cy="23069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19"/>
              </a:lnSpc>
              <a:spcBef>
                <a:spcPct val="0"/>
              </a:spcBef>
            </a:pPr>
            <a:r>
              <a:rPr lang="en-US" b="true" sz="3299">
                <a:solidFill>
                  <a:srgbClr val="24508C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Medical Knowledge:- </a:t>
            </a:r>
            <a:r>
              <a:rPr lang="en-US" sz="3299">
                <a:solidFill>
                  <a:srgbClr val="24508C"/>
                </a:solidFill>
                <a:latin typeface="Canva Sans"/>
                <a:ea typeface="Canva Sans"/>
                <a:cs typeface="Canva Sans"/>
                <a:sym typeface="Canva Sans"/>
              </a:rPr>
              <a:t>divided into tow phases</a:t>
            </a:r>
          </a:p>
          <a:p>
            <a:pPr algn="l">
              <a:lnSpc>
                <a:spcPts val="4619"/>
              </a:lnSpc>
              <a:spcBef>
                <a:spcPct val="0"/>
              </a:spcBef>
            </a:pPr>
          </a:p>
          <a:p>
            <a:pPr algn="l">
              <a:lnSpc>
                <a:spcPts val="4619"/>
              </a:lnSpc>
              <a:spcBef>
                <a:spcPct val="0"/>
              </a:spcBef>
            </a:pPr>
            <a:r>
              <a:rPr lang="en-US" b="true" sz="3299">
                <a:solidFill>
                  <a:srgbClr val="24508C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1-</a:t>
            </a:r>
            <a:r>
              <a:rPr lang="en-US" sz="3299">
                <a:solidFill>
                  <a:srgbClr val="24508C"/>
                </a:solidFill>
                <a:latin typeface="Canva Sans"/>
                <a:ea typeface="Canva Sans"/>
                <a:cs typeface="Canva Sans"/>
                <a:sym typeface="Canva Sans"/>
              </a:rPr>
              <a:t>  Medical conditions of diseases.</a:t>
            </a:r>
          </a:p>
          <a:p>
            <a:pPr algn="l">
              <a:lnSpc>
                <a:spcPts val="4619"/>
              </a:lnSpc>
              <a:spcBef>
                <a:spcPct val="0"/>
              </a:spcBef>
            </a:pPr>
            <a:r>
              <a:rPr lang="en-US" b="true" sz="3299">
                <a:solidFill>
                  <a:srgbClr val="24508C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2-</a:t>
            </a:r>
            <a:r>
              <a:rPr lang="en-US" sz="3299">
                <a:solidFill>
                  <a:srgbClr val="24508C"/>
                </a:solidFill>
                <a:latin typeface="Canva Sans"/>
                <a:ea typeface="Canva Sans"/>
                <a:cs typeface="Canva Sans"/>
                <a:sym typeface="Canva Sans"/>
              </a:rPr>
              <a:t> Deposit of rules</a:t>
            </a:r>
          </a:p>
        </p:txBody>
      </p: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FED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940377" y="4243955"/>
            <a:ext cx="10934900" cy="4650110"/>
          </a:xfrm>
          <a:custGeom>
            <a:avLst/>
            <a:gdLst/>
            <a:ahLst/>
            <a:cxnLst/>
            <a:rect r="r" b="b" t="t" l="l"/>
            <a:pathLst>
              <a:path h="4650110" w="10934900">
                <a:moveTo>
                  <a:pt x="0" y="0"/>
                </a:moveTo>
                <a:lnTo>
                  <a:pt x="10934900" y="0"/>
                </a:lnTo>
                <a:lnTo>
                  <a:pt x="10934900" y="4650110"/>
                </a:lnTo>
                <a:lnTo>
                  <a:pt x="0" y="465011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412723" y="1173226"/>
            <a:ext cx="11462554" cy="19886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028"/>
              </a:lnSpc>
              <a:spcBef>
                <a:spcPct val="0"/>
              </a:spcBef>
            </a:pPr>
            <a:r>
              <a:rPr lang="en-US" b="true" sz="5734">
                <a:solidFill>
                  <a:srgbClr val="24508C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THE STRUCTURE OF MEDICAL</a:t>
            </a:r>
          </a:p>
          <a:p>
            <a:pPr algn="ctr">
              <a:lnSpc>
                <a:spcPts val="8028"/>
              </a:lnSpc>
              <a:spcBef>
                <a:spcPct val="0"/>
              </a:spcBef>
            </a:pPr>
            <a:r>
              <a:rPr lang="en-US" b="true" sz="5734">
                <a:solidFill>
                  <a:srgbClr val="24508C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EXPERT SYSTEMS</a:t>
            </a:r>
          </a:p>
        </p:txBody>
      </p:sp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>
  <p:cSld>
    <p:bg>
      <p:bgPr>
        <a:solidFill>
          <a:srgbClr val="DFED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952500"/>
            <a:ext cx="5897721" cy="7454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159"/>
              </a:lnSpc>
              <a:spcBef>
                <a:spcPct val="0"/>
              </a:spcBef>
            </a:pPr>
            <a:r>
              <a:rPr lang="en-US" b="true" sz="4399">
                <a:solidFill>
                  <a:srgbClr val="24508C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KNOWLEDGE BASE 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2649589"/>
            <a:ext cx="16302793" cy="11629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77"/>
              </a:lnSpc>
              <a:spcBef>
                <a:spcPct val="0"/>
              </a:spcBef>
            </a:pPr>
            <a:r>
              <a:rPr lang="en-US" sz="3340">
                <a:solidFill>
                  <a:srgbClr val="24508C"/>
                </a:solidFill>
                <a:latin typeface="Canva Sans"/>
                <a:ea typeface="Canva Sans"/>
                <a:cs typeface="Canva Sans"/>
                <a:sym typeface="Canva Sans"/>
              </a:rPr>
              <a:t>Encloses </a:t>
            </a:r>
            <a:r>
              <a:rPr lang="en-US" sz="3340">
                <a:solidFill>
                  <a:srgbClr val="24508C"/>
                </a:solidFill>
                <a:latin typeface="Canva Sans"/>
                <a:ea typeface="Canva Sans"/>
                <a:cs typeface="Canva Sans"/>
                <a:sym typeface="Canva Sans"/>
              </a:rPr>
              <a:t>information with reference to diseases which are characterized as a set of if-then production rules.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4493987"/>
            <a:ext cx="16302793" cy="52120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19"/>
              </a:lnSpc>
            </a:pPr>
            <a:r>
              <a:rPr lang="en-US" sz="3299" b="true">
                <a:solidFill>
                  <a:srgbClr val="24508C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Example:-</a:t>
            </a:r>
          </a:p>
          <a:p>
            <a:pPr algn="l">
              <a:lnSpc>
                <a:spcPts val="4619"/>
              </a:lnSpc>
            </a:pPr>
            <a:r>
              <a:rPr lang="en-US" sz="3299">
                <a:solidFill>
                  <a:srgbClr val="24508C"/>
                </a:solidFill>
                <a:latin typeface="Canva Sans"/>
                <a:ea typeface="Canva Sans"/>
                <a:cs typeface="Canva Sans"/>
                <a:sym typeface="Canva Sans"/>
              </a:rPr>
              <a:t>Tuberculosis is a lung disease.</a:t>
            </a:r>
          </a:p>
          <a:p>
            <a:pPr algn="l">
              <a:lnSpc>
                <a:spcPts val="4619"/>
              </a:lnSpc>
            </a:pPr>
          </a:p>
          <a:p>
            <a:pPr algn="l">
              <a:lnSpc>
                <a:spcPts val="4619"/>
              </a:lnSpc>
            </a:pPr>
            <a:r>
              <a:rPr lang="en-US" sz="3299" b="true">
                <a:solidFill>
                  <a:srgbClr val="24508C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</a:t>
            </a:r>
            <a:r>
              <a:rPr lang="en-US" sz="3299" b="true">
                <a:solidFill>
                  <a:srgbClr val="24508C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ule which is as follow:</a:t>
            </a:r>
          </a:p>
          <a:p>
            <a:pPr algn="l">
              <a:lnSpc>
                <a:spcPts val="4619"/>
              </a:lnSpc>
            </a:pPr>
            <a:r>
              <a:rPr lang="en-US" sz="3299">
                <a:solidFill>
                  <a:srgbClr val="24508C"/>
                </a:solidFill>
                <a:latin typeface="Canva Sans"/>
                <a:ea typeface="Canva Sans"/>
                <a:cs typeface="Canva Sans"/>
                <a:sym typeface="Canva Sans"/>
              </a:rPr>
              <a:t>Disease (Patient, tuberculosis):-</a:t>
            </a:r>
          </a:p>
          <a:p>
            <a:pPr algn="l">
              <a:lnSpc>
                <a:spcPts val="4619"/>
              </a:lnSpc>
            </a:pPr>
            <a:r>
              <a:rPr lang="en-US" sz="3299">
                <a:solidFill>
                  <a:srgbClr val="24508C"/>
                </a:solidFill>
                <a:latin typeface="Canva Sans"/>
                <a:ea typeface="Canva Sans"/>
                <a:cs typeface="Canva Sans"/>
                <a:sym typeface="Canva Sans"/>
              </a:rPr>
              <a:t>Symptom (Patient, persistent_cough), Symptom (Patient, constant_fatigue),</a:t>
            </a:r>
          </a:p>
          <a:p>
            <a:pPr algn="l">
              <a:lnSpc>
                <a:spcPts val="4619"/>
              </a:lnSpc>
            </a:pPr>
            <a:r>
              <a:rPr lang="en-US" sz="3299">
                <a:solidFill>
                  <a:srgbClr val="24508C"/>
                </a:solidFill>
                <a:latin typeface="Canva Sans"/>
                <a:ea typeface="Canva Sans"/>
                <a:cs typeface="Canva Sans"/>
                <a:sym typeface="Canva Sans"/>
              </a:rPr>
              <a:t>Symptom (Patient, weight_loss), Symptom (Patient, loss_of_appetite),</a:t>
            </a:r>
          </a:p>
          <a:p>
            <a:pPr algn="l">
              <a:lnSpc>
                <a:spcPts val="4619"/>
              </a:lnSpc>
            </a:pPr>
            <a:r>
              <a:rPr lang="en-US" sz="3299">
                <a:solidFill>
                  <a:srgbClr val="24508C"/>
                </a:solidFill>
                <a:latin typeface="Canva Sans"/>
                <a:ea typeface="Canva Sans"/>
                <a:cs typeface="Canva Sans"/>
                <a:sym typeface="Canva Sans"/>
              </a:rPr>
              <a:t>Symptom (Patient, fever), Symptom (Patient, coughing_up_blood)</a:t>
            </a:r>
          </a:p>
          <a:p>
            <a:pPr algn="l">
              <a:lnSpc>
                <a:spcPts val="461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>
  <p:cSld>
    <p:bg>
      <p:bgPr>
        <a:solidFill>
          <a:srgbClr val="DFED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942975"/>
            <a:ext cx="13069279" cy="26238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160"/>
              </a:lnSpc>
              <a:spcBef>
                <a:spcPct val="0"/>
              </a:spcBef>
            </a:pPr>
            <a:r>
              <a:rPr lang="en-US" b="true" sz="4400">
                <a:solidFill>
                  <a:srgbClr val="24508C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Fact Base:-</a:t>
            </a:r>
          </a:p>
          <a:p>
            <a:pPr algn="l">
              <a:lnSpc>
                <a:spcPts val="4900"/>
              </a:lnSpc>
              <a:spcBef>
                <a:spcPct val="0"/>
              </a:spcBef>
            </a:pPr>
            <a:r>
              <a:rPr lang="en-US" sz="3500">
                <a:solidFill>
                  <a:srgbClr val="24508C"/>
                </a:solidFill>
                <a:latin typeface="Canva Sans"/>
                <a:ea typeface="Canva Sans"/>
                <a:cs typeface="Canva Sans"/>
                <a:sym typeface="Canva Sans"/>
              </a:rPr>
              <a:t>Contains facts which are applied to match in opposition to the antecedent part of rules stored in the knowledge base. The fact base is analogue to the instant human memory.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4866289"/>
            <a:ext cx="14040131" cy="26238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160"/>
              </a:lnSpc>
              <a:spcBef>
                <a:spcPct val="0"/>
              </a:spcBef>
            </a:pPr>
            <a:r>
              <a:rPr lang="en-US" b="true" sz="4400">
                <a:solidFill>
                  <a:srgbClr val="24508C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Foremost job of Inference Engine</a:t>
            </a:r>
            <a:r>
              <a:rPr lang="en-US" b="true" sz="4400">
                <a:solidFill>
                  <a:srgbClr val="24508C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:-</a:t>
            </a:r>
          </a:p>
          <a:p>
            <a:pPr algn="l">
              <a:lnSpc>
                <a:spcPts val="4900"/>
              </a:lnSpc>
              <a:spcBef>
                <a:spcPct val="0"/>
              </a:spcBef>
            </a:pPr>
            <a:r>
              <a:rPr lang="en-US" sz="3500">
                <a:solidFill>
                  <a:srgbClr val="24508C"/>
                </a:solidFill>
                <a:latin typeface="Canva Sans"/>
                <a:ea typeface="Canva Sans"/>
                <a:cs typeface="Canva Sans"/>
                <a:sym typeface="Canva Sans"/>
              </a:rPr>
              <a:t>Contains facts which are applied to match in opposition to the antecedent part of rules stored in the knowledge base. The fact base is analogue to the instant human memory.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5944302" y="-1976060"/>
            <a:ext cx="3952120" cy="3952120"/>
            <a:chOff x="0" y="0"/>
            <a:chExt cx="812800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4508C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-4583646" y="8214218"/>
            <a:ext cx="9567614" cy="9567614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4508C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2135949" y="8214218"/>
            <a:ext cx="1343160" cy="1343160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>
  <p:cSld>
    <p:bg>
      <p:bgPr>
        <a:solidFill>
          <a:srgbClr val="DFED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952500"/>
            <a:ext cx="15900022" cy="69329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917"/>
              </a:lnSpc>
              <a:spcBef>
                <a:spcPct val="0"/>
              </a:spcBef>
            </a:pPr>
            <a:r>
              <a:rPr lang="en-US" b="true" sz="4226">
                <a:solidFill>
                  <a:srgbClr val="24508C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The User Interface :-</a:t>
            </a:r>
          </a:p>
          <a:p>
            <a:pPr algn="l">
              <a:lnSpc>
                <a:spcPts val="4716"/>
              </a:lnSpc>
              <a:spcBef>
                <a:spcPct val="0"/>
              </a:spcBef>
            </a:pPr>
            <a:r>
              <a:rPr lang="en-US" b="true" sz="3368">
                <a:solidFill>
                  <a:srgbClr val="24508C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</a:t>
            </a:r>
            <a:r>
              <a:rPr lang="en-US" sz="3368">
                <a:solidFill>
                  <a:srgbClr val="24508C"/>
                </a:solidFill>
                <a:latin typeface="Canva Sans"/>
                <a:ea typeface="Canva Sans"/>
                <a:cs typeface="Canva Sans"/>
                <a:sym typeface="Canva Sans"/>
              </a:rPr>
              <a:t>used to correspond among user and expert system.</a:t>
            </a:r>
          </a:p>
          <a:p>
            <a:pPr algn="l">
              <a:lnSpc>
                <a:spcPts val="4716"/>
              </a:lnSpc>
              <a:spcBef>
                <a:spcPct val="0"/>
              </a:spcBef>
            </a:pPr>
          </a:p>
          <a:p>
            <a:pPr algn="l">
              <a:lnSpc>
                <a:spcPts val="4716"/>
              </a:lnSpc>
              <a:spcBef>
                <a:spcPct val="0"/>
              </a:spcBef>
            </a:pPr>
          </a:p>
          <a:p>
            <a:pPr algn="l">
              <a:lnSpc>
                <a:spcPts val="5917"/>
              </a:lnSpc>
              <a:spcBef>
                <a:spcPct val="0"/>
              </a:spcBef>
            </a:pPr>
            <a:r>
              <a:rPr lang="en-US" b="true" sz="4226">
                <a:solidFill>
                  <a:srgbClr val="24508C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The Explanation Module permits :-</a:t>
            </a:r>
          </a:p>
          <a:p>
            <a:pPr algn="l">
              <a:lnSpc>
                <a:spcPts val="4716"/>
              </a:lnSpc>
              <a:spcBef>
                <a:spcPct val="0"/>
              </a:spcBef>
            </a:pPr>
            <a:r>
              <a:rPr lang="en-US" sz="3368">
                <a:solidFill>
                  <a:srgbClr val="24508C"/>
                </a:solidFill>
                <a:latin typeface="Canva Sans"/>
                <a:ea typeface="Canva Sans"/>
                <a:cs typeface="Canva Sans"/>
                <a:sym typeface="Canva Sans"/>
              </a:rPr>
              <a:t>the user to inquire the expert system how a finicky conclusion is reached and why a specific fact is desired.</a:t>
            </a:r>
          </a:p>
          <a:p>
            <a:pPr algn="l">
              <a:lnSpc>
                <a:spcPts val="4716"/>
              </a:lnSpc>
              <a:spcBef>
                <a:spcPct val="0"/>
              </a:spcBef>
            </a:pPr>
          </a:p>
          <a:p>
            <a:pPr algn="l">
              <a:lnSpc>
                <a:spcPts val="4716"/>
              </a:lnSpc>
              <a:spcBef>
                <a:spcPct val="0"/>
              </a:spcBef>
            </a:pPr>
          </a:p>
          <a:p>
            <a:pPr algn="l">
              <a:lnSpc>
                <a:spcPts val="5917"/>
              </a:lnSpc>
              <a:spcBef>
                <a:spcPct val="0"/>
              </a:spcBef>
            </a:pPr>
            <a:r>
              <a:rPr lang="en-US" b="true" sz="4226">
                <a:solidFill>
                  <a:srgbClr val="24508C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The Developer Interface:</a:t>
            </a:r>
          </a:p>
          <a:p>
            <a:pPr algn="l">
              <a:lnSpc>
                <a:spcPts val="4716"/>
              </a:lnSpc>
              <a:spcBef>
                <a:spcPct val="0"/>
              </a:spcBef>
            </a:pPr>
            <a:r>
              <a:rPr lang="en-US" b="true" sz="3368">
                <a:solidFill>
                  <a:srgbClr val="24508C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</a:t>
            </a:r>
            <a:r>
              <a:rPr lang="en-US" sz="3368">
                <a:solidFill>
                  <a:srgbClr val="24508C"/>
                </a:solidFill>
                <a:latin typeface="Canva Sans"/>
                <a:ea typeface="Canva Sans"/>
                <a:cs typeface="Canva Sans"/>
                <a:sym typeface="Canva Sans"/>
              </a:rPr>
              <a:t>used to alter the knowledge base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5944302" y="-1976060"/>
            <a:ext cx="3952120" cy="3952120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4508C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4583646" y="8214218"/>
            <a:ext cx="9567614" cy="9567614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4508C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2135949" y="8214218"/>
            <a:ext cx="1343160" cy="1343160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</p:spTree>
  </p:cSld>
  <p:clrMapOvr>
    <a:masterClrMapping/>
  </p:clrMapOvr>
</p:sld>
</file>

<file path=ppt/slides/slide2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FED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219398" y="2279949"/>
            <a:ext cx="11677025" cy="11677025"/>
          </a:xfrm>
          <a:custGeom>
            <a:avLst/>
            <a:gdLst/>
            <a:ahLst/>
            <a:cxnLst/>
            <a:rect r="r" b="b" t="t" l="l"/>
            <a:pathLst>
              <a:path h="11677025" w="11677025">
                <a:moveTo>
                  <a:pt x="0" y="0"/>
                </a:moveTo>
                <a:lnTo>
                  <a:pt x="11677024" y="0"/>
                </a:lnTo>
                <a:lnTo>
                  <a:pt x="11677024" y="11677025"/>
                </a:lnTo>
                <a:lnTo>
                  <a:pt x="0" y="1167702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2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896475" y="1305873"/>
            <a:ext cx="6433259" cy="7675255"/>
          </a:xfrm>
          <a:custGeom>
            <a:avLst/>
            <a:gdLst/>
            <a:ahLst/>
            <a:cxnLst/>
            <a:rect r="r" b="b" t="t" l="l"/>
            <a:pathLst>
              <a:path h="7675255" w="6433259">
                <a:moveTo>
                  <a:pt x="0" y="0"/>
                </a:moveTo>
                <a:lnTo>
                  <a:pt x="6433259" y="0"/>
                </a:lnTo>
                <a:lnTo>
                  <a:pt x="6433259" y="7675254"/>
                </a:lnTo>
                <a:lnTo>
                  <a:pt x="0" y="767525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625287" y="2880024"/>
            <a:ext cx="7518713" cy="20166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466"/>
              </a:lnSpc>
            </a:pPr>
            <a:r>
              <a:rPr lang="en-US" sz="11761" b="true">
                <a:solidFill>
                  <a:srgbClr val="24508C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THANK 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688838" y="4145110"/>
            <a:ext cx="5047460" cy="20158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466"/>
              </a:lnSpc>
            </a:pPr>
            <a:r>
              <a:rPr lang="en-US" sz="11761" b="true">
                <a:solidFill>
                  <a:srgbClr val="24508C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YOU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15944302" y="-1976060"/>
            <a:ext cx="3952120" cy="3952120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4508C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-4583646" y="8214218"/>
            <a:ext cx="9567614" cy="9567614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4508C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2135949" y="8214218"/>
            <a:ext cx="1343160" cy="1343160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FED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170384" y="6265448"/>
            <a:ext cx="7570557" cy="1650893"/>
            <a:chOff x="0" y="0"/>
            <a:chExt cx="1993892" cy="43480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993892" cy="434803"/>
            </a:xfrm>
            <a:custGeom>
              <a:avLst/>
              <a:gdLst/>
              <a:ahLst/>
              <a:cxnLst/>
              <a:rect r="r" b="b" t="t" l="l"/>
              <a:pathLst>
                <a:path h="434803" w="1993892">
                  <a:moveTo>
                    <a:pt x="52154" y="0"/>
                  </a:moveTo>
                  <a:lnTo>
                    <a:pt x="1941737" y="0"/>
                  </a:lnTo>
                  <a:cubicBezTo>
                    <a:pt x="1970541" y="0"/>
                    <a:pt x="1993892" y="23350"/>
                    <a:pt x="1993892" y="52154"/>
                  </a:cubicBezTo>
                  <a:lnTo>
                    <a:pt x="1993892" y="382649"/>
                  </a:lnTo>
                  <a:cubicBezTo>
                    <a:pt x="1993892" y="411453"/>
                    <a:pt x="1970541" y="434803"/>
                    <a:pt x="1941737" y="434803"/>
                  </a:cubicBezTo>
                  <a:lnTo>
                    <a:pt x="52154" y="434803"/>
                  </a:lnTo>
                  <a:cubicBezTo>
                    <a:pt x="23350" y="434803"/>
                    <a:pt x="0" y="411453"/>
                    <a:pt x="0" y="382649"/>
                  </a:cubicBezTo>
                  <a:lnTo>
                    <a:pt x="0" y="52154"/>
                  </a:lnTo>
                  <a:cubicBezTo>
                    <a:pt x="0" y="23350"/>
                    <a:pt x="23350" y="0"/>
                    <a:pt x="52154" y="0"/>
                  </a:cubicBezTo>
                  <a:close/>
                </a:path>
              </a:pathLst>
            </a:custGeom>
            <a:solidFill>
              <a:srgbClr val="24508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993892" cy="4729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9694581" y="2608649"/>
            <a:ext cx="10233664" cy="10233664"/>
          </a:xfrm>
          <a:custGeom>
            <a:avLst/>
            <a:gdLst/>
            <a:ahLst/>
            <a:cxnLst/>
            <a:rect r="r" b="b" t="t" l="l"/>
            <a:pathLst>
              <a:path h="10233664" w="10233664">
                <a:moveTo>
                  <a:pt x="0" y="0"/>
                </a:moveTo>
                <a:lnTo>
                  <a:pt x="10233664" y="0"/>
                </a:lnTo>
                <a:lnTo>
                  <a:pt x="10233664" y="10233664"/>
                </a:lnTo>
                <a:lnTo>
                  <a:pt x="0" y="102336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2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9694581" y="2770934"/>
            <a:ext cx="8157169" cy="6607307"/>
          </a:xfrm>
          <a:custGeom>
            <a:avLst/>
            <a:gdLst/>
            <a:ahLst/>
            <a:cxnLst/>
            <a:rect r="r" b="b" t="t" l="l"/>
            <a:pathLst>
              <a:path h="6607307" w="8157169">
                <a:moveTo>
                  <a:pt x="0" y="0"/>
                </a:moveTo>
                <a:lnTo>
                  <a:pt x="8157170" y="0"/>
                </a:lnTo>
                <a:lnTo>
                  <a:pt x="8157170" y="6607308"/>
                </a:lnTo>
                <a:lnTo>
                  <a:pt x="0" y="660730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484036" y="1672024"/>
            <a:ext cx="8210545" cy="936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99"/>
              </a:lnSpc>
            </a:pPr>
            <a:r>
              <a:rPr lang="en-US" sz="5499" b="true">
                <a:solidFill>
                  <a:srgbClr val="24508C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INTRODUCTION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484036" y="2942384"/>
            <a:ext cx="7026894" cy="2647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b="true">
                <a:solidFill>
                  <a:srgbClr val="24508C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The expert system is a computer system that emulates the decision-making ability of a human expert, which aims to solve complex problems by reasoning knowledge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541083" y="6538445"/>
            <a:ext cx="6446747" cy="1047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200"/>
              </a:lnSpc>
              <a:spcBef>
                <a:spcPct val="0"/>
              </a:spcBef>
            </a:pPr>
            <a:r>
              <a:rPr lang="en-US" b="true" sz="3000" strike="noStrike" u="none">
                <a:solidFill>
                  <a:srgbClr val="F5F6F7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Expert systems are now a crucial subset of artificial intelligence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-1745719" y="9150000"/>
            <a:ext cx="3491438" cy="3122967"/>
            <a:chOff x="0" y="0"/>
            <a:chExt cx="9087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908700" cy="812800"/>
            </a:xfrm>
            <a:custGeom>
              <a:avLst/>
              <a:gdLst/>
              <a:ahLst/>
              <a:cxnLst/>
              <a:rect r="r" b="b" t="t" l="l"/>
              <a:pathLst>
                <a:path h="812800" w="908700">
                  <a:moveTo>
                    <a:pt x="454350" y="0"/>
                  </a:moveTo>
                  <a:cubicBezTo>
                    <a:pt x="203420" y="0"/>
                    <a:pt x="0" y="181951"/>
                    <a:pt x="0" y="406400"/>
                  </a:cubicBezTo>
                  <a:cubicBezTo>
                    <a:pt x="0" y="630849"/>
                    <a:pt x="203420" y="812800"/>
                    <a:pt x="454350" y="812800"/>
                  </a:cubicBezTo>
                  <a:cubicBezTo>
                    <a:pt x="705281" y="812800"/>
                    <a:pt x="908700" y="630849"/>
                    <a:pt x="908700" y="406400"/>
                  </a:cubicBezTo>
                  <a:cubicBezTo>
                    <a:pt x="908700" y="181951"/>
                    <a:pt x="705281" y="0"/>
                    <a:pt x="454350" y="0"/>
                  </a:cubicBezTo>
                  <a:close/>
                </a:path>
              </a:pathLst>
            </a:custGeom>
            <a:solidFill>
              <a:srgbClr val="24508C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85191" y="38100"/>
              <a:ext cx="738319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5360148" y="-2923420"/>
            <a:ext cx="4903912" cy="4903912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4508C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15360148" y="520484"/>
            <a:ext cx="2088165" cy="2088165"/>
            <a:chOff x="0" y="0"/>
            <a:chExt cx="812800" cy="812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</p:spTree>
  </p:cSld>
  <p:clrMapOvr>
    <a:masterClrMapping/>
  </p:clrMapOvr>
</p:sld>
</file>

<file path=ppt/slides/slide30.xml><?xml version="1.0" encoding="utf-8"?>
<p:sld xmlns:p="http://schemas.openxmlformats.org/presentationml/2006/main" xmlns:a="http://schemas.openxmlformats.org/drawingml/2006/main">
  <p:cSld>
    <p:bg>
      <p:bgPr>
        <a:solidFill>
          <a:srgbClr val="DFED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952500"/>
            <a:ext cx="3144907" cy="7117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917"/>
              </a:lnSpc>
              <a:spcBef>
                <a:spcPct val="0"/>
              </a:spcBef>
            </a:pPr>
            <a:r>
              <a:rPr lang="en-US" b="true" sz="4226">
                <a:solidFill>
                  <a:srgbClr val="24508C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Resources: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5944302" y="-1976060"/>
            <a:ext cx="3952120" cy="3952120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4508C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4583646" y="8214218"/>
            <a:ext cx="9567614" cy="9567614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4508C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2135949" y="8214218"/>
            <a:ext cx="1343160" cy="1343160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1028700" y="2523943"/>
            <a:ext cx="16230600" cy="47809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24508C"/>
                </a:solidFill>
                <a:latin typeface="Canva Sans"/>
                <a:ea typeface="Canva Sans"/>
                <a:cs typeface="Canva Sans"/>
                <a:sym typeface="Canva Sans"/>
              </a:rPr>
              <a:t>1- https://www.geeksforgeeks.org/expert-systems</a:t>
            </a:r>
          </a:p>
          <a:p>
            <a:pPr algn="l">
              <a:lnSpc>
                <a:spcPts val="4759"/>
              </a:lnSpc>
            </a:pP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24508C"/>
                </a:solidFill>
                <a:latin typeface="Canva Sans"/>
                <a:ea typeface="Canva Sans"/>
                <a:cs typeface="Canva Sans"/>
                <a:sym typeface="Canva Sans"/>
              </a:rPr>
              <a:t>2- https://www.geeksforgeeks.org/what-are-the-different-components-of-an-expert-system/</a:t>
            </a:r>
          </a:p>
          <a:p>
            <a:pPr algn="l">
              <a:lnSpc>
                <a:spcPts val="4759"/>
              </a:lnSpc>
            </a:pP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24508C"/>
                </a:solidFill>
                <a:latin typeface="Canva Sans"/>
                <a:ea typeface="Canva Sans"/>
                <a:cs typeface="Canva Sans"/>
                <a:sym typeface="Canva Sans"/>
              </a:rPr>
              <a:t>3- https://www.techtarget.com/searchenterpriseai/definition/expert-system#:~:text=An%20expert%20system%20is%20a,experience%20in%20a%20particular%20field.</a:t>
            </a:r>
          </a:p>
        </p:txBody>
      </p:sp>
    </p:spTree>
  </p:cSld>
  <p:clrMapOvr>
    <a:masterClrMapping/>
  </p:clrMapOvr>
</p:sld>
</file>

<file path=ppt/slides/slide3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FED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907651" y="2279949"/>
            <a:ext cx="11677025" cy="11677025"/>
          </a:xfrm>
          <a:custGeom>
            <a:avLst/>
            <a:gdLst/>
            <a:ahLst/>
            <a:cxnLst/>
            <a:rect r="r" b="b" t="t" l="l"/>
            <a:pathLst>
              <a:path h="11677025" w="11677025">
                <a:moveTo>
                  <a:pt x="0" y="0"/>
                </a:moveTo>
                <a:lnTo>
                  <a:pt x="11677024" y="0"/>
                </a:lnTo>
                <a:lnTo>
                  <a:pt x="11677024" y="11677025"/>
                </a:lnTo>
                <a:lnTo>
                  <a:pt x="0" y="1167702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2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2079949" y="2545598"/>
            <a:ext cx="6433259" cy="7675255"/>
          </a:xfrm>
          <a:custGeom>
            <a:avLst/>
            <a:gdLst/>
            <a:ahLst/>
            <a:cxnLst/>
            <a:rect r="r" b="b" t="t" l="l"/>
            <a:pathLst>
              <a:path h="7675255" w="6433259">
                <a:moveTo>
                  <a:pt x="0" y="0"/>
                </a:moveTo>
                <a:lnTo>
                  <a:pt x="6433259" y="0"/>
                </a:lnTo>
                <a:lnTo>
                  <a:pt x="6433259" y="7675255"/>
                </a:lnTo>
                <a:lnTo>
                  <a:pt x="0" y="767525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203176" y="933450"/>
            <a:ext cx="6623162" cy="854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5000" b="true">
                <a:solidFill>
                  <a:srgbClr val="24508C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TEAM MEMBERS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15944302" y="-1976060"/>
            <a:ext cx="3952120" cy="3952120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4508C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-4583646" y="8214218"/>
            <a:ext cx="9567614" cy="9567614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4508C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2135949" y="8214218"/>
            <a:ext cx="1343160" cy="1343160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1203176" y="2478923"/>
            <a:ext cx="6623162" cy="41808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24508C"/>
                </a:solidFill>
                <a:latin typeface="Canva Sans"/>
                <a:ea typeface="Canva Sans"/>
                <a:cs typeface="Canva Sans"/>
                <a:sym typeface="Canva Sans"/>
              </a:rPr>
              <a:t>1- Amany Alsayed</a:t>
            </a:r>
          </a:p>
          <a:p>
            <a:pPr algn="l">
              <a:lnSpc>
                <a:spcPts val="4759"/>
              </a:lnSpc>
            </a:pP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24508C"/>
                </a:solidFill>
                <a:latin typeface="Canva Sans"/>
                <a:ea typeface="Canva Sans"/>
                <a:cs typeface="Canva Sans"/>
                <a:sym typeface="Canva Sans"/>
              </a:rPr>
              <a:t>2- Mariam Wael</a:t>
            </a:r>
          </a:p>
          <a:p>
            <a:pPr algn="l">
              <a:lnSpc>
                <a:spcPts val="4759"/>
              </a:lnSpc>
            </a:pP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24508C"/>
                </a:solidFill>
                <a:latin typeface="Canva Sans"/>
                <a:ea typeface="Canva Sans"/>
                <a:cs typeface="Canva Sans"/>
                <a:sym typeface="Canva Sans"/>
              </a:rPr>
              <a:t>3- Sara Ayman</a:t>
            </a:r>
          </a:p>
          <a:p>
            <a:pPr algn="l">
              <a:lnSpc>
                <a:spcPts val="4759"/>
              </a:lnSpc>
            </a:pP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24508C"/>
                </a:solidFill>
                <a:latin typeface="Canva Sans"/>
                <a:ea typeface="Canva Sans"/>
                <a:cs typeface="Canva Sans"/>
                <a:sym typeface="Canva Sans"/>
              </a:rPr>
              <a:t>4- Zad Walid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FED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591072" y="1655356"/>
            <a:ext cx="11677025" cy="11677025"/>
          </a:xfrm>
          <a:custGeom>
            <a:avLst/>
            <a:gdLst/>
            <a:ahLst/>
            <a:cxnLst/>
            <a:rect r="r" b="b" t="t" l="l"/>
            <a:pathLst>
              <a:path h="11677025" w="11677025">
                <a:moveTo>
                  <a:pt x="0" y="0"/>
                </a:moveTo>
                <a:lnTo>
                  <a:pt x="11677025" y="0"/>
                </a:lnTo>
                <a:lnTo>
                  <a:pt x="11677025" y="11677024"/>
                </a:lnTo>
                <a:lnTo>
                  <a:pt x="0" y="1167702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2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686151" y="2209522"/>
            <a:ext cx="8745598" cy="6307762"/>
          </a:xfrm>
          <a:custGeom>
            <a:avLst/>
            <a:gdLst/>
            <a:ahLst/>
            <a:cxnLst/>
            <a:rect r="r" b="b" t="t" l="l"/>
            <a:pathLst>
              <a:path h="6307762" w="8745598">
                <a:moveTo>
                  <a:pt x="0" y="0"/>
                </a:moveTo>
                <a:lnTo>
                  <a:pt x="8745597" y="0"/>
                </a:lnTo>
                <a:lnTo>
                  <a:pt x="8745597" y="6307762"/>
                </a:lnTo>
                <a:lnTo>
                  <a:pt x="0" y="630776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464369" y="1795184"/>
            <a:ext cx="5492673" cy="1657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599"/>
              </a:lnSpc>
            </a:pPr>
            <a:r>
              <a:rPr lang="en-US" sz="5499" b="true">
                <a:solidFill>
                  <a:srgbClr val="24508C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FIRST EXPERT SYSTEM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464369" y="3523492"/>
            <a:ext cx="6126703" cy="3413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20"/>
              </a:lnSpc>
            </a:pPr>
            <a:r>
              <a:rPr lang="en-US" sz="3000" b="true">
                <a:solidFill>
                  <a:srgbClr val="24508C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DENDRAL : </a:t>
            </a:r>
            <a:r>
              <a:rPr lang="en-US" sz="3000">
                <a:solidFill>
                  <a:srgbClr val="24508C"/>
                </a:solidFill>
                <a:latin typeface="Montserrat"/>
                <a:ea typeface="Montserrat"/>
                <a:cs typeface="Montserrat"/>
                <a:sym typeface="Montserrat"/>
              </a:rPr>
              <a:t>a rule-based program that was used to map the structure of molecules, to help chemists identify unknown organic molecules.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16464340" y="-2771020"/>
            <a:ext cx="3952120" cy="3952120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4508C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-4783807" y="7493868"/>
            <a:ext cx="9567614" cy="9567614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4508C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464369" y="7170135"/>
            <a:ext cx="2088165" cy="2088165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bg>
      <p:bgPr>
        <a:solidFill>
          <a:srgbClr val="DFED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464369" y="1795184"/>
            <a:ext cx="5492673" cy="828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599"/>
              </a:lnSpc>
            </a:pPr>
            <a:r>
              <a:rPr lang="en-US" sz="5499" b="true">
                <a:solidFill>
                  <a:srgbClr val="24508C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COMPONENTS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6464340" y="-2771020"/>
            <a:ext cx="3952120" cy="3952120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4508C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4783807" y="7493868"/>
            <a:ext cx="9567614" cy="9567614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4508C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464369" y="7170135"/>
            <a:ext cx="2088165" cy="2088165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2054016" y="3851454"/>
            <a:ext cx="2694558" cy="2694558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4508C">
                <a:alpha val="27843"/>
              </a:srgbClr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5883359" y="3851454"/>
            <a:ext cx="2694558" cy="2694558"/>
            <a:chOff x="0" y="0"/>
            <a:chExt cx="812800" cy="812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4508C">
                <a:alpha val="50980"/>
              </a:srgbClr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9711393" y="3851454"/>
            <a:ext cx="2694558" cy="2694558"/>
            <a:chOff x="0" y="0"/>
            <a:chExt cx="812800" cy="8128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4508C">
                <a:alpha val="67843"/>
              </a:srgbClr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13539426" y="3851454"/>
            <a:ext cx="2694558" cy="2694558"/>
            <a:chOff x="0" y="0"/>
            <a:chExt cx="812800" cy="81280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4508C">
                <a:alpha val="83922"/>
              </a:srgbClr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sp>
        <p:nvSpPr>
          <p:cNvPr name="TextBox 24" id="24"/>
          <p:cNvSpPr txBox="true"/>
          <p:nvPr/>
        </p:nvSpPr>
        <p:spPr>
          <a:xfrm rot="0">
            <a:off x="2228632" y="4878693"/>
            <a:ext cx="2345325" cy="727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  <a:spcBef>
                <a:spcPct val="0"/>
              </a:spcBef>
            </a:pPr>
            <a:r>
              <a:rPr lang="en-US" sz="2100">
                <a:solidFill>
                  <a:srgbClr val="0A0147"/>
                </a:solidFill>
                <a:latin typeface="Montserrat"/>
                <a:ea typeface="Montserrat"/>
                <a:cs typeface="Montserrat"/>
                <a:sym typeface="Montserrat"/>
              </a:rPr>
              <a:t>KNOWLEDGE AND RULE BASE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6144029" y="4860913"/>
            <a:ext cx="2173220" cy="727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  <a:spcBef>
                <a:spcPct val="0"/>
              </a:spcBef>
            </a:pPr>
            <a:r>
              <a:rPr lang="en-US" sz="2100">
                <a:solidFill>
                  <a:srgbClr val="0A0147"/>
                </a:solidFill>
                <a:latin typeface="Montserrat"/>
                <a:ea typeface="Montserrat"/>
                <a:cs typeface="Montserrat"/>
                <a:sym typeface="Montserrat"/>
              </a:rPr>
              <a:t>INFERECE ENGINE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0045228" y="4796155"/>
            <a:ext cx="2026888" cy="727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  <a:spcBef>
                <a:spcPct val="0"/>
              </a:spcBef>
            </a:pPr>
            <a:r>
              <a:rPr lang="en-US" sz="2100">
                <a:solidFill>
                  <a:srgbClr val="0A0147"/>
                </a:solidFill>
                <a:latin typeface="Montserrat"/>
                <a:ea typeface="Montserrat"/>
                <a:cs typeface="Montserrat"/>
                <a:sym typeface="Montserrat"/>
              </a:rPr>
              <a:t>USER INTERFACE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3632795" y="4860913"/>
            <a:ext cx="2507821" cy="727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  <a:spcBef>
                <a:spcPct val="0"/>
              </a:spcBef>
            </a:pPr>
            <a:r>
              <a:rPr lang="en-US" sz="2100">
                <a:solidFill>
                  <a:srgbClr val="0A0147"/>
                </a:solidFill>
                <a:latin typeface="Montserrat"/>
                <a:ea typeface="Montserrat"/>
                <a:cs typeface="Montserrat"/>
                <a:sym typeface="Montserrat"/>
              </a:rPr>
              <a:t>EXPLANATION SYSTEM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FED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607706" y="3546248"/>
            <a:ext cx="5651594" cy="5682590"/>
          </a:xfrm>
          <a:custGeom>
            <a:avLst/>
            <a:gdLst/>
            <a:ahLst/>
            <a:cxnLst/>
            <a:rect r="r" b="b" t="t" l="l"/>
            <a:pathLst>
              <a:path h="5682590" w="5651594">
                <a:moveTo>
                  <a:pt x="0" y="0"/>
                </a:moveTo>
                <a:lnTo>
                  <a:pt x="5651594" y="0"/>
                </a:lnTo>
                <a:lnTo>
                  <a:pt x="5651594" y="5682590"/>
                </a:lnTo>
                <a:lnTo>
                  <a:pt x="0" y="56825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186270" y="3756582"/>
            <a:ext cx="9197474" cy="26309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607"/>
              </a:lnSpc>
            </a:pPr>
            <a:r>
              <a:rPr lang="en-US" sz="7576" b="true">
                <a:solidFill>
                  <a:srgbClr val="24508C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TYPES OF EXPERT SYSTEMS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FED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84036" y="7481420"/>
            <a:ext cx="7570557" cy="1650893"/>
            <a:chOff x="0" y="0"/>
            <a:chExt cx="1993892" cy="43480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993892" cy="434803"/>
            </a:xfrm>
            <a:custGeom>
              <a:avLst/>
              <a:gdLst/>
              <a:ahLst/>
              <a:cxnLst/>
              <a:rect r="r" b="b" t="t" l="l"/>
              <a:pathLst>
                <a:path h="434803" w="1993892">
                  <a:moveTo>
                    <a:pt x="52154" y="0"/>
                  </a:moveTo>
                  <a:lnTo>
                    <a:pt x="1941737" y="0"/>
                  </a:lnTo>
                  <a:cubicBezTo>
                    <a:pt x="1970541" y="0"/>
                    <a:pt x="1993892" y="23350"/>
                    <a:pt x="1993892" y="52154"/>
                  </a:cubicBezTo>
                  <a:lnTo>
                    <a:pt x="1993892" y="382649"/>
                  </a:lnTo>
                  <a:cubicBezTo>
                    <a:pt x="1993892" y="411453"/>
                    <a:pt x="1970541" y="434803"/>
                    <a:pt x="1941737" y="434803"/>
                  </a:cubicBezTo>
                  <a:lnTo>
                    <a:pt x="52154" y="434803"/>
                  </a:lnTo>
                  <a:cubicBezTo>
                    <a:pt x="23350" y="434803"/>
                    <a:pt x="0" y="411453"/>
                    <a:pt x="0" y="382649"/>
                  </a:cubicBezTo>
                  <a:lnTo>
                    <a:pt x="0" y="52154"/>
                  </a:lnTo>
                  <a:cubicBezTo>
                    <a:pt x="0" y="23350"/>
                    <a:pt x="23350" y="0"/>
                    <a:pt x="52154" y="0"/>
                  </a:cubicBezTo>
                  <a:close/>
                </a:path>
              </a:pathLst>
            </a:custGeom>
            <a:solidFill>
              <a:srgbClr val="24508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993892" cy="4729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9694581" y="2608649"/>
            <a:ext cx="10233664" cy="10233664"/>
          </a:xfrm>
          <a:custGeom>
            <a:avLst/>
            <a:gdLst/>
            <a:ahLst/>
            <a:cxnLst/>
            <a:rect r="r" b="b" t="t" l="l"/>
            <a:pathLst>
              <a:path h="10233664" w="10233664">
                <a:moveTo>
                  <a:pt x="0" y="0"/>
                </a:moveTo>
                <a:lnTo>
                  <a:pt x="10233664" y="0"/>
                </a:lnTo>
                <a:lnTo>
                  <a:pt x="10233664" y="10233664"/>
                </a:lnTo>
                <a:lnTo>
                  <a:pt x="0" y="102336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2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0490444" y="3415584"/>
            <a:ext cx="7361306" cy="5962658"/>
          </a:xfrm>
          <a:custGeom>
            <a:avLst/>
            <a:gdLst/>
            <a:ahLst/>
            <a:cxnLst/>
            <a:rect r="r" b="b" t="t" l="l"/>
            <a:pathLst>
              <a:path h="5962658" w="7361306">
                <a:moveTo>
                  <a:pt x="0" y="0"/>
                </a:moveTo>
                <a:lnTo>
                  <a:pt x="7361307" y="0"/>
                </a:lnTo>
                <a:lnTo>
                  <a:pt x="7361307" y="5962658"/>
                </a:lnTo>
                <a:lnTo>
                  <a:pt x="0" y="596265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484036" y="1672024"/>
            <a:ext cx="11397296" cy="936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99"/>
              </a:lnSpc>
            </a:pPr>
            <a:r>
              <a:rPr lang="en-US" sz="5499" b="true">
                <a:solidFill>
                  <a:srgbClr val="24508C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RULE BASED EXPERT SYSTEM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503086" y="2942384"/>
            <a:ext cx="8987358" cy="3714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b="true">
                <a:solidFill>
                  <a:srgbClr val="24508C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In a rule based expert system, knowledge is represented as a set of rules. </a:t>
            </a:r>
          </a:p>
          <a:p>
            <a:pPr algn="l">
              <a:lnSpc>
                <a:spcPts val="4200"/>
              </a:lnSpc>
            </a:pPr>
          </a:p>
          <a:p>
            <a:pPr algn="l">
              <a:lnSpc>
                <a:spcPts val="4200"/>
              </a:lnSpc>
            </a:pPr>
            <a:r>
              <a:rPr lang="en-US" sz="3000" b="true">
                <a:solidFill>
                  <a:srgbClr val="24508C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Any rule consists of two parts: The IF part, called and antecedent (premise or condition) and THEN part, called the consequent (conclusion or action).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045941" y="7754416"/>
            <a:ext cx="6446747" cy="1047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b="true">
                <a:solidFill>
                  <a:srgbClr val="F5F6F7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IF {antecedent} </a:t>
            </a:r>
          </a:p>
          <a:p>
            <a:pPr algn="l" marL="0" indent="0" lvl="0">
              <a:lnSpc>
                <a:spcPts val="4200"/>
              </a:lnSpc>
              <a:spcBef>
                <a:spcPct val="0"/>
              </a:spcBef>
            </a:pPr>
            <a:r>
              <a:rPr lang="en-US" b="true" sz="3000">
                <a:solidFill>
                  <a:srgbClr val="F5F6F7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THEN {Consequent} 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-1745719" y="9150000"/>
            <a:ext cx="3491438" cy="3122967"/>
            <a:chOff x="0" y="0"/>
            <a:chExt cx="9087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908700" cy="812800"/>
            </a:xfrm>
            <a:custGeom>
              <a:avLst/>
              <a:gdLst/>
              <a:ahLst/>
              <a:cxnLst/>
              <a:rect r="r" b="b" t="t" l="l"/>
              <a:pathLst>
                <a:path h="812800" w="908700">
                  <a:moveTo>
                    <a:pt x="454350" y="0"/>
                  </a:moveTo>
                  <a:cubicBezTo>
                    <a:pt x="203420" y="0"/>
                    <a:pt x="0" y="181951"/>
                    <a:pt x="0" y="406400"/>
                  </a:cubicBezTo>
                  <a:cubicBezTo>
                    <a:pt x="0" y="630849"/>
                    <a:pt x="203420" y="812800"/>
                    <a:pt x="454350" y="812800"/>
                  </a:cubicBezTo>
                  <a:cubicBezTo>
                    <a:pt x="705281" y="812800"/>
                    <a:pt x="908700" y="630849"/>
                    <a:pt x="908700" y="406400"/>
                  </a:cubicBezTo>
                  <a:cubicBezTo>
                    <a:pt x="908700" y="181951"/>
                    <a:pt x="705281" y="0"/>
                    <a:pt x="454350" y="0"/>
                  </a:cubicBezTo>
                  <a:close/>
                </a:path>
              </a:pathLst>
            </a:custGeom>
            <a:solidFill>
              <a:srgbClr val="24508C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85191" y="38100"/>
              <a:ext cx="738319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5360148" y="-2923420"/>
            <a:ext cx="4903912" cy="4903912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4508C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15360148" y="520484"/>
            <a:ext cx="2088165" cy="2088165"/>
            <a:chOff x="0" y="0"/>
            <a:chExt cx="812800" cy="812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FED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571467" y="288307"/>
            <a:ext cx="8314953" cy="9710387"/>
          </a:xfrm>
          <a:custGeom>
            <a:avLst/>
            <a:gdLst/>
            <a:ahLst/>
            <a:cxnLst/>
            <a:rect r="r" b="b" t="t" l="l"/>
            <a:pathLst>
              <a:path h="9710387" w="8314953">
                <a:moveTo>
                  <a:pt x="0" y="0"/>
                </a:moveTo>
                <a:lnTo>
                  <a:pt x="8314953" y="0"/>
                </a:lnTo>
                <a:lnTo>
                  <a:pt x="8314953" y="9710386"/>
                </a:lnTo>
                <a:lnTo>
                  <a:pt x="0" y="971038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518" r="0" b="-518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1870172"/>
            <a:ext cx="8115300" cy="8127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654"/>
              </a:lnSpc>
              <a:spcBef>
                <a:spcPct val="0"/>
              </a:spcBef>
            </a:pPr>
            <a:r>
              <a:rPr lang="en-US" b="true" sz="4753">
                <a:solidFill>
                  <a:srgbClr val="24508C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STRUCTURE OF  SYSTEM 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853730" y="3610292"/>
            <a:ext cx="7382901" cy="48113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63599" indent="-431800" lvl="1">
              <a:lnSpc>
                <a:spcPts val="5599"/>
              </a:lnSpc>
              <a:buFont typeface="Arial"/>
              <a:buChar char="•"/>
            </a:pPr>
            <a:r>
              <a:rPr lang="en-US" b="true" sz="3999">
                <a:solidFill>
                  <a:srgbClr val="24508C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The knowledge base </a:t>
            </a:r>
          </a:p>
          <a:p>
            <a:pPr algn="l" marL="863599" indent="-431800" lvl="1">
              <a:lnSpc>
                <a:spcPts val="5599"/>
              </a:lnSpc>
              <a:buFont typeface="Arial"/>
              <a:buChar char="•"/>
            </a:pPr>
            <a:r>
              <a:rPr lang="en-US" b="true" sz="3999">
                <a:solidFill>
                  <a:srgbClr val="24508C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The database has set of facts </a:t>
            </a:r>
          </a:p>
          <a:p>
            <a:pPr algn="l" marL="863599" indent="-431800" lvl="1">
              <a:lnSpc>
                <a:spcPts val="5599"/>
              </a:lnSpc>
              <a:buFont typeface="Arial"/>
              <a:buChar char="•"/>
            </a:pPr>
            <a:r>
              <a:rPr lang="en-US" b="true" sz="3999">
                <a:solidFill>
                  <a:srgbClr val="24508C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Inference engine</a:t>
            </a:r>
          </a:p>
          <a:p>
            <a:pPr algn="l" marL="863599" indent="-431800" lvl="1">
              <a:lnSpc>
                <a:spcPts val="5599"/>
              </a:lnSpc>
              <a:buFont typeface="Arial"/>
              <a:buChar char="•"/>
            </a:pPr>
            <a:r>
              <a:rPr lang="en-US" b="true" sz="3999">
                <a:solidFill>
                  <a:srgbClr val="24508C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The explanation facility</a:t>
            </a:r>
          </a:p>
          <a:p>
            <a:pPr algn="l" marL="863599" indent="-431800" lvl="1">
              <a:lnSpc>
                <a:spcPts val="5599"/>
              </a:lnSpc>
              <a:buFont typeface="Arial"/>
              <a:buChar char="•"/>
            </a:pPr>
            <a:r>
              <a:rPr lang="en-US" b="true" sz="3999">
                <a:solidFill>
                  <a:srgbClr val="24508C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The user interface </a:t>
            </a:r>
          </a:p>
          <a:p>
            <a:pPr algn="l">
              <a:lnSpc>
                <a:spcPts val="4759"/>
              </a:lnSpc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FED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303898" y="2368181"/>
            <a:ext cx="10964199" cy="10964199"/>
          </a:xfrm>
          <a:custGeom>
            <a:avLst/>
            <a:gdLst/>
            <a:ahLst/>
            <a:cxnLst/>
            <a:rect r="r" b="b" t="t" l="l"/>
            <a:pathLst>
              <a:path h="10964199" w="10964199">
                <a:moveTo>
                  <a:pt x="0" y="0"/>
                </a:moveTo>
                <a:lnTo>
                  <a:pt x="10964199" y="0"/>
                </a:lnTo>
                <a:lnTo>
                  <a:pt x="10964199" y="10964199"/>
                </a:lnTo>
                <a:lnTo>
                  <a:pt x="0" y="109641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2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359100" y="4371795"/>
            <a:ext cx="7530498" cy="5431371"/>
          </a:xfrm>
          <a:custGeom>
            <a:avLst/>
            <a:gdLst/>
            <a:ahLst/>
            <a:cxnLst/>
            <a:rect r="r" b="b" t="t" l="l"/>
            <a:pathLst>
              <a:path h="5431371" w="7530498">
                <a:moveTo>
                  <a:pt x="0" y="0"/>
                </a:moveTo>
                <a:lnTo>
                  <a:pt x="7530498" y="0"/>
                </a:lnTo>
                <a:lnTo>
                  <a:pt x="7530498" y="5431371"/>
                </a:lnTo>
                <a:lnTo>
                  <a:pt x="0" y="543137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464369" y="1795184"/>
            <a:ext cx="7505358" cy="828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599"/>
              </a:lnSpc>
            </a:pPr>
            <a:r>
              <a:rPr lang="en-US" sz="5499" b="true">
                <a:solidFill>
                  <a:srgbClr val="24508C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STEPS 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464369" y="3327082"/>
            <a:ext cx="6747541" cy="37603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13333" indent="-356667" lvl="1">
              <a:lnSpc>
                <a:spcPts val="6079"/>
              </a:lnSpc>
              <a:buFont typeface="Arial"/>
              <a:buChar char="•"/>
            </a:pPr>
            <a:r>
              <a:rPr lang="en-US" b="true" sz="3303">
                <a:solidFill>
                  <a:srgbClr val="24508C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Collect user input</a:t>
            </a:r>
          </a:p>
          <a:p>
            <a:pPr algn="l" marL="713333" indent="-356667" lvl="1">
              <a:lnSpc>
                <a:spcPts val="6079"/>
              </a:lnSpc>
              <a:buFont typeface="Arial"/>
              <a:buChar char="•"/>
            </a:pPr>
            <a:r>
              <a:rPr lang="en-US" b="true" sz="3303">
                <a:solidFill>
                  <a:srgbClr val="24508C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Matching facts with rules</a:t>
            </a:r>
          </a:p>
          <a:p>
            <a:pPr algn="l" marL="713333" indent="-356667" lvl="1">
              <a:lnSpc>
                <a:spcPts val="6079"/>
              </a:lnSpc>
              <a:buFont typeface="Arial"/>
              <a:buChar char="•"/>
            </a:pPr>
            <a:r>
              <a:rPr lang="en-US" b="true" sz="3303">
                <a:solidFill>
                  <a:srgbClr val="24508C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Rule matching and firing</a:t>
            </a:r>
          </a:p>
          <a:p>
            <a:pPr algn="l" marL="713333" indent="-356667" lvl="1">
              <a:lnSpc>
                <a:spcPts val="6079"/>
              </a:lnSpc>
              <a:buFont typeface="Arial"/>
              <a:buChar char="•"/>
            </a:pPr>
            <a:r>
              <a:rPr lang="en-US" b="true" sz="3303">
                <a:solidFill>
                  <a:srgbClr val="24508C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Chaining</a:t>
            </a:r>
          </a:p>
          <a:p>
            <a:pPr algn="l" marL="713333" indent="-356667" lvl="1">
              <a:lnSpc>
                <a:spcPts val="6079"/>
              </a:lnSpc>
              <a:buFont typeface="Arial"/>
              <a:buChar char="•"/>
            </a:pPr>
            <a:r>
              <a:rPr lang="en-US" b="true" sz="3303">
                <a:solidFill>
                  <a:srgbClr val="24508C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Outputting the conclusion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16464340" y="-2771020"/>
            <a:ext cx="3952120" cy="3952120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4508C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-4783807" y="7493868"/>
            <a:ext cx="9567614" cy="9567614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4508C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464369" y="7170135"/>
            <a:ext cx="2088165" cy="2088165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DAGaVKl-J2A</dc:identifier>
  <dcterms:modified xsi:type="dcterms:W3CDTF">2011-08-01T06:04:30Z</dcterms:modified>
  <cp:revision>1</cp:revision>
  <dc:title>Expert Systems - Deep learning</dc:title>
</cp:coreProperties>
</file>