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3" r:id="rId7"/>
    <p:sldId id="269" r:id="rId8"/>
    <p:sldId id="267" r:id="rId9"/>
    <p:sldId id="268" r:id="rId10"/>
    <p:sldId id="271" r:id="rId11"/>
    <p:sldId id="275" r:id="rId12"/>
    <p:sldId id="279" r:id="rId13"/>
    <p:sldId id="280" r:id="rId14"/>
    <p:sldId id="281" r:id="rId15"/>
    <p:sldId id="282" r:id="rId16"/>
  </p:sldIdLst>
  <p:sldSz cx="9144000" cy="5143500" type="screen16x9"/>
  <p:notesSz cx="6858000" cy="9144000"/>
  <p:embeddedFontLst>
    <p:embeddedFont>
      <p:font typeface="Exo 2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  <p:embeddedFont>
      <p:font typeface="Shabnam" panose="020B0604020202020204" charset="-78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9EBCA8-6CF1-4643-A331-FA37AC79F41C}">
  <a:tblStyle styleId="{E59EBCA8-6CF1-4643-A331-FA37AC79F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6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cs typeface="B Titr" panose="00000700000000000000" pitchFamily="2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8" r:id="rId13"/>
    <p:sldLayoutId id="2147483670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B Titr" panose="00000700000000000000" pitchFamily="2" charset="-78"/>
          <a:cs typeface="B Titr" panose="00000700000000000000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B Titr" panose="00000700000000000000" pitchFamily="2" charset="-78"/>
              </a:rPr>
              <a:t>بازاریابی اینترنتی</a:t>
            </a:r>
            <a:endParaRPr dirty="0">
              <a:cs typeface="B Titr" panose="00000700000000000000" pitchFamily="2" charset="-78"/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0" y="143258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a-IR" dirty="0"/>
            </a:br>
            <a:r>
              <a:rPr lang="fa-IR" dirty="0"/>
              <a:t>مزایا و معایب بازاریابی اینترنتی</a:t>
            </a:r>
            <a:br>
              <a:rPr lang="fa-IR" dirty="0"/>
            </a:br>
            <a:endParaRPr dirty="0"/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04</a:t>
            </a:r>
            <a:endParaRPr dirty="0"/>
          </a:p>
        </p:txBody>
      </p:sp>
      <p:cxnSp>
        <p:nvCxnSpPr>
          <p:cNvPr id="439" name="Google Shape;439;p48"/>
          <p:cNvCxnSpPr>
            <a:cxnSpLocks/>
          </p:cNvCxnSpPr>
          <p:nvPr/>
        </p:nvCxnSpPr>
        <p:spPr>
          <a:xfrm>
            <a:off x="0" y="2737950"/>
            <a:ext cx="5059017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52"/>
          <p:cNvGrpSpPr/>
          <p:nvPr/>
        </p:nvGrpSpPr>
        <p:grpSpPr>
          <a:xfrm rot="10800000" flipH="1">
            <a:off x="-1479814" y="1382152"/>
            <a:ext cx="6442231" cy="3419060"/>
            <a:chOff x="1143010" y="2250267"/>
            <a:chExt cx="1695900" cy="2098336"/>
          </a:xfrm>
        </p:grpSpPr>
        <p:sp>
          <p:nvSpPr>
            <p:cNvPr id="498" name="Google Shape;498;p52"/>
            <p:cNvSpPr/>
            <p:nvPr/>
          </p:nvSpPr>
          <p:spPr>
            <a:xfrm>
              <a:off x="1593405" y="2250267"/>
              <a:ext cx="885900" cy="2098336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5" name="Google Shape;505;p52"/>
          <p:cNvGrpSpPr/>
          <p:nvPr/>
        </p:nvGrpSpPr>
        <p:grpSpPr>
          <a:xfrm rot="10800000" flipH="1">
            <a:off x="4462670" y="1172817"/>
            <a:ext cx="5957587" cy="3419058"/>
            <a:chOff x="720000" y="2913790"/>
            <a:chExt cx="2118910" cy="885900"/>
          </a:xfrm>
        </p:grpSpPr>
        <p:sp>
          <p:nvSpPr>
            <p:cNvPr id="506" name="Google Shape;506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7" name="Google Shape;507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00706A-0EE8-43B7-AB03-244B0A34B267}"/>
              </a:ext>
            </a:extLst>
          </p:cNvPr>
          <p:cNvSpPr txBox="1"/>
          <p:nvPr/>
        </p:nvSpPr>
        <p:spPr>
          <a:xfrm>
            <a:off x="4635308" y="1328074"/>
            <a:ext cx="231214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 مزایا: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1. امکان دسترسی آسان به مشتریان هدف در سراسر جهان.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2. هزینه‌های تبلیغات پایین‌تر نسبت به روش‌های سنتی.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3. امکان اندازه‌گیری دقیق و به‌روز عملکرد کمپین‌های بازاریابی.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4. امکان سفارشی‌سازی بیشتر و به‌تناسب با افراد مختلف.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5. امکان رسیدن به مخاطبان هدف در زمان و مکان مناسب برای آن‌ها.</a:t>
            </a:r>
          </a:p>
          <a:p>
            <a:pPr algn="ctr"/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C3850-C452-4251-A4E6-C8F26436679B}"/>
              </a:ext>
            </a:extLst>
          </p:cNvPr>
          <p:cNvSpPr txBox="1"/>
          <p:nvPr/>
        </p:nvSpPr>
        <p:spPr>
          <a:xfrm>
            <a:off x="441790" y="1328074"/>
            <a:ext cx="33196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معایب: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1. رقابت شدید و پرشور در بازار اینترنتی.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2. پیچیدگی‌های قوانین و مقررات مربوط به حفظ حریم خصوصی و امنیت اطلاعات.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3. وابستگی به فناوری و تغییرات مداوم در الگوریتم‌های موتورهای جستجو.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4. مشکل کاهش اعتبار به علت تقلب‌ها و جعلی بودن برخی وب‌سایت‌ها.</a:t>
            </a:r>
          </a:p>
          <a:p>
            <a:pPr algn="ctr"/>
            <a:r>
              <a:rPr lang="fa-IR" dirty="0">
                <a:solidFill>
                  <a:schemeClr val="bg1"/>
                </a:solidFill>
              </a:rPr>
              <a:t>5. نیاز به دانش فنی و مهارت‌های خاص برای موفقیت در بازاریابی اینترنتی.</a:t>
            </a:r>
          </a:p>
          <a:p>
            <a:pPr algn="ctr"/>
            <a:endParaRPr lang="fa-I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با تشکر از توجه شما</a:t>
            </a:r>
          </a:p>
        </p:txBody>
      </p: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8BCE-051F-4D2E-A265-78C3F9048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895D-872E-4CC5-9EFA-9102FF6DE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6252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9CE-C202-4847-857E-70AB50508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B7CE-0992-4CF5-B99E-4CD7EFC7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12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DC92-E8BE-4F23-AB2C-37AA058A0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A831-B984-4DAE-BBDE-6292CB6B9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00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فهرست مطالب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02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144148" y="598158"/>
            <a:ext cx="1974300" cy="491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/>
              <a:t>مقدمه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01</a:t>
            </a:r>
            <a:endParaRPr dirty="0"/>
          </a:p>
        </p:txBody>
      </p:sp>
      <p:sp>
        <p:nvSpPr>
          <p:cNvPr id="171" name="Google Shape;171;p35">
            <a:hlinkClick r:id="rId5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04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291451" y="23529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/>
              <a:t>مقایسه</a:t>
            </a: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712166" y="20986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/>
              <a:t>روش‌های بازاریابی اینترنتی</a:t>
            </a:r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7" y="4138046"/>
            <a:ext cx="20541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/>
              <a:t>مزایا و معایب بازاریابی اینترنتی</a:t>
            </a:r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-1158228" y="30783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مقدمه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3173850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01</a:t>
            </a:r>
            <a:endParaRPr dirty="0"/>
          </a:p>
        </p:txBody>
      </p:sp>
      <p:cxnSp>
        <p:nvCxnSpPr>
          <p:cNvPr id="194" name="Google Shape;194;p36"/>
          <p:cNvCxnSpPr>
            <a:cxnSpLocks/>
          </p:cNvCxnSpPr>
          <p:nvPr/>
        </p:nvCxnSpPr>
        <p:spPr>
          <a:xfrm>
            <a:off x="0" y="4028275"/>
            <a:ext cx="615315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8ACE7D-C25A-0117-316A-D547582CFD16}"/>
              </a:ext>
            </a:extLst>
          </p:cNvPr>
          <p:cNvSpPr txBox="1"/>
          <p:nvPr/>
        </p:nvSpPr>
        <p:spPr>
          <a:xfrm>
            <a:off x="1687252" y="1420137"/>
            <a:ext cx="5764696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sz="1800" dirty="0">
                <a:solidFill>
                  <a:prstClr val="black">
                    <a:lumMod val="95000"/>
                    <a:lumOff val="5000"/>
                  </a:prstClr>
                </a:solidFill>
                <a:latin typeface="Shabnam" panose="020B0603030804020204" pitchFamily="34" charset="-78"/>
                <a:cs typeface="B Nazanin" panose="00000400000000000000" pitchFamily="2" charset="-78"/>
              </a:rPr>
              <a:t> استفاده از ابزارها و تکنیک‌های اینترنتی برای تبلیغ، ترویج و فروش محصولات و خدمات است. این شامل استفاده از وب‌سایت، رسانه‌های اجتماعی، ایمیل مارکتینگ، تبلیغات آنلاین، سئو، محتوا مارکتینگ و... می‌شود.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5E73-3ABF-44E2-BFD8-1F056CAC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8175"/>
            <a:ext cx="28575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B586B-B443-446E-B459-257DFA68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"/>
            <a:ext cx="2857500" cy="149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1;p36">
            <a:extLst>
              <a:ext uri="{FF2B5EF4-FFF2-40B4-BE49-F238E27FC236}">
                <a16:creationId xmlns:a16="http://schemas.microsoft.com/office/drawing/2014/main" id="{40A3D015-DA79-B012-059C-9398CE79F5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069250" y="2822821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مقایسه و بررسی</a:t>
            </a:r>
            <a:endParaRPr dirty="0"/>
          </a:p>
        </p:txBody>
      </p:sp>
      <p:sp>
        <p:nvSpPr>
          <p:cNvPr id="9" name="Google Shape;192;p36">
            <a:extLst>
              <a:ext uri="{FF2B5EF4-FFF2-40B4-BE49-F238E27FC236}">
                <a16:creationId xmlns:a16="http://schemas.microsoft.com/office/drawing/2014/main" id="{F7237D16-0F34-AAC2-2F1B-27AF82FB48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5632275" y="214049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02</a:t>
            </a:r>
            <a:endParaRPr dirty="0"/>
          </a:p>
        </p:txBody>
      </p:sp>
      <p:cxnSp>
        <p:nvCxnSpPr>
          <p:cNvPr id="11" name="Google Shape;194;p36">
            <a:extLst>
              <a:ext uri="{FF2B5EF4-FFF2-40B4-BE49-F238E27FC236}">
                <a16:creationId xmlns:a16="http://schemas.microsoft.com/office/drawing/2014/main" id="{60193178-44E9-3A28-02C9-B7822C041198}"/>
              </a:ext>
            </a:extLst>
          </p:cNvPr>
          <p:cNvCxnSpPr>
            <a:cxnSpLocks/>
          </p:cNvCxnSpPr>
          <p:nvPr/>
        </p:nvCxnSpPr>
        <p:spPr>
          <a:xfrm>
            <a:off x="4572000" y="3844921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0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A55B3C-3BCB-4B81-B3FB-3C9C25D1ED96}"/>
              </a:ext>
            </a:extLst>
          </p:cNvPr>
          <p:cNvSpPr txBox="1"/>
          <p:nvPr/>
        </p:nvSpPr>
        <p:spPr>
          <a:xfrm>
            <a:off x="3835617" y="2337389"/>
            <a:ext cx="161196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dirty="0"/>
              <a:t>نگاه کلی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5FBF4-1059-4C1E-8FBF-28C272F135B8}"/>
              </a:ext>
            </a:extLst>
          </p:cNvPr>
          <p:cNvSpPr txBox="1"/>
          <p:nvPr/>
        </p:nvSpPr>
        <p:spPr>
          <a:xfrm>
            <a:off x="5784574" y="1013791"/>
            <a:ext cx="20474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/>
              <a:t>بازاریابی اینترنتی</a:t>
            </a:r>
          </a:p>
          <a:p>
            <a:pPr algn="ctr"/>
            <a:endParaRPr lang="fa-IR" sz="1600" dirty="0"/>
          </a:p>
          <a:p>
            <a:pPr algn="ctr"/>
            <a:r>
              <a:rPr lang="fa-IR" sz="1600" dirty="0"/>
              <a:t>درون گرا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0DDA7-251E-401A-B771-68995B377A0D}"/>
              </a:ext>
            </a:extLst>
          </p:cNvPr>
          <p:cNvSpPr txBox="1"/>
          <p:nvPr/>
        </p:nvSpPr>
        <p:spPr>
          <a:xfrm>
            <a:off x="1043609" y="2922104"/>
            <a:ext cx="193813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800" dirty="0"/>
              <a:t>بازاریابی سنتی</a:t>
            </a:r>
          </a:p>
          <a:p>
            <a:pPr algn="ctr"/>
            <a:endParaRPr lang="fa-IR" sz="1800" dirty="0"/>
          </a:p>
          <a:p>
            <a:pPr algn="ctr"/>
            <a:r>
              <a:rPr lang="fa-IR" sz="1800" dirty="0"/>
              <a:t>برون گرا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543041" y="782200"/>
            <a:ext cx="2345637" cy="3285904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809711" y="77882"/>
            <a:ext cx="2074852" cy="3668384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914401" y="1033670"/>
            <a:ext cx="3766928" cy="2653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💻 بازار یابی اینترنتی: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1. استفاده از پلتفرم‌های آنلاین برای رساندن پیام‌های تبلیغاتی به مشتریان هدف.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2. دقت بیشتر در تحلیل داده‌ها و شناخت رفتار مشتریان اینترنتی.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3. امکان اندازه‌گیری دقیق کمپین‌ها 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4. امکانات گسترده‌تری برای خلق ارتباط با مشتریان و ارائه خدمات پس از فروش</a:t>
            </a:r>
          </a:p>
          <a:p>
            <a:pPr marL="0" lvl="0" indent="0" algn="ctr" rtl="1"/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4"/>
          </p:nvPr>
        </p:nvSpPr>
        <p:spPr>
          <a:xfrm>
            <a:off x="5308707" y="1480930"/>
            <a:ext cx="3050105" cy="2653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📰 بازار یابی سنتی: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1. استفاده از وسایل ارتباطی سنتی مانند تلویزیون، رادیو، روزنامه و تبلیغات خارج از خانه.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2. محدودیت‌هایی در اندازه‌گیری دقیق اثربخشی تبلیغات.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3. امکان ایجاد ارتباط خودجداگانه با مشتریان کمتر.</a:t>
            </a:r>
          </a:p>
          <a:p>
            <a:pPr marL="0" lvl="0" indent="0"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4. استراتژی‌های تبلیغاتی معمولاً به صورت یکطرفه است و امکان بازخورد فوری از مشتریان کمتر است.</a:t>
            </a:r>
          </a:p>
          <a:p>
            <a:pPr marL="0" lvl="0" indent="0" algn="ctr" rtl="1"/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روش‌های بازاریابی اینترنتی 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03</a:t>
            </a:r>
            <a:endParaRPr dirty="0"/>
          </a:p>
        </p:txBody>
      </p:sp>
      <p:cxnSp>
        <p:nvCxnSpPr>
          <p:cNvPr id="347" name="Google Shape;347;p44"/>
          <p:cNvCxnSpPr>
            <a:cxnSpLocks/>
          </p:cNvCxnSpPr>
          <p:nvPr/>
        </p:nvCxnSpPr>
        <p:spPr>
          <a:xfrm>
            <a:off x="3200400" y="2744700"/>
            <a:ext cx="5987025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سئو </a:t>
            </a:r>
          </a:p>
        </p:txBody>
      </p:sp>
      <p:sp>
        <p:nvSpPr>
          <p:cNvPr id="362" name="Google Shape;362;p45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تبلیغات پرداخت به‌کلیک </a:t>
            </a:r>
          </a:p>
        </p:txBody>
      </p:sp>
      <p:sp>
        <p:nvSpPr>
          <p:cNvPr id="364" name="Google Shape;364;p45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بازاریابی محتوا </a:t>
            </a:r>
          </a:p>
        </p:txBody>
      </p:sp>
      <p:sp>
        <p:nvSpPr>
          <p:cNvPr id="366" name="Google Shape;366;p45"/>
          <p:cNvSpPr txBox="1">
            <a:spLocks noGrp="1"/>
          </p:cNvSpPr>
          <p:nvPr>
            <p:ph type="ctrTitle" idx="7"/>
          </p:nvPr>
        </p:nvSpPr>
        <p:spPr>
          <a:xfrm>
            <a:off x="3488635" y="3549862"/>
            <a:ext cx="1998982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تبلیغات در شبکه‌های اجتماعی </a:t>
            </a:r>
          </a:p>
        </p:txBody>
      </p:sp>
      <p:sp>
        <p:nvSpPr>
          <p:cNvPr id="368" name="Google Shape;368;p45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ایمیل مارکتینگ </a:t>
            </a:r>
          </a:p>
        </p:txBody>
      </p:sp>
      <p:sp>
        <p:nvSpPr>
          <p:cNvPr id="370" name="Google Shape;370;p45"/>
          <p:cNvSpPr txBox="1">
            <a:spLocks noGrp="1"/>
          </p:cNvSpPr>
          <p:nvPr>
            <p:ph type="ctrTitle" idx="14"/>
          </p:nvPr>
        </p:nvSpPr>
        <p:spPr>
          <a:xfrm>
            <a:off x="6979901" y="3410554"/>
            <a:ext cx="1780500" cy="720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br>
              <a:rPr lang="fa-IR" dirty="0"/>
            </a:br>
            <a:r>
              <a:rPr lang="fa-IR" dirty="0"/>
              <a:t>محتواگذاری ویدیویی </a:t>
            </a:r>
            <a:br>
              <a:rPr lang="fa-IR" dirty="0"/>
            </a:br>
            <a:endParaRPr lang="fa-IR" dirty="0"/>
          </a:p>
        </p:txBody>
      </p:sp>
      <p:cxnSp>
        <p:nvCxnSpPr>
          <p:cNvPr id="372" name="Google Shape;372;p45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45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4" name="Google Shape;374;p45"/>
          <p:cNvGrpSpPr/>
          <p:nvPr/>
        </p:nvGrpSpPr>
        <p:grpSpPr>
          <a:xfrm>
            <a:off x="2828333" y="1307814"/>
            <a:ext cx="278692" cy="331130"/>
            <a:chOff x="-48233050" y="3569725"/>
            <a:chExt cx="252050" cy="299475"/>
          </a:xfrm>
        </p:grpSpPr>
        <p:sp>
          <p:nvSpPr>
            <p:cNvPr id="375" name="Google Shape;375;p45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379" name="Google Shape;379;p45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45"/>
          <p:cNvGrpSpPr/>
          <p:nvPr/>
        </p:nvGrpSpPr>
        <p:grpSpPr>
          <a:xfrm>
            <a:off x="4414286" y="1311087"/>
            <a:ext cx="332677" cy="330964"/>
            <a:chOff x="-47155575" y="3200500"/>
            <a:chExt cx="300875" cy="299325"/>
          </a:xfrm>
        </p:grpSpPr>
        <p:sp>
          <p:nvSpPr>
            <p:cNvPr id="389" name="Google Shape;389;p45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45"/>
          <p:cNvGrpSpPr/>
          <p:nvPr/>
        </p:nvGrpSpPr>
        <p:grpSpPr>
          <a:xfrm>
            <a:off x="4431899" y="3043763"/>
            <a:ext cx="330936" cy="330107"/>
            <a:chOff x="-47154000" y="3939275"/>
            <a:chExt cx="299300" cy="298550"/>
          </a:xfrm>
        </p:grpSpPr>
        <p:sp>
          <p:nvSpPr>
            <p:cNvPr id="396" name="Google Shape;396;p45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5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401" name="Google Shape;401;p45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3" name="Google Shape;403;p45"/>
          <p:cNvGrpSpPr/>
          <p:nvPr/>
        </p:nvGrpSpPr>
        <p:grpSpPr>
          <a:xfrm>
            <a:off x="6064921" y="3041415"/>
            <a:ext cx="334924" cy="334820"/>
            <a:chOff x="5642475" y="1435075"/>
            <a:chExt cx="481975" cy="481825"/>
          </a:xfrm>
        </p:grpSpPr>
        <p:sp>
          <p:nvSpPr>
            <p:cNvPr id="404" name="Google Shape;404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353</Words>
  <Application>Microsoft Office PowerPoint</Application>
  <PresentationFormat>On-screen Show (16:9)</PresentationFormat>
  <Paragraphs>55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Exo 2</vt:lpstr>
      <vt:lpstr>Arial</vt:lpstr>
      <vt:lpstr>Roboto Condensed Light</vt:lpstr>
      <vt:lpstr>Fira Sans Extra Condensed Medium</vt:lpstr>
      <vt:lpstr>Shabnam</vt:lpstr>
      <vt:lpstr>Tech Newsletter XL by Slidesgo</vt:lpstr>
      <vt:lpstr>بازاریابی اینترنتی</vt:lpstr>
      <vt:lpstr>فهرست مطالب</vt:lpstr>
      <vt:lpstr>مقدمه</vt:lpstr>
      <vt:lpstr>PowerPoint Presentation</vt:lpstr>
      <vt:lpstr>مقایسه و بررسی</vt:lpstr>
      <vt:lpstr>PowerPoint Presentation</vt:lpstr>
      <vt:lpstr>PowerPoint Presentation</vt:lpstr>
      <vt:lpstr>روش‌های بازاریابی اینترنتی </vt:lpstr>
      <vt:lpstr>سئو </vt:lpstr>
      <vt:lpstr> مزایا و معایب بازاریابی اینترنتی </vt:lpstr>
      <vt:lpstr>PowerPoint Presentation</vt:lpstr>
      <vt:lpstr>با تشکر از توجه شما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MOHAMAD</dc:creator>
  <cp:lastModifiedBy>Senator</cp:lastModifiedBy>
  <cp:revision>10</cp:revision>
  <dcterms:modified xsi:type="dcterms:W3CDTF">2024-05-26T07:48:40Z</dcterms:modified>
</cp:coreProperties>
</file>