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7" r:id="rId3"/>
    <p:sldId id="268" r:id="rId4"/>
    <p:sldId id="269" r:id="rId5"/>
    <p:sldId id="270" r:id="rId6"/>
    <p:sldId id="271" r:id="rId7"/>
    <p:sldId id="278" r:id="rId8"/>
    <p:sldId id="280" r:id="rId9"/>
    <p:sldId id="281" r:id="rId10"/>
    <p:sldId id="27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53" autoAdjust="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ngr.oregonstate.edu/~zaengled/ClimbOn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109083"/>
            <a:ext cx="6629400" cy="2743200"/>
          </a:xfrm>
        </p:spPr>
        <p:txBody>
          <a:bodyPr/>
          <a:lstStyle/>
          <a:p>
            <a:r>
              <a:rPr lang="en-US" dirty="0" err="1"/>
              <a:t>ClimbOn</a:t>
            </a:r>
            <a:br>
              <a:rPr lang="en-US" dirty="0"/>
            </a:br>
            <a:r>
              <a:rPr lang="en-US" sz="3200" dirty="0"/>
              <a:t>Rock Climbing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4961614"/>
            <a:ext cx="6629400" cy="564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Devon Cash</a:t>
            </a:r>
          </a:p>
          <a:p>
            <a:r>
              <a:rPr lang="en-US" dirty="0"/>
              <a:t>Dakota Zaengle</a:t>
            </a:r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60661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33723"/>
            <a:ext cx="96012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aim to provide a website anyone can access to find and share new and interesting rock climbing locations.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1957512"/>
            <a:ext cx="9601200" cy="606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Functionality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672301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Anyone can view most of the website content</a:t>
            </a:r>
          </a:p>
          <a:p>
            <a:r>
              <a:rPr lang="en-US" dirty="0"/>
              <a:t>Locations are divided into: outdoor climbing sites, gyms, and stores. All three can be reviewed by logged in users.</a:t>
            </a:r>
          </a:p>
          <a:p>
            <a:r>
              <a:rPr lang="en-US" dirty="0"/>
              <a:t>Outdoor sites and gyms also display the climbing routes they have available.</a:t>
            </a:r>
          </a:p>
          <a:p>
            <a:r>
              <a:rPr lang="en-US" dirty="0"/>
              <a:t>Users can create new outdoor sites and suggest new gyms/stores.</a:t>
            </a:r>
          </a:p>
          <a:p>
            <a:r>
              <a:rPr lang="en-US" dirty="0"/>
              <a:t>Users can add routes to gyms and outdoor sites.</a:t>
            </a:r>
          </a:p>
          <a:p>
            <a:r>
              <a:rPr lang="en-US" dirty="0"/>
              <a:t>Admins can approve suggested gyms/stores.</a:t>
            </a: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4147931" y="1895722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1064" y="1895723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4798" y="1895721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8887" y="1959993"/>
            <a:ext cx="1053548" cy="6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78887" y="3191123"/>
            <a:ext cx="1053548" cy="6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064" y="3930594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47931" y="3897462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Outdoors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83394" y="3897463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68546" y="5562267"/>
            <a:ext cx="1053548" cy="6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Climbing 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5361" y="5720962"/>
            <a:ext cx="1053548" cy="6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cxnSp>
        <p:nvCxnSpPr>
          <p:cNvPr id="16" name="Straight Arrow Connector 15"/>
          <p:cNvCxnSpPr>
            <a:stCxn id="4" idx="2"/>
            <a:endCxn id="12" idx="0"/>
          </p:cNvCxnSpPr>
          <p:nvPr/>
        </p:nvCxnSpPr>
        <p:spPr>
          <a:xfrm>
            <a:off x="5006672" y="2659047"/>
            <a:ext cx="0" cy="123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11" idx="0"/>
          </p:cNvCxnSpPr>
          <p:nvPr/>
        </p:nvCxnSpPr>
        <p:spPr>
          <a:xfrm flipH="1">
            <a:off x="1609805" y="2659047"/>
            <a:ext cx="3396867" cy="127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5006672" y="2659047"/>
            <a:ext cx="3135463" cy="123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5" idx="0"/>
          </p:cNvCxnSpPr>
          <p:nvPr/>
        </p:nvCxnSpPr>
        <p:spPr>
          <a:xfrm>
            <a:off x="8142135" y="4660788"/>
            <a:ext cx="0" cy="106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15" idx="3"/>
            <a:endCxn id="10" idx="2"/>
          </p:cNvCxnSpPr>
          <p:nvPr/>
        </p:nvCxnSpPr>
        <p:spPr>
          <a:xfrm flipV="1">
            <a:off x="8668909" y="3825902"/>
            <a:ext cx="1836752" cy="221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12" idx="2"/>
            <a:endCxn id="14" idx="0"/>
          </p:cNvCxnSpPr>
          <p:nvPr/>
        </p:nvCxnSpPr>
        <p:spPr>
          <a:xfrm rot="5400000">
            <a:off x="3550256" y="4105851"/>
            <a:ext cx="901480" cy="2011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12" idx="2"/>
            <a:endCxn id="15" idx="1"/>
          </p:cNvCxnSpPr>
          <p:nvPr/>
        </p:nvCxnSpPr>
        <p:spPr>
          <a:xfrm rot="16200000" flipH="1">
            <a:off x="5622234" y="4045224"/>
            <a:ext cx="1377565" cy="2608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cxnSpLocks/>
            <a:stCxn id="11" idx="1"/>
            <a:endCxn id="14" idx="1"/>
          </p:cNvCxnSpPr>
          <p:nvPr/>
        </p:nvCxnSpPr>
        <p:spPr>
          <a:xfrm rot="10800000" flipH="1" flipV="1">
            <a:off x="751064" y="4312257"/>
            <a:ext cx="1717482" cy="1567400"/>
          </a:xfrm>
          <a:prstGeom prst="bentConnector3">
            <a:avLst>
              <a:gd name="adj1" fmla="val -13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4" idx="1"/>
            <a:endCxn id="7" idx="3"/>
          </p:cNvCxnSpPr>
          <p:nvPr/>
        </p:nvCxnSpPr>
        <p:spPr>
          <a:xfrm rot="10800000" flipV="1">
            <a:off x="2468547" y="2277384"/>
            <a:ext cx="16793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stCxn id="4" idx="3"/>
            <a:endCxn id="8" idx="1"/>
          </p:cNvCxnSpPr>
          <p:nvPr/>
        </p:nvCxnSpPr>
        <p:spPr>
          <a:xfrm flipV="1">
            <a:off x="5865413" y="2277384"/>
            <a:ext cx="16793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8" idx="2"/>
            <a:endCxn id="9" idx="0"/>
          </p:cNvCxnSpPr>
          <p:nvPr/>
        </p:nvCxnSpPr>
        <p:spPr>
          <a:xfrm rot="5400000" flipH="1" flipV="1">
            <a:off x="9105073" y="1258459"/>
            <a:ext cx="699053" cy="2102122"/>
          </a:xfrm>
          <a:prstGeom prst="bentConnector5">
            <a:avLst>
              <a:gd name="adj1" fmla="val -32701"/>
              <a:gd name="adj2" fmla="val 57896"/>
              <a:gd name="adj3" fmla="val 132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stCxn id="8" idx="2"/>
            <a:endCxn id="10" idx="0"/>
          </p:cNvCxnSpPr>
          <p:nvPr/>
        </p:nvCxnSpPr>
        <p:spPr>
          <a:xfrm rot="16200000" flipH="1">
            <a:off x="9188562" y="1874023"/>
            <a:ext cx="532077" cy="210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15" idx="1"/>
          </p:cNvCxnSpPr>
          <p:nvPr/>
        </p:nvCxnSpPr>
        <p:spPr>
          <a:xfrm>
            <a:off x="2468546" y="4312257"/>
            <a:ext cx="5146815" cy="172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Bootstrap Sidebar</a:t>
            </a:r>
          </a:p>
          <a:p>
            <a:r>
              <a:rPr lang="en-US" dirty="0"/>
              <a:t>Some AJAX</a:t>
            </a:r>
          </a:p>
          <a:p>
            <a:r>
              <a:rPr lang="en-US" dirty="0"/>
              <a:t>Modal Login/Reviews/Routes</a:t>
            </a:r>
          </a:p>
        </p:txBody>
      </p:sp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HTML/CSS/JAVASCRIPT/PHP</a:t>
            </a:r>
          </a:p>
          <a:p>
            <a:r>
              <a:rPr lang="en-US" dirty="0"/>
              <a:t>Used </a:t>
            </a:r>
            <a:r>
              <a:rPr lang="en-US" dirty="0" err="1"/>
              <a:t>Javascript</a:t>
            </a:r>
            <a:r>
              <a:rPr lang="en-US" dirty="0"/>
              <a:t> to display Modals and update content. Also used for sidebar.</a:t>
            </a:r>
          </a:p>
        </p:txBody>
      </p:sp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373711"/>
            <a:ext cx="4901979" cy="1383528"/>
          </a:xfrm>
        </p:spPr>
        <p:txBody>
          <a:bodyPr/>
          <a:lstStyle/>
          <a:p>
            <a:r>
              <a:rPr lang="en-US" dirty="0"/>
              <a:t>Implementation: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32" y="552721"/>
            <a:ext cx="7511367" cy="5581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37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71" y="222636"/>
            <a:ext cx="9727758" cy="714292"/>
          </a:xfrm>
        </p:spPr>
        <p:txBody>
          <a:bodyPr/>
          <a:lstStyle/>
          <a:p>
            <a:r>
              <a:rPr lang="en-US" dirty="0"/>
              <a:t>Implementation: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98" y="936928"/>
            <a:ext cx="12038939" cy="5463872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`Gym` (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gymID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`name` varchar(50)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`image`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managerName</a:t>
            </a:r>
            <a:r>
              <a:rPr lang="en-US" sz="1300" dirty="0">
                <a:latin typeface="Arial Narrow" panose="020B0606020202030204" pitchFamily="34" charset="0"/>
              </a:rPr>
              <a:t>` varchar(20) DEFAULT NULL,  `published` </a:t>
            </a:r>
            <a:r>
              <a:rPr lang="en-US" sz="1300" dirty="0" err="1">
                <a:latin typeface="Arial Narrow" panose="020B0606020202030204" pitchFamily="34" charset="0"/>
              </a:rPr>
              <a:t>tinyint</a:t>
            </a:r>
            <a:r>
              <a:rPr lang="en-US" sz="1300" dirty="0">
                <a:latin typeface="Arial Narrow" panose="020B0606020202030204" pitchFamily="34" charset="0"/>
              </a:rPr>
              <a:t>(1)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`Reviews`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reviewKey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userName</a:t>
            </a:r>
            <a:r>
              <a:rPr lang="en-US" sz="1300" dirty="0">
                <a:latin typeface="Arial Narrow" panose="020B0606020202030204" pitchFamily="34" charset="0"/>
              </a:rPr>
              <a:t>` varchar(20)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objid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`body`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`stars`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`timestamp` timestamp NOT NULL DEFAULT CURRENT_TIMESTAMP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`Location`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objid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`type`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(1) NOT NULL DEFAULT '0’,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`city` varchar(20)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`state` varchar(2)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`zip`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`address` varchar(50) NOT NULL,  `rating` float DEFAULT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`Route`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routeID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`available` </a:t>
            </a:r>
            <a:r>
              <a:rPr lang="en-US" sz="1300" dirty="0" err="1">
                <a:latin typeface="Arial Narrow" panose="020B0606020202030204" pitchFamily="34" charset="0"/>
              </a:rPr>
              <a:t>tinyint</a:t>
            </a:r>
            <a:r>
              <a:rPr lang="en-US" sz="1300" dirty="0">
                <a:latin typeface="Arial Narrow" panose="020B0606020202030204" pitchFamily="34" charset="0"/>
              </a:rPr>
              <a:t>(1)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`difficulty` varchar(10)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`image`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locationID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`Site`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siteID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`name` varchar(50)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`image`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lat</a:t>
            </a:r>
            <a:r>
              <a:rPr lang="en-US" sz="1300" dirty="0">
                <a:latin typeface="Arial Narrow" panose="020B0606020202030204" pitchFamily="34" charset="0"/>
              </a:rPr>
              <a:t>` float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lng</a:t>
            </a:r>
            <a:r>
              <a:rPr lang="en-US" sz="1300" dirty="0">
                <a:latin typeface="Arial Narrow" panose="020B0606020202030204" pitchFamily="34" charset="0"/>
              </a:rPr>
              <a:t>` float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`directions` varchar(500) DEFAULT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`Store`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storeID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`name` varchar(50)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`image`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managerName</a:t>
            </a:r>
            <a:r>
              <a:rPr lang="en-US" sz="1300" dirty="0">
                <a:latin typeface="Arial Narrow" panose="020B0606020202030204" pitchFamily="34" charset="0"/>
              </a:rPr>
              <a:t>` varchar(20) DEFAULT NULL,  `published` </a:t>
            </a:r>
            <a:r>
              <a:rPr lang="en-US" sz="1300" dirty="0" err="1">
                <a:latin typeface="Arial Narrow" panose="020B0606020202030204" pitchFamily="34" charset="0"/>
              </a:rPr>
              <a:t>tinyint</a:t>
            </a:r>
            <a:r>
              <a:rPr lang="en-US" sz="1300" dirty="0">
                <a:latin typeface="Arial Narrow" panose="020B0606020202030204" pitchFamily="34" charset="0"/>
              </a:rPr>
              <a:t>(1)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`User`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`avatar`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`password` varchar(20)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userName</a:t>
            </a:r>
            <a:r>
              <a:rPr lang="en-US" sz="1300" dirty="0">
                <a:latin typeface="Arial Narrow" panose="020B0606020202030204" pitchFamily="34" charset="0"/>
              </a:rPr>
              <a:t>` varchar(20)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`Skill`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DEFAULT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`Admin` (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`</a:t>
            </a:r>
            <a:r>
              <a:rPr lang="en-US" sz="1300" dirty="0" err="1">
                <a:latin typeface="Arial Narrow" panose="020B0606020202030204" pitchFamily="34" charset="0"/>
              </a:rPr>
              <a:t>userName</a:t>
            </a:r>
            <a:r>
              <a:rPr lang="en-US" sz="1300" dirty="0">
                <a:latin typeface="Arial Narrow" panose="020B0606020202030204" pitchFamily="34" charset="0"/>
              </a:rPr>
              <a:t>` varchar(20)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 Narrow" panose="020B0606020202030204" pitchFamily="34" charset="0"/>
              </a:rPr>
              <a:t>NOT INCLUDING FOREIGN KEYS.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 Narrow" panose="020B0606020202030204" pitchFamily="34" charset="0"/>
              </a:rPr>
              <a:t>Foreign key relations on previous page.</a:t>
            </a:r>
          </a:p>
        </p:txBody>
      </p:sp>
    </p:spTree>
    <p:extLst>
      <p:ext uri="{BB962C8B-B14F-4D97-AF65-F5344CB8AC3E}">
        <p14:creationId xmlns:p14="http://schemas.microsoft.com/office/powerpoint/2010/main" val="40363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71" y="222636"/>
            <a:ext cx="9727758" cy="714292"/>
          </a:xfrm>
        </p:spPr>
        <p:txBody>
          <a:bodyPr/>
          <a:lstStyle/>
          <a:p>
            <a:r>
              <a:rPr lang="en-US" dirty="0"/>
              <a:t>Implementation: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98" y="936928"/>
            <a:ext cx="12038939" cy="5463872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 Narrow" panose="020B0606020202030204" pitchFamily="34" charset="0"/>
              </a:rPr>
              <a:t>PROCEDURE: Allows admins to publish Gyms and Stores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DELIMITER $$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DEFINER=`cs340_zaengled`@`%` PROCEDURE `</a:t>
            </a:r>
            <a:r>
              <a:rPr lang="en-US" sz="1300" dirty="0" err="1">
                <a:latin typeface="Arial Narrow" panose="020B0606020202030204" pitchFamily="34" charset="0"/>
              </a:rPr>
              <a:t>publishGymOrStore</a:t>
            </a:r>
            <a:r>
              <a:rPr lang="en-US" sz="1300" dirty="0">
                <a:latin typeface="Arial Narrow" panose="020B0606020202030204" pitchFamily="34" charset="0"/>
              </a:rPr>
              <a:t>`(IN `object` INT(10))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NO SQL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	IF(SELECT </a:t>
            </a:r>
            <a:r>
              <a:rPr lang="en-US" sz="1300" dirty="0" err="1">
                <a:latin typeface="Arial Narrow" panose="020B0606020202030204" pitchFamily="34" charset="0"/>
              </a:rPr>
              <a:t>gymID</a:t>
            </a:r>
            <a:r>
              <a:rPr lang="en-US" sz="1300" dirty="0">
                <a:latin typeface="Arial Narrow" panose="020B0606020202030204" pitchFamily="34" charset="0"/>
              </a:rPr>
              <a:t> FROM Gym WHERE object = </a:t>
            </a:r>
            <a:r>
              <a:rPr lang="en-US" sz="1300" dirty="0" err="1">
                <a:latin typeface="Arial Narrow" panose="020B0606020202030204" pitchFamily="34" charset="0"/>
              </a:rPr>
              <a:t>gymID</a:t>
            </a:r>
            <a:r>
              <a:rPr lang="en-US" sz="1300" dirty="0">
                <a:latin typeface="Arial Narrow" panose="020B0606020202030204" pitchFamily="34" charset="0"/>
              </a:rPr>
              <a:t>) is true THEN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	UPDATE Gym SET published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END IF;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IF(SELECT </a:t>
            </a:r>
            <a:r>
              <a:rPr lang="en-US" sz="1300" dirty="0" err="1">
                <a:latin typeface="Arial Narrow" panose="020B0606020202030204" pitchFamily="34" charset="0"/>
              </a:rPr>
              <a:t>storeID</a:t>
            </a:r>
            <a:r>
              <a:rPr lang="en-US" sz="1300" dirty="0">
                <a:latin typeface="Arial Narrow" panose="020B0606020202030204" pitchFamily="34" charset="0"/>
              </a:rPr>
              <a:t> FROM Store WHERE object = </a:t>
            </a:r>
            <a:r>
              <a:rPr lang="en-US" sz="1300" dirty="0" err="1">
                <a:latin typeface="Arial Narrow" panose="020B0606020202030204" pitchFamily="34" charset="0"/>
              </a:rPr>
              <a:t>storeID</a:t>
            </a:r>
            <a:r>
              <a:rPr lang="en-US" sz="1300" dirty="0">
                <a:latin typeface="Arial Narrow" panose="020B0606020202030204" pitchFamily="34" charset="0"/>
              </a:rPr>
              <a:t>) is true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	UPDATE Store SET published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END IF;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END$$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DELIMITER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 Narrow" panose="020B0606020202030204" pitchFamily="34" charset="0"/>
              </a:rPr>
              <a:t>TRIGGER: Recounts rating when a new review is added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TRIGGER `</a:t>
            </a:r>
            <a:r>
              <a:rPr lang="en-US" sz="1300" dirty="0" err="1">
                <a:latin typeface="Arial Narrow" panose="020B0606020202030204" pitchFamily="34" charset="0"/>
              </a:rPr>
              <a:t>updateRating</a:t>
            </a:r>
            <a:r>
              <a:rPr lang="en-US" sz="1300" dirty="0">
                <a:latin typeface="Arial Narrow" panose="020B0606020202030204" pitchFamily="34" charset="0"/>
              </a:rPr>
              <a:t>` AFTER INSERT ON `Reviews`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FOR EACH ROW UPDATE Location SET rating = (SELECT ROUND(AVG(stars),2) FROM Reviews WHERE </a:t>
            </a:r>
            <a:r>
              <a:rPr lang="en-US" sz="1300" dirty="0" err="1">
                <a:latin typeface="Arial Narrow" panose="020B0606020202030204" pitchFamily="34" charset="0"/>
              </a:rPr>
              <a:t>Reviews.objid</a:t>
            </a:r>
            <a:r>
              <a:rPr lang="en-US" sz="1300" dirty="0">
                <a:latin typeface="Arial Narrow" panose="020B0606020202030204" pitchFamily="34" charset="0"/>
              </a:rPr>
              <a:t> = </a:t>
            </a:r>
            <a:r>
              <a:rPr lang="en-US" sz="1300" dirty="0" err="1">
                <a:latin typeface="Arial Narrow" panose="020B0606020202030204" pitchFamily="34" charset="0"/>
              </a:rPr>
              <a:t>new.objid</a:t>
            </a:r>
            <a:r>
              <a:rPr lang="en-US" sz="1300" dirty="0">
                <a:latin typeface="Arial Narrow" panose="020B0606020202030204" pitchFamily="34" charset="0"/>
              </a:rPr>
              <a:t>) WHERE </a:t>
            </a:r>
            <a:r>
              <a:rPr lang="en-US" sz="1300" dirty="0" err="1">
                <a:latin typeface="Arial Narrow" panose="020B0606020202030204" pitchFamily="34" charset="0"/>
              </a:rPr>
              <a:t>Location.objid</a:t>
            </a:r>
            <a:r>
              <a:rPr lang="en-US" sz="1300" dirty="0">
                <a:latin typeface="Arial Narrow" panose="020B0606020202030204" pitchFamily="34" charset="0"/>
              </a:rPr>
              <a:t> = </a:t>
            </a:r>
            <a:r>
              <a:rPr lang="en-US" sz="1300" dirty="0" err="1">
                <a:latin typeface="Arial Narrow" panose="020B0606020202030204" pitchFamily="34" charset="0"/>
              </a:rPr>
              <a:t>new.objid</a:t>
            </a:r>
            <a:endParaRPr lang="en-US" sz="13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905000"/>
            <a:ext cx="9208273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http://web.engr.oregonstate.edu/~zaengled/ClimbOn/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Blue-Tan Gradient presentation (widescreen)</Template>
  <TotalTime>0</TotalTime>
  <Words>775</Words>
  <Application>Microsoft Office PowerPoint</Application>
  <PresentationFormat>Widescreen</PresentationFormat>
  <Paragraphs>139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Franklin Gothic Medium</vt:lpstr>
      <vt:lpstr>Blue Tan Gradient 16x9</vt:lpstr>
      <vt:lpstr>ClimbOn Rock Climbing Database</vt:lpstr>
      <vt:lpstr>Problem Statement</vt:lpstr>
      <vt:lpstr>Website Layout</vt:lpstr>
      <vt:lpstr>Website Design</vt:lpstr>
      <vt:lpstr>Implementation: Programming</vt:lpstr>
      <vt:lpstr>Implementation:  Database</vt:lpstr>
      <vt:lpstr>Implementation: SQL</vt:lpstr>
      <vt:lpstr>Implementation: SQL</vt:lpstr>
      <vt:lpstr>Website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2017-06-15T21:24:20Z</dcterms:created>
  <dcterms:modified xsi:type="dcterms:W3CDTF">2017-06-15T22:42:30Z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