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9.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0.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1.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84" r:id="rId7"/>
    <p:sldId id="268" r:id="rId8"/>
    <p:sldId id="288" r:id="rId9"/>
    <p:sldId id="267" r:id="rId10"/>
    <p:sldId id="299" r:id="rId11"/>
    <p:sldId id="271" r:id="rId12"/>
    <p:sldId id="289" r:id="rId13"/>
    <p:sldId id="272" r:id="rId14"/>
    <p:sldId id="290" r:id="rId15"/>
    <p:sldId id="269" r:id="rId16"/>
    <p:sldId id="291" r:id="rId17"/>
    <p:sldId id="276" r:id="rId18"/>
    <p:sldId id="292" r:id="rId19"/>
    <p:sldId id="270" r:id="rId20"/>
    <p:sldId id="293" r:id="rId21"/>
    <p:sldId id="277" r:id="rId22"/>
    <p:sldId id="294" r:id="rId23"/>
    <p:sldId id="278" r:id="rId24"/>
    <p:sldId id="295" r:id="rId25"/>
    <p:sldId id="280" r:id="rId26"/>
    <p:sldId id="296" r:id="rId27"/>
    <p:sldId id="281" r:id="rId28"/>
    <p:sldId id="297" r:id="rId29"/>
    <p:sldId id="282" r:id="rId30"/>
    <p:sldId id="298" r:id="rId31"/>
    <p:sldId id="283" r:id="rId32"/>
    <p:sldId id="285" r:id="rId33"/>
    <p:sldId id="300" r:id="rId34"/>
    <p:sldId id="265" r:id="rId3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ab Bashir" initials="ZB" lastIdx="1" clrIdx="0">
    <p:extLst>
      <p:ext uri="{19B8F6BF-5375-455C-9EA6-DF929625EA0E}">
        <p15:presenceInfo xmlns:p15="http://schemas.microsoft.com/office/powerpoint/2012/main" userId="7cd2c44b5d0067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A59"/>
    <a:srgbClr val="567A79"/>
    <a:srgbClr val="686868"/>
    <a:srgbClr val="8FB0AF"/>
    <a:srgbClr val="DD4B4B"/>
    <a:srgbClr val="B1C7C7"/>
    <a:srgbClr val="DBEBE5"/>
    <a:srgbClr val="BED1D1"/>
    <a:srgbClr val="75DE70"/>
    <a:srgbClr val="98B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6.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7.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8.xlsx"/></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9.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0.xlsx"/></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AppData\Local\Microsoft\Windows\INetCache\IE\60ZU43Q4\Copy%20of%20A%20Survey%20on%20the%20Effect%20of%20Technology%20on%20the%20Innovative%20skills%20and%20Creativity%20of%20Humans%20(Responses)%5b1%5d.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AppData\Local\Microsoft\Windows\INetCache\IE\60ZU43Q4\Copy%20of%20A%20Survey%20on%20the%20Effect%20of%20Technology%20on%20the%20Innovative%20skills%20and%20Creativity%20of%20Humans%20(Responses)%5b1%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AppData\Local\Microsoft\Windows\INetCache\IE\60ZU43Q4\Copy%20of%20A%20Survey%20on%20the%20Effect%20of%20Technology%20on%20the%20Innovative%20skills%20and%20Creativity%20of%20Humans%20(Responses)%5b1%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AppData\Local\Microsoft\Windows\INetCache\IE\60ZU43Q4\Copy%20of%20A%20Survey%20on%20the%20Effect%20of%20Technology%20on%20the%20Innovative%20skills%20and%20Creativity%20of%20Humans%20(Responses)%5b1%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4.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5">
                  <a:shade val="76000"/>
                  <a:alpha val="90000"/>
                </a:schemeClr>
              </a:solidFill>
              <a:ln w="19050">
                <a:solidFill>
                  <a:schemeClr val="accent5">
                    <a:shade val="76000"/>
                    <a:lumMod val="75000"/>
                  </a:schemeClr>
                </a:solidFill>
              </a:ln>
              <a:effectLst>
                <a:innerShdw blurRad="114300">
                  <a:schemeClr val="accent5">
                    <a:shade val="76000"/>
                    <a:lumMod val="75000"/>
                  </a:schemeClr>
                </a:innerShdw>
              </a:effectLst>
              <a:scene3d>
                <a:camera prst="orthographicFront"/>
                <a:lightRig rig="threePt" dir="t"/>
              </a:scene3d>
              <a:sp3d contourW="19050" prstMaterial="flat">
                <a:contourClr>
                  <a:schemeClr val="accent5">
                    <a:shade val="76000"/>
                    <a:lumMod val="75000"/>
                  </a:schemeClr>
                </a:contourClr>
              </a:sp3d>
            </c:spPr>
            <c:extLst>
              <c:ext xmlns:c16="http://schemas.microsoft.com/office/drawing/2014/chart" uri="{C3380CC4-5D6E-409C-BE32-E72D297353CC}">
                <c16:uniqueId val="{00000001-AA31-4694-ACE9-F8C8DD6FED91}"/>
              </c:ext>
            </c:extLst>
          </c:dPt>
          <c:dPt>
            <c:idx val="1"/>
            <c:bubble3D val="0"/>
            <c:spPr>
              <a:solidFill>
                <a:schemeClr val="accent5">
                  <a:tint val="77000"/>
                  <a:alpha val="90000"/>
                </a:schemeClr>
              </a:solidFill>
              <a:ln w="19050">
                <a:solidFill>
                  <a:schemeClr val="accent5">
                    <a:tint val="77000"/>
                    <a:lumMod val="75000"/>
                  </a:schemeClr>
                </a:solidFill>
              </a:ln>
              <a:effectLst>
                <a:innerShdw blurRad="114300">
                  <a:schemeClr val="accent5">
                    <a:tint val="77000"/>
                    <a:lumMod val="75000"/>
                  </a:schemeClr>
                </a:innerShdw>
              </a:effectLst>
              <a:scene3d>
                <a:camera prst="orthographicFront"/>
                <a:lightRig rig="threePt" dir="t"/>
              </a:scene3d>
              <a:sp3d contourW="19050" prstMaterial="flat">
                <a:contourClr>
                  <a:schemeClr val="accent5">
                    <a:tint val="77000"/>
                    <a:lumMod val="75000"/>
                  </a:schemeClr>
                </a:contourClr>
              </a:sp3d>
            </c:spPr>
            <c:extLst>
              <c:ext xmlns:c16="http://schemas.microsoft.com/office/drawing/2014/chart" uri="{C3380CC4-5D6E-409C-BE32-E72D297353CC}">
                <c16:uniqueId val="{00000003-AA31-4694-ACE9-F8C8DD6FED91}"/>
              </c:ext>
            </c:extLst>
          </c:dPt>
          <c:dLbls>
            <c:dLbl>
              <c:idx val="0"/>
              <c:spPr>
                <a:solidFill>
                  <a:schemeClr val="lt1">
                    <a:alpha val="90000"/>
                  </a:schemeClr>
                </a:solidFill>
                <a:ln w="12700" cap="flat" cmpd="sng" algn="ctr">
                  <a:solidFill>
                    <a:schemeClr val="accent5">
                      <a:shade val="76000"/>
                    </a:schemeClr>
                  </a:solidFill>
                  <a:round/>
                </a:ln>
                <a:effectLst>
                  <a:outerShdw blurRad="50800" dist="38100" dir="2700000" algn="tl" rotWithShape="0">
                    <a:schemeClr val="accent5">
                      <a:shade val="76000"/>
                      <a:lumMod val="75000"/>
                      <a:alpha val="40000"/>
                    </a:scheme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tint val="77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1-AA31-4694-ACE9-F8C8DD6FED91}"/>
                </c:ext>
              </c:extLst>
            </c:dLbl>
            <c:dLbl>
              <c:idx val="1"/>
              <c:spPr>
                <a:solidFill>
                  <a:schemeClr val="lt1">
                    <a:alpha val="90000"/>
                  </a:schemeClr>
                </a:solidFill>
                <a:ln w="12700" cap="flat" cmpd="sng" algn="ctr">
                  <a:solidFill>
                    <a:schemeClr val="accent5">
                      <a:tint val="77000"/>
                    </a:schemeClr>
                  </a:solidFill>
                  <a:round/>
                </a:ln>
                <a:effectLst>
                  <a:outerShdw blurRad="50800" dist="38100" dir="2700000" algn="tl" rotWithShape="0">
                    <a:schemeClr val="accent5">
                      <a:tint val="77000"/>
                      <a:lumMod val="75000"/>
                      <a:alpha val="40000"/>
                    </a:scheme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shade val="76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3-AA31-4694-ACE9-F8C8DD6FED91}"/>
                </c:ext>
              </c:extLst>
            </c:dLbl>
            <c:spPr>
              <a:solidFill>
                <a:srgbClr val="FFFFFF">
                  <a:alpha val="90000"/>
                </a:srgbClr>
              </a:solidFill>
              <a:ln w="12700" cap="flat" cmpd="sng" algn="ctr">
                <a:solidFill>
                  <a:srgbClr val="FF6D01"/>
                </a:solidFill>
                <a:round/>
              </a:ln>
              <a:effectLst>
                <a:outerShdw blurRad="50800" dist="38100" dir="2700000" algn="tl" rotWithShape="0">
                  <a:srgbClr val="FF6D01">
                    <a:lumMod val="75000"/>
                    <a:alpha val="40000"/>
                  </a:srgb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5"/>
                    </a:solidFill>
                    <a:effectLst/>
                    <a:latin typeface="+mn-lt"/>
                    <a:ea typeface="+mn-ea"/>
                    <a:cs typeface="+mn-cs"/>
                  </a:defRPr>
                </a:pPr>
                <a:endParaRPr lang="en-PK"/>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Sheet2!$AQ$2:$AQ$3</c:f>
              <c:strCache>
                <c:ptCount val="2"/>
                <c:pt idx="0">
                  <c:v>Professional</c:v>
                </c:pt>
                <c:pt idx="1">
                  <c:v>Student</c:v>
                </c:pt>
              </c:strCache>
            </c:strRef>
          </c:cat>
          <c:val>
            <c:numRef>
              <c:f>Sheet2!$AR$2:$AR$3</c:f>
              <c:numCache>
                <c:formatCode>General</c:formatCode>
                <c:ptCount val="2"/>
                <c:pt idx="0">
                  <c:v>69</c:v>
                </c:pt>
                <c:pt idx="1">
                  <c:v>131</c:v>
                </c:pt>
              </c:numCache>
            </c:numRef>
          </c:val>
          <c:extLst>
            <c:ext xmlns:c16="http://schemas.microsoft.com/office/drawing/2014/chart" uri="{C3380CC4-5D6E-409C-BE32-E72D297353CC}">
              <c16:uniqueId val="{00000004-AA31-4694-ACE9-F8C8DD6FED91}"/>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50000"/>
                  <a:lumOff val="50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sp3d contourW="9525">
              <a:contourClr>
                <a:schemeClr val="accent3">
                  <a:shade val="95000"/>
                </a:schemeClr>
              </a:contourClr>
            </a:sp3d>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5-BBA3-4698-88B9-B1EE19226609}"/>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4-BBA3-4698-88B9-B1EE19226609}"/>
                </c:ext>
              </c:extLst>
            </c:dLbl>
            <c:dLbl>
              <c:idx val="2"/>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3-BBA3-4698-88B9-B1EE19226609}"/>
                </c:ext>
              </c:extLst>
            </c:dLbl>
            <c:dLbl>
              <c:idx val="3"/>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2-BBA3-4698-88B9-B1EE19226609}"/>
                </c:ext>
              </c:extLst>
            </c:dLbl>
            <c:dLbl>
              <c:idx val="4"/>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1-BBA3-4698-88B9-B1EE1922660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Sheet2!$S$2:$S$6</c:f>
              <c:strCache>
                <c:ptCount val="5"/>
                <c:pt idx="0">
                  <c:v>Extremely Often</c:v>
                </c:pt>
                <c:pt idx="1">
                  <c:v>Often</c:v>
                </c:pt>
                <c:pt idx="2">
                  <c:v>Sometimes</c:v>
                </c:pt>
                <c:pt idx="3">
                  <c:v>Rarely</c:v>
                </c:pt>
                <c:pt idx="4">
                  <c:v>Never</c:v>
                </c:pt>
              </c:strCache>
            </c:strRef>
          </c:cat>
          <c:val>
            <c:numRef>
              <c:f>Sheet2!$T$2:$T$6</c:f>
              <c:numCache>
                <c:formatCode>General</c:formatCode>
                <c:ptCount val="5"/>
                <c:pt idx="0">
                  <c:v>37</c:v>
                </c:pt>
                <c:pt idx="1">
                  <c:v>73</c:v>
                </c:pt>
                <c:pt idx="2">
                  <c:v>54</c:v>
                </c:pt>
                <c:pt idx="3">
                  <c:v>29</c:v>
                </c:pt>
                <c:pt idx="4">
                  <c:v>7</c:v>
                </c:pt>
              </c:numCache>
            </c:numRef>
          </c:val>
          <c:extLst>
            <c:ext xmlns:c16="http://schemas.microsoft.com/office/drawing/2014/chart" uri="{C3380CC4-5D6E-409C-BE32-E72D297353CC}">
              <c16:uniqueId val="{00000000-BBA3-4698-88B9-B1EE19226609}"/>
            </c:ext>
          </c:extLst>
        </c:ser>
        <c:dLbls>
          <c:showLegendKey val="0"/>
          <c:showVal val="1"/>
          <c:showCatName val="0"/>
          <c:showSerName val="0"/>
          <c:showPercent val="0"/>
          <c:showBubbleSize val="0"/>
        </c:dLbls>
        <c:gapWidth val="150"/>
        <c:shape val="box"/>
        <c:axId val="636179376"/>
        <c:axId val="636184296"/>
        <c:axId val="0"/>
      </c:bar3DChart>
      <c:catAx>
        <c:axId val="636179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636184296"/>
        <c:crosses val="autoZero"/>
        <c:auto val="1"/>
        <c:lblAlgn val="ctr"/>
        <c:lblOffset val="100"/>
        <c:noMultiLvlLbl val="0"/>
      </c:catAx>
      <c:valAx>
        <c:axId val="63618429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36179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invertIfNegative val="0"/>
          <c:dLbls>
            <c:dLbl>
              <c:idx val="0"/>
              <c:layout>
                <c:manualLayout>
                  <c:x val="3.7448666576829118E-2"/>
                  <c:y val="-6.133390127559913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BA-49C1-AEBB-E5C2C35243E2}"/>
                </c:ext>
              </c:extLst>
            </c:dLbl>
            <c:dLbl>
              <c:idx val="1"/>
              <c:layout>
                <c:manualLayout>
                  <c:x val="3.1831366590304805E-2"/>
                  <c:y val="-6.13339012756002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BBA-49C1-AEBB-E5C2C35243E2}"/>
                </c:ext>
              </c:extLst>
            </c:dLbl>
            <c:dLbl>
              <c:idx val="2"/>
              <c:layout>
                <c:manualLayout>
                  <c:x val="2.621406660378043E-2"/>
                  <c:y val="3.06669506378001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BBA-49C1-AEBB-E5C2C35243E2}"/>
                </c:ext>
              </c:extLst>
            </c:dLbl>
            <c:dLbl>
              <c:idx val="3"/>
              <c:layout>
                <c:manualLayout>
                  <c:x val="3.1831366590304805E-2"/>
                  <c:y val="1.22667802551199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BBA-49C1-AEBB-E5C2C35243E2}"/>
                </c:ext>
              </c:extLst>
            </c:dLbl>
            <c:dLbl>
              <c:idx val="4"/>
              <c:layout>
                <c:manualLayout>
                  <c:x val="2.2469199946097543E-2"/>
                  <c:y val="-3.066695063780041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BA-49C1-AEBB-E5C2C35243E2}"/>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Sheet2!$V$2:$V$6</c:f>
              <c:strCache>
                <c:ptCount val="5"/>
                <c:pt idx="0">
                  <c:v>Extremely Often</c:v>
                </c:pt>
                <c:pt idx="1">
                  <c:v>Often</c:v>
                </c:pt>
                <c:pt idx="2">
                  <c:v>Sometimes</c:v>
                </c:pt>
                <c:pt idx="3">
                  <c:v>Rarely</c:v>
                </c:pt>
                <c:pt idx="4">
                  <c:v>Never</c:v>
                </c:pt>
              </c:strCache>
            </c:strRef>
          </c:cat>
          <c:val>
            <c:numRef>
              <c:f>Sheet2!$W$2:$W$6</c:f>
              <c:numCache>
                <c:formatCode>General</c:formatCode>
                <c:ptCount val="5"/>
                <c:pt idx="0">
                  <c:v>27</c:v>
                </c:pt>
                <c:pt idx="1">
                  <c:v>77</c:v>
                </c:pt>
                <c:pt idx="2">
                  <c:v>75</c:v>
                </c:pt>
                <c:pt idx="3">
                  <c:v>18</c:v>
                </c:pt>
                <c:pt idx="4">
                  <c:v>3</c:v>
                </c:pt>
              </c:numCache>
            </c:numRef>
          </c:val>
          <c:extLst>
            <c:ext xmlns:c16="http://schemas.microsoft.com/office/drawing/2014/chart" uri="{C3380CC4-5D6E-409C-BE32-E72D297353CC}">
              <c16:uniqueId val="{00000000-EBBA-49C1-AEBB-E5C2C35243E2}"/>
            </c:ext>
          </c:extLst>
        </c:ser>
        <c:dLbls>
          <c:showLegendKey val="0"/>
          <c:showVal val="1"/>
          <c:showCatName val="0"/>
          <c:showSerName val="0"/>
          <c:showPercent val="0"/>
          <c:showBubbleSize val="0"/>
        </c:dLbls>
        <c:gapWidth val="150"/>
        <c:shape val="box"/>
        <c:axId val="673148112"/>
        <c:axId val="673150408"/>
        <c:axId val="0"/>
      </c:bar3DChart>
      <c:catAx>
        <c:axId val="673148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673150408"/>
        <c:crosses val="autoZero"/>
        <c:auto val="1"/>
        <c:lblAlgn val="ctr"/>
        <c:lblOffset val="100"/>
        <c:noMultiLvlLbl val="0"/>
      </c:catAx>
      <c:valAx>
        <c:axId val="67315040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7314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sp3d contourW="9525">
              <a:contourClr>
                <a:schemeClr val="accent2">
                  <a:shade val="9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Sheet2!$Y$2:$Y$6</c:f>
              <c:strCache>
                <c:ptCount val="5"/>
                <c:pt idx="0">
                  <c:v>Extremely Often</c:v>
                </c:pt>
                <c:pt idx="1">
                  <c:v>Often</c:v>
                </c:pt>
                <c:pt idx="2">
                  <c:v>Sometimes</c:v>
                </c:pt>
                <c:pt idx="3">
                  <c:v>Rarely</c:v>
                </c:pt>
                <c:pt idx="4">
                  <c:v>Never</c:v>
                </c:pt>
              </c:strCache>
            </c:strRef>
          </c:cat>
          <c:val>
            <c:numRef>
              <c:f>Sheet2!$Z$2:$Z$6</c:f>
              <c:numCache>
                <c:formatCode>General</c:formatCode>
                <c:ptCount val="5"/>
                <c:pt idx="0">
                  <c:v>60</c:v>
                </c:pt>
                <c:pt idx="1">
                  <c:v>81</c:v>
                </c:pt>
                <c:pt idx="2">
                  <c:v>40</c:v>
                </c:pt>
                <c:pt idx="3">
                  <c:v>13</c:v>
                </c:pt>
                <c:pt idx="4">
                  <c:v>6</c:v>
                </c:pt>
              </c:numCache>
            </c:numRef>
          </c:val>
          <c:extLst>
            <c:ext xmlns:c16="http://schemas.microsoft.com/office/drawing/2014/chart" uri="{C3380CC4-5D6E-409C-BE32-E72D297353CC}">
              <c16:uniqueId val="{00000000-80EF-4078-807A-B399B4D01498}"/>
            </c:ext>
          </c:extLst>
        </c:ser>
        <c:dLbls>
          <c:showLegendKey val="0"/>
          <c:showVal val="1"/>
          <c:showCatName val="0"/>
          <c:showSerName val="0"/>
          <c:showPercent val="0"/>
          <c:showBubbleSize val="0"/>
        </c:dLbls>
        <c:gapWidth val="150"/>
        <c:shape val="box"/>
        <c:axId val="667166888"/>
        <c:axId val="667165904"/>
        <c:axId val="0"/>
      </c:bar3DChart>
      <c:catAx>
        <c:axId val="667166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667165904"/>
        <c:crosses val="autoZero"/>
        <c:auto val="1"/>
        <c:lblAlgn val="ctr"/>
        <c:lblOffset val="100"/>
        <c:noMultiLvlLbl val="0"/>
      </c:catAx>
      <c:valAx>
        <c:axId val="667165904"/>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67166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a:sp3d contourW="9525">
              <a:contourClr>
                <a:schemeClr val="accent4">
                  <a:shade val="95000"/>
                </a:schemeClr>
              </a:contourClr>
            </a:sp3d>
          </c:spPr>
          <c:invertIfNegative val="0"/>
          <c:dLbls>
            <c:spPr>
              <a:noFill/>
              <a:ln>
                <a:noFill/>
              </a:ln>
              <a:effectLst/>
            </c:spPr>
            <c:txPr>
              <a:bodyPr rot="0" spcFirstLastPara="1" vertOverflow="ellipsis" vert="horz" wrap="square" lIns="38100" tIns="19050" rIns="38100" bIns="19050" anchor="ctr" anchorCtr="0">
                <a:spAutoFit/>
              </a:bodyPr>
              <a:lstStyle/>
              <a:p>
                <a:pPr algn="r">
                  <a:defRPr sz="1400" b="1"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Sheet2!$AE$2:$AE$6</c:f>
              <c:strCache>
                <c:ptCount val="5"/>
                <c:pt idx="0">
                  <c:v>Not changed at all</c:v>
                </c:pt>
                <c:pt idx="1">
                  <c:v>Not much Changed</c:v>
                </c:pt>
                <c:pt idx="2">
                  <c:v>Moderate</c:v>
                </c:pt>
                <c:pt idx="3">
                  <c:v>Somewhat Changed</c:v>
                </c:pt>
                <c:pt idx="4">
                  <c:v>Totally Changed</c:v>
                </c:pt>
              </c:strCache>
            </c:strRef>
          </c:cat>
          <c:val>
            <c:numRef>
              <c:f>Sheet2!$AF$2:$AF$6</c:f>
              <c:numCache>
                <c:formatCode>General</c:formatCode>
                <c:ptCount val="5"/>
                <c:pt idx="0">
                  <c:v>1</c:v>
                </c:pt>
                <c:pt idx="1">
                  <c:v>10</c:v>
                </c:pt>
                <c:pt idx="2">
                  <c:v>42</c:v>
                </c:pt>
                <c:pt idx="3">
                  <c:v>89</c:v>
                </c:pt>
                <c:pt idx="4">
                  <c:v>58</c:v>
                </c:pt>
              </c:numCache>
            </c:numRef>
          </c:val>
          <c:extLst>
            <c:ext xmlns:c16="http://schemas.microsoft.com/office/drawing/2014/chart" uri="{C3380CC4-5D6E-409C-BE32-E72D297353CC}">
              <c16:uniqueId val="{00000000-BF29-47FD-BF4C-978A73114DAD}"/>
            </c:ext>
          </c:extLst>
        </c:ser>
        <c:dLbls>
          <c:showLegendKey val="0"/>
          <c:showVal val="1"/>
          <c:showCatName val="0"/>
          <c:showSerName val="0"/>
          <c:showPercent val="0"/>
          <c:showBubbleSize val="0"/>
        </c:dLbls>
        <c:gapWidth val="150"/>
        <c:shape val="box"/>
        <c:axId val="577520848"/>
        <c:axId val="577521176"/>
        <c:axId val="0"/>
      </c:bar3DChart>
      <c:catAx>
        <c:axId val="577520848"/>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577521176"/>
        <c:crosses val="autoZero"/>
        <c:auto val="1"/>
        <c:lblAlgn val="ctr"/>
        <c:lblOffset val="100"/>
        <c:noMultiLvlLbl val="0"/>
      </c:catAx>
      <c:valAx>
        <c:axId val="5775211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7520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6">
                  <a:tint val="65000"/>
                  <a:alpha val="90000"/>
                </a:schemeClr>
              </a:solidFill>
              <a:ln w="19050">
                <a:solidFill>
                  <a:schemeClr val="accent6">
                    <a:tint val="65000"/>
                    <a:lumMod val="75000"/>
                  </a:schemeClr>
                </a:solidFill>
              </a:ln>
              <a:effectLst>
                <a:innerShdw blurRad="114300">
                  <a:schemeClr val="accent6">
                    <a:tint val="65000"/>
                    <a:lumMod val="75000"/>
                  </a:schemeClr>
                </a:innerShdw>
              </a:effectLst>
              <a:scene3d>
                <a:camera prst="orthographicFront"/>
                <a:lightRig rig="threePt" dir="t"/>
              </a:scene3d>
              <a:sp3d contourW="19050" prstMaterial="flat">
                <a:contourClr>
                  <a:schemeClr val="accent6">
                    <a:tint val="65000"/>
                    <a:lumMod val="75000"/>
                  </a:schemeClr>
                </a:contourClr>
              </a:sp3d>
            </c:spPr>
            <c:extLst>
              <c:ext xmlns:c16="http://schemas.microsoft.com/office/drawing/2014/chart" uri="{C3380CC4-5D6E-409C-BE32-E72D297353CC}">
                <c16:uniqueId val="{00000001-3A99-4BB7-A36D-3EC9ABCC655B}"/>
              </c:ext>
            </c:extLst>
          </c:dPt>
          <c:dPt>
            <c:idx val="1"/>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3-3A99-4BB7-A36D-3EC9ABCC655B}"/>
              </c:ext>
            </c:extLst>
          </c:dPt>
          <c:dPt>
            <c:idx val="2"/>
            <c:bubble3D val="0"/>
            <c:spPr>
              <a:solidFill>
                <a:schemeClr val="accent6">
                  <a:shade val="65000"/>
                  <a:alpha val="90000"/>
                </a:schemeClr>
              </a:solidFill>
              <a:ln w="19050">
                <a:solidFill>
                  <a:schemeClr val="accent6">
                    <a:shade val="65000"/>
                    <a:lumMod val="75000"/>
                  </a:schemeClr>
                </a:solidFill>
              </a:ln>
              <a:effectLst>
                <a:innerShdw blurRad="114300">
                  <a:schemeClr val="accent6">
                    <a:shade val="65000"/>
                    <a:lumMod val="75000"/>
                  </a:schemeClr>
                </a:innerShdw>
              </a:effectLst>
              <a:scene3d>
                <a:camera prst="orthographicFront"/>
                <a:lightRig rig="threePt" dir="t"/>
              </a:scene3d>
              <a:sp3d contourW="19050" prstMaterial="flat">
                <a:contourClr>
                  <a:schemeClr val="accent6">
                    <a:shade val="65000"/>
                    <a:lumMod val="75000"/>
                  </a:schemeClr>
                </a:contourClr>
              </a:sp3d>
            </c:spPr>
            <c:extLst>
              <c:ext xmlns:c16="http://schemas.microsoft.com/office/drawing/2014/chart" uri="{C3380CC4-5D6E-409C-BE32-E72D297353CC}">
                <c16:uniqueId val="{00000005-3A99-4BB7-A36D-3EC9ABCC655B}"/>
              </c:ext>
            </c:extLst>
          </c:dPt>
          <c:dLbls>
            <c:dLbl>
              <c:idx val="0"/>
              <c:spPr>
                <a:solidFill>
                  <a:schemeClr val="lt1">
                    <a:alpha val="90000"/>
                  </a:schemeClr>
                </a:solidFill>
                <a:ln w="12700" cap="flat" cmpd="sng" algn="ctr">
                  <a:solidFill>
                    <a:schemeClr val="accent6">
                      <a:tint val="65000"/>
                    </a:schemeClr>
                  </a:solidFill>
                  <a:round/>
                </a:ln>
                <a:effectLst>
                  <a:outerShdw blurRad="50800" dist="38100" dir="2700000" algn="tl" rotWithShape="0">
                    <a:schemeClr val="accent6">
                      <a:tint val="65000"/>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6">
                          <a:tint val="65000"/>
                        </a:schemeClr>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1-3A99-4BB7-A36D-3EC9ABCC655B}"/>
                </c:ext>
              </c:extLst>
            </c:dLbl>
            <c:dLbl>
              <c:idx val="1"/>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6"/>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3-3A99-4BB7-A36D-3EC9ABCC655B}"/>
                </c:ext>
              </c:extLst>
            </c:dLbl>
            <c:dLbl>
              <c:idx val="2"/>
              <c:spPr>
                <a:solidFill>
                  <a:schemeClr val="lt1">
                    <a:alpha val="90000"/>
                  </a:schemeClr>
                </a:solidFill>
                <a:ln w="12700" cap="flat" cmpd="sng" algn="ctr">
                  <a:solidFill>
                    <a:schemeClr val="accent6">
                      <a:shade val="65000"/>
                    </a:schemeClr>
                  </a:solidFill>
                  <a:round/>
                </a:ln>
                <a:effectLst>
                  <a:outerShdw blurRad="50800" dist="38100" dir="2700000" algn="tl" rotWithShape="0">
                    <a:schemeClr val="accent6">
                      <a:shade val="65000"/>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6">
                          <a:shade val="65000"/>
                        </a:schemeClr>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5-3A99-4BB7-A36D-3EC9ABCC655B}"/>
                </c:ext>
              </c:extLst>
            </c:dLbl>
            <c:spPr>
              <a:solidFill>
                <a:srgbClr val="FFFFFF">
                  <a:alpha val="90000"/>
                </a:srgbClr>
              </a:solidFill>
              <a:ln w="12700" cap="flat" cmpd="sng" algn="ctr">
                <a:solidFill>
                  <a:srgbClr val="46BDC6"/>
                </a:solidFill>
                <a:round/>
              </a:ln>
              <a:effectLst>
                <a:outerShdw blurRad="50800" dist="38100" dir="2700000" algn="tl" rotWithShape="0">
                  <a:srgbClr val="46BDC6">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Sheet2!$AH$2:$AH$4</c:f>
              <c:strCache>
                <c:ptCount val="3"/>
                <c:pt idx="0">
                  <c:v>Improved Work</c:v>
                </c:pt>
                <c:pt idx="1">
                  <c:v>Not Good</c:v>
                </c:pt>
                <c:pt idx="2">
                  <c:v>No Change</c:v>
                </c:pt>
              </c:strCache>
            </c:strRef>
          </c:cat>
          <c:val>
            <c:numRef>
              <c:f>Sheet2!$AI$2:$AI$4</c:f>
              <c:numCache>
                <c:formatCode>General</c:formatCode>
                <c:ptCount val="3"/>
                <c:pt idx="0">
                  <c:v>169</c:v>
                </c:pt>
                <c:pt idx="1">
                  <c:v>8</c:v>
                </c:pt>
                <c:pt idx="2">
                  <c:v>23</c:v>
                </c:pt>
              </c:numCache>
            </c:numRef>
          </c:val>
          <c:extLst>
            <c:ext xmlns:c16="http://schemas.microsoft.com/office/drawing/2014/chart" uri="{C3380CC4-5D6E-409C-BE32-E72D297353CC}">
              <c16:uniqueId val="{00000006-3A99-4BB7-A36D-3EC9ABCC655B}"/>
            </c:ext>
          </c:extLst>
        </c:ser>
        <c:dLbls>
          <c:dLblPos val="inEnd"/>
          <c:showLegendKey val="0"/>
          <c:showVal val="0"/>
          <c:showCatName val="1"/>
          <c:showSerName val="0"/>
          <c:showPercent val="0"/>
          <c:showBubbleSize val="0"/>
          <c:showLeaderLines val="1"/>
        </c:dLbls>
      </c:pie3DChart>
      <c:spPr>
        <a:noFill/>
        <a:ln>
          <a:noFill/>
        </a:ln>
        <a:effectLst/>
      </c:spPr>
    </c:plotArea>
    <c:legend>
      <c:legendPos val="r"/>
      <c:layout>
        <c:manualLayout>
          <c:xMode val="edge"/>
          <c:yMode val="edge"/>
          <c:x val="0.73790031471089179"/>
          <c:y val="0.3952486233661992"/>
          <c:w val="0.26209968528910821"/>
          <c:h val="0.32977424587803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2">
                  <a:tint val="65000"/>
                  <a:alpha val="90000"/>
                </a:schemeClr>
              </a:solidFill>
              <a:ln w="19050">
                <a:solidFill>
                  <a:schemeClr val="accent2">
                    <a:tint val="65000"/>
                    <a:lumMod val="75000"/>
                  </a:schemeClr>
                </a:solidFill>
              </a:ln>
              <a:effectLst>
                <a:innerShdw blurRad="114300">
                  <a:schemeClr val="accent2">
                    <a:tint val="65000"/>
                    <a:lumMod val="75000"/>
                  </a:schemeClr>
                </a:innerShdw>
              </a:effectLst>
              <a:scene3d>
                <a:camera prst="orthographicFront"/>
                <a:lightRig rig="threePt" dir="t"/>
              </a:scene3d>
              <a:sp3d contourW="19050" prstMaterial="flat">
                <a:contourClr>
                  <a:schemeClr val="accent2">
                    <a:tint val="65000"/>
                    <a:lumMod val="75000"/>
                  </a:schemeClr>
                </a:contourClr>
              </a:sp3d>
            </c:spPr>
            <c:extLst>
              <c:ext xmlns:c16="http://schemas.microsoft.com/office/drawing/2014/chart" uri="{C3380CC4-5D6E-409C-BE32-E72D297353CC}">
                <c16:uniqueId val="{00000001-47B3-4D38-B179-C695DDEADB51}"/>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47B3-4D38-B179-C695DDEADB51}"/>
              </c:ext>
            </c:extLst>
          </c:dPt>
          <c:dPt>
            <c:idx val="2"/>
            <c:bubble3D val="0"/>
            <c:spPr>
              <a:solidFill>
                <a:schemeClr val="accent2">
                  <a:shade val="65000"/>
                  <a:alpha val="90000"/>
                </a:schemeClr>
              </a:solidFill>
              <a:ln w="19050">
                <a:solidFill>
                  <a:schemeClr val="accent2">
                    <a:shade val="65000"/>
                    <a:lumMod val="75000"/>
                  </a:schemeClr>
                </a:solidFill>
              </a:ln>
              <a:effectLst>
                <a:innerShdw blurRad="114300">
                  <a:schemeClr val="accent2">
                    <a:shade val="65000"/>
                    <a:lumMod val="75000"/>
                  </a:schemeClr>
                </a:innerShdw>
              </a:effectLst>
              <a:scene3d>
                <a:camera prst="orthographicFront"/>
                <a:lightRig rig="threePt" dir="t"/>
              </a:scene3d>
              <a:sp3d contourW="19050" prstMaterial="flat">
                <a:contourClr>
                  <a:schemeClr val="accent2">
                    <a:shade val="65000"/>
                    <a:lumMod val="75000"/>
                  </a:schemeClr>
                </a:contourClr>
              </a:sp3d>
            </c:spPr>
            <c:extLst>
              <c:ext xmlns:c16="http://schemas.microsoft.com/office/drawing/2014/chart" uri="{C3380CC4-5D6E-409C-BE32-E72D297353CC}">
                <c16:uniqueId val="{00000005-47B3-4D38-B179-C695DDEADB51}"/>
              </c:ext>
            </c:extLst>
          </c:dPt>
          <c:dLbls>
            <c:dLbl>
              <c:idx val="0"/>
              <c:spPr>
                <a:solidFill>
                  <a:schemeClr val="lt1">
                    <a:alpha val="90000"/>
                  </a:schemeClr>
                </a:solidFill>
                <a:ln w="12700" cap="flat" cmpd="sng" algn="ctr">
                  <a:solidFill>
                    <a:schemeClr val="accent2">
                      <a:tint val="65000"/>
                    </a:schemeClr>
                  </a:solidFill>
                  <a:round/>
                </a:ln>
                <a:effectLst>
                  <a:outerShdw blurRad="50800" dist="38100" dir="2700000" algn="tl" rotWithShape="0">
                    <a:schemeClr val="accent2">
                      <a:tint val="65000"/>
                      <a:lumMod val="75000"/>
                      <a:alpha val="40000"/>
                    </a:scheme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tint val="65000"/>
                        </a:schemeClr>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1-47B3-4D38-B179-C695DDEADB51}"/>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3-47B3-4D38-B179-C695DDEADB51}"/>
                </c:ext>
              </c:extLst>
            </c:dLbl>
            <c:dLbl>
              <c:idx val="2"/>
              <c:spPr>
                <a:solidFill>
                  <a:schemeClr val="lt1">
                    <a:alpha val="90000"/>
                  </a:schemeClr>
                </a:solidFill>
                <a:ln w="12700" cap="flat" cmpd="sng" algn="ctr">
                  <a:solidFill>
                    <a:schemeClr val="accent2">
                      <a:shade val="65000"/>
                    </a:schemeClr>
                  </a:solidFill>
                  <a:round/>
                </a:ln>
                <a:effectLst>
                  <a:outerShdw blurRad="50800" dist="38100" dir="2700000" algn="tl" rotWithShape="0">
                    <a:schemeClr val="accent2">
                      <a:shade val="65000"/>
                      <a:lumMod val="75000"/>
                      <a:alpha val="40000"/>
                    </a:scheme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shade val="65000"/>
                        </a:schemeClr>
                      </a:solidFill>
                      <a:effectLst/>
                      <a:latin typeface="+mn-lt"/>
                      <a:ea typeface="+mn-ea"/>
                      <a:cs typeface="+mn-cs"/>
                    </a:defRPr>
                  </a:pPr>
                  <a:endParaRPr lang="en-PK"/>
                </a:p>
              </c:txPr>
              <c:dLblPos val="inEnd"/>
              <c:showLegendKey val="0"/>
              <c:showVal val="0"/>
              <c:showCatName val="1"/>
              <c:showSerName val="0"/>
              <c:showPercent val="0"/>
              <c:showBubbleSize val="0"/>
              <c:extLst>
                <c:ext xmlns:c16="http://schemas.microsoft.com/office/drawing/2014/chart" uri="{C3380CC4-5D6E-409C-BE32-E72D297353CC}">
                  <c16:uniqueId val="{00000005-47B3-4D38-B179-C695DDEADB51}"/>
                </c:ext>
              </c:extLst>
            </c:dLbl>
            <c:spPr>
              <a:solidFill>
                <a:srgbClr val="FFFFFF">
                  <a:alpha val="90000"/>
                </a:srgbClr>
              </a:solidFill>
              <a:ln w="12700" cap="flat" cmpd="sng" algn="ctr">
                <a:solidFill>
                  <a:srgbClr val="EA4335"/>
                </a:solidFill>
                <a:round/>
              </a:ln>
              <a:effectLst>
                <a:outerShdw blurRad="50800" dist="38100" dir="2700000" algn="tl" rotWithShape="0">
                  <a:srgbClr val="EA4335">
                    <a:lumMod val="75000"/>
                    <a:alpha val="40000"/>
                  </a:srgbClr>
                </a:outerShdw>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accent2"/>
                    </a:solidFill>
                    <a:effectLst/>
                    <a:latin typeface="+mn-lt"/>
                    <a:ea typeface="+mn-ea"/>
                    <a:cs typeface="+mn-cs"/>
                  </a:defRPr>
                </a:pPr>
                <a:endParaRPr lang="en-PK"/>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Sheet2!$AK$2:$AK$4</c:f>
              <c:strCache>
                <c:ptCount val="3"/>
                <c:pt idx="0">
                  <c:v>Yes</c:v>
                </c:pt>
                <c:pt idx="1">
                  <c:v>Maybe</c:v>
                </c:pt>
                <c:pt idx="2">
                  <c:v>No</c:v>
                </c:pt>
              </c:strCache>
            </c:strRef>
          </c:cat>
          <c:val>
            <c:numRef>
              <c:f>Sheet2!$AL$2:$AL$4</c:f>
              <c:numCache>
                <c:formatCode>General</c:formatCode>
                <c:ptCount val="3"/>
                <c:pt idx="0">
                  <c:v>136</c:v>
                </c:pt>
                <c:pt idx="1">
                  <c:v>46</c:v>
                </c:pt>
                <c:pt idx="2">
                  <c:v>18</c:v>
                </c:pt>
              </c:numCache>
            </c:numRef>
          </c:val>
          <c:extLst>
            <c:ext xmlns:c16="http://schemas.microsoft.com/office/drawing/2014/chart" uri="{C3380CC4-5D6E-409C-BE32-E72D297353CC}">
              <c16:uniqueId val="{00000006-47B3-4D38-B179-C695DDEADB51}"/>
            </c:ext>
          </c:extLst>
        </c:ser>
        <c:dLbls>
          <c:dLblPos val="inEnd"/>
          <c:showLegendKey val="0"/>
          <c:showVal val="0"/>
          <c:showCatName val="1"/>
          <c:showSerName val="0"/>
          <c:showPercent val="0"/>
          <c:showBubbleSize val="0"/>
          <c:showLeaderLines val="1"/>
        </c:dLbls>
      </c:pie3DChart>
      <c:spPr>
        <a:noFill/>
        <a:ln>
          <a:noFill/>
        </a:ln>
        <a:effectLst/>
      </c:spPr>
    </c:plotArea>
    <c:legend>
      <c:legendPos val="r"/>
      <c:layout>
        <c:manualLayout>
          <c:xMode val="edge"/>
          <c:yMode val="edge"/>
          <c:x val="0.81994669184418956"/>
          <c:y val="0.38279344222159761"/>
          <c:w val="0.18005330815581042"/>
          <c:h val="0.4185154074934303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GB"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25400">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Sheet2!$AN$2:$AN$6</c:f>
              <c:numCache>
                <c:formatCode>General</c:formatCode>
                <c:ptCount val="5"/>
                <c:pt idx="0">
                  <c:v>1</c:v>
                </c:pt>
                <c:pt idx="1">
                  <c:v>2</c:v>
                </c:pt>
                <c:pt idx="2">
                  <c:v>3</c:v>
                </c:pt>
                <c:pt idx="3">
                  <c:v>4</c:v>
                </c:pt>
                <c:pt idx="4">
                  <c:v>5</c:v>
                </c:pt>
              </c:numCache>
            </c:numRef>
          </c:cat>
          <c:val>
            <c:numRef>
              <c:f>Sheet2!$AO$2:$AO$6</c:f>
              <c:numCache>
                <c:formatCode>General</c:formatCode>
                <c:ptCount val="5"/>
                <c:pt idx="0">
                  <c:v>12</c:v>
                </c:pt>
                <c:pt idx="1">
                  <c:v>18</c:v>
                </c:pt>
                <c:pt idx="2">
                  <c:v>57</c:v>
                </c:pt>
                <c:pt idx="3">
                  <c:v>74</c:v>
                </c:pt>
                <c:pt idx="4">
                  <c:v>39</c:v>
                </c:pt>
              </c:numCache>
            </c:numRef>
          </c:val>
          <c:extLst>
            <c:ext xmlns:c16="http://schemas.microsoft.com/office/drawing/2014/chart" uri="{C3380CC4-5D6E-409C-BE32-E72D297353CC}">
              <c16:uniqueId val="{00000000-6C73-4A5A-8CC8-F42E50557A3B}"/>
            </c:ext>
          </c:extLst>
        </c:ser>
        <c:dLbls>
          <c:showLegendKey val="0"/>
          <c:showVal val="1"/>
          <c:showCatName val="0"/>
          <c:showSerName val="0"/>
          <c:showPercent val="0"/>
          <c:showBubbleSize val="0"/>
        </c:dLbls>
        <c:gapWidth val="150"/>
        <c:axId val="639943040"/>
        <c:axId val="639943368"/>
      </c:barChart>
      <c:catAx>
        <c:axId val="639943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PK"/>
          </a:p>
        </c:txPr>
        <c:crossAx val="639943368"/>
        <c:crosses val="autoZero"/>
        <c:auto val="1"/>
        <c:lblAlgn val="ctr"/>
        <c:lblOffset val="100"/>
        <c:noMultiLvlLbl val="0"/>
      </c:catAx>
      <c:valAx>
        <c:axId val="6399433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39943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PK"/>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3587132957556434E-2"/>
          <c:y val="3.7807781295381662E-2"/>
          <c:w val="0.97289314806889871"/>
          <c:h val="0.91918996084326976"/>
        </c:manualLayout>
      </c:layout>
      <c:bar3DChart>
        <c:barDir val="col"/>
        <c:grouping val="standard"/>
        <c:varyColors val="0"/>
        <c:dLbls>
          <c:showLegendKey val="0"/>
          <c:showVal val="1"/>
          <c:showCatName val="0"/>
          <c:showSerName val="0"/>
          <c:showPercent val="0"/>
          <c:showBubbleSize val="0"/>
        </c:dLbls>
        <c:gapWidth val="150"/>
        <c:shape val="box"/>
        <c:axId val="446482464"/>
        <c:axId val="446482792"/>
        <c:axId val="362144744"/>
      </c:bar3DChart>
      <c:catAx>
        <c:axId val="446482464"/>
        <c:scaling>
          <c:orientation val="minMax"/>
        </c:scaling>
        <c:delete val="0"/>
        <c:axPos val="b"/>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46482792"/>
        <c:crosses val="autoZero"/>
        <c:auto val="1"/>
        <c:lblAlgn val="ctr"/>
        <c:lblOffset val="100"/>
        <c:noMultiLvlLbl val="0"/>
      </c:catAx>
      <c:valAx>
        <c:axId val="446482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46482464"/>
        <c:crosses val="autoZero"/>
        <c:crossBetween val="between"/>
      </c:valAx>
      <c:serAx>
        <c:axId val="362144744"/>
        <c:scaling>
          <c:orientation val="minMax"/>
        </c:scaling>
        <c:delete val="1"/>
        <c:axPos val="b"/>
        <c:majorTickMark val="out"/>
        <c:minorTickMark val="none"/>
        <c:tickLblPos val="nextTo"/>
        <c:crossAx val="446482792"/>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524283840751177"/>
          <c:y val="3.0878184194137386E-2"/>
          <c:w val="0.66326105901678034"/>
          <c:h val="0.72189901995913974"/>
        </c:manualLayout>
      </c:layout>
      <c:pie3DChart>
        <c:varyColors val="1"/>
        <c:ser>
          <c:idx val="0"/>
          <c:order val="0"/>
          <c:dPt>
            <c:idx val="0"/>
            <c:bubble3D val="0"/>
            <c:spPr>
              <a:solidFill>
                <a:schemeClr val="accent3">
                  <a:shade val="58000"/>
                  <a:alpha val="90000"/>
                </a:schemeClr>
              </a:solidFill>
              <a:ln w="19050">
                <a:solidFill>
                  <a:schemeClr val="accent3">
                    <a:shade val="58000"/>
                    <a:lumMod val="75000"/>
                  </a:schemeClr>
                </a:solidFill>
              </a:ln>
              <a:effectLst>
                <a:innerShdw blurRad="114300">
                  <a:schemeClr val="accent3">
                    <a:shade val="58000"/>
                    <a:lumMod val="75000"/>
                  </a:schemeClr>
                </a:innerShdw>
              </a:effectLst>
              <a:scene3d>
                <a:camera prst="orthographicFront"/>
                <a:lightRig rig="threePt" dir="t"/>
              </a:scene3d>
              <a:sp3d contourW="19050" prstMaterial="flat">
                <a:contourClr>
                  <a:schemeClr val="accent3">
                    <a:shade val="58000"/>
                    <a:lumMod val="75000"/>
                  </a:schemeClr>
                </a:contourClr>
              </a:sp3d>
            </c:spPr>
            <c:extLst>
              <c:ext xmlns:c16="http://schemas.microsoft.com/office/drawing/2014/chart" uri="{C3380CC4-5D6E-409C-BE32-E72D297353CC}">
                <c16:uniqueId val="{00000001-A89E-4EEC-8046-94D34C010E47}"/>
              </c:ext>
            </c:extLst>
          </c:dPt>
          <c:dPt>
            <c:idx val="1"/>
            <c:bubble3D val="0"/>
            <c:spPr>
              <a:solidFill>
                <a:schemeClr val="accent3">
                  <a:shade val="86000"/>
                  <a:alpha val="90000"/>
                </a:schemeClr>
              </a:solidFill>
              <a:ln w="19050">
                <a:solidFill>
                  <a:schemeClr val="accent3">
                    <a:shade val="86000"/>
                    <a:lumMod val="75000"/>
                  </a:schemeClr>
                </a:solidFill>
              </a:ln>
              <a:effectLst>
                <a:innerShdw blurRad="114300">
                  <a:schemeClr val="accent3">
                    <a:shade val="86000"/>
                    <a:lumMod val="75000"/>
                  </a:schemeClr>
                </a:innerShdw>
              </a:effectLst>
              <a:scene3d>
                <a:camera prst="orthographicFront"/>
                <a:lightRig rig="threePt" dir="t"/>
              </a:scene3d>
              <a:sp3d contourW="19050" prstMaterial="flat">
                <a:contourClr>
                  <a:schemeClr val="accent3">
                    <a:shade val="86000"/>
                    <a:lumMod val="75000"/>
                  </a:schemeClr>
                </a:contourClr>
              </a:sp3d>
            </c:spPr>
            <c:extLst>
              <c:ext xmlns:c16="http://schemas.microsoft.com/office/drawing/2014/chart" uri="{C3380CC4-5D6E-409C-BE32-E72D297353CC}">
                <c16:uniqueId val="{00000003-A89E-4EEC-8046-94D34C010E47}"/>
              </c:ext>
            </c:extLst>
          </c:dPt>
          <c:dPt>
            <c:idx val="2"/>
            <c:bubble3D val="0"/>
            <c:spPr>
              <a:solidFill>
                <a:schemeClr val="accent3">
                  <a:tint val="86000"/>
                  <a:alpha val="90000"/>
                </a:schemeClr>
              </a:solidFill>
              <a:ln w="19050">
                <a:solidFill>
                  <a:schemeClr val="accent3">
                    <a:tint val="86000"/>
                    <a:lumMod val="75000"/>
                  </a:schemeClr>
                </a:solidFill>
              </a:ln>
              <a:effectLst>
                <a:innerShdw blurRad="114300">
                  <a:schemeClr val="accent3">
                    <a:tint val="86000"/>
                    <a:lumMod val="75000"/>
                  </a:schemeClr>
                </a:innerShdw>
              </a:effectLst>
              <a:scene3d>
                <a:camera prst="orthographicFront"/>
                <a:lightRig rig="threePt" dir="t"/>
              </a:scene3d>
              <a:sp3d contourW="19050" prstMaterial="flat">
                <a:contourClr>
                  <a:schemeClr val="accent3">
                    <a:tint val="86000"/>
                    <a:lumMod val="75000"/>
                  </a:schemeClr>
                </a:contourClr>
              </a:sp3d>
            </c:spPr>
            <c:extLst>
              <c:ext xmlns:c16="http://schemas.microsoft.com/office/drawing/2014/chart" uri="{C3380CC4-5D6E-409C-BE32-E72D297353CC}">
                <c16:uniqueId val="{00000005-A89E-4EEC-8046-94D34C010E47}"/>
              </c:ext>
            </c:extLst>
          </c:dPt>
          <c:dPt>
            <c:idx val="3"/>
            <c:bubble3D val="0"/>
            <c:spPr>
              <a:solidFill>
                <a:schemeClr val="accent3">
                  <a:tint val="58000"/>
                  <a:alpha val="90000"/>
                </a:schemeClr>
              </a:solidFill>
              <a:ln w="19050">
                <a:solidFill>
                  <a:schemeClr val="accent3">
                    <a:tint val="58000"/>
                    <a:lumMod val="75000"/>
                  </a:schemeClr>
                </a:solidFill>
              </a:ln>
              <a:effectLst>
                <a:innerShdw blurRad="114300">
                  <a:schemeClr val="accent3">
                    <a:tint val="58000"/>
                    <a:lumMod val="75000"/>
                  </a:schemeClr>
                </a:innerShdw>
              </a:effectLst>
              <a:scene3d>
                <a:camera prst="orthographicFront"/>
                <a:lightRig rig="threePt" dir="t"/>
              </a:scene3d>
              <a:sp3d contourW="19050" prstMaterial="flat">
                <a:contourClr>
                  <a:schemeClr val="accent3">
                    <a:tint val="58000"/>
                    <a:lumMod val="75000"/>
                  </a:schemeClr>
                </a:contourClr>
              </a:sp3d>
            </c:spPr>
            <c:extLst>
              <c:ext xmlns:c16="http://schemas.microsoft.com/office/drawing/2014/chart" uri="{C3380CC4-5D6E-409C-BE32-E72D297353CC}">
                <c16:uniqueId val="{00000007-A89E-4EEC-8046-94D34C010E47}"/>
              </c:ext>
            </c:extLst>
          </c:dPt>
          <c:dLbls>
            <c:dLbl>
              <c:idx val="0"/>
              <c:spPr>
                <a:solidFill>
                  <a:schemeClr val="lt1">
                    <a:alpha val="90000"/>
                  </a:schemeClr>
                </a:solidFill>
                <a:ln w="12700" cap="flat" cmpd="sng" algn="ctr">
                  <a:solidFill>
                    <a:schemeClr val="accent3">
                      <a:shade val="58000"/>
                    </a:schemeClr>
                  </a:solidFill>
                  <a:round/>
                </a:ln>
                <a:effectLst>
                  <a:outerShdw blurRad="50800" dist="38100" dir="2700000" algn="tl" rotWithShape="0">
                    <a:schemeClr val="accent3">
                      <a:shade val="58000"/>
                      <a:lumMod val="75000"/>
                      <a:alpha val="40000"/>
                    </a:scheme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accent3">
                          <a:shade val="58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1-A89E-4EEC-8046-94D34C010E47}"/>
                </c:ext>
              </c:extLst>
            </c:dLbl>
            <c:dLbl>
              <c:idx val="1"/>
              <c:spPr>
                <a:solidFill>
                  <a:schemeClr val="lt1">
                    <a:alpha val="90000"/>
                  </a:schemeClr>
                </a:solidFill>
                <a:ln w="12700" cap="flat" cmpd="sng" algn="ctr">
                  <a:solidFill>
                    <a:schemeClr val="accent3">
                      <a:shade val="86000"/>
                    </a:schemeClr>
                  </a:solidFill>
                  <a:round/>
                </a:ln>
                <a:effectLst>
                  <a:outerShdw blurRad="50800" dist="38100" dir="2700000" algn="tl" rotWithShape="0">
                    <a:schemeClr val="accent3">
                      <a:shade val="86000"/>
                      <a:lumMod val="75000"/>
                      <a:alpha val="40000"/>
                    </a:scheme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accent3">
                          <a:shade val="86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3-A89E-4EEC-8046-94D34C010E47}"/>
                </c:ext>
              </c:extLst>
            </c:dLbl>
            <c:dLbl>
              <c:idx val="2"/>
              <c:spPr>
                <a:solidFill>
                  <a:schemeClr val="lt1">
                    <a:alpha val="90000"/>
                  </a:schemeClr>
                </a:solidFill>
                <a:ln w="12700" cap="flat" cmpd="sng" algn="ctr">
                  <a:solidFill>
                    <a:schemeClr val="accent3">
                      <a:tint val="86000"/>
                    </a:schemeClr>
                  </a:solidFill>
                  <a:round/>
                </a:ln>
                <a:effectLst>
                  <a:outerShdw blurRad="50800" dist="38100" dir="2700000" algn="tl" rotWithShape="0">
                    <a:schemeClr val="accent3">
                      <a:tint val="86000"/>
                      <a:lumMod val="75000"/>
                      <a:alpha val="40000"/>
                    </a:scheme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accent3">
                          <a:tint val="86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5-A89E-4EEC-8046-94D34C010E47}"/>
                </c:ext>
              </c:extLst>
            </c:dLbl>
            <c:dLbl>
              <c:idx val="3"/>
              <c:spPr>
                <a:solidFill>
                  <a:schemeClr val="lt1">
                    <a:alpha val="90000"/>
                  </a:schemeClr>
                </a:solidFill>
                <a:ln w="12700" cap="flat" cmpd="sng" algn="ctr">
                  <a:solidFill>
                    <a:schemeClr val="accent3">
                      <a:tint val="58000"/>
                    </a:schemeClr>
                  </a:solidFill>
                  <a:round/>
                </a:ln>
                <a:effectLst>
                  <a:outerShdw blurRad="50800" dist="38100" dir="2700000" algn="tl" rotWithShape="0">
                    <a:schemeClr val="accent3">
                      <a:tint val="58000"/>
                      <a:lumMod val="75000"/>
                      <a:alpha val="40000"/>
                    </a:scheme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accent3">
                          <a:tint val="58000"/>
                        </a:schemeClr>
                      </a:solidFill>
                      <a:effectLst/>
                      <a:latin typeface="+mn-lt"/>
                      <a:ea typeface="+mn-ea"/>
                      <a:cs typeface="+mn-cs"/>
                    </a:defRPr>
                  </a:pPr>
                  <a:endParaRPr lang="en-PK"/>
                </a:p>
              </c:txPr>
              <c:dLblPos val="inEnd"/>
              <c:showLegendKey val="0"/>
              <c:showVal val="0"/>
              <c:showCatName val="1"/>
              <c:showSerName val="0"/>
              <c:showPercent val="1"/>
              <c:showBubbleSize val="0"/>
              <c:extLst>
                <c:ext xmlns:c16="http://schemas.microsoft.com/office/drawing/2014/chart" uri="{C3380CC4-5D6E-409C-BE32-E72D297353CC}">
                  <c16:uniqueId val="{00000007-A89E-4EEC-8046-94D34C010E47}"/>
                </c:ext>
              </c:extLst>
            </c:dLbl>
            <c:spPr>
              <a:solidFill>
                <a:srgbClr val="FFFFFF">
                  <a:alpha val="90000"/>
                </a:srgbClr>
              </a:solidFill>
              <a:ln w="12700" cap="flat" cmpd="sng" algn="ctr">
                <a:solidFill>
                  <a:srgbClr val="FBBC04"/>
                </a:solidFill>
                <a:round/>
              </a:ln>
              <a:effectLst>
                <a:outerShdw blurRad="50800" dist="38100" dir="2700000" algn="tl" rotWithShape="0">
                  <a:srgbClr val="FBBC04">
                    <a:lumMod val="75000"/>
                    <a:alpha val="40000"/>
                  </a:srgb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accent3"/>
                    </a:solidFill>
                    <a:effectLst/>
                    <a:latin typeface="+mn-lt"/>
                    <a:ea typeface="+mn-ea"/>
                    <a:cs typeface="+mn-cs"/>
                  </a:defRPr>
                </a:pPr>
                <a:endParaRPr lang="en-PK"/>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Sheet2!$D$2:$D$5</c:f>
              <c:strCache>
                <c:ptCount val="4"/>
                <c:pt idx="0">
                  <c:v>1 - 2 hours</c:v>
                </c:pt>
                <c:pt idx="1">
                  <c:v>3 - 4 hours</c:v>
                </c:pt>
                <c:pt idx="2">
                  <c:v>5 - 6 hours </c:v>
                </c:pt>
                <c:pt idx="3">
                  <c:v>7+ hours </c:v>
                </c:pt>
              </c:strCache>
            </c:strRef>
          </c:cat>
          <c:val>
            <c:numRef>
              <c:f>Sheet2!$E$2:$E$5</c:f>
              <c:numCache>
                <c:formatCode>General</c:formatCode>
                <c:ptCount val="4"/>
                <c:pt idx="0">
                  <c:v>37</c:v>
                </c:pt>
                <c:pt idx="1">
                  <c:v>88</c:v>
                </c:pt>
                <c:pt idx="2">
                  <c:v>52</c:v>
                </c:pt>
                <c:pt idx="3">
                  <c:v>23</c:v>
                </c:pt>
              </c:numCache>
            </c:numRef>
          </c:val>
          <c:extLst>
            <c:ext xmlns:c16="http://schemas.microsoft.com/office/drawing/2014/chart" uri="{C3380CC4-5D6E-409C-BE32-E72D297353CC}">
              <c16:uniqueId val="{00000008-A89E-4EEC-8046-94D34C010E47}"/>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3587132957556434E-2"/>
          <c:y val="3.7807781295381662E-2"/>
          <c:w val="0.97289314806889871"/>
          <c:h val="0.91918996084326976"/>
        </c:manualLayout>
      </c:layout>
      <c:bar3DChart>
        <c:barDir val="col"/>
        <c:grouping val="standar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Sheet2!$B$2:$B$11</c:f>
              <c:numCache>
                <c:formatCode>General</c:formatCode>
                <c:ptCount val="10"/>
                <c:pt idx="0">
                  <c:v>6</c:v>
                </c:pt>
                <c:pt idx="1">
                  <c:v>3</c:v>
                </c:pt>
                <c:pt idx="2">
                  <c:v>14</c:v>
                </c:pt>
                <c:pt idx="3">
                  <c:v>18</c:v>
                </c:pt>
                <c:pt idx="4">
                  <c:v>24</c:v>
                </c:pt>
                <c:pt idx="5">
                  <c:v>24</c:v>
                </c:pt>
                <c:pt idx="6">
                  <c:v>47</c:v>
                </c:pt>
                <c:pt idx="7">
                  <c:v>36</c:v>
                </c:pt>
                <c:pt idx="8">
                  <c:v>11</c:v>
                </c:pt>
                <c:pt idx="9">
                  <c:v>17</c:v>
                </c:pt>
              </c:numCache>
            </c:numRef>
          </c:val>
          <c:extLst>
            <c:ext xmlns:c16="http://schemas.microsoft.com/office/drawing/2014/chart" uri="{C3380CC4-5D6E-409C-BE32-E72D297353CC}">
              <c16:uniqueId val="{00000000-4814-4AD6-B5B1-1A7A897D47D5}"/>
            </c:ext>
          </c:extLst>
        </c:ser>
        <c:dLbls>
          <c:showLegendKey val="0"/>
          <c:showVal val="1"/>
          <c:showCatName val="0"/>
          <c:showSerName val="0"/>
          <c:showPercent val="0"/>
          <c:showBubbleSize val="0"/>
        </c:dLbls>
        <c:gapWidth val="150"/>
        <c:shape val="box"/>
        <c:axId val="446482464"/>
        <c:axId val="446482792"/>
        <c:axId val="362144744"/>
      </c:bar3DChart>
      <c:catAx>
        <c:axId val="446482464"/>
        <c:scaling>
          <c:orientation val="minMax"/>
        </c:scaling>
        <c:delete val="0"/>
        <c:axPos val="b"/>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PK"/>
          </a:p>
        </c:txPr>
        <c:crossAx val="446482792"/>
        <c:crosses val="autoZero"/>
        <c:auto val="1"/>
        <c:lblAlgn val="ctr"/>
        <c:lblOffset val="100"/>
        <c:noMultiLvlLbl val="0"/>
      </c:catAx>
      <c:valAx>
        <c:axId val="446482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46482464"/>
        <c:crosses val="autoZero"/>
        <c:crossBetween val="between"/>
      </c:valAx>
      <c:serAx>
        <c:axId val="362144744"/>
        <c:scaling>
          <c:orientation val="minMax"/>
        </c:scaling>
        <c:delete val="1"/>
        <c:axPos val="b"/>
        <c:majorTickMark val="out"/>
        <c:minorTickMark val="none"/>
        <c:tickLblPos val="nextTo"/>
        <c:crossAx val="446482792"/>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A-334C-487D-B2C2-71940BA80F5C}"/>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9-334C-487D-B2C2-71940BA80F5C}"/>
                </c:ext>
              </c:extLst>
            </c:dLbl>
            <c:dLbl>
              <c:idx val="2"/>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8-334C-487D-B2C2-71940BA80F5C}"/>
                </c:ext>
              </c:extLst>
            </c:dLbl>
            <c:dLbl>
              <c:idx val="3"/>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7-334C-487D-B2C2-71940BA80F5C}"/>
                </c:ext>
              </c:extLst>
            </c:dLbl>
            <c:dLbl>
              <c:idx val="4"/>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6-334C-487D-B2C2-71940BA80F5C}"/>
                </c:ext>
              </c:extLst>
            </c:dLbl>
            <c:dLbl>
              <c:idx val="5"/>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5-334C-487D-B2C2-71940BA80F5C}"/>
                </c:ext>
              </c:extLst>
            </c:dLbl>
            <c:dLbl>
              <c:idx val="6"/>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3-334C-487D-B2C2-71940BA80F5C}"/>
                </c:ext>
              </c:extLst>
            </c:dLbl>
            <c:dLbl>
              <c:idx val="7"/>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2-334C-487D-B2C2-71940BA80F5C}"/>
                </c:ext>
              </c:extLst>
            </c:dLbl>
            <c:dLbl>
              <c:idx val="8"/>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4-334C-487D-B2C2-71940BA80F5C}"/>
                </c:ext>
              </c:extLst>
            </c:dLbl>
            <c:dLbl>
              <c:idx val="9"/>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1-334C-487D-B2C2-71940BA80F5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Sheet2!$G$2:$G$11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Sheet2!$H$2:$H$11</c:f>
              <c:numCache>
                <c:formatCode>General</c:formatCode>
                <c:ptCount val="10"/>
                <c:pt idx="0">
                  <c:v>4</c:v>
                </c:pt>
                <c:pt idx="1">
                  <c:v>5</c:v>
                </c:pt>
                <c:pt idx="2">
                  <c:v>9</c:v>
                </c:pt>
                <c:pt idx="3">
                  <c:v>13</c:v>
                </c:pt>
                <c:pt idx="4">
                  <c:v>17</c:v>
                </c:pt>
                <c:pt idx="5">
                  <c:v>15</c:v>
                </c:pt>
                <c:pt idx="6">
                  <c:v>19</c:v>
                </c:pt>
                <c:pt idx="7">
                  <c:v>52</c:v>
                </c:pt>
                <c:pt idx="8">
                  <c:v>22</c:v>
                </c:pt>
                <c:pt idx="9">
                  <c:v>44</c:v>
                </c:pt>
              </c:numCache>
            </c:numRef>
          </c:val>
          <c:extLst>
            <c:ext xmlns:c16="http://schemas.microsoft.com/office/drawing/2014/chart" uri="{C3380CC4-5D6E-409C-BE32-E72D297353CC}">
              <c16:uniqueId val="{00000000-334C-487D-B2C2-71940BA80F5C}"/>
            </c:ext>
          </c:extLst>
        </c:ser>
        <c:dLbls>
          <c:showLegendKey val="0"/>
          <c:showVal val="1"/>
          <c:showCatName val="0"/>
          <c:showSerName val="0"/>
          <c:showPercent val="0"/>
          <c:showBubbleSize val="0"/>
        </c:dLbls>
        <c:gapWidth val="150"/>
        <c:shape val="box"/>
        <c:axId val="569390072"/>
        <c:axId val="569393024"/>
        <c:axId val="0"/>
      </c:bar3DChart>
      <c:catAx>
        <c:axId val="5693900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PK"/>
          </a:p>
        </c:txPr>
        <c:crossAx val="569393024"/>
        <c:crosses val="autoZero"/>
        <c:auto val="1"/>
        <c:lblAlgn val="ctr"/>
        <c:lblOffset val="100"/>
        <c:noMultiLvlLbl val="0"/>
      </c:catAx>
      <c:valAx>
        <c:axId val="56939302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69390072"/>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en-PK"/>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a:sp3d contourW="9525">
              <a:contourClr>
                <a:schemeClr val="accent6">
                  <a:shade val="95000"/>
                </a:schemeClr>
              </a:contourClr>
            </a:sp3d>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5-9E33-413C-B4DB-640C8951079F}"/>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4-9E33-413C-B4DB-640C8951079F}"/>
                </c:ext>
              </c:extLst>
            </c:dLbl>
            <c:dLbl>
              <c:idx val="2"/>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2-9E33-413C-B4DB-640C8951079F}"/>
                </c:ext>
              </c:extLst>
            </c:dLbl>
            <c:dLbl>
              <c:idx val="3"/>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3-9E33-413C-B4DB-640C8951079F}"/>
                </c:ext>
              </c:extLst>
            </c:dLbl>
            <c:dLbl>
              <c:idx val="4"/>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1-9E33-413C-B4DB-640C8951079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Sheet2!$J$2:$J$6</c:f>
              <c:strCache>
                <c:ptCount val="5"/>
                <c:pt idx="0">
                  <c:v>Extremely Important</c:v>
                </c:pt>
                <c:pt idx="1">
                  <c:v>Somewhat Important</c:v>
                </c:pt>
                <c:pt idx="2">
                  <c:v>Moderate</c:v>
                </c:pt>
                <c:pt idx="3">
                  <c:v>Not much Important</c:v>
                </c:pt>
                <c:pt idx="4">
                  <c:v>Not important at all</c:v>
                </c:pt>
              </c:strCache>
            </c:strRef>
          </c:cat>
          <c:val>
            <c:numRef>
              <c:f>Sheet2!$K$2:$K$6</c:f>
              <c:numCache>
                <c:formatCode>General</c:formatCode>
                <c:ptCount val="5"/>
                <c:pt idx="0">
                  <c:v>95</c:v>
                </c:pt>
                <c:pt idx="1">
                  <c:v>68</c:v>
                </c:pt>
                <c:pt idx="2">
                  <c:v>28</c:v>
                </c:pt>
                <c:pt idx="3">
                  <c:v>8</c:v>
                </c:pt>
                <c:pt idx="4">
                  <c:v>1</c:v>
                </c:pt>
              </c:numCache>
            </c:numRef>
          </c:val>
          <c:extLst>
            <c:ext xmlns:c16="http://schemas.microsoft.com/office/drawing/2014/chart" uri="{C3380CC4-5D6E-409C-BE32-E72D297353CC}">
              <c16:uniqueId val="{00000000-9E33-413C-B4DB-640C8951079F}"/>
            </c:ext>
          </c:extLst>
        </c:ser>
        <c:dLbls>
          <c:showLegendKey val="0"/>
          <c:showVal val="1"/>
          <c:showCatName val="0"/>
          <c:showSerName val="0"/>
          <c:showPercent val="0"/>
          <c:showBubbleSize val="0"/>
        </c:dLbls>
        <c:gapWidth val="150"/>
        <c:shape val="box"/>
        <c:axId val="552099936"/>
        <c:axId val="552098296"/>
        <c:axId val="0"/>
      </c:bar3DChart>
      <c:catAx>
        <c:axId val="552099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50" b="0" i="0" u="none" strike="noStrike" kern="1200" baseline="0">
                <a:solidFill>
                  <a:schemeClr val="tx1">
                    <a:lumMod val="50000"/>
                    <a:lumOff val="50000"/>
                  </a:schemeClr>
                </a:solidFill>
                <a:latin typeface="+mn-lt"/>
                <a:ea typeface="+mn-ea"/>
                <a:cs typeface="+mn-cs"/>
              </a:defRPr>
            </a:pPr>
            <a:endParaRPr lang="en-PK"/>
          </a:p>
        </c:txPr>
        <c:crossAx val="552098296"/>
        <c:crosses val="autoZero"/>
        <c:auto val="1"/>
        <c:lblAlgn val="ctr"/>
        <c:lblOffset val="100"/>
        <c:noMultiLvlLbl val="0"/>
      </c:catAx>
      <c:valAx>
        <c:axId val="55209829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20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3587132957556434E-2"/>
          <c:y val="3.7807781295381662E-2"/>
          <c:w val="0.97289314806889871"/>
          <c:h val="0.91918996084326976"/>
        </c:manualLayout>
      </c:layout>
      <c:bar3DChart>
        <c:barDir val="col"/>
        <c:grouping val="standard"/>
        <c:varyColors val="0"/>
        <c:dLbls>
          <c:showLegendKey val="0"/>
          <c:showVal val="1"/>
          <c:showCatName val="0"/>
          <c:showSerName val="0"/>
          <c:showPercent val="0"/>
          <c:showBubbleSize val="0"/>
        </c:dLbls>
        <c:gapWidth val="150"/>
        <c:shape val="box"/>
        <c:axId val="446482464"/>
        <c:axId val="446482792"/>
        <c:axId val="362144744"/>
      </c:bar3DChart>
      <c:catAx>
        <c:axId val="446482464"/>
        <c:scaling>
          <c:orientation val="minMax"/>
        </c:scaling>
        <c:delete val="0"/>
        <c:axPos val="b"/>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46482792"/>
        <c:crosses val="autoZero"/>
        <c:auto val="1"/>
        <c:lblAlgn val="ctr"/>
        <c:lblOffset val="100"/>
        <c:noMultiLvlLbl val="0"/>
      </c:catAx>
      <c:valAx>
        <c:axId val="446482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46482464"/>
        <c:crosses val="autoZero"/>
        <c:crossBetween val="between"/>
      </c:valAx>
      <c:serAx>
        <c:axId val="362144744"/>
        <c:scaling>
          <c:orientation val="minMax"/>
        </c:scaling>
        <c:delete val="1"/>
        <c:axPos val="b"/>
        <c:majorTickMark val="out"/>
        <c:minorTickMark val="none"/>
        <c:tickLblPos val="nextTo"/>
        <c:crossAx val="446482792"/>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a:sp3d contourW="9525">
              <a:contourClr>
                <a:schemeClr val="accent4">
                  <a:shade val="95000"/>
                </a:schemeClr>
              </a:contourClr>
            </a:sp3d>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1-761C-49A1-9C37-D24C131B66AB}"/>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2-761C-49A1-9C37-D24C131B66AB}"/>
                </c:ext>
              </c:extLst>
            </c:dLbl>
            <c:dLbl>
              <c:idx val="2"/>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3-761C-49A1-9C37-D24C131B66AB}"/>
                </c:ext>
              </c:extLst>
            </c:dLbl>
            <c:dLbl>
              <c:idx val="3"/>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5-761C-49A1-9C37-D24C131B66AB}"/>
                </c:ext>
              </c:extLst>
            </c:dLbl>
            <c:dLbl>
              <c:idx val="4"/>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extLst>
                <c:ext xmlns:c16="http://schemas.microsoft.com/office/drawing/2014/chart" uri="{C3380CC4-5D6E-409C-BE32-E72D297353CC}">
                  <c16:uniqueId val="{00000004-761C-49A1-9C37-D24C131B66A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Sheet2!$M$2:$M$6</c:f>
              <c:strCache>
                <c:ptCount val="5"/>
                <c:pt idx="0">
                  <c:v>Extremely Often</c:v>
                </c:pt>
                <c:pt idx="1">
                  <c:v>Often</c:v>
                </c:pt>
                <c:pt idx="2">
                  <c:v>Sometimes</c:v>
                </c:pt>
                <c:pt idx="3">
                  <c:v>Rarely</c:v>
                </c:pt>
                <c:pt idx="4">
                  <c:v>Never</c:v>
                </c:pt>
              </c:strCache>
            </c:strRef>
          </c:cat>
          <c:val>
            <c:numRef>
              <c:f>Sheet2!$N$2:$N$6</c:f>
              <c:numCache>
                <c:formatCode>General</c:formatCode>
                <c:ptCount val="5"/>
                <c:pt idx="0">
                  <c:v>63</c:v>
                </c:pt>
                <c:pt idx="1">
                  <c:v>81</c:v>
                </c:pt>
                <c:pt idx="2">
                  <c:v>43</c:v>
                </c:pt>
                <c:pt idx="3">
                  <c:v>12</c:v>
                </c:pt>
                <c:pt idx="4">
                  <c:v>1</c:v>
                </c:pt>
              </c:numCache>
            </c:numRef>
          </c:val>
          <c:extLst>
            <c:ext xmlns:c16="http://schemas.microsoft.com/office/drawing/2014/chart" uri="{C3380CC4-5D6E-409C-BE32-E72D297353CC}">
              <c16:uniqueId val="{00000000-761C-49A1-9C37-D24C131B66AB}"/>
            </c:ext>
          </c:extLst>
        </c:ser>
        <c:dLbls>
          <c:showLegendKey val="0"/>
          <c:showVal val="1"/>
          <c:showCatName val="0"/>
          <c:showSerName val="0"/>
          <c:showPercent val="0"/>
          <c:showBubbleSize val="0"/>
        </c:dLbls>
        <c:gapWidth val="150"/>
        <c:shape val="box"/>
        <c:axId val="648328104"/>
        <c:axId val="574541640"/>
        <c:axId val="0"/>
      </c:bar3DChart>
      <c:catAx>
        <c:axId val="648328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574541640"/>
        <c:crosses val="autoZero"/>
        <c:auto val="1"/>
        <c:lblAlgn val="ctr"/>
        <c:lblOffset val="100"/>
        <c:noMultiLvlLbl val="0"/>
      </c:catAx>
      <c:valAx>
        <c:axId val="57454164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8328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sp3d contourW="9525">
              <a:contourClr>
                <a:schemeClr val="accent5">
                  <a:shade val="95000"/>
                </a:schemeClr>
              </a:contourClr>
            </a:sp3d>
          </c:spPr>
          <c:invertIfNegative val="0"/>
          <c:dLbls>
            <c:dLbl>
              <c:idx val="0"/>
              <c:layout>
                <c:manualLayout>
                  <c:x val="1.8163944617608441E-2"/>
                  <c:y val="1.6375188314665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A6-43BD-ACDB-5A4C9D720CCF}"/>
                </c:ext>
              </c:extLst>
            </c:dLbl>
            <c:dLbl>
              <c:idx val="1"/>
              <c:layout>
                <c:manualLayout>
                  <c:x val="2.0182160686231604E-2"/>
                  <c:y val="6.55007532586624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FA6-43BD-ACDB-5A4C9D720CCF}"/>
                </c:ext>
              </c:extLst>
            </c:dLbl>
            <c:dLbl>
              <c:idx val="2"/>
              <c:layout>
                <c:manualLayout>
                  <c:x val="2.2200376754854763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A6-43BD-ACDB-5A4C9D720CCF}"/>
                </c:ext>
              </c:extLst>
            </c:dLbl>
            <c:dLbl>
              <c:idx val="3"/>
              <c:layout>
                <c:manualLayout>
                  <c:x val="3.229145709797056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FA6-43BD-ACDB-5A4C9D720CCF}"/>
                </c:ext>
              </c:extLst>
            </c:dLbl>
            <c:dLbl>
              <c:idx val="4"/>
              <c:layout>
                <c:manualLayout>
                  <c:x val="3.6327889235216883E-2"/>
                  <c:y val="-1.50104158868382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FA6-43BD-ACDB-5A4C9D720CC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Sheet2!$P$2:$P$6</c:f>
              <c:strCache>
                <c:ptCount val="5"/>
                <c:pt idx="0">
                  <c:v>Extremely Often</c:v>
                </c:pt>
                <c:pt idx="1">
                  <c:v>Often</c:v>
                </c:pt>
                <c:pt idx="2">
                  <c:v>Sometimes</c:v>
                </c:pt>
                <c:pt idx="3">
                  <c:v>Rarely</c:v>
                </c:pt>
                <c:pt idx="4">
                  <c:v>Never</c:v>
                </c:pt>
              </c:strCache>
            </c:strRef>
          </c:cat>
          <c:val>
            <c:numRef>
              <c:f>Sheet2!$Q$2:$Q$6</c:f>
              <c:numCache>
                <c:formatCode>General</c:formatCode>
                <c:ptCount val="5"/>
                <c:pt idx="0">
                  <c:v>8</c:v>
                </c:pt>
                <c:pt idx="1">
                  <c:v>31</c:v>
                </c:pt>
                <c:pt idx="2">
                  <c:v>77</c:v>
                </c:pt>
                <c:pt idx="3">
                  <c:v>61</c:v>
                </c:pt>
                <c:pt idx="4">
                  <c:v>23</c:v>
                </c:pt>
              </c:numCache>
            </c:numRef>
          </c:val>
          <c:extLst>
            <c:ext xmlns:c16="http://schemas.microsoft.com/office/drawing/2014/chart" uri="{C3380CC4-5D6E-409C-BE32-E72D297353CC}">
              <c16:uniqueId val="{00000000-FFA6-43BD-ACDB-5A4C9D720CCF}"/>
            </c:ext>
          </c:extLst>
        </c:ser>
        <c:dLbls>
          <c:showLegendKey val="0"/>
          <c:showVal val="1"/>
          <c:showCatName val="0"/>
          <c:showSerName val="0"/>
          <c:showPercent val="0"/>
          <c:showBubbleSize val="0"/>
        </c:dLbls>
        <c:gapWidth val="150"/>
        <c:shape val="box"/>
        <c:axId val="450035784"/>
        <c:axId val="450026600"/>
        <c:axId val="0"/>
      </c:bar3DChart>
      <c:catAx>
        <c:axId val="4500357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PK"/>
          </a:p>
        </c:txPr>
        <c:crossAx val="450026600"/>
        <c:crosses val="autoZero"/>
        <c:auto val="1"/>
        <c:lblAlgn val="ctr"/>
        <c:lblOffset val="100"/>
        <c:noMultiLvlLbl val="0"/>
      </c:catAx>
      <c:valAx>
        <c:axId val="4500266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50035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4">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Reversed" id="22">
  <a:schemeClr val="accent2"/>
</cs:colorStyle>
</file>

<file path=ppt/charts/colors13.xml><?xml version="1.0" encoding="utf-8"?>
<cs:colorStyle xmlns:cs="http://schemas.microsoft.com/office/drawing/2012/chartStyle" xmlns:a="http://schemas.openxmlformats.org/drawingml/2006/main" meth="withinLinear" id="17">
  <a:schemeClr val="accent4"/>
</cs:colorStyle>
</file>

<file path=ppt/charts/colors14.xml><?xml version="1.0" encoding="utf-8"?>
<cs:colorStyle xmlns:cs="http://schemas.microsoft.com/office/drawing/2012/chartStyle" xmlns:a="http://schemas.openxmlformats.org/drawingml/2006/main" meth="withinLinearReversed" id="26">
  <a:schemeClr val="accent6"/>
</cs:colorStyle>
</file>

<file path=ppt/charts/colors15.xml><?xml version="1.0" encoding="utf-8"?>
<cs:colorStyle xmlns:cs="http://schemas.microsoft.com/office/drawing/2012/chartStyle" xmlns:a="http://schemas.openxmlformats.org/drawingml/2006/main" meth="withinLinearReversed" id="22">
  <a:schemeClr val="accent2"/>
</cs:colorStyle>
</file>

<file path=ppt/charts/colors16.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9-30T21:34:04.603" idx="1">
    <p:pos x="6400" y="453"/>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0E3F6-C0C2-454C-824F-0868924B31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PK"/>
        </a:p>
      </dgm:t>
    </dgm:pt>
    <dgm:pt modelId="{54B21F64-2CDF-4036-913C-D37EEACE2376}">
      <dgm:prSet phldrT="[Text]" custT="1"/>
      <dgm:spPr>
        <a:solidFill>
          <a:srgbClr val="B1C7C7"/>
        </a:solidFill>
      </dgm:spPr>
      <dgm:t>
        <a:bodyPr/>
        <a:lstStyle/>
        <a:p>
          <a:r>
            <a:rPr lang="en-GB" sz="2000" b="1" dirty="0">
              <a:latin typeface="Arial Black" panose="020B0A04020102020204" pitchFamily="34" charset="0"/>
            </a:rPr>
            <a:t>Motivation</a:t>
          </a:r>
          <a:endParaRPr lang="en-PK" sz="2000" b="1" dirty="0">
            <a:latin typeface="Arial Black" panose="020B0A04020102020204" pitchFamily="34" charset="0"/>
          </a:endParaRPr>
        </a:p>
      </dgm:t>
    </dgm:pt>
    <dgm:pt modelId="{0B91BDD7-6BF2-40D6-841E-3CCD542B9ED6}" type="parTrans" cxnId="{8B6979D2-4F73-4A70-82EC-4742DDECC058}">
      <dgm:prSet/>
      <dgm:spPr/>
      <dgm:t>
        <a:bodyPr/>
        <a:lstStyle/>
        <a:p>
          <a:endParaRPr lang="en-PK"/>
        </a:p>
      </dgm:t>
    </dgm:pt>
    <dgm:pt modelId="{BE7D2FB2-F2DB-4C12-BDBA-92BE3018A396}" type="sibTrans" cxnId="{8B6979D2-4F73-4A70-82EC-4742DDECC058}">
      <dgm:prSet/>
      <dgm:spPr/>
      <dgm:t>
        <a:bodyPr/>
        <a:lstStyle/>
        <a:p>
          <a:endParaRPr lang="en-PK"/>
        </a:p>
      </dgm:t>
    </dgm:pt>
    <dgm:pt modelId="{C20AD07E-F869-4F48-BC80-C2ECD4B369BB}">
      <dgm:prSet phldrT="[Text]" custT="1"/>
      <dgm:spPr>
        <a:solidFill>
          <a:srgbClr val="B1C7C7"/>
        </a:solidFill>
        <a:ln>
          <a:solidFill>
            <a:srgbClr val="B1C7C7"/>
          </a:solidFill>
        </a:ln>
      </dgm:spPr>
      <dgm:t>
        <a:bodyPr/>
        <a:lstStyle/>
        <a:p>
          <a:r>
            <a:rPr lang="en-US" sz="1600" dirty="0"/>
            <a:t>Explore peoples perception and view point towards the use of ICT on creativity and innovation.</a:t>
          </a:r>
          <a:endParaRPr lang="en-PK" sz="1600" dirty="0"/>
        </a:p>
      </dgm:t>
    </dgm:pt>
    <dgm:pt modelId="{87451F26-E5EB-47FD-BB17-4530A01A191E}" type="parTrans" cxnId="{7D4B5404-533D-4CF3-A4AF-F2F8B53B0924}">
      <dgm:prSet/>
      <dgm:spPr>
        <a:solidFill>
          <a:srgbClr val="DBEBE5"/>
        </a:solidFill>
      </dgm:spPr>
      <dgm:t>
        <a:bodyPr/>
        <a:lstStyle/>
        <a:p>
          <a:endParaRPr lang="en-PK"/>
        </a:p>
      </dgm:t>
    </dgm:pt>
    <dgm:pt modelId="{4B607A88-DCA0-4261-AF24-2AD9BA220446}" type="sibTrans" cxnId="{7D4B5404-533D-4CF3-A4AF-F2F8B53B0924}">
      <dgm:prSet/>
      <dgm:spPr/>
      <dgm:t>
        <a:bodyPr/>
        <a:lstStyle/>
        <a:p>
          <a:endParaRPr lang="en-PK"/>
        </a:p>
      </dgm:t>
    </dgm:pt>
    <dgm:pt modelId="{C1EFC18A-F6A8-4DE4-971C-8F93361B74CC}">
      <dgm:prSet phldrT="[Text]" custT="1"/>
      <dgm:spPr>
        <a:solidFill>
          <a:srgbClr val="B1C7C7"/>
        </a:solidFill>
      </dgm:spPr>
      <dgm:t>
        <a:bodyPr/>
        <a:lstStyle/>
        <a:p>
          <a:r>
            <a:rPr lang="en-US" sz="1800" dirty="0"/>
            <a:t>Evaluate the impact of ICT on students creative mindsets and innovative skills</a:t>
          </a:r>
          <a:endParaRPr lang="en-PK" sz="1800" dirty="0"/>
        </a:p>
      </dgm:t>
    </dgm:pt>
    <dgm:pt modelId="{11792413-746D-4F07-A791-79AAA45EC309}" type="parTrans" cxnId="{FBB60F73-F978-4146-AFE9-8A46F3E17586}">
      <dgm:prSet/>
      <dgm:spPr>
        <a:solidFill>
          <a:srgbClr val="DBEBE5"/>
        </a:solidFill>
      </dgm:spPr>
      <dgm:t>
        <a:bodyPr/>
        <a:lstStyle/>
        <a:p>
          <a:endParaRPr lang="en-PK"/>
        </a:p>
      </dgm:t>
    </dgm:pt>
    <dgm:pt modelId="{876C3F54-B787-4D20-B282-DAB7CA16D15F}" type="sibTrans" cxnId="{FBB60F73-F978-4146-AFE9-8A46F3E17586}">
      <dgm:prSet/>
      <dgm:spPr/>
      <dgm:t>
        <a:bodyPr/>
        <a:lstStyle/>
        <a:p>
          <a:endParaRPr lang="en-PK"/>
        </a:p>
      </dgm:t>
    </dgm:pt>
    <dgm:pt modelId="{EEAC4F8C-F0ED-4C94-8BB3-E34ED6A32430}">
      <dgm:prSet phldrT="[Text]" custT="1"/>
      <dgm:spPr>
        <a:solidFill>
          <a:srgbClr val="B1C7C7"/>
        </a:solidFill>
      </dgm:spPr>
      <dgm:t>
        <a:bodyPr/>
        <a:lstStyle/>
        <a:p>
          <a:r>
            <a:rPr lang="en-GB" sz="1800" dirty="0"/>
            <a:t>Analysing views of different age groups on Technology and </a:t>
          </a:r>
          <a:r>
            <a:rPr lang="en-GB" sz="1800"/>
            <a:t>it’s impact</a:t>
          </a:r>
          <a:r>
            <a:rPr lang="en-GB" sz="1800" dirty="0"/>
            <a:t>.</a:t>
          </a:r>
          <a:endParaRPr lang="en-PK" sz="1800" dirty="0"/>
        </a:p>
      </dgm:t>
    </dgm:pt>
    <dgm:pt modelId="{B18A0CAB-F8B1-4A1F-BA08-BE237DCCF928}" type="parTrans" cxnId="{8DBA7F9C-ED80-4D6E-8BDC-8E312C298D5F}">
      <dgm:prSet/>
      <dgm:spPr>
        <a:solidFill>
          <a:srgbClr val="DBEBE5"/>
        </a:solidFill>
      </dgm:spPr>
      <dgm:t>
        <a:bodyPr/>
        <a:lstStyle/>
        <a:p>
          <a:endParaRPr lang="en-PK"/>
        </a:p>
      </dgm:t>
    </dgm:pt>
    <dgm:pt modelId="{7425589F-2185-46BE-BFB5-9CC80DF412E0}" type="sibTrans" cxnId="{8DBA7F9C-ED80-4D6E-8BDC-8E312C298D5F}">
      <dgm:prSet/>
      <dgm:spPr/>
      <dgm:t>
        <a:bodyPr/>
        <a:lstStyle/>
        <a:p>
          <a:endParaRPr lang="en-PK"/>
        </a:p>
      </dgm:t>
    </dgm:pt>
    <dgm:pt modelId="{35926DBB-1498-4996-89E5-E5966754B144}">
      <dgm:prSet phldrT="[Text]" custT="1"/>
      <dgm:spPr>
        <a:solidFill>
          <a:srgbClr val="B1C7C7"/>
        </a:solidFill>
      </dgm:spPr>
      <dgm:t>
        <a:bodyPr/>
        <a:lstStyle/>
        <a:p>
          <a:r>
            <a:rPr lang="en-GB" sz="1400" dirty="0"/>
            <a:t>Analysing how often Internet is being used by student in their work how it helps them and to what extinct it can be a harm to their creative skills.</a:t>
          </a:r>
          <a:endParaRPr lang="en-PK" sz="1400" dirty="0"/>
        </a:p>
      </dgm:t>
    </dgm:pt>
    <dgm:pt modelId="{C1A2E053-FB8B-426D-BC7C-328D4B9A2167}" type="parTrans" cxnId="{4DABE2A3-BD91-4563-86DA-2F653647A181}">
      <dgm:prSet/>
      <dgm:spPr>
        <a:solidFill>
          <a:srgbClr val="DBEBE5"/>
        </a:solidFill>
      </dgm:spPr>
      <dgm:t>
        <a:bodyPr/>
        <a:lstStyle/>
        <a:p>
          <a:endParaRPr lang="en-PK"/>
        </a:p>
      </dgm:t>
    </dgm:pt>
    <dgm:pt modelId="{05DEBC25-3254-4F76-A846-FADA9A8702C5}" type="sibTrans" cxnId="{4DABE2A3-BD91-4563-86DA-2F653647A181}">
      <dgm:prSet/>
      <dgm:spPr/>
      <dgm:t>
        <a:bodyPr/>
        <a:lstStyle/>
        <a:p>
          <a:endParaRPr lang="en-PK"/>
        </a:p>
      </dgm:t>
    </dgm:pt>
    <dgm:pt modelId="{356BFC83-9E77-46C4-8326-26D6549B7F5A}" type="pres">
      <dgm:prSet presAssocID="{9320E3F6-C0C2-454C-824F-0868924B3147}" presName="cycle" presStyleCnt="0">
        <dgm:presLayoutVars>
          <dgm:chMax val="1"/>
          <dgm:dir/>
          <dgm:animLvl val="ctr"/>
          <dgm:resizeHandles val="exact"/>
        </dgm:presLayoutVars>
      </dgm:prSet>
      <dgm:spPr/>
    </dgm:pt>
    <dgm:pt modelId="{B5A0ED41-6387-4AB0-85D8-A4E796D8B2B2}" type="pres">
      <dgm:prSet presAssocID="{54B21F64-2CDF-4036-913C-D37EEACE2376}" presName="centerShape" presStyleLbl="node0" presStyleIdx="0" presStyleCnt="1"/>
      <dgm:spPr/>
    </dgm:pt>
    <dgm:pt modelId="{43F104BA-C0E3-42B5-8D75-32AB07DB327E}" type="pres">
      <dgm:prSet presAssocID="{87451F26-E5EB-47FD-BB17-4530A01A191E}" presName="parTrans" presStyleLbl="bgSibTrans2D1" presStyleIdx="0" presStyleCnt="4"/>
      <dgm:spPr/>
    </dgm:pt>
    <dgm:pt modelId="{E9FC6CE2-AB32-4832-8F68-9653EA1CD6BE}" type="pres">
      <dgm:prSet presAssocID="{C20AD07E-F869-4F48-BC80-C2ECD4B369BB}" presName="node" presStyleLbl="node1" presStyleIdx="0" presStyleCnt="4">
        <dgm:presLayoutVars>
          <dgm:bulletEnabled val="1"/>
        </dgm:presLayoutVars>
      </dgm:prSet>
      <dgm:spPr/>
    </dgm:pt>
    <dgm:pt modelId="{6BA4F2A9-7E5B-45A7-86AF-61E9DF6EB549}" type="pres">
      <dgm:prSet presAssocID="{11792413-746D-4F07-A791-79AAA45EC309}" presName="parTrans" presStyleLbl="bgSibTrans2D1" presStyleIdx="1" presStyleCnt="4" custLinFactNeighborX="0"/>
      <dgm:spPr/>
    </dgm:pt>
    <dgm:pt modelId="{AD151D30-F08E-48B5-AC3D-3DF8A37CDB70}" type="pres">
      <dgm:prSet presAssocID="{C1EFC18A-F6A8-4DE4-971C-8F93361B74CC}" presName="node" presStyleLbl="node1" presStyleIdx="1" presStyleCnt="4">
        <dgm:presLayoutVars>
          <dgm:bulletEnabled val="1"/>
        </dgm:presLayoutVars>
      </dgm:prSet>
      <dgm:spPr/>
    </dgm:pt>
    <dgm:pt modelId="{CA50A50B-E9FD-4268-8C7D-47ED8264B858}" type="pres">
      <dgm:prSet presAssocID="{B18A0CAB-F8B1-4A1F-BA08-BE237DCCF928}" presName="parTrans" presStyleLbl="bgSibTrans2D1" presStyleIdx="2" presStyleCnt="4" custLinFactNeighborX="0" custLinFactNeighborY="0"/>
      <dgm:spPr/>
    </dgm:pt>
    <dgm:pt modelId="{3F00B148-AD4D-4617-9199-40E7893F5E5B}" type="pres">
      <dgm:prSet presAssocID="{EEAC4F8C-F0ED-4C94-8BB3-E34ED6A32430}" presName="node" presStyleLbl="node1" presStyleIdx="2" presStyleCnt="4">
        <dgm:presLayoutVars>
          <dgm:bulletEnabled val="1"/>
        </dgm:presLayoutVars>
      </dgm:prSet>
      <dgm:spPr/>
    </dgm:pt>
    <dgm:pt modelId="{6BEE028D-1070-4B69-AA4D-CBF4EE036D7C}" type="pres">
      <dgm:prSet presAssocID="{C1A2E053-FB8B-426D-BC7C-328D4B9A2167}" presName="parTrans" presStyleLbl="bgSibTrans2D1" presStyleIdx="3" presStyleCnt="4" custLinFactNeighborX="0" custLinFactNeighborY="0"/>
      <dgm:spPr/>
    </dgm:pt>
    <dgm:pt modelId="{61BD7DC0-328D-44EF-8BF6-B52D1280F0A3}" type="pres">
      <dgm:prSet presAssocID="{35926DBB-1498-4996-89E5-E5966754B144}" presName="node" presStyleLbl="node1" presStyleIdx="3" presStyleCnt="4">
        <dgm:presLayoutVars>
          <dgm:bulletEnabled val="1"/>
        </dgm:presLayoutVars>
      </dgm:prSet>
      <dgm:spPr/>
    </dgm:pt>
  </dgm:ptLst>
  <dgm:cxnLst>
    <dgm:cxn modelId="{7D4B5404-533D-4CF3-A4AF-F2F8B53B0924}" srcId="{54B21F64-2CDF-4036-913C-D37EEACE2376}" destId="{C20AD07E-F869-4F48-BC80-C2ECD4B369BB}" srcOrd="0" destOrd="0" parTransId="{87451F26-E5EB-47FD-BB17-4530A01A191E}" sibTransId="{4B607A88-DCA0-4261-AF24-2AD9BA220446}"/>
    <dgm:cxn modelId="{D806903C-5906-4AFA-A79D-22D02593DBE2}" type="presOf" srcId="{EEAC4F8C-F0ED-4C94-8BB3-E34ED6A32430}" destId="{3F00B148-AD4D-4617-9199-40E7893F5E5B}" srcOrd="0" destOrd="0" presId="urn:microsoft.com/office/officeart/2005/8/layout/radial4"/>
    <dgm:cxn modelId="{91C2BC61-27A8-4341-9301-A13007DB2CA2}" type="presOf" srcId="{C20AD07E-F869-4F48-BC80-C2ECD4B369BB}" destId="{E9FC6CE2-AB32-4832-8F68-9653EA1CD6BE}" srcOrd="0" destOrd="0" presId="urn:microsoft.com/office/officeart/2005/8/layout/radial4"/>
    <dgm:cxn modelId="{185FF74F-6D36-431A-AAF2-5C09A9DB0369}" type="presOf" srcId="{87451F26-E5EB-47FD-BB17-4530A01A191E}" destId="{43F104BA-C0E3-42B5-8D75-32AB07DB327E}" srcOrd="0" destOrd="0" presId="urn:microsoft.com/office/officeart/2005/8/layout/radial4"/>
    <dgm:cxn modelId="{FBB60F73-F978-4146-AFE9-8A46F3E17586}" srcId="{54B21F64-2CDF-4036-913C-D37EEACE2376}" destId="{C1EFC18A-F6A8-4DE4-971C-8F93361B74CC}" srcOrd="1" destOrd="0" parTransId="{11792413-746D-4F07-A791-79AAA45EC309}" sibTransId="{876C3F54-B787-4D20-B282-DAB7CA16D15F}"/>
    <dgm:cxn modelId="{474B4F81-8869-4405-BF33-E06F794F422C}" type="presOf" srcId="{B18A0CAB-F8B1-4A1F-BA08-BE237DCCF928}" destId="{CA50A50B-E9FD-4268-8C7D-47ED8264B858}" srcOrd="0" destOrd="0" presId="urn:microsoft.com/office/officeart/2005/8/layout/radial4"/>
    <dgm:cxn modelId="{41462390-A6C9-4F63-A527-E0805E37769B}" type="presOf" srcId="{9320E3F6-C0C2-454C-824F-0868924B3147}" destId="{356BFC83-9E77-46C4-8326-26D6549B7F5A}" srcOrd="0" destOrd="0" presId="urn:microsoft.com/office/officeart/2005/8/layout/radial4"/>
    <dgm:cxn modelId="{8DBA7F9C-ED80-4D6E-8BDC-8E312C298D5F}" srcId="{54B21F64-2CDF-4036-913C-D37EEACE2376}" destId="{EEAC4F8C-F0ED-4C94-8BB3-E34ED6A32430}" srcOrd="2" destOrd="0" parTransId="{B18A0CAB-F8B1-4A1F-BA08-BE237DCCF928}" sibTransId="{7425589F-2185-46BE-BFB5-9CC80DF412E0}"/>
    <dgm:cxn modelId="{CD3455A1-F91E-46D2-959C-C9F38E0A916A}" type="presOf" srcId="{35926DBB-1498-4996-89E5-E5966754B144}" destId="{61BD7DC0-328D-44EF-8BF6-B52D1280F0A3}" srcOrd="0" destOrd="0" presId="urn:microsoft.com/office/officeart/2005/8/layout/radial4"/>
    <dgm:cxn modelId="{4DABE2A3-BD91-4563-86DA-2F653647A181}" srcId="{54B21F64-2CDF-4036-913C-D37EEACE2376}" destId="{35926DBB-1498-4996-89E5-E5966754B144}" srcOrd="3" destOrd="0" parTransId="{C1A2E053-FB8B-426D-BC7C-328D4B9A2167}" sibTransId="{05DEBC25-3254-4F76-A846-FADA9A8702C5}"/>
    <dgm:cxn modelId="{D28F6BAA-D32E-4308-9C2B-85EC043AF1C2}" type="presOf" srcId="{C1A2E053-FB8B-426D-BC7C-328D4B9A2167}" destId="{6BEE028D-1070-4B69-AA4D-CBF4EE036D7C}" srcOrd="0" destOrd="0" presId="urn:microsoft.com/office/officeart/2005/8/layout/radial4"/>
    <dgm:cxn modelId="{BD7EC5C1-606F-4ED4-AF48-AF55861B8067}" type="presOf" srcId="{11792413-746D-4F07-A791-79AAA45EC309}" destId="{6BA4F2A9-7E5B-45A7-86AF-61E9DF6EB549}" srcOrd="0" destOrd="0" presId="urn:microsoft.com/office/officeart/2005/8/layout/radial4"/>
    <dgm:cxn modelId="{798885C3-F12C-441E-A018-AFEE74C3CC35}" type="presOf" srcId="{C1EFC18A-F6A8-4DE4-971C-8F93361B74CC}" destId="{AD151D30-F08E-48B5-AC3D-3DF8A37CDB70}" srcOrd="0" destOrd="0" presId="urn:microsoft.com/office/officeart/2005/8/layout/radial4"/>
    <dgm:cxn modelId="{8B6979D2-4F73-4A70-82EC-4742DDECC058}" srcId="{9320E3F6-C0C2-454C-824F-0868924B3147}" destId="{54B21F64-2CDF-4036-913C-D37EEACE2376}" srcOrd="0" destOrd="0" parTransId="{0B91BDD7-6BF2-40D6-841E-3CCD542B9ED6}" sibTransId="{BE7D2FB2-F2DB-4C12-BDBA-92BE3018A396}"/>
    <dgm:cxn modelId="{38557CF3-42AA-4640-B96E-013764DE88EF}" type="presOf" srcId="{54B21F64-2CDF-4036-913C-D37EEACE2376}" destId="{B5A0ED41-6387-4AB0-85D8-A4E796D8B2B2}" srcOrd="0" destOrd="0" presId="urn:microsoft.com/office/officeart/2005/8/layout/radial4"/>
    <dgm:cxn modelId="{D981A59C-93F4-4F79-9488-83664A20CBDD}" type="presParOf" srcId="{356BFC83-9E77-46C4-8326-26D6549B7F5A}" destId="{B5A0ED41-6387-4AB0-85D8-A4E796D8B2B2}" srcOrd="0" destOrd="0" presId="urn:microsoft.com/office/officeart/2005/8/layout/radial4"/>
    <dgm:cxn modelId="{BA016D05-A7F9-4E9A-8567-B42FC37C1C24}" type="presParOf" srcId="{356BFC83-9E77-46C4-8326-26D6549B7F5A}" destId="{43F104BA-C0E3-42B5-8D75-32AB07DB327E}" srcOrd="1" destOrd="0" presId="urn:microsoft.com/office/officeart/2005/8/layout/radial4"/>
    <dgm:cxn modelId="{82A32BE0-38FA-426F-999C-0AA013CAE3A1}" type="presParOf" srcId="{356BFC83-9E77-46C4-8326-26D6549B7F5A}" destId="{E9FC6CE2-AB32-4832-8F68-9653EA1CD6BE}" srcOrd="2" destOrd="0" presId="urn:microsoft.com/office/officeart/2005/8/layout/radial4"/>
    <dgm:cxn modelId="{3294AF25-4056-48A9-BA6B-F49409411411}" type="presParOf" srcId="{356BFC83-9E77-46C4-8326-26D6549B7F5A}" destId="{6BA4F2A9-7E5B-45A7-86AF-61E9DF6EB549}" srcOrd="3" destOrd="0" presId="urn:microsoft.com/office/officeart/2005/8/layout/radial4"/>
    <dgm:cxn modelId="{A73CC4EC-AE57-4E9F-B995-9C2FCA975094}" type="presParOf" srcId="{356BFC83-9E77-46C4-8326-26D6549B7F5A}" destId="{AD151D30-F08E-48B5-AC3D-3DF8A37CDB70}" srcOrd="4" destOrd="0" presId="urn:microsoft.com/office/officeart/2005/8/layout/radial4"/>
    <dgm:cxn modelId="{0B197550-28F1-4E65-80B0-49C6A8A3A0FD}" type="presParOf" srcId="{356BFC83-9E77-46C4-8326-26D6549B7F5A}" destId="{CA50A50B-E9FD-4268-8C7D-47ED8264B858}" srcOrd="5" destOrd="0" presId="urn:microsoft.com/office/officeart/2005/8/layout/radial4"/>
    <dgm:cxn modelId="{21CA16AA-3EC0-41D3-95D8-1FD30DA1C50A}" type="presParOf" srcId="{356BFC83-9E77-46C4-8326-26D6549B7F5A}" destId="{3F00B148-AD4D-4617-9199-40E7893F5E5B}" srcOrd="6" destOrd="0" presId="urn:microsoft.com/office/officeart/2005/8/layout/radial4"/>
    <dgm:cxn modelId="{8D1FF258-344F-4CD5-A425-43303709A9AF}" type="presParOf" srcId="{356BFC83-9E77-46C4-8326-26D6549B7F5A}" destId="{6BEE028D-1070-4B69-AA4D-CBF4EE036D7C}" srcOrd="7" destOrd="0" presId="urn:microsoft.com/office/officeart/2005/8/layout/radial4"/>
    <dgm:cxn modelId="{B82C023B-2AFC-41A5-B8CE-D1356BE54898}" type="presParOf" srcId="{356BFC83-9E77-46C4-8326-26D6549B7F5A}" destId="{61BD7DC0-328D-44EF-8BF6-B52D1280F0A3}" srcOrd="8" destOrd="0" presId="urn:microsoft.com/office/officeart/2005/8/layout/radial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0ED41-6387-4AB0-85D8-A4E796D8B2B2}">
      <dsp:nvSpPr>
        <dsp:cNvPr id="0" name=""/>
        <dsp:cNvSpPr/>
      </dsp:nvSpPr>
      <dsp:spPr>
        <a:xfrm>
          <a:off x="3431428" y="3253484"/>
          <a:ext cx="2538317" cy="2538317"/>
        </a:xfrm>
        <a:prstGeom prst="ellipse">
          <a:avLst/>
        </a:prstGeom>
        <a:solidFill>
          <a:srgbClr val="B1C7C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Arial Black" panose="020B0A04020102020204" pitchFamily="34" charset="0"/>
            </a:rPr>
            <a:t>Motivation</a:t>
          </a:r>
          <a:endParaRPr lang="en-PK" sz="2000" b="1" kern="1200" dirty="0">
            <a:latin typeface="Arial Black" panose="020B0A04020102020204" pitchFamily="34" charset="0"/>
          </a:endParaRPr>
        </a:p>
      </dsp:txBody>
      <dsp:txXfrm>
        <a:off x="3803156" y="3625212"/>
        <a:ext cx="1794861" cy="1794861"/>
      </dsp:txXfrm>
    </dsp:sp>
    <dsp:sp modelId="{43F104BA-C0E3-42B5-8D75-32AB07DB327E}">
      <dsp:nvSpPr>
        <dsp:cNvPr id="0" name=""/>
        <dsp:cNvSpPr/>
      </dsp:nvSpPr>
      <dsp:spPr>
        <a:xfrm rot="11700000">
          <a:off x="1169486" y="3511969"/>
          <a:ext cx="2218273" cy="723420"/>
        </a:xfrm>
        <a:prstGeom prst="leftArrow">
          <a:avLst>
            <a:gd name="adj1" fmla="val 60000"/>
            <a:gd name="adj2" fmla="val 50000"/>
          </a:avLst>
        </a:prstGeom>
        <a:solidFill>
          <a:srgbClr val="DBEBE5"/>
        </a:solidFill>
        <a:ln>
          <a:noFill/>
        </a:ln>
        <a:effectLst/>
      </dsp:spPr>
      <dsp:style>
        <a:lnRef idx="0">
          <a:scrgbClr r="0" g="0" b="0"/>
        </a:lnRef>
        <a:fillRef idx="1">
          <a:scrgbClr r="0" g="0" b="0"/>
        </a:fillRef>
        <a:effectRef idx="0">
          <a:scrgbClr r="0" g="0" b="0"/>
        </a:effectRef>
        <a:fontRef idx="minor">
          <a:schemeClr val="lt1"/>
        </a:fontRef>
      </dsp:style>
    </dsp:sp>
    <dsp:sp modelId="{E9FC6CE2-AB32-4832-8F68-9653EA1CD6BE}">
      <dsp:nvSpPr>
        <dsp:cNvPr id="0" name=""/>
        <dsp:cNvSpPr/>
      </dsp:nvSpPr>
      <dsp:spPr>
        <a:xfrm>
          <a:off x="1579" y="2622053"/>
          <a:ext cx="2411401" cy="1929121"/>
        </a:xfrm>
        <a:prstGeom prst="roundRect">
          <a:avLst>
            <a:gd name="adj" fmla="val 10000"/>
          </a:avLst>
        </a:prstGeom>
        <a:solidFill>
          <a:srgbClr val="B1C7C7"/>
        </a:solidFill>
        <a:ln w="12700" cap="flat" cmpd="sng" algn="ctr">
          <a:solidFill>
            <a:srgbClr val="B1C7C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Explore peoples perception and view point towards the use of ICT on creativity and innovation.</a:t>
          </a:r>
          <a:endParaRPr lang="en-PK" sz="1600" kern="1200" dirty="0"/>
        </a:p>
      </dsp:txBody>
      <dsp:txXfrm>
        <a:off x="58081" y="2678555"/>
        <a:ext cx="2298397" cy="1816117"/>
      </dsp:txXfrm>
    </dsp:sp>
    <dsp:sp modelId="{6BA4F2A9-7E5B-45A7-86AF-61E9DF6EB549}">
      <dsp:nvSpPr>
        <dsp:cNvPr id="0" name=""/>
        <dsp:cNvSpPr/>
      </dsp:nvSpPr>
      <dsp:spPr>
        <a:xfrm rot="14700000">
          <a:off x="2531777" y="1888455"/>
          <a:ext cx="2218273" cy="723420"/>
        </a:xfrm>
        <a:prstGeom prst="leftArrow">
          <a:avLst>
            <a:gd name="adj1" fmla="val 60000"/>
            <a:gd name="adj2" fmla="val 50000"/>
          </a:avLst>
        </a:prstGeom>
        <a:solidFill>
          <a:srgbClr val="DBEBE5"/>
        </a:solidFill>
        <a:ln>
          <a:noFill/>
        </a:ln>
        <a:effectLst/>
      </dsp:spPr>
      <dsp:style>
        <a:lnRef idx="0">
          <a:scrgbClr r="0" g="0" b="0"/>
        </a:lnRef>
        <a:fillRef idx="1">
          <a:scrgbClr r="0" g="0" b="0"/>
        </a:fillRef>
        <a:effectRef idx="0">
          <a:scrgbClr r="0" g="0" b="0"/>
        </a:effectRef>
        <a:fontRef idx="minor">
          <a:schemeClr val="lt1"/>
        </a:fontRef>
      </dsp:style>
    </dsp:sp>
    <dsp:sp modelId="{AD151D30-F08E-48B5-AC3D-3DF8A37CDB70}">
      <dsp:nvSpPr>
        <dsp:cNvPr id="0" name=""/>
        <dsp:cNvSpPr/>
      </dsp:nvSpPr>
      <dsp:spPr>
        <a:xfrm>
          <a:off x="1966471" y="280385"/>
          <a:ext cx="2411401" cy="1929121"/>
        </a:xfrm>
        <a:prstGeom prst="roundRect">
          <a:avLst>
            <a:gd name="adj" fmla="val 10000"/>
          </a:avLst>
        </a:prstGeom>
        <a:solidFill>
          <a:srgbClr val="B1C7C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Evaluate the impact of ICT on students creative mindsets and innovative skills</a:t>
          </a:r>
          <a:endParaRPr lang="en-PK" sz="1800" kern="1200" dirty="0"/>
        </a:p>
      </dsp:txBody>
      <dsp:txXfrm>
        <a:off x="2022973" y="336887"/>
        <a:ext cx="2298397" cy="1816117"/>
      </dsp:txXfrm>
    </dsp:sp>
    <dsp:sp modelId="{CA50A50B-E9FD-4268-8C7D-47ED8264B858}">
      <dsp:nvSpPr>
        <dsp:cNvPr id="0" name=""/>
        <dsp:cNvSpPr/>
      </dsp:nvSpPr>
      <dsp:spPr>
        <a:xfrm rot="17700000">
          <a:off x="4651124" y="1888455"/>
          <a:ext cx="2218273" cy="723420"/>
        </a:xfrm>
        <a:prstGeom prst="leftArrow">
          <a:avLst>
            <a:gd name="adj1" fmla="val 60000"/>
            <a:gd name="adj2" fmla="val 50000"/>
          </a:avLst>
        </a:prstGeom>
        <a:solidFill>
          <a:srgbClr val="DBEBE5"/>
        </a:solidFill>
        <a:ln>
          <a:noFill/>
        </a:ln>
        <a:effectLst/>
      </dsp:spPr>
      <dsp:style>
        <a:lnRef idx="0">
          <a:scrgbClr r="0" g="0" b="0"/>
        </a:lnRef>
        <a:fillRef idx="1">
          <a:scrgbClr r="0" g="0" b="0"/>
        </a:fillRef>
        <a:effectRef idx="0">
          <a:scrgbClr r="0" g="0" b="0"/>
        </a:effectRef>
        <a:fontRef idx="minor">
          <a:schemeClr val="lt1"/>
        </a:fontRef>
      </dsp:style>
    </dsp:sp>
    <dsp:sp modelId="{3F00B148-AD4D-4617-9199-40E7893F5E5B}">
      <dsp:nvSpPr>
        <dsp:cNvPr id="0" name=""/>
        <dsp:cNvSpPr/>
      </dsp:nvSpPr>
      <dsp:spPr>
        <a:xfrm>
          <a:off x="5023301" y="280385"/>
          <a:ext cx="2411401" cy="1929121"/>
        </a:xfrm>
        <a:prstGeom prst="roundRect">
          <a:avLst>
            <a:gd name="adj" fmla="val 10000"/>
          </a:avLst>
        </a:prstGeom>
        <a:solidFill>
          <a:srgbClr val="B1C7C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GB" sz="1800" kern="1200" dirty="0"/>
            <a:t>Analysing views of different age groups on Technology and </a:t>
          </a:r>
          <a:r>
            <a:rPr lang="en-GB" sz="1800" kern="1200"/>
            <a:t>it’s impact</a:t>
          </a:r>
          <a:r>
            <a:rPr lang="en-GB" sz="1800" kern="1200" dirty="0"/>
            <a:t>.</a:t>
          </a:r>
          <a:endParaRPr lang="en-PK" sz="1800" kern="1200" dirty="0"/>
        </a:p>
      </dsp:txBody>
      <dsp:txXfrm>
        <a:off x="5079803" y="336887"/>
        <a:ext cx="2298397" cy="1816117"/>
      </dsp:txXfrm>
    </dsp:sp>
    <dsp:sp modelId="{6BEE028D-1070-4B69-AA4D-CBF4EE036D7C}">
      <dsp:nvSpPr>
        <dsp:cNvPr id="0" name=""/>
        <dsp:cNvSpPr/>
      </dsp:nvSpPr>
      <dsp:spPr>
        <a:xfrm rot="20700000">
          <a:off x="6013414" y="3511969"/>
          <a:ext cx="2218273" cy="723420"/>
        </a:xfrm>
        <a:prstGeom prst="leftArrow">
          <a:avLst>
            <a:gd name="adj1" fmla="val 60000"/>
            <a:gd name="adj2" fmla="val 50000"/>
          </a:avLst>
        </a:prstGeom>
        <a:solidFill>
          <a:srgbClr val="DBEBE5"/>
        </a:solidFill>
        <a:ln>
          <a:noFill/>
        </a:ln>
        <a:effectLst/>
      </dsp:spPr>
      <dsp:style>
        <a:lnRef idx="0">
          <a:scrgbClr r="0" g="0" b="0"/>
        </a:lnRef>
        <a:fillRef idx="1">
          <a:scrgbClr r="0" g="0" b="0"/>
        </a:fillRef>
        <a:effectRef idx="0">
          <a:scrgbClr r="0" g="0" b="0"/>
        </a:effectRef>
        <a:fontRef idx="minor">
          <a:schemeClr val="lt1"/>
        </a:fontRef>
      </dsp:style>
    </dsp:sp>
    <dsp:sp modelId="{61BD7DC0-328D-44EF-8BF6-B52D1280F0A3}">
      <dsp:nvSpPr>
        <dsp:cNvPr id="0" name=""/>
        <dsp:cNvSpPr/>
      </dsp:nvSpPr>
      <dsp:spPr>
        <a:xfrm>
          <a:off x="6988194" y="2622053"/>
          <a:ext cx="2411401" cy="1929121"/>
        </a:xfrm>
        <a:prstGeom prst="roundRect">
          <a:avLst>
            <a:gd name="adj" fmla="val 10000"/>
          </a:avLst>
        </a:prstGeom>
        <a:solidFill>
          <a:srgbClr val="B1C7C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Analysing how often Internet is being used by student in their work how it helps them and to what extinct it can be a harm to their creative skills.</a:t>
          </a:r>
          <a:endParaRPr lang="en-PK" sz="1400" kern="1200" dirty="0"/>
        </a:p>
      </dsp:txBody>
      <dsp:txXfrm>
        <a:off x="7044696" y="2678555"/>
        <a:ext cx="2298397" cy="181611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8AD6-17EE-4DA7-94F6-A549D1FE3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1804C94-3579-4854-9F77-01774C9A2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A4DA9C4-0662-4027-A768-7C08B4211373}"/>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473CBD1A-9655-4545-A518-35F126D3464F}"/>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5FA7475B-76AB-404A-AF1F-5315E2FE42B5}"/>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96825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C951-21A9-441E-B04E-86468958C0F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2D8614E-1CB4-4703-8520-1AC111AC5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D6B1EED-0D04-4E97-B586-98AF42375906}"/>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56B6D5AA-25CD-499B-BFCB-7C37492A40E6}"/>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63A98740-5382-4260-8E4F-7D27759B8128}"/>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54108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3E734-877A-4148-B42C-C073341E87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E842F6F-1E05-4400-A031-2CFFD8DB2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5302236-B0E6-431F-8368-8E93D4BEA280}"/>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CBACD049-E2E7-49E0-ACDA-A6AB75703747}"/>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0A17E084-36B2-473D-8C12-9D70EC9ED518}"/>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216721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944F-BAD7-459C-AD84-17047C029B0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D38291-D10D-4865-97FE-EE85230BDE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7042F23-4EE5-4150-AD1A-03663FFC1551}"/>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64E82D28-6640-4FBE-8AC9-374B674EF892}"/>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8A290DF9-2D43-413F-9154-4F154D259D04}"/>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29618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F03F-1878-4C1F-A1AC-32408BF4E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A2A8782-745B-4B71-86C3-968A74EC3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8AE196-6406-4C90-B7AC-23662D2D8F4E}"/>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11E6B027-E1B6-42E7-B0E0-37EBB8B99EFF}"/>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68BA5561-4E65-4C9A-B837-CD345CC9C436}"/>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19156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9B3B-D381-47CF-99D3-C181A838060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2317746-2D3C-43DD-8182-76E4A013F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BF0EC8E-7BA7-4C00-BD5A-4755FD372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F16AD1F-BDB2-4D4B-97E7-ED8A211EB91A}"/>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6" name="Footer Placeholder 5">
            <a:extLst>
              <a:ext uri="{FF2B5EF4-FFF2-40B4-BE49-F238E27FC236}">
                <a16:creationId xmlns:a16="http://schemas.microsoft.com/office/drawing/2014/main" id="{37A94EFC-B267-495B-8347-E02197E35692}"/>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7A177E68-8860-46BB-B484-918619F5EF21}"/>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8436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6A6-2DB8-42FA-BAB8-8084204B526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EF135A5-582A-4914-B5A4-7900F540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28643-728A-4852-A049-E5FE10541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0AB64A8-F5A7-4FCB-9DBD-571ED62C89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42CD8-7B8C-4E23-9FF9-781029642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E85C598-8BEC-4D33-A53A-8DD68774EAC7}"/>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8" name="Footer Placeholder 7">
            <a:extLst>
              <a:ext uri="{FF2B5EF4-FFF2-40B4-BE49-F238E27FC236}">
                <a16:creationId xmlns:a16="http://schemas.microsoft.com/office/drawing/2014/main" id="{2E43CCBC-D137-491B-A1AC-E93DC95CFE33}"/>
              </a:ext>
            </a:extLst>
          </p:cNvPr>
          <p:cNvSpPr>
            <a:spLocks noGrp="1"/>
          </p:cNvSpPr>
          <p:nvPr>
            <p:ph type="ftr" sz="quarter" idx="11"/>
          </p:nvPr>
        </p:nvSpPr>
        <p:spPr/>
        <p:txBody>
          <a:bodyPr/>
          <a:lstStyle/>
          <a:p>
            <a:endParaRPr lang="en-PK" dirty="0"/>
          </a:p>
        </p:txBody>
      </p:sp>
      <p:sp>
        <p:nvSpPr>
          <p:cNvPr id="9" name="Slide Number Placeholder 8">
            <a:extLst>
              <a:ext uri="{FF2B5EF4-FFF2-40B4-BE49-F238E27FC236}">
                <a16:creationId xmlns:a16="http://schemas.microsoft.com/office/drawing/2014/main" id="{7F86C9EC-3C57-487A-B2A8-84A35EEE1AAC}"/>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379066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6AC1-9C1D-4437-8AAD-477A689D9201}"/>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5212-A7D3-4249-B07C-6A43D9893DA0}"/>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4" name="Footer Placeholder 3">
            <a:extLst>
              <a:ext uri="{FF2B5EF4-FFF2-40B4-BE49-F238E27FC236}">
                <a16:creationId xmlns:a16="http://schemas.microsoft.com/office/drawing/2014/main" id="{D2B2860E-88D9-46AA-B01A-C4A8E648B901}"/>
              </a:ext>
            </a:extLst>
          </p:cNvPr>
          <p:cNvSpPr>
            <a:spLocks noGrp="1"/>
          </p:cNvSpPr>
          <p:nvPr>
            <p:ph type="ftr" sz="quarter" idx="11"/>
          </p:nvPr>
        </p:nvSpPr>
        <p:spPr/>
        <p:txBody>
          <a:bodyPr/>
          <a:lstStyle/>
          <a:p>
            <a:endParaRPr lang="en-PK" dirty="0"/>
          </a:p>
        </p:txBody>
      </p:sp>
      <p:sp>
        <p:nvSpPr>
          <p:cNvPr id="5" name="Slide Number Placeholder 4">
            <a:extLst>
              <a:ext uri="{FF2B5EF4-FFF2-40B4-BE49-F238E27FC236}">
                <a16:creationId xmlns:a16="http://schemas.microsoft.com/office/drawing/2014/main" id="{250BC7D0-5484-4826-B936-5D3A69697C8E}"/>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55575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53038-26EA-4D2F-8778-6160A17B5294}"/>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3" name="Footer Placeholder 2">
            <a:extLst>
              <a:ext uri="{FF2B5EF4-FFF2-40B4-BE49-F238E27FC236}">
                <a16:creationId xmlns:a16="http://schemas.microsoft.com/office/drawing/2014/main" id="{792B0225-8B76-40C1-A5D6-DE434FFFFF75}"/>
              </a:ext>
            </a:extLst>
          </p:cNvPr>
          <p:cNvSpPr>
            <a:spLocks noGrp="1"/>
          </p:cNvSpPr>
          <p:nvPr>
            <p:ph type="ftr" sz="quarter" idx="11"/>
          </p:nvPr>
        </p:nvSpPr>
        <p:spPr/>
        <p:txBody>
          <a:bodyPr/>
          <a:lstStyle/>
          <a:p>
            <a:endParaRPr lang="en-PK" dirty="0"/>
          </a:p>
        </p:txBody>
      </p:sp>
      <p:sp>
        <p:nvSpPr>
          <p:cNvPr id="4" name="Slide Number Placeholder 3">
            <a:extLst>
              <a:ext uri="{FF2B5EF4-FFF2-40B4-BE49-F238E27FC236}">
                <a16:creationId xmlns:a16="http://schemas.microsoft.com/office/drawing/2014/main" id="{B3C80FF9-7E21-4A08-848C-24887359ED12}"/>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9550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86C7-9A17-48C8-A01C-82A641631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CF1D12D-BAA3-4362-A899-CB6518B7E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8C44ED5-3AF9-486B-8FAC-4E0849D2E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F7893-7701-4ABE-B14E-38B02A66022D}"/>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6" name="Footer Placeholder 5">
            <a:extLst>
              <a:ext uri="{FF2B5EF4-FFF2-40B4-BE49-F238E27FC236}">
                <a16:creationId xmlns:a16="http://schemas.microsoft.com/office/drawing/2014/main" id="{DC91A3DD-CDAA-4E40-947C-3295CCBA7A67}"/>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A6C8CD3E-60C1-4176-B503-431D6440F180}"/>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6239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798-9360-48EB-BB11-BEF8DC386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C9DF54A-6FD3-4FC9-947E-AEF4C615D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dirty="0"/>
          </a:p>
        </p:txBody>
      </p:sp>
      <p:sp>
        <p:nvSpPr>
          <p:cNvPr id="4" name="Text Placeholder 3">
            <a:extLst>
              <a:ext uri="{FF2B5EF4-FFF2-40B4-BE49-F238E27FC236}">
                <a16:creationId xmlns:a16="http://schemas.microsoft.com/office/drawing/2014/main" id="{D069299A-519F-4050-AA61-536AD40A6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79FE2-48DE-4AA3-AD8E-059032027CC1}"/>
              </a:ext>
            </a:extLst>
          </p:cNvPr>
          <p:cNvSpPr>
            <a:spLocks noGrp="1"/>
          </p:cNvSpPr>
          <p:nvPr>
            <p:ph type="dt" sz="half" idx="10"/>
          </p:nvPr>
        </p:nvSpPr>
        <p:spPr/>
        <p:txBody>
          <a:bodyPr/>
          <a:lstStyle/>
          <a:p>
            <a:fld id="{7BB482A2-68F7-46A2-B0F0-80073E0D3D5C}" type="datetimeFigureOut">
              <a:rPr lang="en-PK" smtClean="0"/>
              <a:t>05/07/2024</a:t>
            </a:fld>
            <a:endParaRPr lang="en-PK" dirty="0"/>
          </a:p>
        </p:txBody>
      </p:sp>
      <p:sp>
        <p:nvSpPr>
          <p:cNvPr id="6" name="Footer Placeholder 5">
            <a:extLst>
              <a:ext uri="{FF2B5EF4-FFF2-40B4-BE49-F238E27FC236}">
                <a16:creationId xmlns:a16="http://schemas.microsoft.com/office/drawing/2014/main" id="{56E47F88-6661-4797-A67F-A4A9022DD4E5}"/>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E420EDEB-68EE-4D4A-BC20-1437F84E208A}"/>
              </a:ext>
            </a:extLst>
          </p:cNvPr>
          <p:cNvSpPr>
            <a:spLocks noGrp="1"/>
          </p:cNvSpPr>
          <p:nvPr>
            <p:ph type="sldNum" sz="quarter" idx="12"/>
          </p:nvPr>
        </p:nvSpPr>
        <p:spPr/>
        <p:txBody>
          <a:bodyPr/>
          <a:lstStyle/>
          <a:p>
            <a:fld id="{64899F2E-C172-4597-B950-E4B0488F3A43}" type="slidenum">
              <a:rPr lang="en-PK" smtClean="0"/>
              <a:t>‹#›</a:t>
            </a:fld>
            <a:endParaRPr lang="en-PK" dirty="0"/>
          </a:p>
        </p:txBody>
      </p:sp>
    </p:spTree>
    <p:extLst>
      <p:ext uri="{BB962C8B-B14F-4D97-AF65-F5344CB8AC3E}">
        <p14:creationId xmlns:p14="http://schemas.microsoft.com/office/powerpoint/2010/main" val="117253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A3867-AC06-4C8F-9323-ACD77E359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5DD697A-A9D6-42C3-BC8E-C4000BC83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F856FF-F31B-4C38-9E62-0DA3D2A47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482A2-68F7-46A2-B0F0-80073E0D3D5C}" type="datetimeFigureOut">
              <a:rPr lang="en-PK" smtClean="0"/>
              <a:t>05/07/2024</a:t>
            </a:fld>
            <a:endParaRPr lang="en-PK" dirty="0"/>
          </a:p>
        </p:txBody>
      </p:sp>
      <p:sp>
        <p:nvSpPr>
          <p:cNvPr id="5" name="Footer Placeholder 4">
            <a:extLst>
              <a:ext uri="{FF2B5EF4-FFF2-40B4-BE49-F238E27FC236}">
                <a16:creationId xmlns:a16="http://schemas.microsoft.com/office/drawing/2014/main" id="{E39E9C6A-845C-4E67-887C-632090676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dirty="0"/>
          </a:p>
        </p:txBody>
      </p:sp>
      <p:sp>
        <p:nvSpPr>
          <p:cNvPr id="6" name="Slide Number Placeholder 5">
            <a:extLst>
              <a:ext uri="{FF2B5EF4-FFF2-40B4-BE49-F238E27FC236}">
                <a16:creationId xmlns:a16="http://schemas.microsoft.com/office/drawing/2014/main" id="{25B6E408-59AE-4972-A965-E88BF11B7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99F2E-C172-4597-B950-E4B0488F3A43}" type="slidenum">
              <a:rPr lang="en-PK" smtClean="0"/>
              <a:t>‹#›</a:t>
            </a:fld>
            <a:endParaRPr lang="en-PK" dirty="0"/>
          </a:p>
        </p:txBody>
      </p:sp>
    </p:spTree>
    <p:extLst>
      <p:ext uri="{BB962C8B-B14F-4D97-AF65-F5344CB8AC3E}">
        <p14:creationId xmlns:p14="http://schemas.microsoft.com/office/powerpoint/2010/main" val="143894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81CDA3F-61C0-5CED-BA4A-CFBEE949A86C}"/>
              </a:ext>
            </a:extLst>
          </p:cNvPr>
          <p:cNvSpPr/>
          <p:nvPr/>
        </p:nvSpPr>
        <p:spPr>
          <a:xfrm>
            <a:off x="1649102" y="2694371"/>
            <a:ext cx="8648698" cy="1793261"/>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2" name="TextBox 1">
            <a:extLst>
              <a:ext uri="{FF2B5EF4-FFF2-40B4-BE49-F238E27FC236}">
                <a16:creationId xmlns:a16="http://schemas.microsoft.com/office/drawing/2014/main" id="{BCC923FE-1566-4A0D-B6B2-D3FF30A31D9E}"/>
              </a:ext>
            </a:extLst>
          </p:cNvPr>
          <p:cNvSpPr txBox="1"/>
          <p:nvPr/>
        </p:nvSpPr>
        <p:spPr>
          <a:xfrm>
            <a:off x="781050" y="2990836"/>
            <a:ext cx="10629900" cy="1200329"/>
          </a:xfrm>
          <a:prstGeom prst="rect">
            <a:avLst/>
          </a:prstGeom>
          <a:noFill/>
        </p:spPr>
        <p:txBody>
          <a:bodyPr wrap="square" rtlCol="0">
            <a:spAutoFit/>
          </a:bodyPr>
          <a:lstStyle/>
          <a:p>
            <a:pPr algn="ctr"/>
            <a:r>
              <a:rPr lang="en-GB" sz="3600" b="1" dirty="0">
                <a:solidFill>
                  <a:srgbClr val="686868"/>
                </a:solidFill>
                <a:latin typeface="Bodoni MT Black" panose="02070A03080606020203" pitchFamily="18" charset="0"/>
              </a:rPr>
              <a:t>PROBABILITY AND STATISTICS</a:t>
            </a:r>
          </a:p>
          <a:p>
            <a:pPr algn="ctr"/>
            <a:r>
              <a:rPr lang="en-GB" sz="3600" b="1" dirty="0">
                <a:solidFill>
                  <a:srgbClr val="686868"/>
                </a:solidFill>
                <a:latin typeface="Bodoni MT Black" panose="02070A03080606020203" pitchFamily="18" charset="0"/>
              </a:rPr>
              <a:t> PROJECT</a:t>
            </a:r>
            <a:endParaRPr lang="en-PK" sz="3600" b="1" dirty="0">
              <a:solidFill>
                <a:srgbClr val="686868"/>
              </a:solidFill>
              <a:latin typeface="Bodoni MT Black" panose="02070A03080606020203" pitchFamily="18" charset="0"/>
            </a:endParaRPr>
          </a:p>
        </p:txBody>
      </p:sp>
    </p:spTree>
    <p:extLst>
      <p:ext uri="{BB962C8B-B14F-4D97-AF65-F5344CB8AC3E}">
        <p14:creationId xmlns:p14="http://schemas.microsoft.com/office/powerpoint/2010/main" val="179327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30317" y="761999"/>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2" name="Picture 1">
            <a:extLst>
              <a:ext uri="{FF2B5EF4-FFF2-40B4-BE49-F238E27FC236}">
                <a16:creationId xmlns:a16="http://schemas.microsoft.com/office/drawing/2014/main" id="{8C7AAC1E-94CE-179D-4392-BF11D1A3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232" y="-274320"/>
            <a:ext cx="6942488" cy="3909059"/>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6960536"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A0D8EBFF-D2FB-52A9-BD26-A54A31AD3746}"/>
              </a:ext>
            </a:extLst>
          </p:cNvPr>
          <p:cNvSpPr txBox="1"/>
          <p:nvPr/>
        </p:nvSpPr>
        <p:spPr>
          <a:xfrm>
            <a:off x="9506284"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830997"/>
          </a:xfrm>
          <a:prstGeom prst="rect">
            <a:avLst/>
          </a:prstGeom>
          <a:solidFill>
            <a:srgbClr val="B1C7C7"/>
          </a:solidFill>
        </p:spPr>
        <p:txBody>
          <a:bodyPr wrap="square" rtlCol="0">
            <a:spAutoFit/>
          </a:bodyPr>
          <a:lstStyle/>
          <a:p>
            <a:pPr algn="ctr" rtl="0">
              <a:defRPr sz="1100" b="1" i="0" u="none" strike="noStrike" kern="1200" baseline="0">
                <a:solidFill>
                  <a:srgbClr val="000000">
                    <a:lumMod val="65000"/>
                    <a:lumOff val="35000"/>
                  </a:srgbClr>
                </a:solidFill>
                <a:latin typeface="+mn-lt"/>
                <a:ea typeface="+mn-ea"/>
                <a:cs typeface="+mn-cs"/>
              </a:defRPr>
            </a:pPr>
            <a:r>
              <a:rPr lang="en-GB" sz="2300" dirty="0">
                <a:solidFill>
                  <a:srgbClr val="597D7C"/>
                </a:solidFill>
              </a:rPr>
              <a:t>3) From 1–10, at what point do you rate your creative skills?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8614" y="1937160"/>
            <a:ext cx="5241500" cy="3754874"/>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11.459 &gt; </a:t>
            </a:r>
            <a:r>
              <a:rPr lang="el-GR" sz="2000" b="1" i="0" dirty="0">
                <a:solidFill>
                  <a:srgbClr val="44407C"/>
                </a:solidFill>
                <a:effectLst/>
                <a:latin typeface="PingFang TC"/>
              </a:rPr>
              <a:t>μ</a:t>
            </a:r>
            <a:r>
              <a:rPr lang="en-GB" sz="2000" b="1" i="0" dirty="0">
                <a:solidFill>
                  <a:srgbClr val="44407C"/>
                </a:solidFill>
                <a:effectLst/>
                <a:latin typeface="PingFang TC"/>
              </a:rPr>
              <a:t> &gt; 2.5408</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mean = 8</a:t>
            </a: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 = 8</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a:t>
            </a:r>
            <a:r>
              <a:rPr lang="en-GB" sz="2000" b="1" dirty="0">
                <a:solidFill>
                  <a:srgbClr val="44407C"/>
                </a:solidFill>
                <a:latin typeface="Arial Rounded MT Bold" panose="020F0704030504030204" pitchFamily="34" charset="0"/>
              </a:rPr>
              <a:t> </a:t>
            </a:r>
            <a:r>
              <a:rPr lang="en-US" sz="2000" b="1" dirty="0">
                <a:solidFill>
                  <a:srgbClr val="44407C"/>
                </a:solidFill>
                <a:latin typeface="Arial Rounded MT Bold" panose="020F0704030504030204" pitchFamily="34" charset="0"/>
              </a:rPr>
              <a:t>≠ </a:t>
            </a:r>
            <a:r>
              <a:rPr lang="en-US" dirty="0">
                <a:solidFill>
                  <a:srgbClr val="44407C"/>
                </a:solidFill>
                <a:latin typeface="Arial Rounded MT Bold" panose="020F0704030504030204" pitchFamily="34" charset="0"/>
              </a:rPr>
              <a:t>8</a:t>
            </a:r>
            <a:endParaRPr lang="en-GB" sz="2000" b="1"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Sample mean :</a:t>
            </a:r>
            <a:r>
              <a:rPr lang="en-GB" dirty="0">
                <a:solidFill>
                  <a:srgbClr val="44407C"/>
                </a:solidFill>
                <a:latin typeface="Arial Rounded MT Bold" panose="020F0704030504030204" pitchFamily="34" charset="0"/>
              </a:rPr>
              <a:t>        7</a:t>
            </a:r>
          </a:p>
          <a:p>
            <a:r>
              <a:rPr lang="en-GB" dirty="0">
                <a:solidFill>
                  <a:schemeClr val="tx2">
                    <a:lumMod val="60000"/>
                    <a:lumOff val="40000"/>
                  </a:schemeClr>
                </a:solidFill>
                <a:latin typeface="Arial Rounded MT Bold" panose="020F0704030504030204" pitchFamily="34" charset="0"/>
              </a:rPr>
              <a:t>Sample std :        </a:t>
            </a:r>
            <a:r>
              <a:rPr lang="en-GB" dirty="0">
                <a:solidFill>
                  <a:srgbClr val="44407C"/>
                </a:solidFill>
                <a:latin typeface="Arial Rounded MT Bold" panose="020F0704030504030204" pitchFamily="34" charset="0"/>
              </a:rPr>
              <a:t>2.2750</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-6.2161</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F16D3286-6702-7B9B-1F9A-EED7F354169A}"/>
              </a:ext>
            </a:extLst>
          </p:cNvPr>
          <p:cNvSpPr/>
          <p:nvPr/>
        </p:nvSpPr>
        <p:spPr>
          <a:xfrm>
            <a:off x="6400800" y="2575560"/>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6" name="Straight Arrow Connector 5">
            <a:extLst>
              <a:ext uri="{FF2B5EF4-FFF2-40B4-BE49-F238E27FC236}">
                <a16:creationId xmlns:a16="http://schemas.microsoft.com/office/drawing/2014/main" id="{A229F1F6-5DCB-B7D8-24F7-9FA8765B1F13}"/>
              </a:ext>
            </a:extLst>
          </p:cNvPr>
          <p:cNvCxnSpPr/>
          <p:nvPr/>
        </p:nvCxnSpPr>
        <p:spPr>
          <a:xfrm flipV="1">
            <a:off x="6465570" y="2764274"/>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77811EF8-C291-F8F6-EF3C-B3518A6B9BB3}"/>
              </a:ext>
            </a:extLst>
          </p:cNvPr>
          <p:cNvSpPr txBox="1"/>
          <p:nvPr/>
        </p:nvSpPr>
        <p:spPr>
          <a:xfrm>
            <a:off x="6064292" y="3361698"/>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-6.2161</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4154085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1009650" y="978694"/>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222150" y="1197830"/>
            <a:ext cx="9844088" cy="95410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800" dirty="0"/>
              <a:t>5) To what extent do you think you are dependent on Technology for your work?</a:t>
            </a:r>
          </a:p>
        </p:txBody>
      </p:sp>
      <p:graphicFrame>
        <p:nvGraphicFramePr>
          <p:cNvPr id="5" name="Chart 4">
            <a:extLst>
              <a:ext uri="{FF2B5EF4-FFF2-40B4-BE49-F238E27FC236}">
                <a16:creationId xmlns:a16="http://schemas.microsoft.com/office/drawing/2014/main" id="{936F7E02-E13B-4BFD-9183-F741BBBF0590}"/>
              </a:ext>
            </a:extLst>
          </p:cNvPr>
          <p:cNvGraphicFramePr>
            <a:graphicFrameLocks/>
          </p:cNvGraphicFramePr>
          <p:nvPr>
            <p:extLst>
              <p:ext uri="{D42A27DB-BD31-4B8C-83A1-F6EECF244321}">
                <p14:modId xmlns:p14="http://schemas.microsoft.com/office/powerpoint/2010/main" val="1025077887"/>
              </p:ext>
            </p:extLst>
          </p:nvPr>
        </p:nvGraphicFramePr>
        <p:xfrm>
          <a:off x="1936908" y="1199048"/>
          <a:ext cx="8487247" cy="47042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84603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2" name="Picture 1">
            <a:extLst>
              <a:ext uri="{FF2B5EF4-FFF2-40B4-BE49-F238E27FC236}">
                <a16:creationId xmlns:a16="http://schemas.microsoft.com/office/drawing/2014/main" id="{8C7AAC1E-94CE-179D-4392-BF11D1A3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232" y="-274320"/>
            <a:ext cx="6942488" cy="3909059"/>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6960536"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A0D8EBFF-D2FB-52A9-BD26-A54A31AD3746}"/>
              </a:ext>
            </a:extLst>
          </p:cNvPr>
          <p:cNvSpPr txBox="1"/>
          <p:nvPr/>
        </p:nvSpPr>
        <p:spPr>
          <a:xfrm>
            <a:off x="9506284"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988061"/>
            <a:ext cx="5734986" cy="830997"/>
          </a:xfrm>
          <a:prstGeom prst="rect">
            <a:avLst/>
          </a:prstGeom>
          <a:solidFill>
            <a:srgbClr val="B1C7C7"/>
          </a:solidFill>
        </p:spPr>
        <p:txBody>
          <a:bodyPr wrap="square" rtlCol="0">
            <a:spAutoFit/>
          </a:bodyPr>
          <a:lstStyle/>
          <a:p>
            <a:pPr algn="ctr" rtl="0">
              <a:defRPr sz="1100" b="1" i="0" u="none" strike="noStrike" kern="1200" baseline="0">
                <a:solidFill>
                  <a:srgbClr val="000000">
                    <a:lumMod val="65000"/>
                    <a:lumOff val="35000"/>
                  </a:srgbClr>
                </a:solidFill>
                <a:latin typeface="+mn-lt"/>
                <a:ea typeface="+mn-ea"/>
                <a:cs typeface="+mn-cs"/>
              </a:defRPr>
            </a:pPr>
            <a:r>
              <a:rPr lang="en-GB" sz="2300" dirty="0">
                <a:solidFill>
                  <a:srgbClr val="567A79"/>
                </a:solidFill>
              </a:rPr>
              <a:t>5) </a:t>
            </a:r>
            <a:r>
              <a:rPr lang="en-GB" sz="2400" dirty="0">
                <a:solidFill>
                  <a:srgbClr val="567A79"/>
                </a:solidFill>
              </a:rPr>
              <a:t>To what extent do you think you are dependent on Technology for your work?</a:t>
            </a:r>
            <a:endParaRPr lang="en-GB" sz="2300" dirty="0">
              <a:solidFill>
                <a:srgbClr val="567A79"/>
              </a:solidFill>
            </a:endParaRPr>
          </a:p>
        </p:txBody>
      </p:sp>
      <p:sp>
        <p:nvSpPr>
          <p:cNvPr id="9" name="TextBox 8">
            <a:extLst>
              <a:ext uri="{FF2B5EF4-FFF2-40B4-BE49-F238E27FC236}">
                <a16:creationId xmlns:a16="http://schemas.microsoft.com/office/drawing/2014/main" id="{7FAD43BA-F90F-D377-C9ED-D143E7B0939B}"/>
              </a:ext>
            </a:extLst>
          </p:cNvPr>
          <p:cNvSpPr txBox="1"/>
          <p:nvPr/>
        </p:nvSpPr>
        <p:spPr>
          <a:xfrm>
            <a:off x="1478614" y="1914300"/>
            <a:ext cx="5241500" cy="3754874"/>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13.3415 &gt; </a:t>
            </a:r>
            <a:r>
              <a:rPr lang="el-GR" sz="2000" b="1" i="0" dirty="0">
                <a:solidFill>
                  <a:srgbClr val="44407C"/>
                </a:solidFill>
                <a:effectLst/>
                <a:latin typeface="PingFang TC"/>
              </a:rPr>
              <a:t>μ</a:t>
            </a:r>
            <a:r>
              <a:rPr lang="en-GB" sz="2000" b="1" i="0" dirty="0">
                <a:solidFill>
                  <a:srgbClr val="44407C"/>
                </a:solidFill>
                <a:effectLst/>
                <a:latin typeface="PingFang TC"/>
              </a:rPr>
              <a:t> &gt; 2.6584</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mean = 8</a:t>
            </a: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 = 8</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a:t>
            </a:r>
            <a:r>
              <a:rPr lang="en-GB" sz="2000" b="1" dirty="0">
                <a:solidFill>
                  <a:srgbClr val="44407C"/>
                </a:solidFill>
                <a:latin typeface="Arial Rounded MT Bold" panose="020F0704030504030204" pitchFamily="34" charset="0"/>
              </a:rPr>
              <a:t> </a:t>
            </a:r>
            <a:r>
              <a:rPr lang="en-US" sz="2000" b="1" dirty="0">
                <a:solidFill>
                  <a:srgbClr val="44407C"/>
                </a:solidFill>
                <a:latin typeface="Arial Rounded MT Bold" panose="020F0704030504030204" pitchFamily="34" charset="0"/>
              </a:rPr>
              <a:t>≠ </a:t>
            </a:r>
            <a:r>
              <a:rPr lang="en-US" dirty="0">
                <a:solidFill>
                  <a:srgbClr val="44407C"/>
                </a:solidFill>
                <a:latin typeface="Arial Rounded MT Bold" panose="020F0704030504030204" pitchFamily="34" charset="0"/>
              </a:rPr>
              <a:t>8</a:t>
            </a:r>
            <a:endParaRPr lang="en-GB" sz="2000" b="1"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Sample mean :</a:t>
            </a:r>
            <a:r>
              <a:rPr lang="en-GB" dirty="0">
                <a:solidFill>
                  <a:srgbClr val="44407C"/>
                </a:solidFill>
                <a:latin typeface="Arial Rounded MT Bold" panose="020F0704030504030204" pitchFamily="34" charset="0"/>
              </a:rPr>
              <a:t>        8</a:t>
            </a:r>
          </a:p>
          <a:p>
            <a:r>
              <a:rPr lang="en-GB" dirty="0">
                <a:solidFill>
                  <a:schemeClr val="tx2">
                    <a:lumMod val="60000"/>
                    <a:lumOff val="40000"/>
                  </a:schemeClr>
                </a:solidFill>
                <a:latin typeface="Arial Rounded MT Bold" panose="020F0704030504030204" pitchFamily="34" charset="0"/>
              </a:rPr>
              <a:t>Sample std :        </a:t>
            </a:r>
            <a:r>
              <a:rPr lang="en-GB" dirty="0">
                <a:solidFill>
                  <a:srgbClr val="44407C"/>
                </a:solidFill>
                <a:latin typeface="Arial Rounded MT Bold" panose="020F0704030504030204" pitchFamily="34" charset="0"/>
              </a:rPr>
              <a:t>2.72528</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0</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not in rejection area so we accept H</a:t>
            </a:r>
            <a:r>
              <a:rPr lang="en-GB" sz="1050" dirty="0">
                <a:solidFill>
                  <a:schemeClr val="tx2">
                    <a:lumMod val="60000"/>
                    <a:lumOff val="40000"/>
                  </a:schemeClr>
                </a:solidFill>
                <a:latin typeface="Arial Rounded MT Bold" panose="020F0704030504030204" pitchFamily="34" charset="0"/>
              </a:rPr>
              <a:t>0.</a:t>
            </a:r>
            <a:endParaRPr lang="en-PK" sz="1100" dirty="0">
              <a:solidFill>
                <a:schemeClr val="tx2">
                  <a:lumMod val="60000"/>
                  <a:lumOff val="40000"/>
                </a:schemeClr>
              </a:solidFill>
              <a:latin typeface="Arial Rounded MT Bold" panose="020F0704030504030204" pitchFamily="34" charset="0"/>
            </a:endParaRPr>
          </a:p>
        </p:txBody>
      </p:sp>
      <p:sp>
        <p:nvSpPr>
          <p:cNvPr id="6" name="Oval 5">
            <a:extLst>
              <a:ext uri="{FF2B5EF4-FFF2-40B4-BE49-F238E27FC236}">
                <a16:creationId xmlns:a16="http://schemas.microsoft.com/office/drawing/2014/main" id="{73DBF42C-F44D-6189-CCAA-54CAC2EDC9CD}"/>
              </a:ext>
            </a:extLst>
          </p:cNvPr>
          <p:cNvSpPr/>
          <p:nvPr/>
        </p:nvSpPr>
        <p:spPr>
          <a:xfrm>
            <a:off x="8624920" y="258797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2" name="Straight Arrow Connector 11">
            <a:extLst>
              <a:ext uri="{FF2B5EF4-FFF2-40B4-BE49-F238E27FC236}">
                <a16:creationId xmlns:a16="http://schemas.microsoft.com/office/drawing/2014/main" id="{46E6E222-A038-4908-B7DB-72A351430ADA}"/>
              </a:ext>
            </a:extLst>
          </p:cNvPr>
          <p:cNvCxnSpPr/>
          <p:nvPr/>
        </p:nvCxnSpPr>
        <p:spPr>
          <a:xfrm flipV="1">
            <a:off x="8689690" y="2776689"/>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419CDFD3-8CD6-C80A-3EA8-D945B117A5BE}"/>
              </a:ext>
            </a:extLst>
          </p:cNvPr>
          <p:cNvSpPr txBox="1"/>
          <p:nvPr/>
        </p:nvSpPr>
        <p:spPr>
          <a:xfrm>
            <a:off x="8532963" y="3370572"/>
            <a:ext cx="912738"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0</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38570030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6) How much important role does Technology play for your work or projects in daily routine? </a:t>
            </a:r>
          </a:p>
        </p:txBody>
      </p:sp>
      <p:graphicFrame>
        <p:nvGraphicFramePr>
          <p:cNvPr id="4" name="Chart 3">
            <a:extLst>
              <a:ext uri="{FF2B5EF4-FFF2-40B4-BE49-F238E27FC236}">
                <a16:creationId xmlns:a16="http://schemas.microsoft.com/office/drawing/2014/main" id="{7FA411AC-93F1-4075-B1B4-57B365C0BD98}"/>
              </a:ext>
            </a:extLst>
          </p:cNvPr>
          <p:cNvGraphicFramePr>
            <a:graphicFrameLocks/>
          </p:cNvGraphicFramePr>
          <p:nvPr>
            <p:extLst>
              <p:ext uri="{D42A27DB-BD31-4B8C-83A1-F6EECF244321}">
                <p14:modId xmlns:p14="http://schemas.microsoft.com/office/powerpoint/2010/main" val="2716236370"/>
              </p:ext>
            </p:extLst>
          </p:nvPr>
        </p:nvGraphicFramePr>
        <p:xfrm>
          <a:off x="2168834" y="1819711"/>
          <a:ext cx="7854332" cy="4073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474776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707886"/>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6) How much important role does Technology play for your work or projects in daily routine?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1872364"/>
            <a:ext cx="5241500" cy="3724096"/>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0.5442 &gt; </a:t>
            </a:r>
            <a:r>
              <a:rPr lang="en-GB" sz="2000" b="1" dirty="0">
                <a:solidFill>
                  <a:srgbClr val="44407C"/>
                </a:solidFill>
                <a:latin typeface="PingFang TC"/>
              </a:rPr>
              <a:t>p</a:t>
            </a:r>
            <a:r>
              <a:rPr lang="en-GB" sz="2000" b="1" i="0" dirty="0">
                <a:solidFill>
                  <a:srgbClr val="44407C"/>
                </a:solidFill>
                <a:effectLst/>
                <a:latin typeface="PingFang TC"/>
              </a:rPr>
              <a:t> &gt; 0.4057</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50% population have </a:t>
            </a:r>
          </a:p>
          <a:p>
            <a:r>
              <a:rPr lang="en-GB" dirty="0">
                <a:solidFill>
                  <a:srgbClr val="44407C"/>
                </a:solidFill>
                <a:latin typeface="Arial Rounded MT Bold" panose="020F0704030504030204" pitchFamily="34" charset="0"/>
              </a:rPr>
              <a:t>                 Extremely important role of</a:t>
            </a:r>
          </a:p>
          <a:p>
            <a:r>
              <a:rPr lang="en-GB" dirty="0">
                <a:solidFill>
                  <a:srgbClr val="44407C"/>
                </a:solidFill>
                <a:latin typeface="Arial Rounded MT Bold" panose="020F0704030504030204" pitchFamily="34" charset="0"/>
              </a:rPr>
              <a:t>                 technology</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Extremely important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Extremely important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-0.707107</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not in rejection area so we accept H</a:t>
            </a:r>
            <a:r>
              <a:rPr lang="en-GB" sz="1050" dirty="0">
                <a:solidFill>
                  <a:schemeClr val="tx2">
                    <a:lumMod val="60000"/>
                    <a:lumOff val="40000"/>
                  </a:schemeClr>
                </a:solidFill>
                <a:latin typeface="Arial Rounded MT Bold" panose="020F0704030504030204" pitchFamily="34" charset="0"/>
              </a:rPr>
              <a:t>0.</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8487497" y="256892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8552267" y="2757639"/>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8150989" y="3355063"/>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-0.7071</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350034988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1009650" y="978694"/>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graphicFrame>
        <p:nvGraphicFramePr>
          <p:cNvPr id="8" name="Chart 7">
            <a:extLst>
              <a:ext uri="{FF2B5EF4-FFF2-40B4-BE49-F238E27FC236}">
                <a16:creationId xmlns:a16="http://schemas.microsoft.com/office/drawing/2014/main" id="{C8ED6D3A-E10E-2A9F-6186-AE76480B7AB0}"/>
              </a:ext>
            </a:extLst>
          </p:cNvPr>
          <p:cNvGraphicFramePr>
            <a:graphicFrameLocks/>
          </p:cNvGraphicFramePr>
          <p:nvPr>
            <p:extLst>
              <p:ext uri="{D42A27DB-BD31-4B8C-83A1-F6EECF244321}">
                <p14:modId xmlns:p14="http://schemas.microsoft.com/office/powerpoint/2010/main" val="2855063142"/>
              </p:ext>
            </p:extLst>
          </p:nvPr>
        </p:nvGraphicFramePr>
        <p:xfrm>
          <a:off x="956389" y="978694"/>
          <a:ext cx="10307357" cy="53745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66C9783-5900-EE29-3C58-5956BCFA9E0C}"/>
              </a:ext>
            </a:extLst>
          </p:cNvPr>
          <p:cNvSpPr txBox="1"/>
          <p:nvPr/>
        </p:nvSpPr>
        <p:spPr>
          <a:xfrm>
            <a:off x="120491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7) How often do you search for Ideas on the Internet for your design work and projects? </a:t>
            </a:r>
          </a:p>
        </p:txBody>
      </p:sp>
      <p:graphicFrame>
        <p:nvGraphicFramePr>
          <p:cNvPr id="5" name="Chart 4">
            <a:extLst>
              <a:ext uri="{FF2B5EF4-FFF2-40B4-BE49-F238E27FC236}">
                <a16:creationId xmlns:a16="http://schemas.microsoft.com/office/drawing/2014/main" id="{2851DF53-F7EB-42B2-8CF5-A39653FFDA61}"/>
              </a:ext>
            </a:extLst>
          </p:cNvPr>
          <p:cNvGraphicFramePr>
            <a:graphicFrameLocks/>
          </p:cNvGraphicFramePr>
          <p:nvPr>
            <p:extLst>
              <p:ext uri="{D42A27DB-BD31-4B8C-83A1-F6EECF244321}">
                <p14:modId xmlns:p14="http://schemas.microsoft.com/office/powerpoint/2010/main" val="3671232241"/>
              </p:ext>
            </p:extLst>
          </p:nvPr>
        </p:nvGraphicFramePr>
        <p:xfrm>
          <a:off x="2497520" y="1908450"/>
          <a:ext cx="7225094" cy="39708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3124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62025" y="755364"/>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707886"/>
          </a:xfrm>
          <a:prstGeom prst="rect">
            <a:avLst/>
          </a:prstGeom>
          <a:solidFill>
            <a:srgbClr val="B1C7C7"/>
          </a:solidFill>
        </p:spPr>
        <p:txBody>
          <a:bodyPr wrap="square" rtlCol="0">
            <a:spAutoFit/>
          </a:bodyPr>
          <a:lstStyle/>
          <a:p>
            <a:pPr algn="ctr" rtl="0">
              <a:defRPr sz="1100" b="1" i="0" u="none" strike="noStrike" kern="1200" baseline="0">
                <a:solidFill>
                  <a:srgbClr val="000000">
                    <a:lumMod val="65000"/>
                    <a:lumOff val="35000"/>
                  </a:srgbClr>
                </a:solidFill>
                <a:latin typeface="+mn-lt"/>
                <a:ea typeface="+mn-ea"/>
                <a:cs typeface="+mn-cs"/>
              </a:defRPr>
            </a:pPr>
            <a:r>
              <a:rPr lang="en-GB" sz="2000" dirty="0"/>
              <a:t>7) How often do you search for Ideas on the Internet for your design work and projects?</a:t>
            </a:r>
            <a:endParaRPr lang="en-GB" sz="2300" dirty="0">
              <a:solidFill>
                <a:srgbClr val="567A79"/>
              </a:solidFill>
            </a:endParaRP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1872364"/>
            <a:ext cx="5241500"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0.7822 &gt; </a:t>
            </a:r>
            <a:r>
              <a:rPr lang="en-GB" sz="2000" b="1" dirty="0">
                <a:solidFill>
                  <a:srgbClr val="44407C"/>
                </a:solidFill>
                <a:latin typeface="PingFang TC"/>
              </a:rPr>
              <a:t>p</a:t>
            </a:r>
            <a:r>
              <a:rPr lang="en-GB" sz="2000" b="1" i="0" dirty="0">
                <a:solidFill>
                  <a:srgbClr val="44407C"/>
                </a:solidFill>
                <a:effectLst/>
                <a:latin typeface="PingFang TC"/>
              </a:rPr>
              <a:t> &gt; 0.6577</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70% population search </a:t>
            </a:r>
          </a:p>
          <a:p>
            <a:r>
              <a:rPr lang="en-GB" dirty="0">
                <a:solidFill>
                  <a:srgbClr val="44407C"/>
                </a:solidFill>
                <a:latin typeface="Arial Rounded MT Bold" panose="020F0704030504030204" pitchFamily="34" charset="0"/>
              </a:rPr>
              <a:t>                 Extremely often and often</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Extremely often and often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0.7</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Extremely important and often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0.7</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0.6172</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not in rejection area so we accept H</a:t>
            </a:r>
            <a:r>
              <a:rPr lang="en-GB" sz="1050" dirty="0">
                <a:solidFill>
                  <a:schemeClr val="tx2">
                    <a:lumMod val="60000"/>
                    <a:lumOff val="40000"/>
                  </a:schemeClr>
                </a:solidFill>
                <a:latin typeface="Arial Rounded MT Bold" panose="020F0704030504030204" pitchFamily="34" charset="0"/>
              </a:rPr>
              <a:t>0.</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8487497" y="256892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8552267" y="2757639"/>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8150989" y="3355063"/>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0.6172</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240901714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50558"/>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8) Do you exactly copy what you see on the internet related to your work or project? </a:t>
            </a:r>
          </a:p>
        </p:txBody>
      </p:sp>
      <p:graphicFrame>
        <p:nvGraphicFramePr>
          <p:cNvPr id="5" name="Chart 4">
            <a:extLst>
              <a:ext uri="{FF2B5EF4-FFF2-40B4-BE49-F238E27FC236}">
                <a16:creationId xmlns:a16="http://schemas.microsoft.com/office/drawing/2014/main" id="{DB5BB313-050B-4F7D-8623-5586450E414A}"/>
              </a:ext>
            </a:extLst>
          </p:cNvPr>
          <p:cNvGraphicFramePr>
            <a:graphicFrameLocks/>
          </p:cNvGraphicFramePr>
          <p:nvPr>
            <p:extLst>
              <p:ext uri="{D42A27DB-BD31-4B8C-83A1-F6EECF244321}">
                <p14:modId xmlns:p14="http://schemas.microsoft.com/office/powerpoint/2010/main" val="3135872204"/>
              </p:ext>
            </p:extLst>
          </p:nvPr>
        </p:nvGraphicFramePr>
        <p:xfrm>
          <a:off x="2935589" y="2086883"/>
          <a:ext cx="6292686" cy="38778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499249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62025" y="755364"/>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4" name="Picture 3">
            <a:extLst>
              <a:ext uri="{FF2B5EF4-FFF2-40B4-BE49-F238E27FC236}">
                <a16:creationId xmlns:a16="http://schemas.microsoft.com/office/drawing/2014/main" id="{1402372D-5BC0-D500-3C2A-6C8C469C5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412" y="-243428"/>
            <a:ext cx="6717170" cy="3782191"/>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9457032" y="2747852"/>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 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707886"/>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8) Do you exactly copy what you see on the internet related to your work or project?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1872364"/>
            <a:ext cx="5241500"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0.2051 &gt; </a:t>
            </a:r>
            <a:r>
              <a:rPr lang="en-GB" sz="2000" b="1" dirty="0">
                <a:solidFill>
                  <a:srgbClr val="44407C"/>
                </a:solidFill>
                <a:latin typeface="PingFang TC"/>
              </a:rPr>
              <a:t>p</a:t>
            </a:r>
            <a:r>
              <a:rPr lang="en-GB" sz="2000" b="1" i="0" dirty="0">
                <a:solidFill>
                  <a:srgbClr val="44407C"/>
                </a:solidFill>
                <a:effectLst/>
                <a:latin typeface="PingFang TC"/>
              </a:rPr>
              <a:t> &gt; 0.1048</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most 30% population copy </a:t>
            </a:r>
          </a:p>
          <a:p>
            <a:r>
              <a:rPr lang="en-GB" dirty="0">
                <a:solidFill>
                  <a:srgbClr val="44407C"/>
                </a:solidFill>
                <a:latin typeface="Arial Rounded MT Bold" panose="020F0704030504030204" pitchFamily="34" charset="0"/>
              </a:rPr>
              <a:t>                 often</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0.7</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0.7</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-4.478</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not in rejection area so we accept H</a:t>
            </a:r>
            <a:r>
              <a:rPr lang="en-GB" sz="1050" dirty="0">
                <a:solidFill>
                  <a:schemeClr val="tx2">
                    <a:lumMod val="60000"/>
                    <a:lumOff val="40000"/>
                  </a:schemeClr>
                </a:solidFill>
                <a:latin typeface="Arial Rounded MT Bold" panose="020F0704030504030204" pitchFamily="34" charset="0"/>
              </a:rPr>
              <a:t>0.</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6474910" y="2562409"/>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6539680" y="2751123"/>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6138402" y="3348547"/>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-4.478</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11241680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1009650" y="978694"/>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9) How often do you modify what you see on the Internet to make it your own?</a:t>
            </a:r>
          </a:p>
        </p:txBody>
      </p:sp>
      <p:graphicFrame>
        <p:nvGraphicFramePr>
          <p:cNvPr id="4" name="Chart 3">
            <a:extLst>
              <a:ext uri="{FF2B5EF4-FFF2-40B4-BE49-F238E27FC236}">
                <a16:creationId xmlns:a16="http://schemas.microsoft.com/office/drawing/2014/main" id="{1625A382-98D1-4B02-906F-CADA1FA01069}"/>
              </a:ext>
            </a:extLst>
          </p:cNvPr>
          <p:cNvGraphicFramePr>
            <a:graphicFrameLocks/>
          </p:cNvGraphicFramePr>
          <p:nvPr>
            <p:extLst>
              <p:ext uri="{D42A27DB-BD31-4B8C-83A1-F6EECF244321}">
                <p14:modId xmlns:p14="http://schemas.microsoft.com/office/powerpoint/2010/main" val="597563726"/>
              </p:ext>
            </p:extLst>
          </p:nvPr>
        </p:nvGraphicFramePr>
        <p:xfrm>
          <a:off x="2454986" y="1965808"/>
          <a:ext cx="7282027" cy="3801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80765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FF73AD-B114-5101-0448-15B902D0F033}"/>
              </a:ext>
            </a:extLst>
          </p:cNvPr>
          <p:cNvSpPr/>
          <p:nvPr/>
        </p:nvSpPr>
        <p:spPr>
          <a:xfrm>
            <a:off x="814389" y="2143852"/>
            <a:ext cx="10858499" cy="2856044"/>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3" name="TextBox 2">
            <a:extLst>
              <a:ext uri="{FF2B5EF4-FFF2-40B4-BE49-F238E27FC236}">
                <a16:creationId xmlns:a16="http://schemas.microsoft.com/office/drawing/2014/main" id="{0B55854F-07BF-4BCE-A46B-A9A051D7DF67}"/>
              </a:ext>
            </a:extLst>
          </p:cNvPr>
          <p:cNvSpPr txBox="1"/>
          <p:nvPr/>
        </p:nvSpPr>
        <p:spPr>
          <a:xfrm>
            <a:off x="814388" y="2306804"/>
            <a:ext cx="10858500" cy="1569660"/>
          </a:xfrm>
          <a:prstGeom prst="rect">
            <a:avLst/>
          </a:prstGeom>
          <a:noFill/>
        </p:spPr>
        <p:txBody>
          <a:bodyPr wrap="square" rtlCol="0">
            <a:spAutoFit/>
          </a:bodyPr>
          <a:lstStyle/>
          <a:p>
            <a:pPr algn="ctr"/>
            <a:r>
              <a:rPr lang="en-GB" sz="3200" dirty="0">
                <a:solidFill>
                  <a:srgbClr val="686868"/>
                </a:solidFill>
                <a:latin typeface="Bodoni MT Black" panose="02070A03080606020203" pitchFamily="18" charset="0"/>
              </a:rPr>
              <a:t>TOPIC:</a:t>
            </a:r>
          </a:p>
          <a:p>
            <a:pPr algn="ctr"/>
            <a:endParaRPr lang="en-GB" sz="3200" dirty="0">
              <a:solidFill>
                <a:srgbClr val="686868"/>
              </a:solidFill>
              <a:latin typeface="Bodoni MT Black" panose="02070A03080606020203" pitchFamily="18" charset="0"/>
            </a:endParaRPr>
          </a:p>
          <a:p>
            <a:pPr algn="ctr"/>
            <a:r>
              <a:rPr lang="en-GB" sz="3200" b="1" dirty="0">
                <a:solidFill>
                  <a:srgbClr val="686868"/>
                </a:solidFill>
                <a:latin typeface="Bodoni MT Black" panose="02070A03080606020203" pitchFamily="18" charset="0"/>
              </a:rPr>
              <a:t>Effect Of ICT On Creativity And Innovative Skills </a:t>
            </a:r>
            <a:endParaRPr lang="en-PK" sz="3200" b="1" dirty="0">
              <a:solidFill>
                <a:srgbClr val="686868"/>
              </a:solidFill>
              <a:latin typeface="Bodoni MT Black" panose="02070A03080606020203" pitchFamily="18" charset="0"/>
            </a:endParaRPr>
          </a:p>
        </p:txBody>
      </p:sp>
    </p:spTree>
    <p:extLst>
      <p:ext uri="{BB962C8B-B14F-4D97-AF65-F5344CB8AC3E}">
        <p14:creationId xmlns:p14="http://schemas.microsoft.com/office/powerpoint/2010/main" val="32577439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707886"/>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9) How often do you modify what you see on the Internet to make it your own?</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1872364"/>
            <a:ext cx="5241500"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0.4317 &gt; </a:t>
            </a:r>
            <a:r>
              <a:rPr lang="en-GB" sz="2000" b="1" dirty="0">
                <a:solidFill>
                  <a:srgbClr val="44407C"/>
                </a:solidFill>
                <a:latin typeface="PingFang TC"/>
              </a:rPr>
              <a:t>p</a:t>
            </a:r>
            <a:r>
              <a:rPr lang="en-GB" sz="2000" b="1" i="0" dirty="0">
                <a:solidFill>
                  <a:srgbClr val="44407C"/>
                </a:solidFill>
                <a:effectLst/>
                <a:latin typeface="PingFang TC"/>
              </a:rPr>
              <a:t> &gt; 0.2982</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50% population modify</a:t>
            </a:r>
          </a:p>
          <a:p>
            <a:r>
              <a:rPr lang="en-GB" dirty="0">
                <a:solidFill>
                  <a:srgbClr val="44407C"/>
                </a:solidFill>
                <a:latin typeface="Arial Rounded MT Bold" panose="020F0704030504030204" pitchFamily="34" charset="0"/>
              </a:rPr>
              <a:t>                 often</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-3.818</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6619274" y="2574670"/>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6684044" y="2763384"/>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6282766" y="3360808"/>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-3.818</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397301850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10) Do you think about the design project or work given and come up with original ideas before going to the Internet? </a:t>
            </a:r>
          </a:p>
        </p:txBody>
      </p:sp>
      <p:graphicFrame>
        <p:nvGraphicFramePr>
          <p:cNvPr id="5" name="Chart 4">
            <a:extLst>
              <a:ext uri="{FF2B5EF4-FFF2-40B4-BE49-F238E27FC236}">
                <a16:creationId xmlns:a16="http://schemas.microsoft.com/office/drawing/2014/main" id="{BBB88916-E7EA-4AB3-BFCD-4FA4A46F95E8}"/>
              </a:ext>
            </a:extLst>
          </p:cNvPr>
          <p:cNvGraphicFramePr>
            <a:graphicFrameLocks/>
          </p:cNvGraphicFramePr>
          <p:nvPr>
            <p:extLst>
              <p:ext uri="{D42A27DB-BD31-4B8C-83A1-F6EECF244321}">
                <p14:modId xmlns:p14="http://schemas.microsoft.com/office/powerpoint/2010/main" val="345113551"/>
              </p:ext>
            </p:extLst>
          </p:nvPr>
        </p:nvGraphicFramePr>
        <p:xfrm>
          <a:off x="2704691" y="1905428"/>
          <a:ext cx="6782618" cy="4141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68652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1554" y="1003499"/>
            <a:ext cx="5976996" cy="1015663"/>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10) Do you think about the design project or work given and come up with original ideas before going to the Internet?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2253366"/>
            <a:ext cx="5241500" cy="3170099"/>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0.5892 &gt; </a:t>
            </a:r>
            <a:r>
              <a:rPr lang="en-GB" sz="2000" b="1" dirty="0">
                <a:solidFill>
                  <a:srgbClr val="44407C"/>
                </a:solidFill>
                <a:latin typeface="PingFang TC"/>
              </a:rPr>
              <a:t>p</a:t>
            </a:r>
            <a:r>
              <a:rPr lang="en-GB" sz="2000" b="1" i="0" dirty="0">
                <a:solidFill>
                  <a:srgbClr val="44407C"/>
                </a:solidFill>
                <a:effectLst/>
                <a:latin typeface="PingFang TC"/>
              </a:rPr>
              <a:t> &gt; 0.4507</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50% population think often</a:t>
            </a:r>
          </a:p>
          <a:p>
            <a:r>
              <a:rPr lang="en-GB" dirty="0">
                <a:solidFill>
                  <a:srgbClr val="44407C"/>
                </a:solidFill>
                <a:latin typeface="Arial Rounded MT Bold" panose="020F0704030504030204" pitchFamily="34" charset="0"/>
              </a:rPr>
              <a:t>                 and extremely often</a:t>
            </a:r>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and extremely often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and extremely often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0.5656</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not in rejection area so we accept H</a:t>
            </a:r>
            <a:r>
              <a:rPr lang="en-GB" sz="1050" dirty="0">
                <a:solidFill>
                  <a:schemeClr val="tx2">
                    <a:lumMod val="60000"/>
                    <a:lumOff val="40000"/>
                  </a:schemeClr>
                </a:solidFill>
                <a:latin typeface="Arial Rounded MT Bold" panose="020F0704030504030204" pitchFamily="34" charset="0"/>
              </a:rPr>
              <a:t>0.</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8985138" y="256892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9049908" y="2757639"/>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8648630" y="3355063"/>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0.5656</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34784702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11) To what extent is Technology/internet helpful to you to explore for brainstorming ideas? </a:t>
            </a:r>
          </a:p>
        </p:txBody>
      </p:sp>
      <p:graphicFrame>
        <p:nvGraphicFramePr>
          <p:cNvPr id="4" name="Chart 3">
            <a:extLst>
              <a:ext uri="{FF2B5EF4-FFF2-40B4-BE49-F238E27FC236}">
                <a16:creationId xmlns:a16="http://schemas.microsoft.com/office/drawing/2014/main" id="{3F7D8EC5-7D2A-4514-BA09-1EBDE9C1CA98}"/>
              </a:ext>
            </a:extLst>
          </p:cNvPr>
          <p:cNvGraphicFramePr>
            <a:graphicFrameLocks/>
          </p:cNvGraphicFramePr>
          <p:nvPr>
            <p:extLst>
              <p:ext uri="{D42A27DB-BD31-4B8C-83A1-F6EECF244321}">
                <p14:modId xmlns:p14="http://schemas.microsoft.com/office/powerpoint/2010/main" val="2156244187"/>
              </p:ext>
            </p:extLst>
          </p:nvPr>
        </p:nvGraphicFramePr>
        <p:xfrm>
          <a:off x="2706427" y="1979407"/>
          <a:ext cx="6779146" cy="3850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30389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1554" y="1003499"/>
            <a:ext cx="5976996" cy="707886"/>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11) To what extent is Technology/internet helpful to you to explore for brainstorming ideas?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2139066"/>
            <a:ext cx="5241500" cy="3170099"/>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0.4730 &gt; </a:t>
            </a:r>
            <a:r>
              <a:rPr lang="en-GB" sz="2000" b="1" dirty="0">
                <a:solidFill>
                  <a:srgbClr val="44407C"/>
                </a:solidFill>
                <a:latin typeface="PingFang TC"/>
              </a:rPr>
              <a:t>p</a:t>
            </a:r>
            <a:r>
              <a:rPr lang="en-GB" sz="2000" b="1" i="0" dirty="0">
                <a:solidFill>
                  <a:srgbClr val="44407C"/>
                </a:solidFill>
                <a:effectLst/>
                <a:latin typeface="PingFang TC"/>
              </a:rPr>
              <a:t> </a:t>
            </a:r>
            <a:r>
              <a:rPr lang="en-GB" sz="2000" b="1" dirty="0">
                <a:solidFill>
                  <a:srgbClr val="44407C"/>
                </a:solidFill>
                <a:latin typeface="PingFang TC"/>
              </a:rPr>
              <a:t>&gt;</a:t>
            </a:r>
            <a:r>
              <a:rPr lang="en-GB" sz="2000" b="1" i="0" dirty="0">
                <a:solidFill>
                  <a:srgbClr val="44407C"/>
                </a:solidFill>
                <a:effectLst/>
                <a:latin typeface="PingFang TC"/>
              </a:rPr>
              <a:t> 0.3369</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50% population think often</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often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0.5</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-2.687</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6867389" y="2599022"/>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6932159" y="2787736"/>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6422277" y="3385160"/>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-2.687</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29128857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81514"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12) To what extent do you see the change in the quality of work with the use of Technology/Internet and without it? </a:t>
            </a:r>
          </a:p>
        </p:txBody>
      </p:sp>
      <p:graphicFrame>
        <p:nvGraphicFramePr>
          <p:cNvPr id="4" name="Chart 3">
            <a:extLst>
              <a:ext uri="{FF2B5EF4-FFF2-40B4-BE49-F238E27FC236}">
                <a16:creationId xmlns:a16="http://schemas.microsoft.com/office/drawing/2014/main" id="{D0468136-38DF-47C2-BBAB-39EA94A2391D}"/>
              </a:ext>
            </a:extLst>
          </p:cNvPr>
          <p:cNvGraphicFramePr>
            <a:graphicFrameLocks/>
          </p:cNvGraphicFramePr>
          <p:nvPr>
            <p:extLst>
              <p:ext uri="{D42A27DB-BD31-4B8C-83A1-F6EECF244321}">
                <p14:modId xmlns:p14="http://schemas.microsoft.com/office/powerpoint/2010/main" val="2144015279"/>
              </p:ext>
            </p:extLst>
          </p:nvPr>
        </p:nvGraphicFramePr>
        <p:xfrm>
          <a:off x="2572784" y="2036495"/>
          <a:ext cx="7018296" cy="3879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739421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1554" y="957779"/>
            <a:ext cx="5976996" cy="1015663"/>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12) To what extent do you see the change in the quality of work with the use of Technology/Internet and without it?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2139066"/>
            <a:ext cx="6100026"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0.5138 &gt; </a:t>
            </a:r>
            <a:r>
              <a:rPr lang="en-GB" sz="2000" b="1" dirty="0">
                <a:solidFill>
                  <a:srgbClr val="44407C"/>
                </a:solidFill>
                <a:latin typeface="PingFang TC"/>
              </a:rPr>
              <a:t>p</a:t>
            </a:r>
            <a:r>
              <a:rPr lang="en-GB" sz="2000" b="1" i="0" dirty="0">
                <a:solidFill>
                  <a:srgbClr val="44407C"/>
                </a:solidFill>
                <a:effectLst/>
                <a:latin typeface="PingFang TC"/>
              </a:rPr>
              <a:t> &gt; 0.3761</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60% population think </a:t>
            </a:r>
          </a:p>
          <a:p>
            <a:r>
              <a:rPr lang="en-GB" dirty="0">
                <a:solidFill>
                  <a:srgbClr val="44407C"/>
                </a:solidFill>
                <a:latin typeface="Arial Rounded MT Bold" panose="020F0704030504030204" pitchFamily="34" charset="0"/>
              </a:rPr>
              <a:t>                 somewhat changed</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somewhat changed </a:t>
            </a:r>
            <a:r>
              <a:rPr lang="en-GB" dirty="0">
                <a:solidFill>
                  <a:srgbClr val="686868"/>
                </a:solidFill>
                <a:latin typeface="Arial Rounded MT Bold" panose="020F0704030504030204" pitchFamily="34" charset="0"/>
              </a:rPr>
              <a:t>&gt;= </a:t>
            </a:r>
            <a:r>
              <a:rPr lang="en-GB" dirty="0">
                <a:solidFill>
                  <a:srgbClr val="44407C"/>
                </a:solidFill>
                <a:latin typeface="Arial Rounded MT Bold" panose="020F0704030504030204" pitchFamily="34" charset="0"/>
              </a:rPr>
              <a:t>0.6</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somewhat changed </a:t>
            </a:r>
            <a:r>
              <a:rPr lang="en-GB" dirty="0">
                <a:solidFill>
                  <a:srgbClr val="686868"/>
                </a:solidFill>
                <a:latin typeface="Arial Rounded MT Bold" panose="020F0704030504030204" pitchFamily="34" charset="0"/>
              </a:rPr>
              <a:t>&lt; </a:t>
            </a:r>
            <a:r>
              <a:rPr lang="en-GB" dirty="0">
                <a:solidFill>
                  <a:srgbClr val="44407C"/>
                </a:solidFill>
                <a:latin typeface="Arial Rounded MT Bold" panose="020F0704030504030204" pitchFamily="34" charset="0"/>
              </a:rPr>
              <a:t>0.6</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-4.474</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6390751" y="256730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6455521" y="2753084"/>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5945639" y="3350508"/>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-4.474</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13689715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523220"/>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800" dirty="0"/>
              <a:t>13) How is the change in your work? </a:t>
            </a:r>
          </a:p>
        </p:txBody>
      </p:sp>
      <p:graphicFrame>
        <p:nvGraphicFramePr>
          <p:cNvPr id="5" name="Chart 4">
            <a:extLst>
              <a:ext uri="{FF2B5EF4-FFF2-40B4-BE49-F238E27FC236}">
                <a16:creationId xmlns:a16="http://schemas.microsoft.com/office/drawing/2014/main" id="{96A6C6ED-E928-4AFD-8F57-2C6BB1DBEB01}"/>
              </a:ext>
            </a:extLst>
          </p:cNvPr>
          <p:cNvGraphicFramePr>
            <a:graphicFrameLocks/>
          </p:cNvGraphicFramePr>
          <p:nvPr>
            <p:extLst>
              <p:ext uri="{D42A27DB-BD31-4B8C-83A1-F6EECF244321}">
                <p14:modId xmlns:p14="http://schemas.microsoft.com/office/powerpoint/2010/main" val="3647376956"/>
              </p:ext>
            </p:extLst>
          </p:nvPr>
        </p:nvGraphicFramePr>
        <p:xfrm>
          <a:off x="3329362" y="1868675"/>
          <a:ext cx="5861888" cy="39069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39133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2" name="Picture 1">
            <a:extLst>
              <a:ext uri="{FF2B5EF4-FFF2-40B4-BE49-F238E27FC236}">
                <a16:creationId xmlns:a16="http://schemas.microsoft.com/office/drawing/2014/main" id="{F2F5A187-29B4-C6E8-6A90-C40BD8574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367" y="-359756"/>
            <a:ext cx="7039193" cy="3963510"/>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259583" y="275308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1554" y="1254959"/>
            <a:ext cx="5976996" cy="400110"/>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13) How is the change in your work? </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2139066"/>
            <a:ext cx="6100026"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0.8951 &gt; </a:t>
            </a:r>
            <a:r>
              <a:rPr lang="en-GB" sz="2000" b="1" dirty="0">
                <a:solidFill>
                  <a:srgbClr val="44407C"/>
                </a:solidFill>
                <a:latin typeface="PingFang TC"/>
              </a:rPr>
              <a:t>p</a:t>
            </a:r>
            <a:r>
              <a:rPr lang="en-GB" sz="2000" b="1" i="0" dirty="0">
                <a:solidFill>
                  <a:srgbClr val="44407C"/>
                </a:solidFill>
                <a:effectLst/>
                <a:latin typeface="PingFang TC"/>
              </a:rPr>
              <a:t> &gt; 0.7948</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70% population have </a:t>
            </a:r>
          </a:p>
          <a:p>
            <a:r>
              <a:rPr lang="en-GB" dirty="0">
                <a:solidFill>
                  <a:srgbClr val="44407C"/>
                </a:solidFill>
                <a:latin typeface="Arial Rounded MT Bold" panose="020F0704030504030204" pitchFamily="34" charset="0"/>
              </a:rPr>
              <a:t>                 improved work</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improved work </a:t>
            </a:r>
            <a:r>
              <a:rPr lang="en-GB" dirty="0">
                <a:solidFill>
                  <a:srgbClr val="686868"/>
                </a:solidFill>
                <a:latin typeface="Arial Rounded MT Bold" panose="020F0704030504030204" pitchFamily="34" charset="0"/>
              </a:rPr>
              <a:t>= </a:t>
            </a:r>
            <a:r>
              <a:rPr lang="en-GB" dirty="0">
                <a:solidFill>
                  <a:srgbClr val="44407C"/>
                </a:solidFill>
                <a:latin typeface="Arial Rounded MT Bold" panose="020F0704030504030204" pitchFamily="34" charset="0"/>
              </a:rPr>
              <a:t>0.7</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improved work </a:t>
            </a:r>
            <a:r>
              <a:rPr lang="en-US" sz="1800" b="1" dirty="0">
                <a:solidFill>
                  <a:srgbClr val="44407C"/>
                </a:solidFill>
                <a:latin typeface="Arial Rounded MT Bold" panose="020F0704030504030204" pitchFamily="34" charset="0"/>
              </a:rPr>
              <a:t>≠</a:t>
            </a:r>
            <a:r>
              <a:rPr lang="en-GB" dirty="0">
                <a:solidFill>
                  <a:srgbClr val="686868"/>
                </a:solidFill>
                <a:latin typeface="Arial Rounded MT Bold" panose="020F0704030504030204" pitchFamily="34" charset="0"/>
              </a:rPr>
              <a:t> </a:t>
            </a:r>
            <a:r>
              <a:rPr lang="en-GB" dirty="0">
                <a:solidFill>
                  <a:srgbClr val="44407C"/>
                </a:solidFill>
                <a:latin typeface="Arial Rounded MT Bold" panose="020F0704030504030204" pitchFamily="34" charset="0"/>
              </a:rPr>
              <a:t>0.7</a:t>
            </a:r>
            <a:endParaRPr lang="en-GB" dirty="0">
              <a:solidFill>
                <a:schemeClr val="tx2">
                  <a:lumMod val="60000"/>
                  <a:lumOff val="40000"/>
                </a:schemeClr>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4.4747</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11052810" y="253682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11117580" y="2722604"/>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10607698" y="3320028"/>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4.4747</a:t>
            </a:r>
            <a:endParaRPr lang="en-PK" b="1" dirty="0">
              <a:solidFill>
                <a:srgbClr val="DD4B4B"/>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7F66D9C4-359F-1A34-C5D3-0798C2952015}"/>
              </a:ext>
            </a:extLst>
          </p:cNvPr>
          <p:cNvSpPr txBox="1"/>
          <p:nvPr/>
        </p:nvSpPr>
        <p:spPr>
          <a:xfrm>
            <a:off x="9762938" y="2680693"/>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 1.96</a:t>
            </a:r>
            <a:endParaRPr lang="en-PK" b="1" dirty="0">
              <a:solidFill>
                <a:srgbClr val="597D7C"/>
              </a:solidFill>
              <a:latin typeface="Arial Rounded MT Bold" panose="020F0704030504030204" pitchFamily="34" charset="0"/>
            </a:endParaRPr>
          </a:p>
        </p:txBody>
      </p:sp>
    </p:spTree>
    <p:extLst>
      <p:ext uri="{BB962C8B-B14F-4D97-AF65-F5344CB8AC3E}">
        <p14:creationId xmlns:p14="http://schemas.microsoft.com/office/powerpoint/2010/main" val="15352234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14) Have your Innovative skills changed over time with the use of Technology?</a:t>
            </a:r>
          </a:p>
        </p:txBody>
      </p:sp>
      <p:graphicFrame>
        <p:nvGraphicFramePr>
          <p:cNvPr id="2" name="Chart 1">
            <a:extLst>
              <a:ext uri="{FF2B5EF4-FFF2-40B4-BE49-F238E27FC236}">
                <a16:creationId xmlns:a16="http://schemas.microsoft.com/office/drawing/2014/main" id="{78EC5CEC-4BAB-40B8-894C-96C816A38B34}"/>
              </a:ext>
            </a:extLst>
          </p:cNvPr>
          <p:cNvGraphicFramePr>
            <a:graphicFrameLocks/>
          </p:cNvGraphicFramePr>
          <p:nvPr>
            <p:extLst>
              <p:ext uri="{D42A27DB-BD31-4B8C-83A1-F6EECF244321}">
                <p14:modId xmlns:p14="http://schemas.microsoft.com/office/powerpoint/2010/main" val="2619718046"/>
              </p:ext>
            </p:extLst>
          </p:nvPr>
        </p:nvGraphicFramePr>
        <p:xfrm>
          <a:off x="3237504" y="2086883"/>
          <a:ext cx="6045604" cy="37251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372833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845343" y="978693"/>
            <a:ext cx="10172700" cy="5050631"/>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3" name="TextBox 2">
            <a:extLst>
              <a:ext uri="{FF2B5EF4-FFF2-40B4-BE49-F238E27FC236}">
                <a16:creationId xmlns:a16="http://schemas.microsoft.com/office/drawing/2014/main" id="{FDAF656F-1D8C-401D-ACBA-C062BC62A67D}"/>
              </a:ext>
            </a:extLst>
          </p:cNvPr>
          <p:cNvSpPr txBox="1"/>
          <p:nvPr/>
        </p:nvSpPr>
        <p:spPr>
          <a:xfrm>
            <a:off x="1173957" y="1488071"/>
            <a:ext cx="9844088" cy="1261884"/>
          </a:xfrm>
          <a:prstGeom prst="rect">
            <a:avLst/>
          </a:prstGeom>
          <a:noFill/>
        </p:spPr>
        <p:txBody>
          <a:bodyPr wrap="square" rtlCol="0">
            <a:spAutoFit/>
          </a:bodyPr>
          <a:lstStyle/>
          <a:p>
            <a:r>
              <a:rPr lang="en-GB" sz="4400" dirty="0">
                <a:solidFill>
                  <a:srgbClr val="686868"/>
                </a:solidFill>
                <a:latin typeface="Bodoni MT Black" panose="02070A03080606020203" pitchFamily="18" charset="0"/>
              </a:rPr>
              <a:t>Background </a:t>
            </a:r>
            <a:r>
              <a:rPr lang="en-GB" sz="3200" dirty="0"/>
              <a:t>:</a:t>
            </a:r>
          </a:p>
          <a:p>
            <a:endParaRPr lang="en-PK" sz="3200" dirty="0"/>
          </a:p>
        </p:txBody>
      </p:sp>
      <p:sp>
        <p:nvSpPr>
          <p:cNvPr id="4" name="TextBox 3">
            <a:extLst>
              <a:ext uri="{FF2B5EF4-FFF2-40B4-BE49-F238E27FC236}">
                <a16:creationId xmlns:a16="http://schemas.microsoft.com/office/drawing/2014/main" id="{E52C063B-1998-46D4-83DF-A09E7495E9F7}"/>
              </a:ext>
            </a:extLst>
          </p:cNvPr>
          <p:cNvSpPr txBox="1"/>
          <p:nvPr/>
        </p:nvSpPr>
        <p:spPr>
          <a:xfrm>
            <a:off x="1738312" y="2380623"/>
            <a:ext cx="8715375" cy="2246769"/>
          </a:xfrm>
          <a:prstGeom prst="rect">
            <a:avLst/>
          </a:prstGeom>
          <a:noFill/>
        </p:spPr>
        <p:txBody>
          <a:bodyPr wrap="square" rtlCol="0">
            <a:spAutoFit/>
          </a:bodyPr>
          <a:lstStyle/>
          <a:p>
            <a:r>
              <a:rPr lang="en-US" sz="2800" dirty="0">
                <a:solidFill>
                  <a:srgbClr val="686868"/>
                </a:solidFill>
                <a:latin typeface="Times New Roman" panose="02020603050405020304" pitchFamily="18" charset="0"/>
                <a:cs typeface="Times New Roman" panose="02020603050405020304" pitchFamily="18" charset="0"/>
              </a:rPr>
              <a:t>There is no denying that young people have embraced the digital world. They are unlearned learners of ICT. The use of technology can be beneficial as well as harmful at the same time.</a:t>
            </a:r>
            <a:r>
              <a:rPr lang="en-GB" sz="2800" dirty="0">
                <a:solidFill>
                  <a:srgbClr val="686868"/>
                </a:solidFill>
                <a:latin typeface="Times New Roman" panose="02020603050405020304" pitchFamily="18" charset="0"/>
                <a:cs typeface="Times New Roman" panose="02020603050405020304" pitchFamily="18" charset="0"/>
              </a:rPr>
              <a:t> So </a:t>
            </a:r>
            <a:r>
              <a:rPr lang="en-US" sz="2800" dirty="0">
                <a:solidFill>
                  <a:srgbClr val="686868"/>
                </a:solidFill>
                <a:latin typeface="Times New Roman" panose="02020603050405020304" pitchFamily="18" charset="0"/>
                <a:cs typeface="Times New Roman" panose="02020603050405020304" pitchFamily="18" charset="0"/>
              </a:rPr>
              <a:t>the best uses of digital media technology in education must be impacted by an innovative mindset.</a:t>
            </a:r>
            <a:endParaRPr lang="en-PK" sz="2800" dirty="0">
              <a:solidFill>
                <a:srgbClr val="68686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14591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2" name="Picture 1">
            <a:extLst>
              <a:ext uri="{FF2B5EF4-FFF2-40B4-BE49-F238E27FC236}">
                <a16:creationId xmlns:a16="http://schemas.microsoft.com/office/drawing/2014/main" id="{F2F5A187-29B4-C6E8-6A90-C40BD8574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367" y="-359756"/>
            <a:ext cx="7039193" cy="3963510"/>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259583" y="275308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1554" y="1254959"/>
            <a:ext cx="5976996" cy="707886"/>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dirty="0"/>
              <a:t>14) Have your Innovative skills changed over time with the use of Technology?</a:t>
            </a: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2139066"/>
            <a:ext cx="6100026" cy="3170099"/>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0.74465 &gt; </a:t>
            </a:r>
            <a:r>
              <a:rPr lang="en-GB" sz="2000" b="1" dirty="0">
                <a:solidFill>
                  <a:srgbClr val="44407C"/>
                </a:solidFill>
                <a:latin typeface="PingFang TC"/>
              </a:rPr>
              <a:t>p</a:t>
            </a:r>
            <a:r>
              <a:rPr lang="en-GB" sz="2000" b="1" i="0" dirty="0">
                <a:solidFill>
                  <a:srgbClr val="44407C"/>
                </a:solidFill>
                <a:effectLst/>
                <a:latin typeface="PingFang TC"/>
              </a:rPr>
              <a:t> &gt; 0.6135</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65% population say yes</a:t>
            </a:r>
          </a:p>
          <a:p>
            <a:endParaRPr lang="en-GB" dirty="0">
              <a:solidFill>
                <a:schemeClr val="tx2">
                  <a:lumMod val="60000"/>
                  <a:lumOff val="40000"/>
                </a:schemeClr>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yes </a:t>
            </a:r>
            <a:r>
              <a:rPr lang="en-GB" dirty="0">
                <a:solidFill>
                  <a:srgbClr val="686868"/>
                </a:solidFill>
                <a:latin typeface="Arial Rounded MT Bold" panose="020F0704030504030204" pitchFamily="34" charset="0"/>
              </a:rPr>
              <a:t>= </a:t>
            </a:r>
            <a:r>
              <a:rPr lang="en-GB" dirty="0">
                <a:solidFill>
                  <a:srgbClr val="44407C"/>
                </a:solidFill>
                <a:latin typeface="Arial Rounded MT Bold" panose="020F0704030504030204" pitchFamily="34" charset="0"/>
              </a:rPr>
              <a:t>0.65</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yes </a:t>
            </a:r>
            <a:r>
              <a:rPr lang="en-US" sz="1800" b="1" dirty="0">
                <a:solidFill>
                  <a:srgbClr val="44407C"/>
                </a:solidFill>
                <a:latin typeface="Arial Rounded MT Bold" panose="020F0704030504030204" pitchFamily="34" charset="0"/>
              </a:rPr>
              <a:t>≠</a:t>
            </a:r>
            <a:r>
              <a:rPr lang="en-GB" dirty="0">
                <a:solidFill>
                  <a:srgbClr val="686868"/>
                </a:solidFill>
                <a:latin typeface="Arial Rounded MT Bold" panose="020F0704030504030204" pitchFamily="34" charset="0"/>
              </a:rPr>
              <a:t> </a:t>
            </a:r>
            <a:r>
              <a:rPr lang="en-GB" dirty="0">
                <a:solidFill>
                  <a:srgbClr val="44407C"/>
                </a:solidFill>
                <a:latin typeface="Arial Rounded MT Bold" panose="020F0704030504030204" pitchFamily="34" charset="0"/>
              </a:rPr>
              <a:t>0.65</a:t>
            </a:r>
            <a:endParaRPr lang="en-GB" dirty="0">
              <a:solidFill>
                <a:schemeClr val="tx2">
                  <a:lumMod val="60000"/>
                  <a:lumOff val="40000"/>
                </a:schemeClr>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0.8895</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9148482" y="2517028"/>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9213252" y="2702807"/>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8703370" y="3296690"/>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0.8895</a:t>
            </a:r>
            <a:endParaRPr lang="en-PK" b="1" dirty="0">
              <a:solidFill>
                <a:srgbClr val="DD4B4B"/>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7F66D9C4-359F-1A34-C5D3-0798C2952015}"/>
              </a:ext>
            </a:extLst>
          </p:cNvPr>
          <p:cNvSpPr txBox="1"/>
          <p:nvPr/>
        </p:nvSpPr>
        <p:spPr>
          <a:xfrm>
            <a:off x="9762938" y="2680693"/>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 1.96</a:t>
            </a:r>
            <a:endParaRPr lang="en-PK" b="1" dirty="0">
              <a:solidFill>
                <a:srgbClr val="597D7C"/>
              </a:solidFill>
              <a:latin typeface="Arial Rounded MT Bold" panose="020F0704030504030204" pitchFamily="34" charset="0"/>
            </a:endParaRPr>
          </a:p>
        </p:txBody>
      </p:sp>
    </p:spTree>
    <p:extLst>
      <p:ext uri="{BB962C8B-B14F-4D97-AF65-F5344CB8AC3E}">
        <p14:creationId xmlns:p14="http://schemas.microsoft.com/office/powerpoint/2010/main" val="41309076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830997"/>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400" dirty="0"/>
              <a:t>15) How much do you consider that Technology/Internet is the reason for the change in your Innovative skills over time?</a:t>
            </a:r>
          </a:p>
        </p:txBody>
      </p:sp>
      <p:graphicFrame>
        <p:nvGraphicFramePr>
          <p:cNvPr id="5" name="Chart 4">
            <a:extLst>
              <a:ext uri="{FF2B5EF4-FFF2-40B4-BE49-F238E27FC236}">
                <a16:creationId xmlns:a16="http://schemas.microsoft.com/office/drawing/2014/main" id="{54D4829C-9EDF-41AE-8D31-DCC28DE260BA}"/>
              </a:ext>
            </a:extLst>
          </p:cNvPr>
          <p:cNvGraphicFramePr>
            <a:graphicFrameLocks/>
          </p:cNvGraphicFramePr>
          <p:nvPr>
            <p:extLst>
              <p:ext uri="{D42A27DB-BD31-4B8C-83A1-F6EECF244321}">
                <p14:modId xmlns:p14="http://schemas.microsoft.com/office/powerpoint/2010/main" val="938409059"/>
              </p:ext>
            </p:extLst>
          </p:nvPr>
        </p:nvGraphicFramePr>
        <p:xfrm>
          <a:off x="3118994" y="1748255"/>
          <a:ext cx="5954011" cy="41451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97073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2" name="Picture 1">
            <a:extLst>
              <a:ext uri="{FF2B5EF4-FFF2-40B4-BE49-F238E27FC236}">
                <a16:creationId xmlns:a16="http://schemas.microsoft.com/office/drawing/2014/main" id="{8C7AAC1E-94CE-179D-4392-BF11D1A3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232" y="-274320"/>
            <a:ext cx="6942488" cy="3909059"/>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6960536"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A0D8EBFF-D2FB-52A9-BD26-A54A31AD3746}"/>
              </a:ext>
            </a:extLst>
          </p:cNvPr>
          <p:cNvSpPr txBox="1"/>
          <p:nvPr/>
        </p:nvSpPr>
        <p:spPr>
          <a:xfrm>
            <a:off x="9506284" y="2764274"/>
            <a:ext cx="78900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1.96</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995231"/>
            <a:ext cx="5734986" cy="1015663"/>
          </a:xfrm>
          <a:prstGeom prst="rect">
            <a:avLst/>
          </a:prstGeom>
          <a:solidFill>
            <a:srgbClr val="B1C7C7"/>
          </a:solid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000"/>
              <a:t>15) How much do you consider that Technology/Internet is the reason for the change in your Innovative skills over time?</a:t>
            </a:r>
            <a:endParaRPr lang="en-GB" sz="2000" dirty="0"/>
          </a:p>
        </p:txBody>
      </p:sp>
      <p:sp>
        <p:nvSpPr>
          <p:cNvPr id="9" name="TextBox 8">
            <a:extLst>
              <a:ext uri="{FF2B5EF4-FFF2-40B4-BE49-F238E27FC236}">
                <a16:creationId xmlns:a16="http://schemas.microsoft.com/office/drawing/2014/main" id="{7FAD43BA-F90F-D377-C9ED-D143E7B0939B}"/>
              </a:ext>
            </a:extLst>
          </p:cNvPr>
          <p:cNvSpPr txBox="1"/>
          <p:nvPr/>
        </p:nvSpPr>
        <p:spPr>
          <a:xfrm>
            <a:off x="1478614" y="2005740"/>
            <a:ext cx="5241500" cy="3754874"/>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6.3082 &gt; </a:t>
            </a:r>
            <a:r>
              <a:rPr lang="el-GR" sz="2000" b="1" i="0" dirty="0">
                <a:solidFill>
                  <a:srgbClr val="44407C"/>
                </a:solidFill>
                <a:effectLst/>
                <a:latin typeface="PingFang TC"/>
              </a:rPr>
              <a:t>μ</a:t>
            </a:r>
            <a:r>
              <a:rPr lang="en-GB" sz="2000" b="1" i="0" dirty="0">
                <a:solidFill>
                  <a:srgbClr val="44407C"/>
                </a:solidFill>
                <a:effectLst/>
                <a:latin typeface="PingFang TC"/>
              </a:rPr>
              <a:t> &gt; 1.6917</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mean = 3</a:t>
            </a: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 = 3</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population mean</a:t>
            </a:r>
            <a:r>
              <a:rPr lang="en-GB" sz="2000" b="1" dirty="0">
                <a:solidFill>
                  <a:srgbClr val="44407C"/>
                </a:solidFill>
                <a:latin typeface="Arial Rounded MT Bold" panose="020F0704030504030204" pitchFamily="34" charset="0"/>
              </a:rPr>
              <a:t> </a:t>
            </a:r>
            <a:r>
              <a:rPr lang="en-US" sz="2000" b="1" dirty="0">
                <a:solidFill>
                  <a:srgbClr val="44407C"/>
                </a:solidFill>
                <a:latin typeface="Arial Rounded MT Bold" panose="020F0704030504030204" pitchFamily="34" charset="0"/>
              </a:rPr>
              <a:t>≠ </a:t>
            </a:r>
            <a:r>
              <a:rPr lang="en-US" sz="2000" dirty="0">
                <a:solidFill>
                  <a:srgbClr val="44407C"/>
                </a:solidFill>
                <a:latin typeface="Arial Rounded MT Bold" panose="020F0704030504030204" pitchFamily="34" charset="0"/>
              </a:rPr>
              <a:t>3</a:t>
            </a:r>
            <a:endParaRPr lang="en-GB" sz="2000" b="1"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Sample mean :</a:t>
            </a:r>
            <a:r>
              <a:rPr lang="en-GB" dirty="0">
                <a:solidFill>
                  <a:srgbClr val="44407C"/>
                </a:solidFill>
                <a:latin typeface="Arial Rounded MT Bold" panose="020F0704030504030204" pitchFamily="34" charset="0"/>
              </a:rPr>
              <a:t>       4</a:t>
            </a:r>
          </a:p>
          <a:p>
            <a:r>
              <a:rPr lang="en-GB" dirty="0">
                <a:solidFill>
                  <a:schemeClr val="tx2">
                    <a:lumMod val="60000"/>
                    <a:lumOff val="40000"/>
                  </a:schemeClr>
                </a:solidFill>
                <a:latin typeface="Arial Rounded MT Bold" panose="020F0704030504030204" pitchFamily="34" charset="0"/>
              </a:rPr>
              <a:t>Sample std :        </a:t>
            </a:r>
            <a:r>
              <a:rPr lang="en-GB" dirty="0">
                <a:solidFill>
                  <a:srgbClr val="44407C"/>
                </a:solidFill>
                <a:latin typeface="Arial Rounded MT Bold" panose="020F0704030504030204" pitchFamily="34" charset="0"/>
              </a:rPr>
              <a:t>1.17768</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12.0084</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11033116" y="2568925"/>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11097886" y="2757639"/>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10696608" y="3355063"/>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12.008</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149387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D30C15D-8420-77D6-ABA1-FE3DEAD3E2B0}"/>
              </a:ext>
            </a:extLst>
          </p:cNvPr>
          <p:cNvSpPr/>
          <p:nvPr/>
        </p:nvSpPr>
        <p:spPr>
          <a:xfrm>
            <a:off x="236247" y="210458"/>
            <a:ext cx="6335879" cy="632097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2" name="Title 1">
            <a:extLst>
              <a:ext uri="{FF2B5EF4-FFF2-40B4-BE49-F238E27FC236}">
                <a16:creationId xmlns:a16="http://schemas.microsoft.com/office/drawing/2014/main" id="{C5ECCFEA-4919-DE06-1E14-3AE3F7959099}"/>
              </a:ext>
            </a:extLst>
          </p:cNvPr>
          <p:cNvSpPr>
            <a:spLocks noGrp="1"/>
          </p:cNvSpPr>
          <p:nvPr>
            <p:ph type="title"/>
          </p:nvPr>
        </p:nvSpPr>
        <p:spPr>
          <a:xfrm>
            <a:off x="272142" y="312737"/>
            <a:ext cx="10515600" cy="1325563"/>
          </a:xfrm>
        </p:spPr>
        <p:txBody>
          <a:bodyPr>
            <a:normAutofit/>
          </a:bodyPr>
          <a:lstStyle/>
          <a:p>
            <a:r>
              <a:rPr lang="en-US" sz="3600" dirty="0">
                <a:solidFill>
                  <a:srgbClr val="405A59"/>
                </a:solidFill>
              </a:rPr>
              <a:t>  </a:t>
            </a:r>
            <a:r>
              <a:rPr lang="en-US" sz="4800" b="1" i="1" dirty="0">
                <a:solidFill>
                  <a:srgbClr val="405A59"/>
                </a:solidFill>
                <a:latin typeface="Bodoni MT Black" panose="02070A03080606020203" pitchFamily="18" charset="0"/>
              </a:rPr>
              <a:t>Conclusion</a:t>
            </a:r>
          </a:p>
        </p:txBody>
      </p:sp>
      <p:sp>
        <p:nvSpPr>
          <p:cNvPr id="3" name="Content Placeholder 2">
            <a:extLst>
              <a:ext uri="{FF2B5EF4-FFF2-40B4-BE49-F238E27FC236}">
                <a16:creationId xmlns:a16="http://schemas.microsoft.com/office/drawing/2014/main" id="{51FB14A8-58CA-7944-2DAE-8D1532617FA8}"/>
              </a:ext>
            </a:extLst>
          </p:cNvPr>
          <p:cNvSpPr>
            <a:spLocks noGrp="1"/>
          </p:cNvSpPr>
          <p:nvPr>
            <p:ph sz="half" idx="1"/>
          </p:nvPr>
        </p:nvSpPr>
        <p:spPr>
          <a:xfrm>
            <a:off x="1070425" y="1405211"/>
            <a:ext cx="5722257" cy="5242331"/>
          </a:xfrm>
        </p:spPr>
        <p:txBody>
          <a:bodyPr>
            <a:normAutofit/>
          </a:bodyPr>
          <a:lstStyle/>
          <a:p>
            <a:pPr>
              <a:buFont typeface="Wingdings" panose="05000000000000000000" pitchFamily="2" charset="2"/>
              <a:buChar char="q"/>
            </a:pPr>
            <a:r>
              <a:rPr lang="en-US" dirty="0">
                <a:solidFill>
                  <a:srgbClr val="567A79"/>
                </a:solidFill>
              </a:rPr>
              <a:t>   </a:t>
            </a:r>
            <a:r>
              <a:rPr lang="en-US" sz="2400" b="1" dirty="0">
                <a:solidFill>
                  <a:srgbClr val="567A79"/>
                </a:solidFill>
              </a:rPr>
              <a:t>It is concluded from the survey that most of the people are relying the use of ICT and it is actually effecting their innovative skills</a:t>
            </a:r>
          </a:p>
          <a:p>
            <a:pPr>
              <a:buFont typeface="Wingdings" panose="05000000000000000000" pitchFamily="2" charset="2"/>
              <a:buChar char="q"/>
            </a:pPr>
            <a:r>
              <a:rPr lang="en-US" sz="2400" b="1" dirty="0">
                <a:solidFill>
                  <a:srgbClr val="567A79"/>
                </a:solidFill>
              </a:rPr>
              <a:t> They prefer to use technology even before using their own intellect.</a:t>
            </a:r>
          </a:p>
          <a:p>
            <a:pPr marL="0" indent="0">
              <a:buNone/>
            </a:pPr>
            <a:endParaRPr lang="en-US" sz="2400" b="1" dirty="0">
              <a:solidFill>
                <a:srgbClr val="567A79"/>
              </a:solidFill>
            </a:endParaRPr>
          </a:p>
          <a:p>
            <a:pPr marL="0" indent="0">
              <a:buNone/>
            </a:pPr>
            <a:endParaRPr lang="en-US" sz="2400" b="1" dirty="0">
              <a:solidFill>
                <a:srgbClr val="567A79"/>
              </a:solidFill>
            </a:endParaRPr>
          </a:p>
          <a:p>
            <a:pPr>
              <a:buFont typeface="Wingdings" panose="05000000000000000000" pitchFamily="2" charset="2"/>
              <a:buChar char="q"/>
            </a:pPr>
            <a:r>
              <a:rPr lang="en-US" sz="2400" b="1" dirty="0">
                <a:solidFill>
                  <a:srgbClr val="567A79"/>
                </a:solidFill>
              </a:rPr>
              <a:t>   One of the potential solution is that “Think before you google it”                because creativity is a thing if you don’t use it, you lose it!</a:t>
            </a:r>
          </a:p>
        </p:txBody>
      </p:sp>
      <p:pic>
        <p:nvPicPr>
          <p:cNvPr id="12" name="Content Placeholder 11">
            <a:extLst>
              <a:ext uri="{FF2B5EF4-FFF2-40B4-BE49-F238E27FC236}">
                <a16:creationId xmlns:a16="http://schemas.microsoft.com/office/drawing/2014/main" id="{575F60EC-1AE3-56B3-57E5-E634F7257C6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9210" y="2220687"/>
            <a:ext cx="5181600" cy="3097756"/>
          </a:xfrm>
        </p:spPr>
      </p:pic>
      <p:sp>
        <p:nvSpPr>
          <p:cNvPr id="13" name="Title 1">
            <a:extLst>
              <a:ext uri="{FF2B5EF4-FFF2-40B4-BE49-F238E27FC236}">
                <a16:creationId xmlns:a16="http://schemas.microsoft.com/office/drawing/2014/main" id="{700FAA5A-5778-28DE-D849-D44608A663C5}"/>
              </a:ext>
            </a:extLst>
          </p:cNvPr>
          <p:cNvSpPr txBox="1">
            <a:spLocks/>
          </p:cNvSpPr>
          <p:nvPr/>
        </p:nvSpPr>
        <p:spPr>
          <a:xfrm>
            <a:off x="236247" y="33781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405A59"/>
                </a:solidFill>
              </a:rPr>
              <a:t>  </a:t>
            </a:r>
            <a:r>
              <a:rPr lang="en-US" sz="4800" b="1" i="1" dirty="0">
                <a:solidFill>
                  <a:srgbClr val="405A59"/>
                </a:solidFill>
                <a:latin typeface="Bodoni MT Black" panose="02070A03080606020203" pitchFamily="18" charset="0"/>
              </a:rPr>
              <a:t>Solution</a:t>
            </a:r>
          </a:p>
        </p:txBody>
      </p:sp>
    </p:spTree>
    <p:extLst>
      <p:ext uri="{BB962C8B-B14F-4D97-AF65-F5344CB8AC3E}">
        <p14:creationId xmlns:p14="http://schemas.microsoft.com/office/powerpoint/2010/main" val="208455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EEC9F-20CB-4770-9235-8F2648BABFB1}"/>
              </a:ext>
            </a:extLst>
          </p:cNvPr>
          <p:cNvPicPr>
            <a:picLocks noChangeAspect="1"/>
          </p:cNvPicPr>
          <p:nvPr/>
        </p:nvPicPr>
        <p:blipFill rotWithShape="1">
          <a:blip r:embed="rId2">
            <a:extLst>
              <a:ext uri="{28A0092B-C50C-407E-A947-70E740481C1C}">
                <a14:useLocalDpi xmlns:a14="http://schemas.microsoft.com/office/drawing/2010/main" val="0"/>
              </a:ext>
            </a:extLst>
          </a:blip>
          <a:srcRect l="8203" t="37291" r="41523" b="37500"/>
          <a:stretch/>
        </p:blipFill>
        <p:spPr>
          <a:xfrm>
            <a:off x="1409698" y="2571751"/>
            <a:ext cx="5100639" cy="1438642"/>
          </a:xfrm>
          <a:prstGeom prst="rect">
            <a:avLst/>
          </a:prstGeom>
        </p:spPr>
      </p:pic>
      <p:pic>
        <p:nvPicPr>
          <p:cNvPr id="5" name="Picture 4">
            <a:extLst>
              <a:ext uri="{FF2B5EF4-FFF2-40B4-BE49-F238E27FC236}">
                <a16:creationId xmlns:a16="http://schemas.microsoft.com/office/drawing/2014/main" id="{F0AE3124-132E-4C63-B6BE-EEAA4640D8C6}"/>
              </a:ext>
            </a:extLst>
          </p:cNvPr>
          <p:cNvPicPr>
            <a:picLocks noChangeAspect="1"/>
          </p:cNvPicPr>
          <p:nvPr/>
        </p:nvPicPr>
        <p:blipFill rotWithShape="1">
          <a:blip r:embed="rId3">
            <a:extLst>
              <a:ext uri="{28A0092B-C50C-407E-A947-70E740481C1C}">
                <a14:useLocalDpi xmlns:a14="http://schemas.microsoft.com/office/drawing/2010/main" val="0"/>
              </a:ext>
            </a:extLst>
          </a:blip>
          <a:srcRect l="62227" t="37083" r="9063" b="37709"/>
          <a:stretch/>
        </p:blipFill>
        <p:spPr>
          <a:xfrm>
            <a:off x="7339012" y="2554449"/>
            <a:ext cx="2947988" cy="1455944"/>
          </a:xfrm>
          <a:prstGeom prst="rect">
            <a:avLst/>
          </a:prstGeom>
        </p:spPr>
      </p:pic>
    </p:spTree>
    <p:extLst>
      <p:ext uri="{BB962C8B-B14F-4D97-AF65-F5344CB8AC3E}">
        <p14:creationId xmlns:p14="http://schemas.microsoft.com/office/powerpoint/2010/main" val="287129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9316C65-022B-4DB4-B9EF-CEB1CD794A5C}"/>
              </a:ext>
            </a:extLst>
          </p:cNvPr>
          <p:cNvGraphicFramePr/>
          <p:nvPr>
            <p:extLst>
              <p:ext uri="{D42A27DB-BD31-4B8C-83A1-F6EECF244321}">
                <p14:modId xmlns:p14="http://schemas.microsoft.com/office/powerpoint/2010/main" val="1753386459"/>
              </p:ext>
            </p:extLst>
          </p:nvPr>
        </p:nvGraphicFramePr>
        <p:xfrm>
          <a:off x="1257299" y="428625"/>
          <a:ext cx="9401175" cy="607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8679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A1D659-A440-991F-CE66-D2ADDCB40F34}"/>
              </a:ext>
            </a:extLst>
          </p:cNvPr>
          <p:cNvSpPr txBox="1"/>
          <p:nvPr/>
        </p:nvSpPr>
        <p:spPr>
          <a:xfrm>
            <a:off x="3175319" y="1799063"/>
            <a:ext cx="5625782" cy="3046988"/>
          </a:xfrm>
          <a:prstGeom prst="rect">
            <a:avLst/>
          </a:prstGeom>
          <a:noFill/>
        </p:spPr>
        <p:txBody>
          <a:bodyPr wrap="square" rtlCol="0">
            <a:spAutoFit/>
          </a:bodyPr>
          <a:lstStyle/>
          <a:p>
            <a:pPr algn="ctr"/>
            <a:r>
              <a:rPr lang="en-US" sz="4800" dirty="0">
                <a:solidFill>
                  <a:srgbClr val="8FB0AF"/>
                </a:solidFill>
                <a:latin typeface="Arial Rounded MT Bold" panose="020F0704030504030204" pitchFamily="34" charset="0"/>
              </a:rPr>
              <a:t>We’ve collected Data from </a:t>
            </a:r>
            <a:r>
              <a:rPr lang="en-US" sz="4800" b="1" dirty="0">
                <a:solidFill>
                  <a:srgbClr val="8FB0AF"/>
                </a:solidFill>
                <a:latin typeface="Arial Rounded MT Bold" panose="020F0704030504030204" pitchFamily="34" charset="0"/>
              </a:rPr>
              <a:t>200</a:t>
            </a:r>
            <a:r>
              <a:rPr lang="en-US" sz="4800" dirty="0">
                <a:solidFill>
                  <a:srgbClr val="8FB0AF"/>
                </a:solidFill>
                <a:latin typeface="Arial Rounded MT Bold" panose="020F0704030504030204" pitchFamily="34" charset="0"/>
              </a:rPr>
              <a:t> people in this survey. </a:t>
            </a:r>
          </a:p>
        </p:txBody>
      </p:sp>
    </p:spTree>
    <p:extLst>
      <p:ext uri="{BB962C8B-B14F-4D97-AF65-F5344CB8AC3E}">
        <p14:creationId xmlns:p14="http://schemas.microsoft.com/office/powerpoint/2010/main" val="36348604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995582" y="964626"/>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523220"/>
          </a:xfrm>
          <a:prstGeom prst="rect">
            <a:avLst/>
          </a:prstGeom>
          <a:noFill/>
        </p:spPr>
        <p:txBody>
          <a:bodyPr wrap="square" rtlCol="0">
            <a:spAutoFit/>
          </a:bodyPr>
          <a:lstStyle/>
          <a:p>
            <a:pPr algn="ctr" rtl="0">
              <a:defRPr sz="1600" b="1" i="0" u="none" strike="noStrike" kern="1200" cap="all" baseline="0">
                <a:solidFill>
                  <a:srgbClr val="000000">
                    <a:lumMod val="65000"/>
                    <a:lumOff val="35000"/>
                  </a:srgbClr>
                </a:solidFill>
                <a:latin typeface="+mn-lt"/>
                <a:ea typeface="+mn-ea"/>
                <a:cs typeface="+mn-cs"/>
              </a:defRPr>
            </a:pPr>
            <a:r>
              <a:rPr lang="en-GB" sz="2800" dirty="0"/>
              <a:t>1) Are you a : </a:t>
            </a:r>
          </a:p>
        </p:txBody>
      </p:sp>
      <p:graphicFrame>
        <p:nvGraphicFramePr>
          <p:cNvPr id="4" name="Chart 3">
            <a:extLst>
              <a:ext uri="{FF2B5EF4-FFF2-40B4-BE49-F238E27FC236}">
                <a16:creationId xmlns:a16="http://schemas.microsoft.com/office/drawing/2014/main" id="{9C3A2A92-D3CE-4084-83D3-CCDC349FBAEA}"/>
              </a:ext>
            </a:extLst>
          </p:cNvPr>
          <p:cNvGraphicFramePr>
            <a:graphicFrameLocks/>
          </p:cNvGraphicFramePr>
          <p:nvPr>
            <p:extLst>
              <p:ext uri="{D42A27DB-BD31-4B8C-83A1-F6EECF244321}">
                <p14:modId xmlns:p14="http://schemas.microsoft.com/office/powerpoint/2010/main" val="1166734883"/>
              </p:ext>
            </p:extLst>
          </p:nvPr>
        </p:nvGraphicFramePr>
        <p:xfrm>
          <a:off x="3209368" y="1779106"/>
          <a:ext cx="6101875" cy="3878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64406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1009650" y="978694"/>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graphicFrame>
        <p:nvGraphicFramePr>
          <p:cNvPr id="8" name="Chart 7">
            <a:extLst>
              <a:ext uri="{FF2B5EF4-FFF2-40B4-BE49-F238E27FC236}">
                <a16:creationId xmlns:a16="http://schemas.microsoft.com/office/drawing/2014/main" id="{C8ED6D3A-E10E-2A9F-6186-AE76480B7AB0}"/>
              </a:ext>
            </a:extLst>
          </p:cNvPr>
          <p:cNvGraphicFramePr>
            <a:graphicFrameLocks/>
          </p:cNvGraphicFramePr>
          <p:nvPr/>
        </p:nvGraphicFramePr>
        <p:xfrm>
          <a:off x="942321" y="978694"/>
          <a:ext cx="10307357" cy="53745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523220"/>
          </a:xfrm>
          <a:prstGeom prst="rect">
            <a:avLst/>
          </a:prstGeom>
          <a:noFill/>
        </p:spPr>
        <p:txBody>
          <a:bodyPr wrap="square" rtlCol="0">
            <a:spAutoFit/>
          </a:bodyPr>
          <a:lstStyle/>
          <a:p>
            <a:pPr algn="ctr">
              <a:defRPr sz="1100" b="1" i="0" u="none" strike="noStrike" kern="1200" baseline="0">
                <a:solidFill>
                  <a:srgbClr val="000000">
                    <a:lumMod val="65000"/>
                    <a:lumOff val="35000"/>
                  </a:srgbClr>
                </a:solidFill>
                <a:latin typeface="+mn-lt"/>
                <a:ea typeface="+mn-ea"/>
                <a:cs typeface="+mn-cs"/>
              </a:defRPr>
            </a:pPr>
            <a:r>
              <a:rPr lang="en-GB" sz="2800" dirty="0"/>
              <a:t>2) What is your social screen timing?</a:t>
            </a:r>
          </a:p>
        </p:txBody>
      </p:sp>
      <p:graphicFrame>
        <p:nvGraphicFramePr>
          <p:cNvPr id="4" name="Chart 3">
            <a:extLst>
              <a:ext uri="{FF2B5EF4-FFF2-40B4-BE49-F238E27FC236}">
                <a16:creationId xmlns:a16="http://schemas.microsoft.com/office/drawing/2014/main" id="{4E5D6ABF-9CFB-4E4C-97E5-0FE6604FC495}"/>
              </a:ext>
            </a:extLst>
          </p:cNvPr>
          <p:cNvGraphicFramePr>
            <a:graphicFrameLocks/>
          </p:cNvGraphicFramePr>
          <p:nvPr>
            <p:extLst>
              <p:ext uri="{D42A27DB-BD31-4B8C-83A1-F6EECF244321}">
                <p14:modId xmlns:p14="http://schemas.microsoft.com/office/powerpoint/2010/main" val="2617604121"/>
              </p:ext>
            </p:extLst>
          </p:nvPr>
        </p:nvGraphicFramePr>
        <p:xfrm>
          <a:off x="1575513" y="1921762"/>
          <a:ext cx="9040971" cy="4900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5461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583AC0A-2EE7-D5EA-4DDB-442D7B2F29EB}"/>
              </a:ext>
            </a:extLst>
          </p:cNvPr>
          <p:cNvSpPr/>
          <p:nvPr/>
        </p:nvSpPr>
        <p:spPr>
          <a:xfrm>
            <a:off x="914400" y="762000"/>
            <a:ext cx="10267950" cy="5192315"/>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pic>
        <p:nvPicPr>
          <p:cNvPr id="6" name="Picture 5">
            <a:extLst>
              <a:ext uri="{FF2B5EF4-FFF2-40B4-BE49-F238E27FC236}">
                <a16:creationId xmlns:a16="http://schemas.microsoft.com/office/drawing/2014/main" id="{63699286-5561-573C-DE6D-664771963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15" y="-249098"/>
            <a:ext cx="6873499" cy="3870214"/>
          </a:xfrm>
          <a:prstGeom prst="rect">
            <a:avLst/>
          </a:prstGeom>
        </p:spPr>
      </p:pic>
      <p:sp>
        <p:nvSpPr>
          <p:cNvPr id="3" name="TextBox 2">
            <a:extLst>
              <a:ext uri="{FF2B5EF4-FFF2-40B4-BE49-F238E27FC236}">
                <a16:creationId xmlns:a16="http://schemas.microsoft.com/office/drawing/2014/main" id="{262A0686-5044-321E-949E-BED01744B820}"/>
              </a:ext>
            </a:extLst>
          </p:cNvPr>
          <p:cNvSpPr txBox="1"/>
          <p:nvPr/>
        </p:nvSpPr>
        <p:spPr>
          <a:xfrm>
            <a:off x="7052581" y="2764274"/>
            <a:ext cx="1263414" cy="369332"/>
          </a:xfrm>
          <a:prstGeom prst="rect">
            <a:avLst/>
          </a:prstGeom>
          <a:noFill/>
        </p:spPr>
        <p:txBody>
          <a:bodyPr wrap="square" rtlCol="0">
            <a:spAutoFit/>
          </a:bodyPr>
          <a:lstStyle/>
          <a:p>
            <a:r>
              <a:rPr lang="en-GB" b="1" dirty="0">
                <a:solidFill>
                  <a:srgbClr val="597D7C"/>
                </a:solidFill>
                <a:latin typeface="Arial Rounded MT Bold" panose="020F0704030504030204" pitchFamily="34" charset="0"/>
              </a:rPr>
              <a:t>-1.645</a:t>
            </a:r>
            <a:endParaRPr lang="en-PK" b="1" dirty="0">
              <a:solidFill>
                <a:srgbClr val="597D7C"/>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C076E26-ED2C-3F23-F151-C6C6B52BF69F}"/>
              </a:ext>
            </a:extLst>
          </p:cNvPr>
          <p:cNvSpPr txBox="1"/>
          <p:nvPr/>
        </p:nvSpPr>
        <p:spPr>
          <a:xfrm>
            <a:off x="1478614" y="1079501"/>
            <a:ext cx="5734986" cy="461665"/>
          </a:xfrm>
          <a:prstGeom prst="rect">
            <a:avLst/>
          </a:prstGeom>
          <a:solidFill>
            <a:srgbClr val="B1C7C7"/>
          </a:solidFill>
        </p:spPr>
        <p:txBody>
          <a:bodyPr wrap="square" rtlCol="0">
            <a:spAutoFit/>
          </a:bodyPr>
          <a:lstStyle/>
          <a:p>
            <a:pPr algn="ctr" rtl="0">
              <a:defRPr sz="1100" b="1" i="0" u="none" strike="noStrike" kern="1200" baseline="0">
                <a:solidFill>
                  <a:srgbClr val="000000">
                    <a:lumMod val="65000"/>
                    <a:lumOff val="35000"/>
                  </a:srgbClr>
                </a:solidFill>
                <a:latin typeface="+mn-lt"/>
                <a:ea typeface="+mn-ea"/>
                <a:cs typeface="+mn-cs"/>
              </a:defRPr>
            </a:pPr>
            <a:r>
              <a:rPr lang="en-GB" sz="2300" dirty="0">
                <a:solidFill>
                  <a:srgbClr val="567A79"/>
                </a:solidFill>
              </a:rPr>
              <a:t>2)</a:t>
            </a:r>
            <a:r>
              <a:rPr lang="en-GB" sz="2400" dirty="0">
                <a:solidFill>
                  <a:srgbClr val="567A79"/>
                </a:solidFill>
              </a:rPr>
              <a:t> What is your social screen timing</a:t>
            </a:r>
            <a:endParaRPr lang="en-GB" sz="2300" dirty="0">
              <a:solidFill>
                <a:srgbClr val="567A79"/>
              </a:solidFill>
            </a:endParaRPr>
          </a:p>
        </p:txBody>
      </p:sp>
      <p:sp>
        <p:nvSpPr>
          <p:cNvPr id="9" name="TextBox 8">
            <a:extLst>
              <a:ext uri="{FF2B5EF4-FFF2-40B4-BE49-F238E27FC236}">
                <a16:creationId xmlns:a16="http://schemas.microsoft.com/office/drawing/2014/main" id="{7FAD43BA-F90F-D377-C9ED-D143E7B0939B}"/>
              </a:ext>
            </a:extLst>
          </p:cNvPr>
          <p:cNvSpPr txBox="1"/>
          <p:nvPr/>
        </p:nvSpPr>
        <p:spPr>
          <a:xfrm>
            <a:off x="1471554" y="1872364"/>
            <a:ext cx="5241500" cy="3447098"/>
          </a:xfrm>
          <a:prstGeom prst="rect">
            <a:avLst/>
          </a:prstGeom>
          <a:noFill/>
        </p:spPr>
        <p:txBody>
          <a:bodyPr wrap="square" rtlCol="0">
            <a:spAutoFit/>
          </a:bodyPr>
          <a:lstStyle/>
          <a:p>
            <a:r>
              <a:rPr lang="en-GB" dirty="0">
                <a:solidFill>
                  <a:schemeClr val="tx2">
                    <a:lumMod val="60000"/>
                    <a:lumOff val="40000"/>
                  </a:schemeClr>
                </a:solidFill>
                <a:latin typeface="Arial Rounded MT Bold" panose="020F0704030504030204" pitchFamily="34" charset="0"/>
              </a:rPr>
              <a:t>Confidence Interval :</a:t>
            </a:r>
            <a:r>
              <a:rPr lang="en-GB" dirty="0">
                <a:solidFill>
                  <a:srgbClr val="44407C"/>
                </a:solidFill>
                <a:latin typeface="Arial Rounded MT Bold" panose="020F0704030504030204" pitchFamily="34" charset="0"/>
              </a:rPr>
              <a:t>   0.5087 &gt; </a:t>
            </a:r>
            <a:r>
              <a:rPr lang="en-GB" sz="2000" b="1" dirty="0">
                <a:solidFill>
                  <a:srgbClr val="44407C"/>
                </a:solidFill>
                <a:latin typeface="PingFang TC"/>
              </a:rPr>
              <a:t>p</a:t>
            </a:r>
            <a:r>
              <a:rPr lang="en-GB" sz="2000" b="1" i="0" dirty="0">
                <a:solidFill>
                  <a:srgbClr val="44407C"/>
                </a:solidFill>
                <a:effectLst/>
                <a:latin typeface="PingFang TC"/>
              </a:rPr>
              <a:t> &gt; 0.371</a:t>
            </a:r>
            <a:endParaRPr lang="en-GB" b="1"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Claim :    </a:t>
            </a:r>
            <a:r>
              <a:rPr lang="en-GB" dirty="0">
                <a:solidFill>
                  <a:srgbClr val="44407C"/>
                </a:solidFill>
                <a:latin typeface="Arial Rounded MT Bold" panose="020F0704030504030204" pitchFamily="34" charset="0"/>
              </a:rPr>
              <a:t>At least 60% population have </a:t>
            </a:r>
          </a:p>
          <a:p>
            <a:r>
              <a:rPr lang="en-GB" dirty="0">
                <a:solidFill>
                  <a:srgbClr val="44407C"/>
                </a:solidFill>
                <a:latin typeface="Arial Rounded MT Bold" panose="020F0704030504030204" pitchFamily="34" charset="0"/>
              </a:rPr>
              <a:t>                  screen time 3-4 hours daily.</a:t>
            </a:r>
          </a:p>
          <a:p>
            <a:endParaRPr lang="en-GB"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Test </a:t>
            </a: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0 </a:t>
            </a:r>
            <a:r>
              <a:rPr lang="en-GB" dirty="0">
                <a:solidFill>
                  <a:schemeClr val="tx2">
                    <a:lumMod val="60000"/>
                    <a:lumOff val="40000"/>
                  </a:schemeClr>
                </a:solidFill>
                <a:latin typeface="Arial Rounded MT Bold" panose="020F0704030504030204" pitchFamily="34" charset="0"/>
              </a:rPr>
              <a:t>:       </a:t>
            </a:r>
            <a:r>
              <a:rPr lang="en-GB" dirty="0">
                <a:solidFill>
                  <a:srgbClr val="686868"/>
                </a:solidFill>
                <a:latin typeface="Arial Rounded MT Bold" panose="020F0704030504030204" pitchFamily="34" charset="0"/>
              </a:rPr>
              <a:t>3-4 hours &gt;= </a:t>
            </a:r>
            <a:r>
              <a:rPr lang="en-GB" dirty="0">
                <a:solidFill>
                  <a:srgbClr val="44407C"/>
                </a:solidFill>
                <a:latin typeface="Arial Rounded MT Bold" panose="020F0704030504030204" pitchFamily="34" charset="0"/>
              </a:rPr>
              <a:t>0.6</a:t>
            </a:r>
            <a:endParaRPr lang="en-GB" sz="1000" dirty="0">
              <a:solidFill>
                <a:srgbClr val="44407C"/>
              </a:solidFill>
              <a:latin typeface="Arial Rounded MT Bold" panose="020F0704030504030204" pitchFamily="34" charset="0"/>
            </a:endParaRPr>
          </a:p>
          <a:p>
            <a:r>
              <a:rPr lang="en-GB" dirty="0">
                <a:solidFill>
                  <a:schemeClr val="tx2">
                    <a:lumMod val="60000"/>
                    <a:lumOff val="40000"/>
                  </a:schemeClr>
                </a:solidFill>
                <a:latin typeface="Arial Rounded MT Bold" panose="020F0704030504030204" pitchFamily="34" charset="0"/>
              </a:rPr>
              <a:t>H</a:t>
            </a:r>
            <a:r>
              <a:rPr lang="en-GB" sz="1000" dirty="0">
                <a:solidFill>
                  <a:schemeClr val="tx2">
                    <a:lumMod val="60000"/>
                    <a:lumOff val="40000"/>
                  </a:schemeClr>
                </a:solidFill>
                <a:latin typeface="Arial Rounded MT Bold" panose="020F0704030504030204" pitchFamily="34" charset="0"/>
              </a:rPr>
              <a:t>a </a:t>
            </a:r>
            <a:r>
              <a:rPr lang="en-GB" dirty="0">
                <a:solidFill>
                  <a:schemeClr val="tx2">
                    <a:lumMod val="60000"/>
                    <a:lumOff val="40000"/>
                  </a:schemeClr>
                </a:solidFill>
                <a:latin typeface="Arial Rounded MT Bold" panose="020F0704030504030204" pitchFamily="34" charset="0"/>
              </a:rPr>
              <a:t>:       </a:t>
            </a:r>
            <a:r>
              <a:rPr lang="en-GB" dirty="0">
                <a:solidFill>
                  <a:srgbClr val="686868"/>
                </a:solidFill>
                <a:latin typeface="Arial Rounded MT Bold" panose="020F0704030504030204" pitchFamily="34" charset="0"/>
              </a:rPr>
              <a:t>3-4 hours &lt; </a:t>
            </a:r>
            <a:r>
              <a:rPr lang="en-GB" dirty="0">
                <a:solidFill>
                  <a:srgbClr val="44407C"/>
                </a:solidFill>
                <a:latin typeface="Arial Rounded MT Bold" panose="020F0704030504030204" pitchFamily="34" charset="0"/>
              </a:rPr>
              <a:t>0.6</a:t>
            </a:r>
            <a:endParaRPr lang="en-GB" sz="1000" dirty="0">
              <a:solidFill>
                <a:srgbClr val="44407C"/>
              </a:solidFill>
              <a:latin typeface="Arial Rounded MT Bold" panose="020F0704030504030204" pitchFamily="34" charset="0"/>
            </a:endParaRP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          </a:t>
            </a:r>
            <a:r>
              <a:rPr lang="en-GB" dirty="0">
                <a:solidFill>
                  <a:srgbClr val="44407C"/>
                </a:solidFill>
                <a:latin typeface="Arial Rounded MT Bold" panose="020F0704030504030204" pitchFamily="34" charset="0"/>
              </a:rPr>
              <a:t>-4.6188022</a:t>
            </a:r>
          </a:p>
          <a:p>
            <a:endParaRPr lang="en-GB" dirty="0">
              <a:solidFill>
                <a:srgbClr val="44407C"/>
              </a:solidFill>
              <a:latin typeface="Arial Rounded MT Bold" panose="020F0704030504030204" pitchFamily="34" charset="0"/>
            </a:endParaRPr>
          </a:p>
          <a:p>
            <a:r>
              <a:rPr lang="en-GB" dirty="0" err="1">
                <a:solidFill>
                  <a:schemeClr val="tx2">
                    <a:lumMod val="60000"/>
                    <a:lumOff val="40000"/>
                  </a:schemeClr>
                </a:solidFill>
                <a:latin typeface="Arial Rounded MT Bold" panose="020F0704030504030204" pitchFamily="34" charset="0"/>
              </a:rPr>
              <a:t>Z</a:t>
            </a:r>
            <a:r>
              <a:rPr lang="en-GB" sz="1100" dirty="0" err="1">
                <a:solidFill>
                  <a:schemeClr val="tx2">
                    <a:lumMod val="60000"/>
                    <a:lumOff val="40000"/>
                  </a:schemeClr>
                </a:solidFill>
                <a:latin typeface="Arial Rounded MT Bold" panose="020F0704030504030204" pitchFamily="34" charset="0"/>
              </a:rPr>
              <a:t>cal</a:t>
            </a:r>
            <a:r>
              <a:rPr lang="en-GB" sz="1100" dirty="0">
                <a:solidFill>
                  <a:schemeClr val="tx2">
                    <a:lumMod val="60000"/>
                    <a:lumOff val="40000"/>
                  </a:schemeClr>
                </a:solidFill>
                <a:latin typeface="Arial Rounded MT Bold" panose="020F0704030504030204" pitchFamily="34" charset="0"/>
              </a:rPr>
              <a:t> </a:t>
            </a:r>
            <a:r>
              <a:rPr lang="en-GB" dirty="0">
                <a:solidFill>
                  <a:schemeClr val="tx2">
                    <a:lumMod val="60000"/>
                    <a:lumOff val="40000"/>
                  </a:schemeClr>
                </a:solidFill>
                <a:latin typeface="Arial Rounded MT Bold" panose="020F0704030504030204" pitchFamily="34" charset="0"/>
              </a:rPr>
              <a:t>is in rejection area so we accept H</a:t>
            </a:r>
            <a:r>
              <a:rPr lang="en-GB" sz="1050" dirty="0">
                <a:solidFill>
                  <a:schemeClr val="tx2">
                    <a:lumMod val="60000"/>
                    <a:lumOff val="40000"/>
                  </a:schemeClr>
                </a:solidFill>
                <a:latin typeface="Arial Rounded MT Bold" panose="020F0704030504030204" pitchFamily="34" charset="0"/>
              </a:rPr>
              <a:t>a.</a:t>
            </a:r>
            <a:endParaRPr lang="en-PK" sz="1100" dirty="0">
              <a:solidFill>
                <a:schemeClr val="tx2">
                  <a:lumMod val="60000"/>
                  <a:lumOff val="40000"/>
                </a:schemeClr>
              </a:solidFill>
              <a:latin typeface="Arial Rounded MT Bold" panose="020F0704030504030204" pitchFamily="34" charset="0"/>
            </a:endParaRPr>
          </a:p>
        </p:txBody>
      </p:sp>
      <p:sp>
        <p:nvSpPr>
          <p:cNvPr id="5" name="Oval 4">
            <a:extLst>
              <a:ext uri="{FF2B5EF4-FFF2-40B4-BE49-F238E27FC236}">
                <a16:creationId xmlns:a16="http://schemas.microsoft.com/office/drawing/2014/main" id="{C3CA3BD9-9034-B737-F050-E4E96ECDB54A}"/>
              </a:ext>
            </a:extLst>
          </p:cNvPr>
          <p:cNvSpPr/>
          <p:nvPr/>
        </p:nvSpPr>
        <p:spPr>
          <a:xfrm>
            <a:off x="6400800" y="2575560"/>
            <a:ext cx="129540" cy="1219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cxnSp>
        <p:nvCxnSpPr>
          <p:cNvPr id="10" name="Straight Arrow Connector 9">
            <a:extLst>
              <a:ext uri="{FF2B5EF4-FFF2-40B4-BE49-F238E27FC236}">
                <a16:creationId xmlns:a16="http://schemas.microsoft.com/office/drawing/2014/main" id="{3293DB40-3037-6AA2-6A9B-A5D0F0277452}"/>
              </a:ext>
            </a:extLst>
          </p:cNvPr>
          <p:cNvCxnSpPr/>
          <p:nvPr/>
        </p:nvCxnSpPr>
        <p:spPr>
          <a:xfrm flipV="1">
            <a:off x="6465570" y="2764274"/>
            <a:ext cx="0" cy="593883"/>
          </a:xfrm>
          <a:prstGeom prst="straightConnector1">
            <a:avLst/>
          </a:prstGeom>
          <a:ln>
            <a:solidFill>
              <a:srgbClr val="DD4B4B"/>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BB14E78-3679-91CB-CEA0-F13A67542FF1}"/>
              </a:ext>
            </a:extLst>
          </p:cNvPr>
          <p:cNvSpPr txBox="1"/>
          <p:nvPr/>
        </p:nvSpPr>
        <p:spPr>
          <a:xfrm>
            <a:off x="6064292" y="3361698"/>
            <a:ext cx="1149303" cy="369332"/>
          </a:xfrm>
          <a:prstGeom prst="rect">
            <a:avLst/>
          </a:prstGeom>
          <a:noFill/>
        </p:spPr>
        <p:txBody>
          <a:bodyPr wrap="square" rtlCol="0">
            <a:spAutoFit/>
          </a:bodyPr>
          <a:lstStyle/>
          <a:p>
            <a:r>
              <a:rPr lang="en-GB" b="1" dirty="0">
                <a:solidFill>
                  <a:srgbClr val="DD4B4B"/>
                </a:solidFill>
                <a:latin typeface="Arial Rounded MT Bold" panose="020F0704030504030204" pitchFamily="34" charset="0"/>
              </a:rPr>
              <a:t>-4.6188</a:t>
            </a:r>
            <a:endParaRPr lang="en-PK" b="1" dirty="0">
              <a:solidFill>
                <a:srgbClr val="DD4B4B"/>
              </a:solidFill>
              <a:latin typeface="Arial Rounded MT Bold" panose="020F0704030504030204" pitchFamily="34" charset="0"/>
            </a:endParaRPr>
          </a:p>
        </p:txBody>
      </p:sp>
    </p:spTree>
    <p:extLst>
      <p:ext uri="{BB962C8B-B14F-4D97-AF65-F5344CB8AC3E}">
        <p14:creationId xmlns:p14="http://schemas.microsoft.com/office/powerpoint/2010/main" val="102565628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F89768-3878-8D7C-5CBF-BA859951A2C5}"/>
              </a:ext>
            </a:extLst>
          </p:cNvPr>
          <p:cNvSpPr/>
          <p:nvPr/>
        </p:nvSpPr>
        <p:spPr>
          <a:xfrm>
            <a:off x="1009650" y="978694"/>
            <a:ext cx="10172700" cy="4900612"/>
          </a:xfrm>
          <a:prstGeom prst="roundRect">
            <a:avLst/>
          </a:prstGeom>
          <a:solidFill>
            <a:srgbClr val="B1C7C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graphicFrame>
        <p:nvGraphicFramePr>
          <p:cNvPr id="8" name="Chart 7">
            <a:extLst>
              <a:ext uri="{FF2B5EF4-FFF2-40B4-BE49-F238E27FC236}">
                <a16:creationId xmlns:a16="http://schemas.microsoft.com/office/drawing/2014/main" id="{C8ED6D3A-E10E-2A9F-6186-AE76480B7AB0}"/>
              </a:ext>
            </a:extLst>
          </p:cNvPr>
          <p:cNvGraphicFramePr>
            <a:graphicFrameLocks/>
          </p:cNvGraphicFramePr>
          <p:nvPr>
            <p:extLst>
              <p:ext uri="{D42A27DB-BD31-4B8C-83A1-F6EECF244321}">
                <p14:modId xmlns:p14="http://schemas.microsoft.com/office/powerpoint/2010/main" val="4267118907"/>
              </p:ext>
            </p:extLst>
          </p:nvPr>
        </p:nvGraphicFramePr>
        <p:xfrm>
          <a:off x="942321" y="978694"/>
          <a:ext cx="10307357" cy="53745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66C9783-5900-EE29-3C58-5956BCFA9E0C}"/>
              </a:ext>
            </a:extLst>
          </p:cNvPr>
          <p:cNvSpPr txBox="1"/>
          <p:nvPr/>
        </p:nvSpPr>
        <p:spPr>
          <a:xfrm>
            <a:off x="1338262" y="1255886"/>
            <a:ext cx="9844088" cy="523220"/>
          </a:xfrm>
          <a:prstGeom prst="rect">
            <a:avLst/>
          </a:prstGeom>
          <a:noFill/>
        </p:spPr>
        <p:txBody>
          <a:bodyPr wrap="square" rtlCol="0">
            <a:spAutoFit/>
          </a:bodyPr>
          <a:lstStyle/>
          <a:p>
            <a:pPr algn="ctr" rtl="0">
              <a:defRPr sz="1100" b="1" i="0" u="none" strike="noStrike" kern="1200" baseline="0">
                <a:solidFill>
                  <a:srgbClr val="000000">
                    <a:lumMod val="65000"/>
                    <a:lumOff val="35000"/>
                  </a:srgbClr>
                </a:solidFill>
                <a:latin typeface="+mn-lt"/>
                <a:ea typeface="+mn-ea"/>
                <a:cs typeface="+mn-cs"/>
              </a:defRPr>
            </a:pPr>
            <a:r>
              <a:rPr lang="en-GB" sz="2800" dirty="0"/>
              <a:t>3) From 1–10, at what point do you rate your creative skills? </a:t>
            </a:r>
          </a:p>
        </p:txBody>
      </p:sp>
    </p:spTree>
    <p:extLst>
      <p:ext uri="{BB962C8B-B14F-4D97-AF65-F5344CB8AC3E}">
        <p14:creationId xmlns:p14="http://schemas.microsoft.com/office/powerpoint/2010/main" val="2337243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502</TotalTime>
  <Words>1372</Words>
  <Application>Microsoft Office PowerPoint</Application>
  <PresentationFormat>Widescreen</PresentationFormat>
  <Paragraphs>241</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Arial Rounded MT Bold</vt:lpstr>
      <vt:lpstr>Bodoni MT Black</vt:lpstr>
      <vt:lpstr>Calibri</vt:lpstr>
      <vt:lpstr>Calibri Light</vt:lpstr>
      <vt:lpstr>PingFang 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Zainab Bashir</dc:creator>
  <cp:lastModifiedBy>bsce20040 </cp:lastModifiedBy>
  <cp:revision>206</cp:revision>
  <dcterms:created xsi:type="dcterms:W3CDTF">2022-09-30T15:47:10Z</dcterms:created>
  <dcterms:modified xsi:type="dcterms:W3CDTF">2024-07-05T10:13:03Z</dcterms:modified>
</cp:coreProperties>
</file>