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olors1.xml" ContentType="application/vnd.ms-office.chartcolorstyle+xml"/>
  <Override PartName="/ppt/charts/colors10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colors8.xml" ContentType="application/vnd.ms-office.chartcolorstyle+xml"/>
  <Override PartName="/ppt/charts/colors9.xml" ContentType="application/vnd.ms-office.chartcolorstyle+xml"/>
  <Override PartName="/ppt/charts/style1.xml" ContentType="application/vnd.ms-office.chartstyle+xml"/>
  <Override PartName="/ppt/charts/style10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charts/style8.xml" ContentType="application/vnd.ms-office.chartstyle+xml"/>
  <Override PartName="/ppt/charts/style9.xml" ContentType="application/vnd.ms-office.chart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handoutMaster" Target="handoutMasters/handoutMaster1.xml"/><Relationship Id="rId44" Type="http://schemas.openxmlformats.org/officeDocument/2006/relationships/notesMaster" Target="notesMasters/notesMaster1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D:\Codes\ai-engineer-roadmap-2025\Week%207%20%26%208\SQL%20Resume%20Project\1.csv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oleObject" Target="file:///D:\Codes\ai-engineer-roadmap-2025\Week%207%20%26%208\SQL%20Resume%20Project\data\10.csv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D:\Codes\ai-engineer-roadmap-2025\Week%207%20%26%208\SQL%20Resume%20Project\2.csv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D:\Codes\ai-engineer-roadmap-2025\Week%207%20%26%208\SQL%20Resume%20Project\3.csv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D:\Codes\ai-engineer-roadmap-2025\Week%207%20%26%208\SQL%20Resume%20Project\4.csv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D:\Codes\ai-engineer-roadmap-2025\Week%207%20%26%208\SQL%20Resume%20Project\5.csv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file:///D:\Codes\ai-engineer-roadmap-2025\Week%207%20%26%208\SQL%20Resume%20Project\data\6.csv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oleObject" Target="file:///D:\Codes\ai-engineer-roadmap-2025\Week%207%20%26%208\SQL%20Resume%20Project\data\7.csv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oleObject" Target="file:///D:\Codes\ai-engineer-roadmap-2025\Week%207%20%26%208\SQL%20Resume%20Project\data\8.csv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oleObject" Target="file:///D:\Codes\ai-engineer-roadmap-2025\Week%207%20%26%208\SQL%20Resume%20Project\data\9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Count per Market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'1.csv'!$F$1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'1.csv'!$E$2:$E$9</c:f>
              <c:strCache>
                <c:ptCount val="8"/>
                <c:pt idx="0">
                  <c:v>India</c:v>
                </c:pt>
                <c:pt idx="1">
                  <c:v>Indonesia</c:v>
                </c:pt>
                <c:pt idx="2">
                  <c:v>Japan</c:v>
                </c:pt>
                <c:pt idx="3">
                  <c:v>Philiphines</c:v>
                </c:pt>
                <c:pt idx="4">
                  <c:v>South Korea</c:v>
                </c:pt>
                <c:pt idx="5">
                  <c:v>Australia</c:v>
                </c:pt>
                <c:pt idx="6">
                  <c:v>Newzealand</c:v>
                </c:pt>
                <c:pt idx="7">
                  <c:v>Bangladesh</c:v>
                </c:pt>
              </c:strCache>
            </c:strRef>
          </c:cat>
          <c:val>
            <c:numRef>
              <c:f>'1.csv'!$F$2:$F$9</c:f>
              <c:numCache>
                <c:formatCode>General</c:formatCode>
                <c:ptCount val="8"/>
                <c:pt idx="0">
                  <c:v>2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421927065"/>
        <c:axId val="318381074"/>
      </c:barChart>
      <c:catAx>
        <c:axId val="421927065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Market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18381074"/>
        <c:crosses val="autoZero"/>
        <c:auto val="1"/>
        <c:lblAlgn val="ctr"/>
        <c:lblOffset val="100"/>
        <c:noMultiLvlLbl val="0"/>
      </c:catAx>
      <c:valAx>
        <c:axId val="31838107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Count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2192706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bf3e108a-90bc-4d7d-abe3-7ed423683f58}"/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Product Sales per Division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('10.csv'!$A$2,'10.csv'!$A$3,'10.csv'!$A$4,'10.csv'!$A$5,'10.csv'!$A$6,'10.csv'!$A$7,'10.csv'!$A$8,'10.csv'!$A$9,'10.csv'!$A$10)</c:f>
              <c:strCache>
                <c:ptCount val="9"/>
                <c:pt idx="0">
                  <c:v>N &amp; S</c:v>
                </c:pt>
                <c:pt idx="1">
                  <c:v>N &amp; S</c:v>
                </c:pt>
                <c:pt idx="2">
                  <c:v>N &amp; S</c:v>
                </c:pt>
                <c:pt idx="3">
                  <c:v>P &amp; A</c:v>
                </c:pt>
                <c:pt idx="4">
                  <c:v>P &amp; A</c:v>
                </c:pt>
                <c:pt idx="5">
                  <c:v>P &amp; A</c:v>
                </c:pt>
                <c:pt idx="6">
                  <c:v>PC</c:v>
                </c:pt>
                <c:pt idx="7">
                  <c:v>PC</c:v>
                </c:pt>
                <c:pt idx="8">
                  <c:v>PC</c:v>
                </c:pt>
              </c:strCache>
            </c:strRef>
          </c:cat>
          <c:val>
            <c:numRef>
              <c:f>('10.csv'!$D$2,'10.csv'!$D$3,'10.csv'!$D$4,'10.csv'!$D$5,'10.csv'!$D$6,'10.csv'!$D$7,'10.csv'!$D$8,'10.csv'!$D$9,'10.csv'!$D$10)</c:f>
              <c:numCache>
                <c:formatCode>General</c:formatCode>
                <c:ptCount val="9"/>
                <c:pt idx="0">
                  <c:v>1159222</c:v>
                </c:pt>
                <c:pt idx="1">
                  <c:v>1128104</c:v>
                </c:pt>
                <c:pt idx="2">
                  <c:v>729696</c:v>
                </c:pt>
                <c:pt idx="3">
                  <c:v>683634</c:v>
                </c:pt>
                <c:pt idx="4">
                  <c:v>682321</c:v>
                </c:pt>
                <c:pt idx="5">
                  <c:v>681531</c:v>
                </c:pt>
                <c:pt idx="6">
                  <c:v>26012</c:v>
                </c:pt>
                <c:pt idx="7">
                  <c:v>25978</c:v>
                </c:pt>
                <c:pt idx="8">
                  <c:v>25963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40"/>
        <c:overlap val="-40"/>
        <c:axId val="579798666"/>
        <c:axId val="540665618"/>
      </c:barChart>
      <c:catAx>
        <c:axId val="579798666"/>
        <c:scaling>
          <c:orientation val="minMax"/>
        </c:scaling>
        <c:delete val="0"/>
        <c:axPos val="l"/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Division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40665618"/>
        <c:crosses val="autoZero"/>
        <c:auto val="1"/>
        <c:lblAlgn val="ctr"/>
        <c:lblOffset val="100"/>
        <c:noMultiLvlLbl val="0"/>
      </c:catAx>
      <c:valAx>
        <c:axId val="54066561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Total sold quantity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7979866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b7cdd31f-c9b8-4a3d-b639-bd0ccc4f95d3}"/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Price difference in products</a:t>
            </a:r>
          </a:p>
        </c:rich>
      </c:tx>
      <c:layout>
        <c:manualLayout>
          <c:xMode val="edge"/>
          <c:yMode val="edge"/>
          <c:x val="0.294539473684211"/>
          <c:y val="0.05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('2.csv'!$A$1,'2.csv'!$B$1)</c:f>
              <c:strCache>
                <c:ptCount val="2"/>
                <c:pt idx="0">
                  <c:v>unique_products_2020</c:v>
                </c:pt>
                <c:pt idx="1">
                  <c:v>unique_products_2021</c:v>
                </c:pt>
              </c:strCache>
            </c:strRef>
          </c:cat>
          <c:val>
            <c:numRef>
              <c:f>('2.csv'!$A$2,'2.csv'!$B$2)</c:f>
              <c:numCache>
                <c:formatCode>General</c:formatCode>
                <c:ptCount val="2"/>
                <c:pt idx="0">
                  <c:v>245</c:v>
                </c:pt>
                <c:pt idx="1">
                  <c:v>334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540649229"/>
        <c:axId val="179523894"/>
      </c:barChart>
      <c:catAx>
        <c:axId val="540649229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Year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79523894"/>
        <c:crosses val="autoZero"/>
        <c:auto val="1"/>
        <c:lblAlgn val="ctr"/>
        <c:lblOffset val="100"/>
        <c:noMultiLvlLbl val="0"/>
      </c:catAx>
      <c:valAx>
        <c:axId val="17952389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Unique Products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4064922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d0f02049-bb7d-4104-8363-a3cfef4cda87}"/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Unique Product Count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'3.csv'!$A$2:$A$7</c:f>
              <c:strCache>
                <c:ptCount val="6"/>
                <c:pt idx="0">
                  <c:v>Notebook</c:v>
                </c:pt>
                <c:pt idx="1">
                  <c:v>Accessories</c:v>
                </c:pt>
                <c:pt idx="2">
                  <c:v>Peripherals</c:v>
                </c:pt>
                <c:pt idx="3">
                  <c:v>Desktop</c:v>
                </c:pt>
                <c:pt idx="4">
                  <c:v>Storage</c:v>
                </c:pt>
                <c:pt idx="5">
                  <c:v>Networking</c:v>
                </c:pt>
              </c:strCache>
            </c:strRef>
          </c:cat>
          <c:val>
            <c:numRef>
              <c:f>'3.csv'!$B$2:$B$7</c:f>
              <c:numCache>
                <c:formatCode>General</c:formatCode>
                <c:ptCount val="6"/>
                <c:pt idx="0">
                  <c:v>129</c:v>
                </c:pt>
                <c:pt idx="1">
                  <c:v>116</c:v>
                </c:pt>
                <c:pt idx="2">
                  <c:v>84</c:v>
                </c:pt>
                <c:pt idx="3">
                  <c:v>32</c:v>
                </c:pt>
                <c:pt idx="4">
                  <c:v>27</c:v>
                </c:pt>
                <c:pt idx="5">
                  <c:v>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70411809"/>
        <c:axId val="652130733"/>
      </c:barChart>
      <c:catAx>
        <c:axId val="370411809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Product Type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52130733"/>
        <c:crosses val="autoZero"/>
        <c:auto val="1"/>
        <c:lblAlgn val="ctr"/>
        <c:lblOffset val="100"/>
        <c:noMultiLvlLbl val="0"/>
      </c:catAx>
      <c:valAx>
        <c:axId val="65213073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Product Count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7041180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e70b7c92-9fa3-46c3-998c-44832a06e128}"/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Unique Product Increase</a:t>
            </a:r>
          </a:p>
        </c:rich>
      </c:tx>
      <c:layout>
        <c:manualLayout>
          <c:xMode val="edge"/>
          <c:yMode val="edge"/>
          <c:x val="0.414539473684211"/>
          <c:y val="0.0277777777777778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('4.csv'!$A$2,'4.csv'!$A$3,'4.csv'!$A$4,'4.csv'!$A$5,'4.csv'!$A$6,'4.csv'!$A$7)</c:f>
              <c:strCache>
                <c:ptCount val="6"/>
                <c:pt idx="0">
                  <c:v>Peripherals</c:v>
                </c:pt>
                <c:pt idx="1">
                  <c:v>Accessories</c:v>
                </c:pt>
                <c:pt idx="2">
                  <c:v>Notebook</c:v>
                </c:pt>
                <c:pt idx="3">
                  <c:v>Desktop</c:v>
                </c:pt>
                <c:pt idx="4">
                  <c:v>Storage</c:v>
                </c:pt>
                <c:pt idx="5">
                  <c:v>Networking</c:v>
                </c:pt>
              </c:strCache>
            </c:strRef>
          </c:cat>
          <c:val>
            <c:numRef>
              <c:f>('4.csv'!$D$2,'4.csv'!$D$3,'4.csv'!$D$4,'4.csv'!$D$5,'4.csv'!$D$6,'4.csv'!$D$7)</c:f>
              <c:numCache>
                <c:formatCode>General</c:formatCode>
                <c:ptCount val="6"/>
                <c:pt idx="0">
                  <c:v>16</c:v>
                </c:pt>
                <c:pt idx="1">
                  <c:v>34</c:v>
                </c:pt>
                <c:pt idx="2">
                  <c:v>16</c:v>
                </c:pt>
                <c:pt idx="3">
                  <c:v>15</c:v>
                </c:pt>
                <c:pt idx="4">
                  <c:v>5</c:v>
                </c:pt>
                <c:pt idx="5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79265362"/>
        <c:axId val="610906551"/>
      </c:barChart>
      <c:catAx>
        <c:axId val="379265362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Product Type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10906551"/>
        <c:crosses val="autoZero"/>
        <c:auto val="1"/>
        <c:lblAlgn val="ctr"/>
        <c:lblOffset val="100"/>
        <c:noMultiLvlLbl val="0"/>
      </c:catAx>
      <c:valAx>
        <c:axId val="6109065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Increase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7926536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8fcdd7d2-c641-4da7-a607-d7795b3999d7}"/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Product Price Difference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('5.csv'!$B$2,'5.csv'!$B$3)</c:f>
              <c:strCache>
                <c:ptCount val="2"/>
                <c:pt idx="0">
                  <c:v>AQ Master wired x1 Ms</c:v>
                </c:pt>
                <c:pt idx="1">
                  <c:v>AQ HOME Allin1 Gen 2</c:v>
                </c:pt>
              </c:strCache>
            </c:strRef>
          </c:cat>
          <c:val>
            <c:numRef>
              <c:f>('5.csv'!$C$2,'5.csv'!$C$3)</c:f>
              <c:numCache>
                <c:formatCode>General</c:formatCode>
                <c:ptCount val="2"/>
                <c:pt idx="0">
                  <c:v>0.892</c:v>
                </c:pt>
                <c:pt idx="1">
                  <c:v>240.5364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94136819"/>
        <c:axId val="128818887"/>
      </c:barChart>
      <c:catAx>
        <c:axId val="94136819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Product type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28818887"/>
        <c:crosses val="autoZero"/>
        <c:auto val="1"/>
        <c:lblAlgn val="ctr"/>
        <c:lblOffset val="100"/>
        <c:noMultiLvlLbl val="0"/>
      </c:catAx>
      <c:valAx>
        <c:axId val="1288188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Manufacturing cost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41368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125db51b-1f2e-4fd6-b715-6e218ab66dbd}"/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Average Pre Invoice Discount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('6.csv'!$B$2,'6.csv'!$B$3,'6.csv'!$B$4,'6.csv'!$B$5,'6.csv'!$B$6)</c:f>
              <c:strCache>
                <c:ptCount val="5"/>
                <c:pt idx="0">
                  <c:v>Flipkart</c:v>
                </c:pt>
                <c:pt idx="1">
                  <c:v>Viveks</c:v>
                </c:pt>
                <c:pt idx="2">
                  <c:v>Ezone</c:v>
                </c:pt>
                <c:pt idx="3">
                  <c:v>Croma</c:v>
                </c:pt>
                <c:pt idx="4">
                  <c:v>Amazon </c:v>
                </c:pt>
              </c:strCache>
            </c:strRef>
          </c:cat>
          <c:val>
            <c:numRef>
              <c:f>('6.csv'!$C$2,'6.csv'!$C$3,'6.csv'!$C$4,'6.csv'!$C$5,'6.csv'!$C$6)</c:f>
              <c:numCache>
                <c:formatCode>General</c:formatCode>
                <c:ptCount val="5"/>
                <c:pt idx="0">
                  <c:v>0.3083</c:v>
                </c:pt>
                <c:pt idx="1">
                  <c:v>0.3038</c:v>
                </c:pt>
                <c:pt idx="2">
                  <c:v>0.3028</c:v>
                </c:pt>
                <c:pt idx="3">
                  <c:v>0.3025</c:v>
                </c:pt>
                <c:pt idx="4">
                  <c:v>0.2933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43556367"/>
        <c:axId val="48681660"/>
      </c:barChart>
      <c:catAx>
        <c:axId val="43556367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Customer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8681660"/>
        <c:crosses val="autoZero"/>
        <c:auto val="1"/>
        <c:lblAlgn val="ctr"/>
        <c:lblOffset val="100"/>
        <c:noMultiLvlLbl val="0"/>
      </c:catAx>
      <c:valAx>
        <c:axId val="486816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Average discount percentage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35563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d35dfe44-aaea-4153-afbc-d612555ef2fb}"/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Sales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('7.csv'!$A$2,'7.csv'!$A$3,'7.csv'!$A$4,'7.csv'!$A$5,'7.csv'!$A$6,'7.csv'!$A$7,'7.csv'!$A$8,'7.csv'!$A$9,'7.csv'!$A$10,'7.csv'!$A$20,'7.csv'!$A$21,'7.csv'!$A$22)</c:f>
              <c:numCache>
                <c:formatCode>General</c:formatCode>
                <c:ptCount val="12"/>
                <c:pt idx="0">
                  <c:v>9</c:v>
                </c:pt>
                <c:pt idx="1">
                  <c:v>11</c:v>
                </c:pt>
                <c:pt idx="2">
                  <c:v>12</c:v>
                </c:pt>
                <c:pt idx="3">
                  <c:v>1</c:v>
                </c:pt>
                <c:pt idx="4">
                  <c:v>3</c:v>
                </c:pt>
                <c:pt idx="5">
                  <c:v>4</c:v>
                </c:pt>
                <c:pt idx="6">
                  <c:v>5</c:v>
                </c:pt>
                <c:pt idx="7">
                  <c:v>7</c:v>
                </c:pt>
                <c:pt idx="8">
                  <c:v>8</c:v>
                </c:pt>
                <c:pt idx="9">
                  <c:v>10</c:v>
                </c:pt>
                <c:pt idx="10">
                  <c:v>2</c:v>
                </c:pt>
                <c:pt idx="11">
                  <c:v>6</c:v>
                </c:pt>
              </c:numCache>
            </c:numRef>
          </c:val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('7.csv'!$C$2,'7.csv'!$C$3,'7.csv'!$C$4,'7.csv'!$C$5,'7.csv'!$C$6,'7.csv'!$C$7,'7.csv'!$C$8,'7.csv'!$C$9,'7.csv'!$C$10,'7.csv'!$C$20,'7.csv'!$C$21,'7.csv'!$C$22)</c:f>
              <c:numCache>
                <c:formatCode>General</c:formatCode>
                <c:ptCount val="12"/>
                <c:pt idx="0">
                  <c:v>9092670.34</c:v>
                </c:pt>
                <c:pt idx="1">
                  <c:v>15231894.97</c:v>
                </c:pt>
                <c:pt idx="2">
                  <c:v>9755795.06</c:v>
                </c:pt>
                <c:pt idx="3">
                  <c:v>9584951.94</c:v>
                </c:pt>
                <c:pt idx="4">
                  <c:v>766976.45</c:v>
                </c:pt>
                <c:pt idx="5">
                  <c:v>800071.95</c:v>
                </c:pt>
                <c:pt idx="6">
                  <c:v>1586964.48</c:v>
                </c:pt>
                <c:pt idx="7">
                  <c:v>5151815.4</c:v>
                </c:pt>
                <c:pt idx="8">
                  <c:v>5638281.83</c:v>
                </c:pt>
                <c:pt idx="9">
                  <c:v>10378637.6</c:v>
                </c:pt>
                <c:pt idx="10">
                  <c:v>8083995.55</c:v>
                </c:pt>
                <c:pt idx="11">
                  <c:v>3429736.57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459119157"/>
        <c:axId val="992547529"/>
      </c:barChart>
      <c:catAx>
        <c:axId val="459119157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Month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92547529"/>
        <c:crosses val="autoZero"/>
        <c:auto val="1"/>
        <c:lblAlgn val="ctr"/>
        <c:lblOffset val="100"/>
        <c:noMultiLvlLbl val="0"/>
      </c:catAx>
      <c:valAx>
        <c:axId val="99254752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Gross Sales Amount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5911915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c58058ea-0243-4f59-9091-e931bc1c213a}"/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Sold Quantity per Quarter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('8.csv'!$A$2,'8.csv'!$A$3,'8.csv'!$A$4,'8.csv'!$A$5)</c:f>
              <c:strCache>
                <c:ptCount val="4"/>
                <c:pt idx="0">
                  <c:v>QUARTER2</c:v>
                </c:pt>
                <c:pt idx="1">
                  <c:v>QUARTER1</c:v>
                </c:pt>
                <c:pt idx="2">
                  <c:v>QUARTER3</c:v>
                </c:pt>
                <c:pt idx="3">
                  <c:v>QUARTER4</c:v>
                </c:pt>
              </c:strCache>
            </c:strRef>
          </c:cat>
          <c:val>
            <c:numRef>
              <c:f>('8.csv'!$B$2,'8.csv'!$B$3,'8.csv'!$B$4,'8.csv'!$B$5)</c:f>
              <c:numCache>
                <c:formatCode>General</c:formatCode>
                <c:ptCount val="4"/>
                <c:pt idx="0">
                  <c:v>3395899</c:v>
                </c:pt>
                <c:pt idx="1">
                  <c:v>3704398</c:v>
                </c:pt>
                <c:pt idx="2">
                  <c:v>5246770</c:v>
                </c:pt>
                <c:pt idx="3">
                  <c:v>8425822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549656429"/>
        <c:axId val="521135760"/>
      </c:barChart>
      <c:catAx>
        <c:axId val="549656429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 defTabSz="914400"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Quarter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21135760"/>
        <c:crosses val="autoZero"/>
        <c:auto val="1"/>
        <c:lblAlgn val="ctr"/>
        <c:lblOffset val="100"/>
        <c:noMultiLvlLbl val="0"/>
      </c:catAx>
      <c:valAx>
        <c:axId val="521135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0" vertOverflow="ellipsis" vert="horz" wrap="square" anchor="ctr" anchorCtr="1"/>
              <a:lstStyle/>
              <a:p>
                <a:pPr defTabSz="914400">
                  <a:defRPr lang="en-US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t>Total Sold Quantity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4965642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f21bd949-9188-4e0f-9264-43b60b80abea}"/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Channel Sales Contribution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strRef>
              <c:f>('9.csv'!$A$2,'9.csv'!$A$3,'9.csv'!$A$4)</c:f>
              <c:strCache>
                <c:ptCount val="3"/>
                <c:pt idx="0">
                  <c:v>Direct</c:v>
                </c:pt>
                <c:pt idx="1">
                  <c:v>Distributor</c:v>
                </c:pt>
                <c:pt idx="2">
                  <c:v>Retailer</c:v>
                </c:pt>
              </c:strCache>
            </c:strRef>
          </c:cat>
          <c:val>
            <c:numRef>
              <c:f>('9.csv'!$C$2,'9.csv'!$C$3,'9.csv'!$C$4)</c:f>
              <c:numCache>
                <c:formatCode>General</c:formatCode>
                <c:ptCount val="3"/>
                <c:pt idx="0">
                  <c:v>0.15475</c:v>
                </c:pt>
                <c:pt idx="1">
                  <c:v>0.113079</c:v>
                </c:pt>
                <c:pt idx="2">
                  <c:v>0.732171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8c11f77b-90d1-4207-8a7b-915080ed2c82}"/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1011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1008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solidFill>
          <a:schemeClr val="bg1"/>
        </a:solidFill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Text Box 8"/>
          <p:cNvSpPr txBox="1"/>
          <p:nvPr userDrawn="1"/>
        </p:nvSpPr>
        <p:spPr>
          <a:xfrm>
            <a:off x="838200" y="6356350"/>
            <a:ext cx="1569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fld id="{9A0DB2DC-4C9A-4742-B13C-FB6460FD3503}" type="slidenum">
              <a:rPr lang="en-US">
                <a:solidFill>
                  <a:schemeClr val="bg1"/>
                </a:solidFill>
              </a:rPr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 Box 9"/>
          <p:cNvSpPr txBox="1"/>
          <p:nvPr userDrawn="1"/>
        </p:nvSpPr>
        <p:spPr>
          <a:xfrm>
            <a:off x="9784715" y="6355715"/>
            <a:ext cx="1586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6/11/2025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chart" Target="../charts/char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chart" Target="../charts/char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chart" Target="../charts/char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chart" Target="../charts/char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chart" Target="../charts/char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chart" Target="../charts/char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chart" Target="../charts/char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chart" Target="../charts/char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chart" Target="../charts/char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Consumer Goods </a:t>
            </a: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Ad-Hoc Insight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Muhammad Maarij Zafar</a:t>
            </a: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Unique Segments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Provide a report with all the unique product counts for each segment and sort them in descending order of product counts. The final output contains 2 fields:</a:t>
            </a:r>
            <a:endParaRPr lang="en-US" altLang="en-US"/>
          </a:p>
          <a:p>
            <a:r>
              <a:rPr lang="en-US" altLang="en-US"/>
              <a:t>segment</a:t>
            </a:r>
            <a:endParaRPr lang="en-US" altLang="en-US"/>
          </a:p>
          <a:p>
            <a:r>
              <a:rPr lang="en-US" altLang="en-US"/>
              <a:t>product_count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Output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971415" y="3248660"/>
            <a:ext cx="2247900" cy="1504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Output to Visual Conversion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3495" y="3171190"/>
            <a:ext cx="2247900" cy="1504950"/>
          </a:xfrm>
          <a:prstGeom prst="rect">
            <a:avLst/>
          </a:prstGeom>
        </p:spPr>
      </p:pic>
      <p:graphicFrame>
        <p:nvGraphicFramePr>
          <p:cNvPr id="5" name="Chart 4"/>
          <p:cNvGraphicFramePr/>
          <p:nvPr/>
        </p:nvGraphicFramePr>
        <p:xfrm>
          <a:off x="5708015" y="2269490"/>
          <a:ext cx="4826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6" name="Text Box 5"/>
          <p:cNvSpPr txBox="1"/>
          <p:nvPr/>
        </p:nvSpPr>
        <p:spPr>
          <a:xfrm>
            <a:off x="4811395" y="3487420"/>
            <a:ext cx="6400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endParaRPr lang="en-US" sz="36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Analysis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The </a:t>
            </a:r>
            <a:r>
              <a:rPr lang="en-US" altLang="en-US">
                <a:solidFill>
                  <a:srgbClr val="FFFF00"/>
                </a:solidFill>
              </a:rPr>
              <a:t>Notebook segment</a:t>
            </a:r>
            <a:r>
              <a:rPr lang="en-US" altLang="en-US"/>
              <a:t> leads with 129 products, indicating high product concentration in this category.</a:t>
            </a:r>
            <a:endParaRPr lang="en-US" altLang="en-US"/>
          </a:p>
          <a:p>
            <a:r>
              <a:rPr lang="en-US" altLang="en-US"/>
              <a:t>Other segments like Accessories and Peripherals also show strong </a:t>
            </a:r>
            <a:r>
              <a:rPr lang="en-US" altLang="en-US">
                <a:solidFill>
                  <a:srgbClr val="FFFF00"/>
                </a:solidFill>
              </a:rPr>
              <a:t>product depth</a:t>
            </a:r>
            <a:r>
              <a:rPr lang="en-US" altLang="en-US"/>
              <a:t>, highlighting the strategy to </a:t>
            </a:r>
            <a:r>
              <a:rPr lang="en-US" altLang="en-US">
                <a:solidFill>
                  <a:srgbClr val="FFFF00"/>
                </a:solidFill>
              </a:rPr>
              <a:t>maintain variety across tech categories</a:t>
            </a:r>
            <a:r>
              <a:rPr lang="en-US" altLang="en-US"/>
              <a:t>.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Unique Segment Increase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Follow-up: Which segment had the most increase in unique products in 2021 vs 2020? The final output contains these fields:</a:t>
            </a:r>
            <a:endParaRPr lang="en-US" altLang="en-US"/>
          </a:p>
          <a:p>
            <a:r>
              <a:rPr lang="en-US" altLang="en-US"/>
              <a:t>segment</a:t>
            </a:r>
            <a:endParaRPr lang="en-US" altLang="en-US"/>
          </a:p>
          <a:p>
            <a:r>
              <a:rPr lang="en-US" altLang="en-US"/>
              <a:t>product_count_2020</a:t>
            </a:r>
            <a:endParaRPr lang="en-US" altLang="en-US"/>
          </a:p>
          <a:p>
            <a:r>
              <a:rPr lang="en-US" altLang="en-US"/>
              <a:t>product_count_2021</a:t>
            </a:r>
            <a:endParaRPr lang="en-US" altLang="en-US"/>
          </a:p>
          <a:p>
            <a:r>
              <a:rPr lang="en-US" altLang="en-US"/>
              <a:t>difference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Output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23640" y="3253105"/>
            <a:ext cx="4743450" cy="1495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Output to Visual Conversion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253105"/>
            <a:ext cx="4743450" cy="1495425"/>
          </a:xfrm>
          <a:prstGeom prst="rect">
            <a:avLst/>
          </a:prstGeom>
        </p:spPr>
      </p:pic>
      <p:graphicFrame>
        <p:nvGraphicFramePr>
          <p:cNvPr id="5" name="Chart 4"/>
          <p:cNvGraphicFramePr/>
          <p:nvPr/>
        </p:nvGraphicFramePr>
        <p:xfrm>
          <a:off x="6527800" y="2629535"/>
          <a:ext cx="4826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6" name="Text Box 5"/>
          <p:cNvSpPr txBox="1"/>
          <p:nvPr/>
        </p:nvSpPr>
        <p:spPr>
          <a:xfrm>
            <a:off x="5698490" y="3429000"/>
            <a:ext cx="6400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endParaRPr lang="en-US" sz="36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Analysis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The </a:t>
            </a:r>
            <a:r>
              <a:rPr lang="en-US" altLang="en-US">
                <a:solidFill>
                  <a:srgbClr val="FFFF00"/>
                </a:solidFill>
              </a:rPr>
              <a:t>Accessories segment</a:t>
            </a:r>
            <a:r>
              <a:rPr lang="en-US" altLang="en-US"/>
              <a:t> experienced the highest product increase (+34 units), suggesting </a:t>
            </a:r>
            <a:r>
              <a:rPr lang="en-US" altLang="en-US">
                <a:solidFill>
                  <a:srgbClr val="FFFF00"/>
                </a:solidFill>
              </a:rPr>
              <a:t>growing consumer demand and product innovation</a:t>
            </a:r>
            <a:r>
              <a:rPr lang="en-US" altLang="en-US"/>
              <a:t>. </a:t>
            </a:r>
            <a:endParaRPr lang="en-US" altLang="en-US"/>
          </a:p>
          <a:p>
            <a:r>
              <a:rPr lang="en-US" altLang="en-US"/>
              <a:t>All segments showed an upward trend, indicating a </a:t>
            </a:r>
            <a:r>
              <a:rPr lang="en-US" altLang="en-US">
                <a:solidFill>
                  <a:srgbClr val="FFFF00"/>
                </a:solidFill>
              </a:rPr>
              <a:t>broad-based expansion strategy</a:t>
            </a:r>
            <a:r>
              <a:rPr lang="en-US" altLang="en-US"/>
              <a:t> in the product development.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Product Manufacturing Cost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Get the products that have the highest and lowest manufacturing costs. The final output should contain these fields:</a:t>
            </a:r>
            <a:endParaRPr lang="en-US" altLang="en-US"/>
          </a:p>
          <a:p>
            <a:r>
              <a:rPr lang="en-US" altLang="en-US"/>
              <a:t>product_code</a:t>
            </a:r>
            <a:endParaRPr lang="en-US" altLang="en-US"/>
          </a:p>
          <a:p>
            <a:r>
              <a:rPr lang="en-US" altLang="en-US"/>
              <a:t>product</a:t>
            </a:r>
            <a:endParaRPr lang="en-US" altLang="en-US"/>
          </a:p>
          <a:p>
            <a:r>
              <a:rPr lang="en-US" altLang="en-US"/>
              <a:t>manufacturing_cost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Output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95420" y="3643630"/>
            <a:ext cx="4200525" cy="714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bg1"/>
                </a:solidFill>
              </a:rPr>
              <a:t>List of “Atliq Exclusives” Market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>
                <a:solidFill>
                  <a:schemeClr val="bg1"/>
                </a:solidFill>
              </a:rPr>
              <a:t> Provide the list of markets in which customer "Atliq Exclusive" operates its business in the APAC region.</a:t>
            </a:r>
            <a:endParaRPr lang="en-US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Output to Visual  Conversion</a:t>
            </a:r>
            <a:endParaRPr lang="en-US"/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5612130" y="1825625"/>
          <a:ext cx="5992495" cy="3473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43630"/>
            <a:ext cx="4200525" cy="71437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5119370" y="381698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Analysis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The data reveals a </a:t>
            </a:r>
            <a:r>
              <a:rPr lang="en-US" altLang="en-US">
                <a:solidFill>
                  <a:srgbClr val="FFFF00"/>
                </a:solidFill>
              </a:rPr>
              <a:t>wide cost spectrum</a:t>
            </a:r>
            <a:r>
              <a:rPr lang="en-US" altLang="en-US"/>
              <a:t>, with substantial differences between the highest and lowest manufacturing costs.</a:t>
            </a:r>
            <a:endParaRPr lang="en-US" altLang="en-US"/>
          </a:p>
          <a:p>
            <a:r>
              <a:rPr lang="en-US" altLang="en-US"/>
              <a:t>This cost variability highlights the need for </a:t>
            </a:r>
            <a:r>
              <a:rPr lang="en-US" altLang="en-US">
                <a:solidFill>
                  <a:srgbClr val="FFFF00"/>
                </a:solidFill>
              </a:rPr>
              <a:t>cost optimization</a:t>
            </a:r>
            <a:r>
              <a:rPr lang="en-US" altLang="en-US"/>
              <a:t> strategies and </a:t>
            </a:r>
            <a:r>
              <a:rPr lang="en-US" altLang="en-US">
                <a:solidFill>
                  <a:srgbClr val="FFFF00"/>
                </a:solidFill>
              </a:rPr>
              <a:t>targeted pricing</a:t>
            </a:r>
            <a:r>
              <a:rPr lang="en-US" altLang="en-US"/>
              <a:t> for different customer segments.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Average Invoice Discount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Generate a report which contains the top 5 customers who received an average high pre_invoice_discount_pct for the fiscal year 2021 and in the Indian market. The final output contains these fields:</a:t>
            </a:r>
            <a:endParaRPr lang="en-US" altLang="en-US"/>
          </a:p>
          <a:p>
            <a:r>
              <a:rPr lang="en-US" altLang="en-US"/>
              <a:t>customer_code</a:t>
            </a:r>
            <a:endParaRPr lang="en-US" altLang="en-US"/>
          </a:p>
          <a:p>
            <a:r>
              <a:rPr lang="en-US" altLang="en-US"/>
              <a:t>customer</a:t>
            </a:r>
            <a:endParaRPr lang="en-US" altLang="en-US"/>
          </a:p>
          <a:p>
            <a:r>
              <a:rPr lang="en-US" altLang="en-US"/>
              <a:t>average_discount_percentage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Output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81145" y="3319780"/>
            <a:ext cx="4029075" cy="1362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Output to Visual Conversion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4140" y="3319780"/>
            <a:ext cx="4029075" cy="1362075"/>
          </a:xfrm>
          <a:prstGeom prst="rect">
            <a:avLst/>
          </a:prstGeom>
        </p:spPr>
      </p:pic>
      <p:graphicFrame>
        <p:nvGraphicFramePr>
          <p:cNvPr id="5" name="Chart 4"/>
          <p:cNvGraphicFramePr/>
          <p:nvPr/>
        </p:nvGraphicFramePr>
        <p:xfrm>
          <a:off x="6144895" y="2532380"/>
          <a:ext cx="4826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6" name="Text Box 5"/>
          <p:cNvSpPr txBox="1"/>
          <p:nvPr/>
        </p:nvSpPr>
        <p:spPr>
          <a:xfrm>
            <a:off x="5403215" y="3510280"/>
            <a:ext cx="741680" cy="7683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4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endParaRPr lang="en-US" sz="4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Analysis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Flipkart received the </a:t>
            </a:r>
            <a:r>
              <a:rPr lang="en-US" altLang="en-US">
                <a:solidFill>
                  <a:srgbClr val="FFFF00"/>
                </a:solidFill>
              </a:rPr>
              <a:t>highest average invoice discount</a:t>
            </a:r>
            <a:r>
              <a:rPr lang="en-US" altLang="en-US"/>
              <a:t> (30.83%), possibly reflecting volume-based purchasing or a </a:t>
            </a:r>
            <a:r>
              <a:rPr lang="en-US" altLang="en-US">
                <a:solidFill>
                  <a:srgbClr val="FFFF00"/>
                </a:solidFill>
              </a:rPr>
              <a:t>strategic partnership</a:t>
            </a:r>
            <a:r>
              <a:rPr lang="en-US" altLang="en-US"/>
              <a:t>.</a:t>
            </a:r>
            <a:endParaRPr lang="en-US" altLang="en-US"/>
          </a:p>
          <a:p>
            <a:r>
              <a:rPr lang="en-US" altLang="en-US"/>
              <a:t>Overall, discounts are relatively stable across customers, suggesting a </a:t>
            </a:r>
            <a:r>
              <a:rPr lang="en-US" altLang="en-US">
                <a:solidFill>
                  <a:srgbClr val="FFFF00"/>
                </a:solidFill>
              </a:rPr>
              <a:t>consistent pricing strategy</a:t>
            </a:r>
            <a:r>
              <a:rPr lang="en-US" altLang="en-US"/>
              <a:t>.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Gross Sales Amount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Get the complete report of the Gross sales amount for the customer “Atliq Exclusive” for each month. This analysis helps to get an idea of low and high-performing months and take strategic decisions. The final report contains these columns:</a:t>
            </a:r>
            <a:endParaRPr lang="en-US" altLang="en-US"/>
          </a:p>
          <a:p>
            <a:r>
              <a:rPr lang="en-US" altLang="en-US"/>
              <a:t>Month</a:t>
            </a:r>
            <a:endParaRPr lang="en-US" altLang="en-US"/>
          </a:p>
          <a:p>
            <a:r>
              <a:rPr lang="en-US" altLang="en-US"/>
              <a:t>Year</a:t>
            </a:r>
            <a:endParaRPr lang="en-US" altLang="en-US"/>
          </a:p>
          <a:p>
            <a:r>
              <a:rPr lang="en-US" altLang="en-US"/>
              <a:t>Gross sales Amount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Output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709795" y="2829560"/>
            <a:ext cx="2771775" cy="2343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Output to Visual Conversion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2450" y="2829560"/>
            <a:ext cx="2771775" cy="2343150"/>
          </a:xfrm>
          <a:prstGeom prst="rect">
            <a:avLst/>
          </a:prstGeom>
        </p:spPr>
      </p:pic>
      <p:graphicFrame>
        <p:nvGraphicFramePr>
          <p:cNvPr id="5" name="Chart 4"/>
          <p:cNvGraphicFramePr/>
          <p:nvPr/>
        </p:nvGraphicFramePr>
        <p:xfrm>
          <a:off x="6012815" y="2629535"/>
          <a:ext cx="4826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6" name="Text Box 5"/>
          <p:cNvSpPr txBox="1"/>
          <p:nvPr/>
        </p:nvSpPr>
        <p:spPr>
          <a:xfrm>
            <a:off x="4983480" y="3429000"/>
            <a:ext cx="6400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endParaRPr lang="en-US" sz="36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Analysis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February reported the </a:t>
            </a:r>
            <a:r>
              <a:rPr lang="en-US" altLang="en-US">
                <a:solidFill>
                  <a:srgbClr val="FFFF00"/>
                </a:solidFill>
              </a:rPr>
              <a:t>highest monthly sales</a:t>
            </a:r>
            <a:r>
              <a:rPr lang="en-US" altLang="en-US"/>
              <a:t>, while May was the lowest-performing month. </a:t>
            </a:r>
            <a:endParaRPr lang="en-US" altLang="en-US"/>
          </a:p>
          <a:p>
            <a:r>
              <a:rPr lang="en-US" altLang="en-US"/>
              <a:t>This trend reflects </a:t>
            </a:r>
            <a:r>
              <a:rPr lang="en-US" altLang="en-US">
                <a:solidFill>
                  <a:srgbClr val="FFFF00"/>
                </a:solidFill>
              </a:rPr>
              <a:t>seasonal fluctuations</a:t>
            </a:r>
            <a:r>
              <a:rPr lang="en-US" altLang="en-US"/>
              <a:t>, with weaker performance in summer months. </a:t>
            </a:r>
            <a:endParaRPr lang="en-US" altLang="en-US"/>
          </a:p>
          <a:p>
            <a:r>
              <a:rPr lang="en-US" altLang="en-US"/>
              <a:t>Strategic initiatives like </a:t>
            </a:r>
            <a:r>
              <a:rPr lang="en-US" altLang="en-US">
                <a:solidFill>
                  <a:srgbClr val="FFFF00"/>
                </a:solidFill>
              </a:rPr>
              <a:t>targeted promotions</a:t>
            </a:r>
            <a:r>
              <a:rPr lang="en-US" altLang="en-US"/>
              <a:t> or </a:t>
            </a:r>
            <a:r>
              <a:rPr lang="en-US" altLang="en-US">
                <a:solidFill>
                  <a:srgbClr val="FFFF00"/>
                </a:solidFill>
              </a:rPr>
              <a:t>product bundling</a:t>
            </a:r>
            <a:r>
              <a:rPr lang="en-US" altLang="en-US"/>
              <a:t> may help boost summer sales.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Output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33395" y="2924810"/>
            <a:ext cx="6124575" cy="2152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Sold Quantity per Quarter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In which quarter of 2020, got the maximum total_sold_quantity? The final output contains these fields sorted by the total_sold_quantity:</a:t>
            </a:r>
            <a:endParaRPr lang="en-US" altLang="en-US"/>
          </a:p>
          <a:p>
            <a:r>
              <a:rPr lang="en-US" altLang="en-US"/>
              <a:t>Quarter</a:t>
            </a:r>
            <a:endParaRPr lang="en-US" altLang="en-US"/>
          </a:p>
          <a:p>
            <a:r>
              <a:rPr lang="en-US" altLang="en-US"/>
              <a:t>total_sold_quantity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Output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57115" y="3424555"/>
            <a:ext cx="2476500" cy="1152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Output to Visual Conversion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5330" y="3424555"/>
            <a:ext cx="2476500" cy="1152525"/>
          </a:xfrm>
          <a:prstGeom prst="rect">
            <a:avLst/>
          </a:prstGeom>
        </p:spPr>
      </p:pic>
      <p:graphicFrame>
        <p:nvGraphicFramePr>
          <p:cNvPr id="5" name="Chart 4"/>
          <p:cNvGraphicFramePr/>
          <p:nvPr/>
        </p:nvGraphicFramePr>
        <p:xfrm>
          <a:off x="5538470" y="2628900"/>
          <a:ext cx="4826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6" name="Text Box 5"/>
          <p:cNvSpPr txBox="1"/>
          <p:nvPr/>
        </p:nvSpPr>
        <p:spPr>
          <a:xfrm>
            <a:off x="4715510" y="3606800"/>
            <a:ext cx="5892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endParaRPr lang="en-US" sz="3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Analysis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Quarter 4 recorded the </a:t>
            </a:r>
            <a:r>
              <a:rPr lang="en-US" altLang="en-US">
                <a:solidFill>
                  <a:srgbClr val="FFFF00"/>
                </a:solidFill>
              </a:rPr>
              <a:t>highest sold quantity</a:t>
            </a:r>
            <a:r>
              <a:rPr lang="en-US" altLang="en-US"/>
              <a:t>, indicating a strong year-end performance. </a:t>
            </a:r>
            <a:endParaRPr lang="en-US" altLang="en-US"/>
          </a:p>
          <a:p>
            <a:r>
              <a:rPr lang="en-US" altLang="en-US"/>
              <a:t>Sales in </a:t>
            </a:r>
            <a:r>
              <a:rPr lang="en-US" altLang="en-US">
                <a:solidFill>
                  <a:srgbClr val="FFFF00"/>
                </a:solidFill>
              </a:rPr>
              <a:t>earlier quarters lagged</a:t>
            </a:r>
            <a:r>
              <a:rPr lang="en-US" altLang="en-US"/>
              <a:t>, pointing to opportunities for </a:t>
            </a:r>
            <a:r>
              <a:rPr lang="en-US" altLang="en-US">
                <a:solidFill>
                  <a:srgbClr val="FFFF00"/>
                </a:solidFill>
              </a:rPr>
              <a:t>improving Q1 and Q2 engagement</a:t>
            </a:r>
            <a:r>
              <a:rPr lang="en-US" altLang="en-US"/>
              <a:t> through early-year marketing campaigns or inventory management.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Channel Sales and  Contribution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Which channel helped to bring more gross sales in the fiscal year 2021 and the percentage of contribution? The final output contains these fields:</a:t>
            </a:r>
            <a:endParaRPr lang="en-US" altLang="en-US"/>
          </a:p>
          <a:p>
            <a:r>
              <a:rPr lang="en-US" altLang="en-US"/>
              <a:t>channel</a:t>
            </a:r>
            <a:endParaRPr lang="en-US" altLang="en-US"/>
          </a:p>
          <a:p>
            <a:r>
              <a:rPr lang="en-US" altLang="en-US"/>
              <a:t>gross_sales_mln</a:t>
            </a:r>
            <a:endParaRPr lang="en-US" altLang="en-US"/>
          </a:p>
          <a:p>
            <a:r>
              <a:rPr lang="en-US" altLang="en-US"/>
              <a:t>percentage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Output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485640" y="3572510"/>
            <a:ext cx="3219450" cy="857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Output to Visual Conversion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7535" y="3547110"/>
            <a:ext cx="3219450" cy="857250"/>
          </a:xfrm>
          <a:prstGeom prst="rect">
            <a:avLst/>
          </a:prstGeom>
        </p:spPr>
      </p:pic>
      <p:graphicFrame>
        <p:nvGraphicFramePr>
          <p:cNvPr id="5" name="Chart 4"/>
          <p:cNvGraphicFramePr/>
          <p:nvPr/>
        </p:nvGraphicFramePr>
        <p:xfrm>
          <a:off x="5727065" y="2710180"/>
          <a:ext cx="4826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6" name="Text Box 5"/>
          <p:cNvSpPr txBox="1"/>
          <p:nvPr/>
        </p:nvSpPr>
        <p:spPr>
          <a:xfrm>
            <a:off x="5086985" y="3759200"/>
            <a:ext cx="6400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endParaRPr lang="en-US" sz="36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Analysis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The </a:t>
            </a:r>
            <a:r>
              <a:rPr lang="en-US" altLang="en-US">
                <a:solidFill>
                  <a:srgbClr val="FFFF00"/>
                </a:solidFill>
              </a:rPr>
              <a:t>Retailer channel</a:t>
            </a:r>
            <a:r>
              <a:rPr lang="en-US" altLang="en-US"/>
              <a:t> dominates with a 73% contribution to gross sales, underlining its importance in the distribution strategy. </a:t>
            </a:r>
            <a:endParaRPr lang="en-US" altLang="en-US"/>
          </a:p>
          <a:p>
            <a:r>
              <a:rPr lang="en-US" altLang="en-US"/>
              <a:t>However, </a:t>
            </a:r>
            <a:r>
              <a:rPr lang="en-US" altLang="en-US">
                <a:solidFill>
                  <a:srgbClr val="FFFF00"/>
                </a:solidFill>
              </a:rPr>
              <a:t>Direct and Distributor channels</a:t>
            </a:r>
            <a:r>
              <a:rPr lang="en-US" altLang="en-US"/>
              <a:t> contribute less, suggesting an opportunity to </a:t>
            </a:r>
            <a:r>
              <a:rPr lang="en-US" altLang="en-US">
                <a:solidFill>
                  <a:srgbClr val="FFFF00"/>
                </a:solidFill>
              </a:rPr>
              <a:t>diversify sales channels</a:t>
            </a:r>
            <a:r>
              <a:rPr lang="en-US" altLang="en-US"/>
              <a:t> and reduce dependency.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Top Products per Division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en-US"/>
              <a:t>Get the Top 3 products in each division that have a high total_sold_quantity in the fiscal_year 2021? The final output contains these fields,:</a:t>
            </a:r>
            <a:endParaRPr lang="en-US" altLang="en-US"/>
          </a:p>
          <a:p>
            <a:r>
              <a:rPr lang="en-US" altLang="en-US"/>
              <a:t>division</a:t>
            </a:r>
            <a:endParaRPr lang="en-US" altLang="en-US"/>
          </a:p>
          <a:p>
            <a:r>
              <a:rPr lang="en-US" altLang="en-US"/>
              <a:t>product_code</a:t>
            </a:r>
            <a:endParaRPr lang="en-US" altLang="en-US"/>
          </a:p>
          <a:p>
            <a:r>
              <a:rPr lang="en-US" altLang="en-US"/>
              <a:t>product</a:t>
            </a:r>
            <a:endParaRPr lang="en-US" altLang="en-US"/>
          </a:p>
          <a:p>
            <a:r>
              <a:rPr lang="en-US" altLang="en-US"/>
              <a:t>total_sold_quantity</a:t>
            </a:r>
            <a:endParaRPr lang="en-US" altLang="en-US"/>
          </a:p>
          <a:p>
            <a:r>
              <a:rPr lang="en-US" altLang="en-US"/>
              <a:t>rank_order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Output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47695" y="2905760"/>
            <a:ext cx="5895975" cy="2190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Output to Visual Conversion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09875"/>
            <a:ext cx="5439410" cy="2152650"/>
          </a:xfrm>
          <a:prstGeom prst="rect">
            <a:avLst/>
          </a:prstGeom>
        </p:spPr>
      </p:pic>
      <p:graphicFrame>
        <p:nvGraphicFramePr>
          <p:cNvPr id="6" name="Chart 5"/>
          <p:cNvGraphicFramePr/>
          <p:nvPr/>
        </p:nvGraphicFramePr>
        <p:xfrm>
          <a:off x="6972300" y="2597150"/>
          <a:ext cx="4826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3" name="Text Box 2"/>
          <p:cNvSpPr txBox="1"/>
          <p:nvPr/>
        </p:nvSpPr>
        <p:spPr>
          <a:xfrm>
            <a:off x="6221095" y="3526155"/>
            <a:ext cx="741680" cy="7683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4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endParaRPr lang="en-US" sz="4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Output to Visual Conversion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855" y="2905760"/>
            <a:ext cx="5017770" cy="2190750"/>
          </a:xfrm>
          <a:prstGeom prst="rect">
            <a:avLst/>
          </a:prstGeom>
        </p:spPr>
      </p:pic>
      <p:graphicFrame>
        <p:nvGraphicFramePr>
          <p:cNvPr id="9" name="Chart 8"/>
          <p:cNvGraphicFramePr/>
          <p:nvPr/>
        </p:nvGraphicFramePr>
        <p:xfrm>
          <a:off x="6852285" y="2629535"/>
          <a:ext cx="4826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5842000" y="3678555"/>
            <a:ext cx="6400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endParaRPr lang="en-US" sz="36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Analysis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The </a:t>
            </a:r>
            <a:r>
              <a:rPr lang="en-US" altLang="en-US">
                <a:solidFill>
                  <a:srgbClr val="FFFF00"/>
                </a:solidFill>
              </a:rPr>
              <a:t>N &amp; S division</a:t>
            </a:r>
            <a:r>
              <a:rPr lang="en-US" altLang="en-US"/>
              <a:t> outperforms others in total sales, with “AQ Pen Drive 2 in 1” emerging as the </a:t>
            </a:r>
            <a:r>
              <a:rPr lang="en-US" altLang="en-US">
                <a:solidFill>
                  <a:srgbClr val="FFFF00"/>
                </a:solidFill>
              </a:rPr>
              <a:t>top-selling product</a:t>
            </a:r>
            <a:r>
              <a:rPr lang="en-US" altLang="en-US"/>
              <a:t>. </a:t>
            </a:r>
            <a:endParaRPr lang="en-US" altLang="en-US"/>
          </a:p>
          <a:p>
            <a:r>
              <a:rPr lang="en-US" altLang="en-US"/>
              <a:t>The PC division lags in performance, indicating a potential area for </a:t>
            </a:r>
            <a:r>
              <a:rPr lang="en-US" altLang="en-US">
                <a:solidFill>
                  <a:srgbClr val="FFFF00"/>
                </a:solidFill>
              </a:rPr>
              <a:t>product innovation or marketing investment</a:t>
            </a:r>
            <a:r>
              <a:rPr lang="en-US" altLang="en-US"/>
              <a:t>.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Analysis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Atliq Exclusives has a </a:t>
            </a:r>
            <a:r>
              <a:rPr lang="en-US" altLang="en-US">
                <a:solidFill>
                  <a:srgbClr val="FFFF00"/>
                </a:solidFill>
              </a:rPr>
              <a:t>diverse market presence</a:t>
            </a:r>
            <a:r>
              <a:rPr lang="en-US" altLang="en-US"/>
              <a:t> across the APAC region, indicating </a:t>
            </a:r>
            <a:r>
              <a:rPr lang="en-US" altLang="en-US">
                <a:solidFill>
                  <a:srgbClr val="FFFF00"/>
                </a:solidFill>
              </a:rPr>
              <a:t>strong regional expansion</a:t>
            </a:r>
            <a:r>
              <a:rPr lang="en-US" altLang="en-US"/>
              <a:t>.</a:t>
            </a:r>
            <a:endParaRPr lang="en-US"/>
          </a:p>
          <a:p>
            <a:r>
              <a:rPr lang="en-US" altLang="en-US"/>
              <a:t>The company relies on </a:t>
            </a:r>
            <a:r>
              <a:rPr lang="en-US" altLang="en-US">
                <a:solidFill>
                  <a:srgbClr val="FFFF00"/>
                </a:solidFill>
              </a:rPr>
              <a:t>physical retail outlets</a:t>
            </a:r>
            <a:r>
              <a:rPr lang="en-US" altLang="en-US"/>
              <a:t> for distribution in all countries, suggesting a </a:t>
            </a:r>
            <a:r>
              <a:rPr lang="en-US" altLang="en-US">
                <a:solidFill>
                  <a:srgbClr val="FFFF00"/>
                </a:solidFill>
              </a:rPr>
              <a:t>customer-facing business model</a:t>
            </a:r>
            <a:r>
              <a:rPr lang="en-US" altLang="en-US"/>
              <a:t>.</a:t>
            </a:r>
            <a:endParaRPr lang="en-US" altLang="en-US"/>
          </a:p>
          <a:p>
            <a:r>
              <a:rPr lang="en-US" altLang="en-US"/>
              <a:t>This highlights a strategy focused on </a:t>
            </a:r>
            <a:r>
              <a:rPr lang="en-US" altLang="en-US">
                <a:solidFill>
                  <a:srgbClr val="FFFF00"/>
                </a:solidFill>
              </a:rPr>
              <a:t>direct customer engagement</a:t>
            </a:r>
            <a:r>
              <a:rPr lang="en-US" altLang="en-US"/>
              <a:t> rather than third-party channels.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Percentage of Unique Product Increase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What is the percentage of unique product increase in 2021 vs. 2020? The final output contains these fields:</a:t>
            </a:r>
            <a:endParaRPr lang="en-US" altLang="en-US"/>
          </a:p>
          <a:p>
            <a:r>
              <a:rPr lang="en-US" altLang="en-US"/>
              <a:t>unique_products_2020</a:t>
            </a:r>
            <a:endParaRPr lang="en-US" altLang="en-US"/>
          </a:p>
          <a:p>
            <a:r>
              <a:rPr lang="en-US" altLang="en-US"/>
              <a:t>unique_products_2021</a:t>
            </a:r>
            <a:endParaRPr lang="en-US" altLang="en-US"/>
          </a:p>
          <a:p>
            <a:r>
              <a:rPr lang="en-US" altLang="en-US"/>
              <a:t>percentage_chg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Output</a:t>
            </a: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66515" y="3743960"/>
            <a:ext cx="4457700" cy="514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Output to Visual Conversion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743960"/>
            <a:ext cx="4457700" cy="514350"/>
          </a:xfrm>
          <a:prstGeom prst="rect">
            <a:avLst/>
          </a:prstGeom>
        </p:spPr>
      </p:pic>
      <p:graphicFrame>
        <p:nvGraphicFramePr>
          <p:cNvPr id="7" name="Chart 6"/>
          <p:cNvGraphicFramePr/>
          <p:nvPr/>
        </p:nvGraphicFramePr>
        <p:xfrm>
          <a:off x="6846570" y="2057400"/>
          <a:ext cx="4826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Text Box 7"/>
          <p:cNvSpPr txBox="1"/>
          <p:nvPr/>
        </p:nvSpPr>
        <p:spPr>
          <a:xfrm>
            <a:off x="5730875" y="3551555"/>
            <a:ext cx="690880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endParaRPr lang="en-US" sz="4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Analysis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There was a </a:t>
            </a:r>
            <a:r>
              <a:rPr lang="en-US" altLang="en-US">
                <a:solidFill>
                  <a:srgbClr val="FFFF00"/>
                </a:solidFill>
              </a:rPr>
              <a:t>136% increase</a:t>
            </a:r>
            <a:r>
              <a:rPr lang="en-US" altLang="en-US"/>
              <a:t> in the number of unique products from 2020 to 2021, reflecting a significant </a:t>
            </a:r>
            <a:r>
              <a:rPr lang="en-US" altLang="en-US">
                <a:solidFill>
                  <a:srgbClr val="FFFF00"/>
                </a:solidFill>
              </a:rPr>
              <a:t>expansion in product variety</a:t>
            </a:r>
            <a:r>
              <a:rPr lang="en-US" altLang="en-US"/>
              <a:t>. </a:t>
            </a:r>
            <a:endParaRPr lang="en-US" altLang="en-US"/>
          </a:p>
          <a:p>
            <a:r>
              <a:rPr lang="en-US" altLang="en-US"/>
              <a:t>This suggests that companiers are actively </a:t>
            </a:r>
            <a:r>
              <a:rPr lang="en-US" altLang="en-US">
                <a:solidFill>
                  <a:srgbClr val="FFFF00"/>
                </a:solidFill>
              </a:rPr>
              <a:t>diversifying their portfolio </a:t>
            </a:r>
            <a:r>
              <a:rPr lang="en-US" altLang="en-US"/>
              <a:t>to meet evolving consumer demands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5107</Words>
  <Application>WPS Presentation</Application>
  <PresentationFormat>Widescreen</PresentationFormat>
  <Paragraphs>184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9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Consumer Goods  Ad-Hoc Insight</vt:lpstr>
      <vt:lpstr>List of “Atliq Exclusives” Market</vt:lpstr>
      <vt:lpstr>Output</vt:lpstr>
      <vt:lpstr>Output to Visual Conversion</vt:lpstr>
      <vt:lpstr>Analysis</vt:lpstr>
      <vt:lpstr>Percentage of Unique Product Increase</vt:lpstr>
      <vt:lpstr>Output</vt:lpstr>
      <vt:lpstr>Output to Visual Conversion</vt:lpstr>
      <vt:lpstr>Analysis</vt:lpstr>
      <vt:lpstr>Unique Segments</vt:lpstr>
      <vt:lpstr>Output</vt:lpstr>
      <vt:lpstr>Output to Visual Conversion</vt:lpstr>
      <vt:lpstr>Analysis</vt:lpstr>
      <vt:lpstr>Unique Segment Increase</vt:lpstr>
      <vt:lpstr>Output</vt:lpstr>
      <vt:lpstr>Output to Visual Conversion</vt:lpstr>
      <vt:lpstr>Analysis</vt:lpstr>
      <vt:lpstr>Product Manufacturing Cost</vt:lpstr>
      <vt:lpstr>Output</vt:lpstr>
      <vt:lpstr>Output to Visual  Conversion</vt:lpstr>
      <vt:lpstr>Analysis</vt:lpstr>
      <vt:lpstr>Average Invoice Discount</vt:lpstr>
      <vt:lpstr>Output</vt:lpstr>
      <vt:lpstr>Output to Visual Conversion</vt:lpstr>
      <vt:lpstr>Analysis</vt:lpstr>
      <vt:lpstr>Gross Sales Amount</vt:lpstr>
      <vt:lpstr>Output</vt:lpstr>
      <vt:lpstr>Output to Visual Conversion</vt:lpstr>
      <vt:lpstr>Analysis</vt:lpstr>
      <vt:lpstr>Sold Quantity per Quarter</vt:lpstr>
      <vt:lpstr>Output</vt:lpstr>
      <vt:lpstr>Output to Visual Conversion</vt:lpstr>
      <vt:lpstr>Analysis</vt:lpstr>
      <vt:lpstr>Channel Sales and  Contribution</vt:lpstr>
      <vt:lpstr>Output</vt:lpstr>
      <vt:lpstr>Output to Visual Conversion</vt:lpstr>
      <vt:lpstr>Analysis</vt:lpstr>
      <vt:lpstr>Top Products per Division</vt:lpstr>
      <vt:lpstr>Output</vt:lpstr>
      <vt:lpstr>Output to Visual Conversion</vt:lpstr>
      <vt:lpstr>Analysis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Consumer Goods  Ad-Hoc Insight</dc:title>
  <dc:creator/>
  <cp:lastModifiedBy>Zafar</cp:lastModifiedBy>
  <cp:revision>14</cp:revision>
  <dcterms:created xsi:type="dcterms:W3CDTF">2025-06-09T03:29:00Z</dcterms:created>
  <dcterms:modified xsi:type="dcterms:W3CDTF">2025-06-11T12:09:17Z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1F213E1BB03745A29F625865157F1338_11</vt:lpwstr>
  </property>
  <property fmtid="{D5CDD505-2E9C-101B-9397-08002B2CF9AE}" pid="3" name="KSOProductBuildVer">
    <vt:lpwstr>1033-12.2.0.21179</vt:lpwstr>
  </property>
</Properties>
</file>