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20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59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39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8868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16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8587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2025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66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96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24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17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70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771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23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050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3022-43FC-42C8-A002-08DF7711143C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1356A0-DA11-4CFB-A729-F3965FCE98B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9EE0-3AE7-4A32-89E0-7EC03ACB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/>
              <a:t>Rapid Seek</a:t>
            </a:r>
            <a:endParaRPr lang="en-PK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06613-1B42-4842-9CD2-86F32DF12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27" y="4699115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Made by:</a:t>
            </a:r>
          </a:p>
          <a:p>
            <a:pPr algn="l"/>
            <a:r>
              <a:rPr lang="en-US" sz="2000" dirty="0"/>
              <a:t>Abdul Aziz Zafar (469987)</a:t>
            </a:r>
            <a:endParaRPr lang="en-PK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A44CD-63E7-42CF-9415-01CDBFEF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54290"/>
            <a:ext cx="5536001" cy="36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D1CFA3B-7704-D612-104E-CEDE8745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925" y="0"/>
            <a:ext cx="45940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24E9B6-4495-4A87-9B7E-0D3949D8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41" y="288418"/>
            <a:ext cx="3631741" cy="8344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Components</a:t>
            </a:r>
            <a:br>
              <a:rPr lang="en-US" sz="2000" b="1" dirty="0"/>
            </a:br>
            <a:endParaRPr lang="en-PK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DB7C-4B17-4B5D-8A70-280D4E0A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40" y="1456036"/>
            <a:ext cx="3631741" cy="120053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000" b="1" dirty="0"/>
              <a:t>Lexicons</a:t>
            </a:r>
          </a:p>
          <a:p>
            <a:pPr marL="0" indent="0" algn="just">
              <a:buNone/>
            </a:pPr>
            <a:r>
              <a:rPr lang="en-US" sz="2000" dirty="0"/>
              <a:t>A comprehensive list of unique terms found in the indexed data.</a:t>
            </a:r>
          </a:p>
          <a:p>
            <a:pPr marL="0" indent="0">
              <a:buNone/>
            </a:pPr>
            <a:endParaRPr lang="en-PK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B0E845-9DFD-47B8-B2E4-4B66A8EFDDAB}"/>
              </a:ext>
            </a:extLst>
          </p:cNvPr>
          <p:cNvSpPr txBox="1">
            <a:spLocks/>
          </p:cNvSpPr>
          <p:nvPr/>
        </p:nvSpPr>
        <p:spPr>
          <a:xfrm>
            <a:off x="422540" y="2656569"/>
            <a:ext cx="3383230" cy="171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b="1" dirty="0">
                <a:latin typeface="+mn-lt"/>
              </a:rPr>
              <a:t>Forward and Backward Indices</a:t>
            </a:r>
          </a:p>
          <a:p>
            <a:pPr marL="0" indent="0" algn="just">
              <a:buNone/>
            </a:pPr>
            <a:r>
              <a:rPr lang="en-US" dirty="0">
                <a:latin typeface="+mn-lt"/>
              </a:rPr>
              <a:t>Data structures that link documents to terms and vice versa.</a:t>
            </a:r>
          </a:p>
          <a:p>
            <a:pPr marL="0" indent="0">
              <a:buFont typeface="Wingdings 3" charset="2"/>
              <a:buNone/>
            </a:pPr>
            <a:endParaRPr lang="en-PK" dirty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A14A0A-F481-4110-B830-6F63544E4113}"/>
              </a:ext>
            </a:extLst>
          </p:cNvPr>
          <p:cNvSpPr txBox="1">
            <a:spLocks/>
          </p:cNvSpPr>
          <p:nvPr/>
        </p:nvSpPr>
        <p:spPr>
          <a:xfrm>
            <a:off x="4214695" y="1456036"/>
            <a:ext cx="3383230" cy="1544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b="1" dirty="0">
                <a:latin typeface="+mn-lt"/>
              </a:rPr>
              <a:t>Barrels</a:t>
            </a:r>
          </a:p>
          <a:p>
            <a:pPr marL="0" indent="0" algn="just">
              <a:buNone/>
            </a:pPr>
            <a:r>
              <a:rPr lang="en-US" dirty="0">
                <a:latin typeface="+mn-lt"/>
              </a:rPr>
              <a:t>Storage units for indexed documents and associated metadata.</a:t>
            </a:r>
          </a:p>
          <a:p>
            <a:pPr marL="0" indent="0">
              <a:buFont typeface="Wingdings 3" charset="2"/>
              <a:buNone/>
            </a:pPr>
            <a:endParaRPr lang="en-PK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EE5DE-8F22-430B-B54A-99195760FB70}"/>
              </a:ext>
            </a:extLst>
          </p:cNvPr>
          <p:cNvSpPr txBox="1">
            <a:spLocks/>
          </p:cNvSpPr>
          <p:nvPr/>
        </p:nvSpPr>
        <p:spPr>
          <a:xfrm>
            <a:off x="422539" y="4629533"/>
            <a:ext cx="3631741" cy="1544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b="1" dirty="0">
                <a:latin typeface="+mn-lt"/>
              </a:rPr>
              <a:t>Query Processing</a:t>
            </a:r>
          </a:p>
          <a:p>
            <a:pPr marL="0" indent="0" algn="just">
              <a:buNone/>
            </a:pPr>
            <a:r>
              <a:rPr lang="en-US" dirty="0">
                <a:latin typeface="+mn-lt"/>
              </a:rPr>
              <a:t>The process of analyzing and executing search queries to retrieve relevant results.</a:t>
            </a:r>
          </a:p>
          <a:p>
            <a:pPr marL="0" indent="0">
              <a:buFont typeface="Wingdings 3" charset="2"/>
              <a:buNone/>
            </a:pPr>
            <a:endParaRPr lang="en-P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03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ABEA-FFCB-4725-AB83-1133F9C8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Lexicon</a:t>
            </a:r>
            <a:endParaRPr lang="en-PK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6FDD-1FF5-4B11-A580-3DC8D02F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/>
          </a:bodyPr>
          <a:lstStyle/>
          <a:p>
            <a:r>
              <a:rPr lang="en-US" sz="1700"/>
              <a:t>Collection of all unique terms present in the document corpus.</a:t>
            </a:r>
          </a:p>
          <a:p>
            <a:r>
              <a:rPr lang="en-US" sz="1700"/>
              <a:t>Foundation of a search engine's indexing and retrieval capabilities.</a:t>
            </a:r>
          </a:p>
          <a:p>
            <a:r>
              <a:rPr lang="en-US" sz="1700"/>
              <a:t>Provides a comprehensive record of all unique terms found in the indexed data.</a:t>
            </a:r>
          </a:p>
          <a:p>
            <a:r>
              <a:rPr lang="en-US" sz="1700"/>
              <a:t>Helps in indexing and retrieving information quickly.</a:t>
            </a:r>
          </a:p>
          <a:p>
            <a:r>
              <a:rPr lang="en-US" sz="1700"/>
              <a:t>Allows for efficient lookup of terms and their corresponding document references.</a:t>
            </a:r>
          </a:p>
        </p:txBody>
      </p:sp>
      <p:pic>
        <p:nvPicPr>
          <p:cNvPr id="5" name="Picture 4" descr="A close-up of a magnifying glass&#10;&#10;Description automatically generated">
            <a:extLst>
              <a:ext uri="{FF2B5EF4-FFF2-40B4-BE49-F238E27FC236}">
                <a16:creationId xmlns:a16="http://schemas.microsoft.com/office/drawing/2014/main" id="{7B1A7ED1-1550-4E01-A813-041AB029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79" b="151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856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14E45-A81C-5FD7-694F-F046644B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063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D9B38-9CE2-49C2-88D2-4F355913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331" y="409100"/>
            <a:ext cx="4083206" cy="7984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Forward Index</a:t>
            </a:r>
            <a:endParaRPr lang="en-PK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E386-D7FB-4B46-A106-1F45C0EB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347" y="3623955"/>
            <a:ext cx="5068190" cy="2619750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Maps each document to the terms it contains.</a:t>
            </a:r>
          </a:p>
          <a:p>
            <a:pPr algn="just"/>
            <a:r>
              <a:rPr lang="en-US" sz="2500" dirty="0"/>
              <a:t>Another crucial component of a search engine.</a:t>
            </a:r>
          </a:p>
          <a:p>
            <a:pPr algn="just"/>
            <a:r>
              <a:rPr lang="en-US" sz="2500" dirty="0"/>
              <a:t>Acts as a bridge between documents and the terms they contain.</a:t>
            </a:r>
          </a:p>
          <a:p>
            <a:pPr marL="0" indent="0">
              <a:buNone/>
            </a:pPr>
            <a:endParaRPr lang="en-PK" sz="2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95B933-9A2E-454B-BDAC-175FB91E1446}"/>
              </a:ext>
            </a:extLst>
          </p:cNvPr>
          <p:cNvSpPr txBox="1">
            <a:spLocks/>
          </p:cNvSpPr>
          <p:nvPr/>
        </p:nvSpPr>
        <p:spPr>
          <a:xfrm>
            <a:off x="5763347" y="1449170"/>
            <a:ext cx="5068190" cy="1587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sz="2500" dirty="0">
                <a:latin typeface="+mn-lt"/>
              </a:rPr>
              <a:t>The forward index maps documents to the terms they contain, helping retrieve all documents containing a particular term.</a:t>
            </a:r>
          </a:p>
          <a:p>
            <a:pPr marL="0" indent="0">
              <a:buFont typeface="Wingdings 3" charset="2"/>
              <a:buNone/>
            </a:pPr>
            <a:endParaRPr lang="en-PK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018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B0D1-AD0A-4241-999A-65BB0618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2" y="455723"/>
            <a:ext cx="4769455" cy="88952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Backward Indexing</a:t>
            </a:r>
            <a:endParaRPr lang="en-PK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134E-61E9-420F-83AF-38CF62E3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76873"/>
            <a:ext cx="4668314" cy="20660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backward index (or inverted index) maps terms to documents, enabling efficient search for documents containing a specific term.</a:t>
            </a:r>
          </a:p>
          <a:p>
            <a:endParaRPr lang="en-PK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C1FED-6F7E-4210-B093-8EC1217579AF}"/>
              </a:ext>
            </a:extLst>
          </p:cNvPr>
          <p:cNvSpPr txBox="1">
            <a:spLocks/>
          </p:cNvSpPr>
          <p:nvPr/>
        </p:nvSpPr>
        <p:spPr>
          <a:xfrm>
            <a:off x="6096000" y="3974375"/>
            <a:ext cx="4668314" cy="206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+mn-lt"/>
              </a:rPr>
              <a:t>This provides efficient access to documents containing a specific term, allowing quick retrieval of all documents containing a given term.</a:t>
            </a:r>
          </a:p>
          <a:p>
            <a:endParaRPr lang="en-PK" sz="2400" dirty="0">
              <a:latin typeface="+mn-lt"/>
            </a:endParaRPr>
          </a:p>
        </p:txBody>
      </p:sp>
      <p:pic>
        <p:nvPicPr>
          <p:cNvPr id="8" name="Picture 7" descr="A diagram of a document&#10;&#10;Description automatically generated">
            <a:extLst>
              <a:ext uri="{FF2B5EF4-FFF2-40B4-BE49-F238E27FC236}">
                <a16:creationId xmlns:a16="http://schemas.microsoft.com/office/drawing/2014/main" id="{29083F6A-4DC6-1F8E-10AC-4E3CA5C4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5281127" cy="52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6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1C052F-1AE5-4D73-A070-158295A7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274"/>
            <a:ext cx="12192000" cy="2353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CCC33A-0859-4649-AE7F-8EFC4F0D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99" y="2539479"/>
            <a:ext cx="2902432" cy="889521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+mn-lt"/>
              </a:rPr>
              <a:t>Barrels</a:t>
            </a:r>
            <a:endParaRPr lang="en-PK" sz="5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3719-53CB-4C84-96BB-F77BAA5B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36" y="4126333"/>
            <a:ext cx="3348758" cy="2300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Definition</a:t>
            </a:r>
          </a:p>
          <a:p>
            <a:pPr marL="0" indent="0" algn="just">
              <a:buNone/>
            </a:pPr>
            <a:r>
              <a:rPr lang="en-US" sz="2400" dirty="0"/>
              <a:t>Barrels are sub-indexes used to partition the index for scalability and efficiency.</a:t>
            </a:r>
          </a:p>
          <a:p>
            <a:endParaRPr lang="en-PK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444BFE-185A-4B69-8469-E07571C8E141}"/>
              </a:ext>
            </a:extLst>
          </p:cNvPr>
          <p:cNvSpPr txBox="1">
            <a:spLocks/>
          </p:cNvSpPr>
          <p:nvPr/>
        </p:nvSpPr>
        <p:spPr>
          <a:xfrm>
            <a:off x="4096139" y="4126331"/>
            <a:ext cx="3756195" cy="2300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+mn-lt"/>
              </a:rPr>
              <a:t>Purpose</a:t>
            </a:r>
          </a:p>
          <a:p>
            <a:pPr marL="0" indent="0" algn="just">
              <a:buNone/>
            </a:pPr>
            <a:r>
              <a:rPr lang="en-US" sz="2400" dirty="0">
                <a:latin typeface="+mn-lt"/>
              </a:rPr>
              <a:t>They divide large datasets into smaller, manageable parts, enabling faster processing and retrieval.</a:t>
            </a:r>
          </a:p>
          <a:p>
            <a:endParaRPr lang="en-PK" sz="2400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D5C77B-4F62-4B51-B4B2-97B59BF885FD}"/>
              </a:ext>
            </a:extLst>
          </p:cNvPr>
          <p:cNvSpPr txBox="1">
            <a:spLocks/>
          </p:cNvSpPr>
          <p:nvPr/>
        </p:nvSpPr>
        <p:spPr>
          <a:xfrm>
            <a:off x="8005665" y="4126330"/>
            <a:ext cx="3594000" cy="230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+mn-lt"/>
              </a:rPr>
              <a:t>Types</a:t>
            </a:r>
          </a:p>
          <a:p>
            <a:pPr marL="0" indent="0" algn="just">
              <a:buNone/>
            </a:pPr>
            <a:r>
              <a:rPr lang="en-US" sz="2400" dirty="0">
                <a:latin typeface="+mn-lt"/>
              </a:rPr>
              <a:t>Barrels can be based on document IDs, term frequency, or other criteria, allowing for flexible partitioning strategies.</a:t>
            </a:r>
          </a:p>
          <a:p>
            <a:endParaRPr lang="en-PK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23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3AB933-1F18-49CD-8518-834BC4DC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9244" cy="2340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8FCE-D8A3-4ACD-9646-A2CDD4D4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97299"/>
            <a:ext cx="4917201" cy="931701"/>
          </a:xfrm>
        </p:spPr>
        <p:txBody>
          <a:bodyPr/>
          <a:lstStyle/>
          <a:p>
            <a:r>
              <a:rPr lang="en-US" dirty="0"/>
              <a:t>Query 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3E7DE-9489-4D1F-94C9-72A6BFF2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4497054"/>
            <a:ext cx="3237952" cy="163886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Query Parsing</a:t>
            </a:r>
          </a:p>
          <a:p>
            <a:pPr marL="0" indent="0" algn="just">
              <a:buNone/>
            </a:pPr>
            <a:r>
              <a:rPr lang="en-US" dirty="0"/>
              <a:t>The query is broken down into terms and analyzed for structure.</a:t>
            </a:r>
          </a:p>
          <a:p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8E4209-FB05-46BE-B6FE-D2BBC59C8E81}"/>
              </a:ext>
            </a:extLst>
          </p:cNvPr>
          <p:cNvSpPr txBox="1">
            <a:spLocks/>
          </p:cNvSpPr>
          <p:nvPr/>
        </p:nvSpPr>
        <p:spPr>
          <a:xfrm>
            <a:off x="4490646" y="4497609"/>
            <a:ext cx="3237952" cy="1638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b="1" dirty="0"/>
              <a:t>Term Matching</a:t>
            </a:r>
          </a:p>
          <a:p>
            <a:pPr marL="0" indent="0" algn="just">
              <a:buNone/>
            </a:pPr>
            <a:r>
              <a:rPr lang="en-US" dirty="0"/>
              <a:t>The query terms are looked up in the inverted index to find relevant documents.</a:t>
            </a:r>
          </a:p>
          <a:p>
            <a:pPr marL="0" indent="0" algn="just">
              <a:buNone/>
            </a:pPr>
            <a:endParaRPr lang="en-P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3EB20A-DD08-4CC9-BDDF-EBD3152490E9}"/>
              </a:ext>
            </a:extLst>
          </p:cNvPr>
          <p:cNvSpPr txBox="1">
            <a:spLocks/>
          </p:cNvSpPr>
          <p:nvPr/>
        </p:nvSpPr>
        <p:spPr>
          <a:xfrm>
            <a:off x="8307939" y="4497054"/>
            <a:ext cx="3237952" cy="1638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b="1" dirty="0"/>
              <a:t>Ranking</a:t>
            </a:r>
          </a:p>
          <a:p>
            <a:pPr marL="0" indent="0" algn="just">
              <a:buNone/>
            </a:pPr>
            <a:r>
              <a:rPr lang="en-US" dirty="0"/>
              <a:t>Results are ordered based on relevance using factors like term frequency and document popularity.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8553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E492-5C9C-4841-9991-22CB0AFD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Optimization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3DB5-FAFB-4063-9C5F-1ECDF5CE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3426743" cy="2165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000" dirty="0">
              <a:latin typeface="+mj-lt"/>
            </a:endParaRP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Speed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Indexing improves retrieval speed by providing efficient access to relevant documents.</a:t>
            </a:r>
          </a:p>
          <a:p>
            <a:pPr marL="0" indent="0">
              <a:buNone/>
            </a:pPr>
            <a:endParaRPr lang="en-PK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53AE5B-5617-4911-9EA3-F930516B8AAB}"/>
              </a:ext>
            </a:extLst>
          </p:cNvPr>
          <p:cNvSpPr txBox="1">
            <a:spLocks/>
          </p:cNvSpPr>
          <p:nvPr/>
        </p:nvSpPr>
        <p:spPr>
          <a:xfrm>
            <a:off x="4492304" y="1853247"/>
            <a:ext cx="3426743" cy="2165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b="1" dirty="0"/>
              <a:t>Scalability</a:t>
            </a:r>
          </a:p>
          <a:p>
            <a:pPr marL="0" indent="0">
              <a:buNone/>
            </a:pPr>
            <a:r>
              <a:rPr lang="en-US" dirty="0"/>
              <a:t>Barrels and indexing enable efficient processing of large datasets, scaling search engines to handle increasing data volumes.</a:t>
            </a:r>
          </a:p>
          <a:p>
            <a:endParaRPr lang="en-P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B45816-BFDA-40C4-B6A4-1B66BAC98C0F}"/>
              </a:ext>
            </a:extLst>
          </p:cNvPr>
          <p:cNvSpPr txBox="1">
            <a:spLocks/>
          </p:cNvSpPr>
          <p:nvPr/>
        </p:nvSpPr>
        <p:spPr>
          <a:xfrm>
            <a:off x="537054" y="4684531"/>
            <a:ext cx="3426743" cy="2165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Optimization</a:t>
            </a:r>
          </a:p>
          <a:p>
            <a:pPr marL="0" indent="0" algn="just">
              <a:buFont typeface="Wingdings 3" charset="2"/>
              <a:buNone/>
            </a:pPr>
            <a:r>
              <a:rPr lang="en-US" sz="2200" dirty="0"/>
              <a:t>Techniques like indexing only relevant terms, compression, and parallel processing further optimize performance.</a:t>
            </a:r>
          </a:p>
          <a:p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3D4A5-021B-478A-A239-EF7FF30D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625" y="0"/>
            <a:ext cx="47176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3F4E45-FA15-407E-85C4-DB1B7916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3247"/>
            <a:ext cx="523948" cy="504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3AB881-E4FB-4722-9A4A-E003A803B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089455"/>
            <a:ext cx="523948" cy="523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21FFE0-B7C5-4E8F-9C6F-D903565BB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842" y="1859539"/>
            <a:ext cx="507507" cy="4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2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E603-3B61-C817-5842-690894F3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12" y="2913329"/>
            <a:ext cx="3457575" cy="1031341"/>
          </a:xfrm>
        </p:spPr>
        <p:txBody>
          <a:bodyPr>
            <a:noAutofit/>
          </a:bodyPr>
          <a:lstStyle/>
          <a:p>
            <a:r>
              <a:rPr lang="en-US" sz="6000" b="1" dirty="0"/>
              <a:t>The End</a:t>
            </a:r>
            <a:endParaRPr lang="en-PK" sz="6000" b="1" dirty="0"/>
          </a:p>
        </p:txBody>
      </p:sp>
    </p:spTree>
    <p:extLst>
      <p:ext uri="{BB962C8B-B14F-4D97-AF65-F5344CB8AC3E}">
        <p14:creationId xmlns:p14="http://schemas.microsoft.com/office/powerpoint/2010/main" val="3279143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F60D0F-B5FB-4CC2-A9D1-A8C75966E42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379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Rapid Seek</vt:lpstr>
      <vt:lpstr>Key Components </vt:lpstr>
      <vt:lpstr>Lexicon</vt:lpstr>
      <vt:lpstr>Forward Index</vt:lpstr>
      <vt:lpstr>Backward Indexing</vt:lpstr>
      <vt:lpstr>Barrels</vt:lpstr>
      <vt:lpstr>Query Processing</vt:lpstr>
      <vt:lpstr>Efficiency and Optimization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Seek</dc:title>
  <dc:creator>Abdul Aziz Zafar</dc:creator>
  <cp:lastModifiedBy>Abdul Aziz Zafar</cp:lastModifiedBy>
  <cp:revision>6</cp:revision>
  <dcterms:created xsi:type="dcterms:W3CDTF">2024-12-31T07:26:16Z</dcterms:created>
  <dcterms:modified xsi:type="dcterms:W3CDTF">2024-12-31T10:08:20Z</dcterms:modified>
</cp:coreProperties>
</file>