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8" r:id="rId1"/>
  </p:sldMasterIdLst>
  <p:notesMasterIdLst>
    <p:notesMasterId r:id="rId1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386E98-4ED1-4647-8A86-D3D22622BB7E}" v="10" dt="2024-09-04T09:38:36.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4"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C3DAA-633F-439B-A82B-1C1186C8C796}" type="datetimeFigureOut">
              <a:rPr lang="en-AE" smtClean="0"/>
              <a:t>09/09/2024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FF297A-C6A2-473E-A622-565CB16FD222}" type="slidenum">
              <a:rPr lang="en-AE" smtClean="0"/>
              <a:t>‹#›</a:t>
            </a:fld>
            <a:endParaRPr lang="en-AE"/>
          </a:p>
        </p:txBody>
      </p:sp>
    </p:spTree>
    <p:extLst>
      <p:ext uri="{BB962C8B-B14F-4D97-AF65-F5344CB8AC3E}">
        <p14:creationId xmlns:p14="http://schemas.microsoft.com/office/powerpoint/2010/main" val="86346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9FF297A-C6A2-473E-A622-565CB16FD222}" type="slidenum">
              <a:rPr lang="en-AE" smtClean="0"/>
              <a:t>2</a:t>
            </a:fld>
            <a:endParaRPr lang="en-AE"/>
          </a:p>
        </p:txBody>
      </p:sp>
    </p:spTree>
    <p:extLst>
      <p:ext uri="{BB962C8B-B14F-4D97-AF65-F5344CB8AC3E}">
        <p14:creationId xmlns:p14="http://schemas.microsoft.com/office/powerpoint/2010/main" val="191696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59FF297A-C6A2-473E-A622-565CB16FD222}" type="slidenum">
              <a:rPr lang="en-AE" smtClean="0"/>
              <a:t>14</a:t>
            </a:fld>
            <a:endParaRPr lang="en-AE"/>
          </a:p>
        </p:txBody>
      </p:sp>
    </p:spTree>
    <p:extLst>
      <p:ext uri="{BB962C8B-B14F-4D97-AF65-F5344CB8AC3E}">
        <p14:creationId xmlns:p14="http://schemas.microsoft.com/office/powerpoint/2010/main" val="2381461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9/9/2024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a:xfrm>
            <a:off x="1437664" y="798973"/>
            <a:ext cx="811019" cy="503578"/>
          </a:xfrm>
        </p:spPr>
        <p:txBody>
          <a:bodyPr/>
          <a:lstStyle/>
          <a:p>
            <a:fld id="{73B850FF-6169-4056-8077-06FFA93A5366}"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3339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386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957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9/9/2024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5862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277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8291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251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333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9997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207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8AC6A5B-8AE7-4A41-B5A7-9ADC6686DC18}" type="datetime1">
              <a:rPr lang="en-US" smtClean="0"/>
              <a:t>9/9/2024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818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7E0CF6C-748E-4B7A-BC8B-3011EF78ED13}" type="datetime1">
              <a:rPr lang="en-US" smtClean="0"/>
              <a:pPr/>
              <a:t>9/9/2024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3B850FF-6169-4056-8077-06FFA93A5366}"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172625"/>
      </p:ext>
    </p:extLst>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3D Hologram from iPad">
            <a:extLst>
              <a:ext uri="{FF2B5EF4-FFF2-40B4-BE49-F238E27FC236}">
                <a16:creationId xmlns:a16="http://schemas.microsoft.com/office/drawing/2014/main" id="{1E722225-CD69-C382-13D9-2E19F62F5485}"/>
              </a:ext>
            </a:extLst>
          </p:cNvPr>
          <p:cNvPicPr>
            <a:picLocks noChangeAspect="1"/>
          </p:cNvPicPr>
          <p:nvPr/>
        </p:nvPicPr>
        <p:blipFill>
          <a:blip r:embed="rId2">
            <a:alphaModFix amt="50000"/>
          </a:blip>
          <a:srcRect t="7278" r="-1" b="8449"/>
          <a:stretch/>
        </p:blipFill>
        <p:spPr>
          <a:xfrm>
            <a:off x="20" y="10"/>
            <a:ext cx="12191675" cy="6857990"/>
          </a:xfrm>
          <a:prstGeom prst="rect">
            <a:avLst/>
          </a:prstGeom>
        </p:spPr>
      </p:pic>
      <p:sp>
        <p:nvSpPr>
          <p:cNvPr id="2" name="Title 1">
            <a:extLst>
              <a:ext uri="{FF2B5EF4-FFF2-40B4-BE49-F238E27FC236}">
                <a16:creationId xmlns:a16="http://schemas.microsoft.com/office/drawing/2014/main" id="{442207A1-3CE6-3A5F-6007-5A257A382E4B}"/>
              </a:ext>
            </a:extLst>
          </p:cNvPr>
          <p:cNvSpPr>
            <a:spLocks noGrp="1"/>
          </p:cNvSpPr>
          <p:nvPr>
            <p:ph type="ctrTitle"/>
          </p:nvPr>
        </p:nvSpPr>
        <p:spPr>
          <a:xfrm>
            <a:off x="4976636" y="992221"/>
            <a:ext cx="6247308" cy="4873558"/>
          </a:xfrm>
        </p:spPr>
        <p:txBody>
          <a:bodyPr anchor="ctr">
            <a:normAutofit/>
          </a:bodyPr>
          <a:lstStyle/>
          <a:p>
            <a:r>
              <a:rPr lang="en-US" sz="4800"/>
              <a:t>Retail Analytics </a:t>
            </a:r>
            <a:endParaRPr lang="en-AE" sz="4800"/>
          </a:p>
        </p:txBody>
      </p:sp>
      <p:sp>
        <p:nvSpPr>
          <p:cNvPr id="3" name="Subtitle 2">
            <a:extLst>
              <a:ext uri="{FF2B5EF4-FFF2-40B4-BE49-F238E27FC236}">
                <a16:creationId xmlns:a16="http://schemas.microsoft.com/office/drawing/2014/main" id="{3D426245-13FF-72EF-F1C8-205D10C6B9B3}"/>
              </a:ext>
            </a:extLst>
          </p:cNvPr>
          <p:cNvSpPr>
            <a:spLocks noGrp="1"/>
          </p:cNvSpPr>
          <p:nvPr>
            <p:ph type="subTitle" idx="1"/>
          </p:nvPr>
        </p:nvSpPr>
        <p:spPr>
          <a:xfrm>
            <a:off x="968056" y="996610"/>
            <a:ext cx="3363901" cy="4864780"/>
          </a:xfrm>
        </p:spPr>
        <p:txBody>
          <a:bodyPr anchor="ctr">
            <a:normAutofit/>
          </a:bodyPr>
          <a:lstStyle/>
          <a:p>
            <a:pPr algn="r"/>
            <a:r>
              <a:rPr lang="en-US" sz="2000" b="1"/>
              <a:t>SQL Project</a:t>
            </a:r>
          </a:p>
          <a:p>
            <a:pPr algn="r"/>
            <a:r>
              <a:rPr lang="en-US" sz="2000" b="1"/>
              <a:t>BY Shahzeb Zafar</a:t>
            </a:r>
          </a:p>
          <a:p>
            <a:pPr algn="r"/>
            <a:endParaRPr lang="en-AE" sz="2000" b="1"/>
          </a:p>
        </p:txBody>
      </p:sp>
    </p:spTree>
    <p:extLst>
      <p:ext uri="{BB962C8B-B14F-4D97-AF65-F5344CB8AC3E}">
        <p14:creationId xmlns:p14="http://schemas.microsoft.com/office/powerpoint/2010/main" val="22700521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8FD3A5-DCEA-0654-B58E-6DDD6AA1C5E2}"/>
              </a:ext>
            </a:extLst>
          </p:cNvPr>
          <p:cNvSpPr txBox="1"/>
          <p:nvPr/>
        </p:nvSpPr>
        <p:spPr>
          <a:xfrm>
            <a:off x="5451246" y="201565"/>
            <a:ext cx="6101254" cy="400110"/>
          </a:xfrm>
          <a:prstGeom prst="rect">
            <a:avLst/>
          </a:prstGeom>
          <a:noFill/>
        </p:spPr>
        <p:txBody>
          <a:bodyPr wrap="square">
            <a:spAutoFit/>
          </a:bodyPr>
          <a:lstStyle/>
          <a:p>
            <a:r>
              <a:rPr lang="en-IN" sz="2000" b="1" dirty="0"/>
              <a:t>QUESTION 6</a:t>
            </a:r>
            <a:endParaRPr lang="en-AE" sz="2000" b="1" dirty="0"/>
          </a:p>
        </p:txBody>
      </p:sp>
      <p:sp>
        <p:nvSpPr>
          <p:cNvPr id="5" name="TextBox 4">
            <a:extLst>
              <a:ext uri="{FF2B5EF4-FFF2-40B4-BE49-F238E27FC236}">
                <a16:creationId xmlns:a16="http://schemas.microsoft.com/office/drawing/2014/main" id="{CB8B0A7B-D606-A7B2-BC9C-2F27D151A685}"/>
              </a:ext>
            </a:extLst>
          </p:cNvPr>
          <p:cNvSpPr txBox="1"/>
          <p:nvPr/>
        </p:nvSpPr>
        <p:spPr>
          <a:xfrm>
            <a:off x="435078" y="999274"/>
            <a:ext cx="6100916" cy="707886"/>
          </a:xfrm>
          <a:prstGeom prst="rect">
            <a:avLst/>
          </a:prstGeom>
          <a:noFill/>
        </p:spPr>
        <p:txBody>
          <a:bodyPr wrap="square">
            <a:spAutoFit/>
          </a:bodyPr>
          <a:lstStyle/>
          <a:p>
            <a:r>
              <a:rPr lang="en-US" sz="2000" b="1" dirty="0"/>
              <a:t>Write a SQL query to summarize the total sales and quantities sold per product by the company</a:t>
            </a:r>
            <a:endParaRPr lang="en-AE" sz="2000" b="1" dirty="0"/>
          </a:p>
        </p:txBody>
      </p:sp>
      <p:pic>
        <p:nvPicPr>
          <p:cNvPr id="13" name="Picture 12" descr="A screenshot of a table&#10;&#10;Description automatically generated">
            <a:extLst>
              <a:ext uri="{FF2B5EF4-FFF2-40B4-BE49-F238E27FC236}">
                <a16:creationId xmlns:a16="http://schemas.microsoft.com/office/drawing/2014/main" id="{9E2BD460-6270-0129-75B6-EBE625329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1106" y="2056139"/>
            <a:ext cx="3724795" cy="3943900"/>
          </a:xfrm>
          <a:prstGeom prst="rect">
            <a:avLst/>
          </a:prstGeom>
        </p:spPr>
      </p:pic>
      <p:pic>
        <p:nvPicPr>
          <p:cNvPr id="19" name="Picture 18" descr="A white background with black text&#10;&#10;Description automatically generated">
            <a:extLst>
              <a:ext uri="{FF2B5EF4-FFF2-40B4-BE49-F238E27FC236}">
                <a16:creationId xmlns:a16="http://schemas.microsoft.com/office/drawing/2014/main" id="{38BCAADE-DBE8-1D30-B8B8-8E6319593D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54" y="1881479"/>
            <a:ext cx="7395681" cy="2351474"/>
          </a:xfrm>
          <a:prstGeom prst="rect">
            <a:avLst/>
          </a:prstGeom>
        </p:spPr>
      </p:pic>
    </p:spTree>
    <p:extLst>
      <p:ext uri="{BB962C8B-B14F-4D97-AF65-F5344CB8AC3E}">
        <p14:creationId xmlns:p14="http://schemas.microsoft.com/office/powerpoint/2010/main" val="2871275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E"/>
          </a:p>
        </p:txBody>
      </p:sp>
      <p:pic>
        <p:nvPicPr>
          <p:cNvPr id="138" name="Picture 137">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9" name="Straight Connector 138">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41" name="Rectangle 140">
            <a:extLst>
              <a:ext uri="{FF2B5EF4-FFF2-40B4-BE49-F238E27FC236}">
                <a16:creationId xmlns:a16="http://schemas.microsoft.com/office/drawing/2014/main" id="{33C50D3E-2B28-4271-A972-2ADB38934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CC27B8D2-6385-4330-84C8-CEA3A8A94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43" name="Straight Connector 142">
            <a:extLst>
              <a:ext uri="{FF2B5EF4-FFF2-40B4-BE49-F238E27FC236}">
                <a16:creationId xmlns:a16="http://schemas.microsoft.com/office/drawing/2014/main" id="{399B58C3-6BF0-44BC-B778-7BD1EFE73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4161901"/>
            <a:ext cx="32704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extBox 4">
            <a:extLst>
              <a:ext uri="{FF2B5EF4-FFF2-40B4-BE49-F238E27FC236}">
                <a16:creationId xmlns:a16="http://schemas.microsoft.com/office/drawing/2014/main" id="{6F2A4DFB-355A-2DB9-D79B-4608E64FF21F}"/>
              </a:ext>
            </a:extLst>
          </p:cNvPr>
          <p:cNvSpPr txBox="1"/>
          <p:nvPr/>
        </p:nvSpPr>
        <p:spPr>
          <a:xfrm>
            <a:off x="6685731" y="-194147"/>
            <a:ext cx="3271789" cy="71710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000" b="1" cap="all" dirty="0">
                <a:latin typeface="+mj-lt"/>
                <a:ea typeface="+mj-ea"/>
                <a:cs typeface="+mj-cs"/>
              </a:rPr>
              <a:t>QUESTION 7</a:t>
            </a:r>
          </a:p>
        </p:txBody>
      </p:sp>
      <p:pic>
        <p:nvPicPr>
          <p:cNvPr id="9" name="Picture 8" descr="A computer code with text&#10;&#10;Description automatically generated with medium confidence">
            <a:extLst>
              <a:ext uri="{FF2B5EF4-FFF2-40B4-BE49-F238E27FC236}">
                <a16:creationId xmlns:a16="http://schemas.microsoft.com/office/drawing/2014/main" id="{C422C005-B0F9-F993-9629-54E539B8D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 y="2461364"/>
            <a:ext cx="8637988" cy="346647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3DFC85C9-C41B-3EC4-4C0E-BA9CD56BD9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7687" y="2704424"/>
            <a:ext cx="3554313" cy="3223942"/>
          </a:xfrm>
          <a:prstGeom prst="rect">
            <a:avLst/>
          </a:prstGeom>
        </p:spPr>
      </p:pic>
      <p:sp>
        <p:nvSpPr>
          <p:cNvPr id="7" name="TextBox 6">
            <a:extLst>
              <a:ext uri="{FF2B5EF4-FFF2-40B4-BE49-F238E27FC236}">
                <a16:creationId xmlns:a16="http://schemas.microsoft.com/office/drawing/2014/main" id="{1ABB87F6-E603-0FF9-6D86-A228C4A9FCC2}"/>
              </a:ext>
            </a:extLst>
          </p:cNvPr>
          <p:cNvSpPr txBox="1"/>
          <p:nvPr/>
        </p:nvSpPr>
        <p:spPr>
          <a:xfrm>
            <a:off x="55717" y="446778"/>
            <a:ext cx="6016946" cy="1718349"/>
          </a:xfrm>
          <a:prstGeom prst="rect">
            <a:avLst/>
          </a:prstGeom>
        </p:spPr>
        <p:txBody>
          <a:bodyPr vert="horz" lIns="91440" tIns="45720" rIns="91440" bIns="45720" rtlCol="0" anchor="t">
            <a:no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000" b="1" dirty="0"/>
              <a:t>Write a SQL query to understand the month on month growth rate of sales of the company which will help understand the growth trend of the company. Return the result table ordering by month.</a:t>
            </a:r>
          </a:p>
        </p:txBody>
      </p:sp>
      <p:pic>
        <p:nvPicPr>
          <p:cNvPr id="144" name="Picture 143">
            <a:extLst>
              <a:ext uri="{FF2B5EF4-FFF2-40B4-BE49-F238E27FC236}">
                <a16:creationId xmlns:a16="http://schemas.microsoft.com/office/drawing/2014/main" id="{63A942DE-454A-4A55-BE61-7D4D5A648F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5" name="Straight Connector 144">
            <a:extLst>
              <a:ext uri="{FF2B5EF4-FFF2-40B4-BE49-F238E27FC236}">
                <a16:creationId xmlns:a16="http://schemas.microsoft.com/office/drawing/2014/main" id="{69F81808-F6ED-4EAC-A19B-14F62BF7CC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37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3252D1-BE80-9B8F-0A06-FB8329DE89F9}"/>
              </a:ext>
            </a:extLst>
          </p:cNvPr>
          <p:cNvSpPr txBox="1"/>
          <p:nvPr/>
        </p:nvSpPr>
        <p:spPr>
          <a:xfrm>
            <a:off x="5236490" y="140798"/>
            <a:ext cx="6102456" cy="400110"/>
          </a:xfrm>
          <a:prstGeom prst="rect">
            <a:avLst/>
          </a:prstGeom>
          <a:noFill/>
        </p:spPr>
        <p:txBody>
          <a:bodyPr wrap="square">
            <a:spAutoFit/>
          </a:bodyPr>
          <a:lstStyle/>
          <a:p>
            <a:r>
              <a:rPr lang="en-IN" sz="2000" b="1" dirty="0"/>
              <a:t>QUESTION 8</a:t>
            </a:r>
            <a:endParaRPr lang="en-AE" sz="2000" b="1" dirty="0"/>
          </a:p>
        </p:txBody>
      </p:sp>
      <p:sp>
        <p:nvSpPr>
          <p:cNvPr id="5" name="TextBox 4">
            <a:extLst>
              <a:ext uri="{FF2B5EF4-FFF2-40B4-BE49-F238E27FC236}">
                <a16:creationId xmlns:a16="http://schemas.microsoft.com/office/drawing/2014/main" id="{E1B70CB9-37A0-C76F-9865-ACEC8CA3F7B6}"/>
              </a:ext>
            </a:extLst>
          </p:cNvPr>
          <p:cNvSpPr txBox="1"/>
          <p:nvPr/>
        </p:nvSpPr>
        <p:spPr>
          <a:xfrm>
            <a:off x="563751" y="784963"/>
            <a:ext cx="6102456" cy="1015663"/>
          </a:xfrm>
          <a:prstGeom prst="rect">
            <a:avLst/>
          </a:prstGeom>
          <a:noFill/>
        </p:spPr>
        <p:txBody>
          <a:bodyPr wrap="square">
            <a:spAutoFit/>
          </a:bodyPr>
          <a:lstStyle/>
          <a:p>
            <a:r>
              <a:rPr lang="en-US" sz="2000" b="1" dirty="0"/>
              <a:t>Identify the discrepancies in the price of the same product in "sales_ transaction" And "product _ inventory" tables</a:t>
            </a:r>
            <a:endParaRPr lang="en-AE" sz="2000" b="1" dirty="0"/>
          </a:p>
        </p:txBody>
      </p:sp>
      <p:pic>
        <p:nvPicPr>
          <p:cNvPr id="7" name="Picture 6" descr="A white background with black text&#10;&#10;Description automatically generated">
            <a:extLst>
              <a:ext uri="{FF2B5EF4-FFF2-40B4-BE49-F238E27FC236}">
                <a16:creationId xmlns:a16="http://schemas.microsoft.com/office/drawing/2014/main" id="{BA465188-D3CC-C73B-5E78-CE9CD60D5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44681"/>
            <a:ext cx="8447420" cy="1810003"/>
          </a:xfrm>
          <a:prstGeom prst="rect">
            <a:avLst/>
          </a:prstGeom>
        </p:spPr>
      </p:pic>
      <p:pic>
        <p:nvPicPr>
          <p:cNvPr id="9" name="Picture 8" descr="A screenshot of a data&#10;&#10;Description automatically generated">
            <a:extLst>
              <a:ext uri="{FF2B5EF4-FFF2-40B4-BE49-F238E27FC236}">
                <a16:creationId xmlns:a16="http://schemas.microsoft.com/office/drawing/2014/main" id="{09ACC5DA-C7C4-99FE-39E5-6752873DF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0" y="2196866"/>
            <a:ext cx="3484880" cy="3878814"/>
          </a:xfrm>
          <a:prstGeom prst="rect">
            <a:avLst/>
          </a:prstGeom>
        </p:spPr>
      </p:pic>
    </p:spTree>
    <p:extLst>
      <p:ext uri="{BB962C8B-B14F-4D97-AF65-F5344CB8AC3E}">
        <p14:creationId xmlns:p14="http://schemas.microsoft.com/office/powerpoint/2010/main" val="1672553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B012AA-36DE-D406-455B-3BD96436D9EC}"/>
              </a:ext>
            </a:extLst>
          </p:cNvPr>
          <p:cNvSpPr txBox="1"/>
          <p:nvPr/>
        </p:nvSpPr>
        <p:spPr>
          <a:xfrm>
            <a:off x="5197744" y="264785"/>
            <a:ext cx="6102456" cy="400110"/>
          </a:xfrm>
          <a:prstGeom prst="rect">
            <a:avLst/>
          </a:prstGeom>
          <a:noFill/>
        </p:spPr>
        <p:txBody>
          <a:bodyPr wrap="square">
            <a:spAutoFit/>
          </a:bodyPr>
          <a:lstStyle/>
          <a:p>
            <a:r>
              <a:rPr lang="en-IN" sz="2000" b="1" dirty="0"/>
              <a:t>QUESTION 9</a:t>
            </a:r>
            <a:endParaRPr lang="en-AE" sz="2000" b="1" dirty="0"/>
          </a:p>
        </p:txBody>
      </p:sp>
      <p:sp>
        <p:nvSpPr>
          <p:cNvPr id="5" name="TextBox 4">
            <a:extLst>
              <a:ext uri="{FF2B5EF4-FFF2-40B4-BE49-F238E27FC236}">
                <a16:creationId xmlns:a16="http://schemas.microsoft.com/office/drawing/2014/main" id="{DD3F6FB1-3EC6-0072-426F-1776FC0E7086}"/>
              </a:ext>
            </a:extLst>
          </p:cNvPr>
          <p:cNvSpPr txBox="1"/>
          <p:nvPr/>
        </p:nvSpPr>
        <p:spPr>
          <a:xfrm>
            <a:off x="602496" y="946711"/>
            <a:ext cx="6102456" cy="707886"/>
          </a:xfrm>
          <a:prstGeom prst="rect">
            <a:avLst/>
          </a:prstGeom>
          <a:noFill/>
        </p:spPr>
        <p:txBody>
          <a:bodyPr wrap="square">
            <a:spAutoFit/>
          </a:bodyPr>
          <a:lstStyle/>
          <a:p>
            <a:r>
              <a:rPr lang="en-US" sz="2000" b="1" dirty="0"/>
              <a:t>Replace the name of the new table with the original name</a:t>
            </a:r>
            <a:endParaRPr lang="en-AE" sz="2000" b="1" dirty="0"/>
          </a:p>
        </p:txBody>
      </p:sp>
      <p:pic>
        <p:nvPicPr>
          <p:cNvPr id="4" name="Picture 3" descr="A close up of words&#10;&#10;Description automatically generated">
            <a:extLst>
              <a:ext uri="{FF2B5EF4-FFF2-40B4-BE49-F238E27FC236}">
                <a16:creationId xmlns:a16="http://schemas.microsoft.com/office/drawing/2014/main" id="{D5FF3EFF-EBDB-864B-D55E-B77285F21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576" y="1936413"/>
            <a:ext cx="5087060" cy="1114581"/>
          </a:xfrm>
          <a:prstGeom prst="rect">
            <a:avLst/>
          </a:prstGeom>
        </p:spPr>
      </p:pic>
    </p:spTree>
    <p:extLst>
      <p:ext uri="{BB962C8B-B14F-4D97-AF65-F5344CB8AC3E}">
        <p14:creationId xmlns:p14="http://schemas.microsoft.com/office/powerpoint/2010/main" val="3518065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B7187B-D29C-483B-CA76-D01B42EC16B8}"/>
              </a:ext>
            </a:extLst>
          </p:cNvPr>
          <p:cNvSpPr txBox="1"/>
          <p:nvPr/>
        </p:nvSpPr>
        <p:spPr>
          <a:xfrm>
            <a:off x="5166748" y="226038"/>
            <a:ext cx="6102456" cy="369332"/>
          </a:xfrm>
          <a:prstGeom prst="rect">
            <a:avLst/>
          </a:prstGeom>
          <a:noFill/>
        </p:spPr>
        <p:txBody>
          <a:bodyPr wrap="square">
            <a:spAutoFit/>
          </a:bodyPr>
          <a:lstStyle/>
          <a:p>
            <a:r>
              <a:rPr lang="en-IN" b="1" dirty="0"/>
              <a:t>QUESTION 10</a:t>
            </a:r>
            <a:endParaRPr lang="en-AE" b="1" dirty="0"/>
          </a:p>
        </p:txBody>
      </p:sp>
      <p:sp>
        <p:nvSpPr>
          <p:cNvPr id="5" name="TextBox 4">
            <a:extLst>
              <a:ext uri="{FF2B5EF4-FFF2-40B4-BE49-F238E27FC236}">
                <a16:creationId xmlns:a16="http://schemas.microsoft.com/office/drawing/2014/main" id="{619E924D-9755-6BF5-19AB-3846DDD1F37D}"/>
              </a:ext>
            </a:extLst>
          </p:cNvPr>
          <p:cNvSpPr txBox="1"/>
          <p:nvPr/>
        </p:nvSpPr>
        <p:spPr>
          <a:xfrm>
            <a:off x="672239" y="923462"/>
            <a:ext cx="6102456" cy="707886"/>
          </a:xfrm>
          <a:prstGeom prst="rect">
            <a:avLst/>
          </a:prstGeom>
          <a:noFill/>
        </p:spPr>
        <p:txBody>
          <a:bodyPr wrap="square">
            <a:spAutoFit/>
          </a:bodyPr>
          <a:lstStyle/>
          <a:p>
            <a:r>
              <a:rPr lang="en-US" sz="2000" b="1" dirty="0"/>
              <a:t>Create a separate table containing the unique values</a:t>
            </a:r>
            <a:endParaRPr lang="en-AE" sz="2000" b="1" dirty="0"/>
          </a:p>
        </p:txBody>
      </p:sp>
      <p:sp>
        <p:nvSpPr>
          <p:cNvPr id="9" name="TextBox 8">
            <a:extLst>
              <a:ext uri="{FF2B5EF4-FFF2-40B4-BE49-F238E27FC236}">
                <a16:creationId xmlns:a16="http://schemas.microsoft.com/office/drawing/2014/main" id="{87D7C886-13FA-A36F-1898-6DA6A16F7314}"/>
              </a:ext>
            </a:extLst>
          </p:cNvPr>
          <p:cNvSpPr txBox="1"/>
          <p:nvPr/>
        </p:nvSpPr>
        <p:spPr>
          <a:xfrm>
            <a:off x="288043" y="3753108"/>
            <a:ext cx="6101080" cy="400110"/>
          </a:xfrm>
          <a:prstGeom prst="rect">
            <a:avLst/>
          </a:prstGeom>
          <a:noFill/>
        </p:spPr>
        <p:txBody>
          <a:bodyPr wrap="square">
            <a:spAutoFit/>
          </a:bodyPr>
          <a:lstStyle/>
          <a:p>
            <a:r>
              <a:rPr lang="en-US" sz="2000" b="1" dirty="0"/>
              <a:t>Remove the </a:t>
            </a:r>
            <a:r>
              <a:rPr lang="en-US" sz="2000" b="1" dirty="0" err="1"/>
              <a:t>the</a:t>
            </a:r>
            <a:r>
              <a:rPr lang="en-US" sz="2000" b="1" dirty="0"/>
              <a:t> original table from the databases</a:t>
            </a:r>
            <a:endParaRPr lang="en-AE" sz="2000" b="1" dirty="0"/>
          </a:p>
        </p:txBody>
      </p:sp>
      <p:pic>
        <p:nvPicPr>
          <p:cNvPr id="13" name="Picture 12" descr="A screenshot of a computer&#10;&#10;Description automatically generated">
            <a:extLst>
              <a:ext uri="{FF2B5EF4-FFF2-40B4-BE49-F238E27FC236}">
                <a16:creationId xmlns:a16="http://schemas.microsoft.com/office/drawing/2014/main" id="{D14885AE-1AF1-07B7-73F0-DB76449B5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592" y="1847424"/>
            <a:ext cx="4753638" cy="1467055"/>
          </a:xfrm>
          <a:prstGeom prst="rect">
            <a:avLst/>
          </a:prstGeom>
        </p:spPr>
      </p:pic>
      <p:pic>
        <p:nvPicPr>
          <p:cNvPr id="15" name="Picture 14" descr="A close up of a sign&#10;&#10;Description automatically generated">
            <a:extLst>
              <a:ext uri="{FF2B5EF4-FFF2-40B4-BE49-F238E27FC236}">
                <a16:creationId xmlns:a16="http://schemas.microsoft.com/office/drawing/2014/main" id="{30F42DE0-AC6B-FE18-2CB6-38262D867D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592" y="4284401"/>
            <a:ext cx="3816703" cy="1151838"/>
          </a:xfrm>
          <a:prstGeom prst="rect">
            <a:avLst/>
          </a:prstGeom>
        </p:spPr>
      </p:pic>
    </p:spTree>
    <p:extLst>
      <p:ext uri="{BB962C8B-B14F-4D97-AF65-F5344CB8AC3E}">
        <p14:creationId xmlns:p14="http://schemas.microsoft.com/office/powerpoint/2010/main" val="1663686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097C74-976B-CB7A-1A2C-3B034A2FBA3D}"/>
              </a:ext>
            </a:extLst>
          </p:cNvPr>
          <p:cNvSpPr txBox="1"/>
          <p:nvPr/>
        </p:nvSpPr>
        <p:spPr>
          <a:xfrm>
            <a:off x="5042761" y="86553"/>
            <a:ext cx="6102456" cy="400110"/>
          </a:xfrm>
          <a:prstGeom prst="rect">
            <a:avLst/>
          </a:prstGeom>
          <a:noFill/>
        </p:spPr>
        <p:txBody>
          <a:bodyPr wrap="square">
            <a:spAutoFit/>
          </a:bodyPr>
          <a:lstStyle/>
          <a:p>
            <a:r>
              <a:rPr lang="en-IN" sz="2000" dirty="0"/>
              <a:t>QUESTION 11</a:t>
            </a:r>
            <a:endParaRPr lang="en-AE" sz="2000" dirty="0"/>
          </a:p>
        </p:txBody>
      </p:sp>
      <p:sp>
        <p:nvSpPr>
          <p:cNvPr id="5" name="TextBox 4">
            <a:extLst>
              <a:ext uri="{FF2B5EF4-FFF2-40B4-BE49-F238E27FC236}">
                <a16:creationId xmlns:a16="http://schemas.microsoft.com/office/drawing/2014/main" id="{863C6B00-92BE-A3BC-00D9-20E0132429D8}"/>
              </a:ext>
            </a:extLst>
          </p:cNvPr>
          <p:cNvSpPr txBox="1"/>
          <p:nvPr/>
        </p:nvSpPr>
        <p:spPr>
          <a:xfrm>
            <a:off x="432016" y="776229"/>
            <a:ext cx="6102456" cy="707886"/>
          </a:xfrm>
          <a:prstGeom prst="rect">
            <a:avLst/>
          </a:prstGeom>
          <a:noFill/>
        </p:spPr>
        <p:txBody>
          <a:bodyPr wrap="square">
            <a:spAutoFit/>
          </a:bodyPr>
          <a:lstStyle/>
          <a:p>
            <a:r>
              <a:rPr lang="en-US" sz="2000" b="1" dirty="0"/>
              <a:t>Replace the name of the new table with the original name</a:t>
            </a:r>
            <a:endParaRPr lang="en-AE" sz="2000" b="1" dirty="0"/>
          </a:p>
        </p:txBody>
      </p:sp>
      <p:pic>
        <p:nvPicPr>
          <p:cNvPr id="9" name="Picture 8" descr="A black text on a white background&#10;&#10;Description automatically generated">
            <a:extLst>
              <a:ext uri="{FF2B5EF4-FFF2-40B4-BE49-F238E27FC236}">
                <a16:creationId xmlns:a16="http://schemas.microsoft.com/office/drawing/2014/main" id="{E9A7F5A0-DB51-3D56-98E9-0B954AD29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92" y="1773681"/>
            <a:ext cx="4324954" cy="1741679"/>
          </a:xfrm>
          <a:prstGeom prst="rect">
            <a:avLst/>
          </a:prstGeom>
        </p:spPr>
      </p:pic>
    </p:spTree>
    <p:extLst>
      <p:ext uri="{BB962C8B-B14F-4D97-AF65-F5344CB8AC3E}">
        <p14:creationId xmlns:p14="http://schemas.microsoft.com/office/powerpoint/2010/main" val="321573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324E4F-EA63-5BC0-DDA5-E034936B18A2}"/>
              </a:ext>
            </a:extLst>
          </p:cNvPr>
          <p:cNvSpPr txBox="1"/>
          <p:nvPr/>
        </p:nvSpPr>
        <p:spPr>
          <a:xfrm>
            <a:off x="139485" y="686195"/>
            <a:ext cx="6102456" cy="1323439"/>
          </a:xfrm>
          <a:prstGeom prst="rect">
            <a:avLst/>
          </a:prstGeom>
          <a:noFill/>
        </p:spPr>
        <p:txBody>
          <a:bodyPr wrap="square">
            <a:spAutoFit/>
          </a:bodyPr>
          <a:lstStyle/>
          <a:p>
            <a:r>
              <a:rPr lang="en-US" sz="2000" b="1" i="0" dirty="0">
                <a:solidFill>
                  <a:srgbClr val="141414"/>
                </a:solidFill>
                <a:effectLst/>
                <a:latin typeface="Muli"/>
              </a:rPr>
              <a:t>Write a SQL query to evaluate the performance of the product categories based on the total sales which help us understand the product categories which needs to be promoted in the marketing campaigns</a:t>
            </a:r>
            <a:endParaRPr lang="en-AE" sz="2000" b="1" dirty="0"/>
          </a:p>
        </p:txBody>
      </p:sp>
      <p:sp>
        <p:nvSpPr>
          <p:cNvPr id="5" name="TextBox 4">
            <a:extLst>
              <a:ext uri="{FF2B5EF4-FFF2-40B4-BE49-F238E27FC236}">
                <a16:creationId xmlns:a16="http://schemas.microsoft.com/office/drawing/2014/main" id="{383D65E6-1223-D835-CE1B-05DAF39E48A2}"/>
              </a:ext>
            </a:extLst>
          </p:cNvPr>
          <p:cNvSpPr txBox="1"/>
          <p:nvPr/>
        </p:nvSpPr>
        <p:spPr>
          <a:xfrm>
            <a:off x="5840924" y="125299"/>
            <a:ext cx="6133454" cy="369332"/>
          </a:xfrm>
          <a:prstGeom prst="rect">
            <a:avLst/>
          </a:prstGeom>
          <a:noFill/>
        </p:spPr>
        <p:txBody>
          <a:bodyPr wrap="square">
            <a:spAutoFit/>
          </a:bodyPr>
          <a:lstStyle/>
          <a:p>
            <a:r>
              <a:rPr lang="en-IN" sz="1800" b="1" dirty="0"/>
              <a:t>QUESTION 12</a:t>
            </a:r>
            <a:endParaRPr lang="en-AE" sz="1800" b="1" dirty="0"/>
          </a:p>
        </p:txBody>
      </p:sp>
      <p:pic>
        <p:nvPicPr>
          <p:cNvPr id="7" name="Picture 6" descr="A screenshot of a computer program&#10;&#10;Description automatically generated">
            <a:extLst>
              <a:ext uri="{FF2B5EF4-FFF2-40B4-BE49-F238E27FC236}">
                <a16:creationId xmlns:a16="http://schemas.microsoft.com/office/drawing/2014/main" id="{C742A8D8-071A-835E-43D2-AF95CB231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85" y="2201198"/>
            <a:ext cx="6839905" cy="3324689"/>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3E162F46-00A0-3A4C-3B4B-90985C2CA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990" y="3863542"/>
            <a:ext cx="5212610" cy="1924319"/>
          </a:xfrm>
          <a:prstGeom prst="rect">
            <a:avLst/>
          </a:prstGeom>
        </p:spPr>
      </p:pic>
    </p:spTree>
    <p:extLst>
      <p:ext uri="{BB962C8B-B14F-4D97-AF65-F5344CB8AC3E}">
        <p14:creationId xmlns:p14="http://schemas.microsoft.com/office/powerpoint/2010/main" val="2417130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E"/>
          </a:p>
        </p:txBody>
      </p:sp>
      <p:pic>
        <p:nvPicPr>
          <p:cNvPr id="60" name="Picture 5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1" name="Straight Connector 6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3" name="Rectangle 62">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F29A79C-59BB-1325-8CB4-E51D3CEB5567}"/>
              </a:ext>
            </a:extLst>
          </p:cNvPr>
          <p:cNvSpPr>
            <a:spLocks noGrp="1"/>
          </p:cNvSpPr>
          <p:nvPr>
            <p:ph type="title"/>
          </p:nvPr>
        </p:nvSpPr>
        <p:spPr>
          <a:xfrm>
            <a:off x="6585200" y="967167"/>
            <a:ext cx="4151306" cy="2374516"/>
          </a:xfrm>
        </p:spPr>
        <p:txBody>
          <a:bodyPr vert="horz" lIns="91440" tIns="45720" rIns="91440" bIns="0" rtlCol="0" anchor="b">
            <a:normAutofit/>
          </a:bodyPr>
          <a:lstStyle/>
          <a:p>
            <a:r>
              <a:rPr lang="en-US" sz="4800" b="1" dirty="0"/>
              <a:t>Thank YOU</a:t>
            </a:r>
          </a:p>
        </p:txBody>
      </p:sp>
      <p:pic>
        <p:nvPicPr>
          <p:cNvPr id="33" name="Graphic 32" descr="Smiling Face with No Fill">
            <a:extLst>
              <a:ext uri="{FF2B5EF4-FFF2-40B4-BE49-F238E27FC236}">
                <a16:creationId xmlns:a16="http://schemas.microsoft.com/office/drawing/2014/main" id="{96C2EA53-C092-BB4E-346F-1D0C33FA7D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9869" y="805583"/>
            <a:ext cx="4660762" cy="4660762"/>
          </a:xfrm>
          <a:prstGeom prst="rect">
            <a:avLst/>
          </a:prstGeom>
        </p:spPr>
      </p:pic>
      <p:cxnSp>
        <p:nvCxnSpPr>
          <p:cNvPr id="65" name="Straight Connector 64">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6" name="Picture 65">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7" name="Straight Connector 66">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62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33"/>
                                        </p:tgtEl>
                                        <p:attrNameLst>
                                          <p:attrName>style.visibility</p:attrName>
                                        </p:attrNameLst>
                                      </p:cBhvr>
                                      <p:to>
                                        <p:strVal val="visible"/>
                                      </p:to>
                                    </p:set>
                                    <p:animEffect transition="in" filter="fade">
                                      <p:cBhvr>
                                        <p:cTn id="10" dur="7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3D Hologram from iPad">
            <a:extLst>
              <a:ext uri="{FF2B5EF4-FFF2-40B4-BE49-F238E27FC236}">
                <a16:creationId xmlns:a16="http://schemas.microsoft.com/office/drawing/2014/main" id="{21EA5C41-29D8-2049-9F9C-AF61A1FC6DB9}"/>
              </a:ext>
            </a:extLst>
          </p:cNvPr>
          <p:cNvPicPr>
            <a:picLocks noChangeAspect="1"/>
          </p:cNvPicPr>
          <p:nvPr/>
        </p:nvPicPr>
        <p:blipFill>
          <a:blip r:embed="rId3"/>
          <a:srcRect l="9091" t="16290" b="7099"/>
          <a:stretch/>
        </p:blipFill>
        <p:spPr>
          <a:xfrm>
            <a:off x="305" y="-91430"/>
            <a:ext cx="12191695" cy="6857990"/>
          </a:xfrm>
          <a:prstGeom prst="rect">
            <a:avLst/>
          </a:prstGeom>
        </p:spPr>
      </p:pic>
      <p:sp>
        <p:nvSpPr>
          <p:cNvPr id="60" name="TextBox 59">
            <a:extLst>
              <a:ext uri="{FF2B5EF4-FFF2-40B4-BE49-F238E27FC236}">
                <a16:creationId xmlns:a16="http://schemas.microsoft.com/office/drawing/2014/main" id="{9685CBD4-1030-18CA-446F-8C678621D417}"/>
              </a:ext>
            </a:extLst>
          </p:cNvPr>
          <p:cNvSpPr txBox="1"/>
          <p:nvPr/>
        </p:nvSpPr>
        <p:spPr>
          <a:xfrm>
            <a:off x="4063421" y="237744"/>
            <a:ext cx="7503739" cy="6108191"/>
          </a:xfrm>
          <a:prstGeom prst="rect">
            <a:avLst/>
          </a:prstGeom>
        </p:spPr>
        <p:txBody>
          <a:bodyPr vert="horz" lIns="91440" tIns="45720" rIns="91440" bIns="45720" rtlCol="0" anchor="t">
            <a:normAutofit fontScale="77500" lnSpcReduction="20000"/>
          </a:bodyPr>
          <a:lstStyle/>
          <a:p>
            <a:pPr indent="-228600" defTabSz="914400">
              <a:lnSpc>
                <a:spcPct val="110000"/>
              </a:lnSpc>
              <a:spcAft>
                <a:spcPts val="600"/>
              </a:spcAft>
              <a:buClr>
                <a:srgbClr val="88EBFF"/>
              </a:buClr>
              <a:buSzPct val="100000"/>
              <a:buFont typeface="Arial" panose="020B0604020202020204" pitchFamily="34" charset="0"/>
              <a:buChar char="•"/>
            </a:pPr>
            <a:r>
              <a:rPr lang="en-US" sz="1500" dirty="0">
                <a:solidFill>
                  <a:srgbClr val="FFFFFE"/>
                </a:solidFill>
                <a:highlight>
                  <a:srgbClr val="000000"/>
                </a:highlight>
              </a:rPr>
              <a:t>                                          </a:t>
            </a:r>
            <a:r>
              <a:rPr lang="en-US" sz="3600" b="1" dirty="0">
                <a:solidFill>
                  <a:srgbClr val="FFFFFE"/>
                </a:solidFill>
                <a:highlight>
                  <a:srgbClr val="000000"/>
                </a:highlight>
              </a:rPr>
              <a:t>INTRODUCTION</a:t>
            </a:r>
          </a:p>
          <a:p>
            <a:pPr indent="-228600" defTabSz="914400">
              <a:lnSpc>
                <a:spcPct val="110000"/>
              </a:lnSpc>
              <a:spcAft>
                <a:spcPts val="600"/>
              </a:spcAft>
              <a:buClr>
                <a:srgbClr val="88EBFF"/>
              </a:buClr>
              <a:buSzPct val="100000"/>
              <a:buFont typeface="Arial" panose="020B0604020202020204" pitchFamily="34" charset="0"/>
              <a:buChar char="•"/>
            </a:pPr>
            <a:endParaRPr lang="en-US" sz="2800" b="1" dirty="0">
              <a:solidFill>
                <a:srgbClr val="FFFFFE"/>
              </a:solidFill>
            </a:endParaRPr>
          </a:p>
          <a:p>
            <a:pPr indent="-228600" defTabSz="914400">
              <a:lnSpc>
                <a:spcPct val="110000"/>
              </a:lnSpc>
              <a:spcAft>
                <a:spcPts val="600"/>
              </a:spcAft>
              <a:buClr>
                <a:srgbClr val="88EBFF"/>
              </a:buClr>
              <a:buSzPct val="100000"/>
              <a:buFont typeface="Arial" panose="020B0604020202020204" pitchFamily="34" charset="0"/>
              <a:buChar char="•"/>
            </a:pPr>
            <a:r>
              <a:rPr lang="en-US" sz="2800" b="1" dirty="0">
                <a:solidFill>
                  <a:srgbClr val="FFFFFE"/>
                </a:solidFill>
                <a:highlight>
                  <a:srgbClr val="000000"/>
                </a:highlight>
              </a:rPr>
              <a:t>In today's competitive retail landscape, understanding customer </a:t>
            </a:r>
            <a:r>
              <a:rPr lang="en-US" sz="2800" b="1" dirty="0" err="1">
                <a:solidFill>
                  <a:srgbClr val="FFFFFE"/>
                </a:solidFill>
                <a:highlight>
                  <a:srgbClr val="000000"/>
                </a:highlight>
              </a:rPr>
              <a:t>Behaviour</a:t>
            </a:r>
            <a:r>
              <a:rPr lang="en-US" sz="2800" b="1" dirty="0">
                <a:solidFill>
                  <a:srgbClr val="FFFFFE"/>
                </a:solidFill>
                <a:highlight>
                  <a:srgbClr val="000000"/>
                </a:highlight>
              </a:rPr>
              <a:t> </a:t>
            </a:r>
            <a:r>
              <a:rPr lang="en-US" sz="2800" b="1" dirty="0" err="1">
                <a:solidFill>
                  <a:srgbClr val="FFFFFE"/>
                </a:solidFill>
                <a:highlight>
                  <a:srgbClr val="000000"/>
                </a:highlight>
              </a:rPr>
              <a:t>Optimising</a:t>
            </a:r>
            <a:r>
              <a:rPr lang="en-US" sz="2800" b="1" dirty="0">
                <a:solidFill>
                  <a:srgbClr val="FFFFFE"/>
                </a:solidFill>
                <a:highlight>
                  <a:srgbClr val="000000"/>
                </a:highlight>
              </a:rPr>
              <a:t> inventory, and improving sales performance are essential for business success. This project focuses on a retail company facing challenges such as stagnant growth and declining customer engagement. Using SQL and data analytics, we aim to uncover insights from sales transactions, customer profiles, and product inventory data to identify high and </a:t>
            </a:r>
            <a:r>
              <a:rPr lang="en-US" sz="2800" b="1" dirty="0" err="1">
                <a:solidFill>
                  <a:srgbClr val="FFFFFE"/>
                </a:solidFill>
                <a:highlight>
                  <a:srgbClr val="000000"/>
                </a:highlight>
              </a:rPr>
              <a:t>lowperforming</a:t>
            </a:r>
            <a:r>
              <a:rPr lang="en-US" sz="2800" b="1" dirty="0">
                <a:solidFill>
                  <a:srgbClr val="FFFFFE"/>
                </a:solidFill>
                <a:highlight>
                  <a:srgbClr val="000000"/>
                </a:highlight>
              </a:rPr>
              <a:t> Products, segment customers for targeted marketing, and </a:t>
            </a:r>
            <a:r>
              <a:rPr lang="en-US" sz="2800" b="1" dirty="0" err="1">
                <a:solidFill>
                  <a:srgbClr val="FFFFFE"/>
                </a:solidFill>
                <a:highlight>
                  <a:srgbClr val="000000"/>
                </a:highlight>
              </a:rPr>
              <a:t>Analyse</a:t>
            </a:r>
            <a:r>
              <a:rPr lang="en-US" sz="2800" b="1" dirty="0">
                <a:solidFill>
                  <a:srgbClr val="FFFFFE"/>
                </a:solidFill>
                <a:highlight>
                  <a:srgbClr val="000000"/>
                </a:highlight>
              </a:rPr>
              <a:t> customer </a:t>
            </a:r>
            <a:r>
              <a:rPr lang="en-US" sz="2800" b="1" dirty="0" err="1">
                <a:solidFill>
                  <a:srgbClr val="FFFFFE"/>
                </a:solidFill>
                <a:highlight>
                  <a:srgbClr val="000000"/>
                </a:highlight>
              </a:rPr>
              <a:t>Behaviour</a:t>
            </a:r>
            <a:r>
              <a:rPr lang="en-US" sz="2800" b="1" dirty="0">
                <a:solidFill>
                  <a:srgbClr val="FFFFFE"/>
                </a:solidFill>
                <a:highlight>
                  <a:srgbClr val="000000"/>
                </a:highlight>
              </a:rPr>
              <a:t> to enhance retention strategies. Through this analysis, we seek to develop actionable recommendations to drive growth, improve customer satisfaction, and streamline inventory management.</a:t>
            </a:r>
          </a:p>
        </p:txBody>
      </p:sp>
    </p:spTree>
    <p:extLst>
      <p:ext uri="{BB962C8B-B14F-4D97-AF65-F5344CB8AC3E}">
        <p14:creationId xmlns:p14="http://schemas.microsoft.com/office/powerpoint/2010/main" val="302797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3D Hologram from iPad">
            <a:extLst>
              <a:ext uri="{FF2B5EF4-FFF2-40B4-BE49-F238E27FC236}">
                <a16:creationId xmlns:a16="http://schemas.microsoft.com/office/drawing/2014/main" id="{D478D156-63BE-ABD2-B436-B2D98CEB786B}"/>
              </a:ext>
            </a:extLst>
          </p:cNvPr>
          <p:cNvPicPr>
            <a:picLocks noChangeAspect="1"/>
          </p:cNvPicPr>
          <p:nvPr/>
        </p:nvPicPr>
        <p:blipFill>
          <a:blip r:embed="rId2">
            <a:alphaModFix amt="50000"/>
          </a:blip>
          <a:srcRect t="7278" r="-1" b="8449"/>
          <a:stretch/>
        </p:blipFill>
        <p:spPr>
          <a:xfrm>
            <a:off x="0" y="11440"/>
            <a:ext cx="12191695" cy="6857990"/>
          </a:xfrm>
          <a:prstGeom prst="rect">
            <a:avLst/>
          </a:prstGeom>
        </p:spPr>
      </p:pic>
      <p:sp>
        <p:nvSpPr>
          <p:cNvPr id="3" name="TextBox 2">
            <a:extLst>
              <a:ext uri="{FF2B5EF4-FFF2-40B4-BE49-F238E27FC236}">
                <a16:creationId xmlns:a16="http://schemas.microsoft.com/office/drawing/2014/main" id="{965A3748-639F-21E6-A909-DF39C725A3FE}"/>
              </a:ext>
            </a:extLst>
          </p:cNvPr>
          <p:cNvSpPr txBox="1"/>
          <p:nvPr/>
        </p:nvSpPr>
        <p:spPr>
          <a:xfrm>
            <a:off x="1130271" y="1193800"/>
            <a:ext cx="3193050" cy="469900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cap="all">
                <a:latin typeface="+mj-lt"/>
                <a:ea typeface="+mj-ea"/>
                <a:cs typeface="+mj-cs"/>
              </a:rPr>
              <a:t>BUSINESS PROBLEM</a:t>
            </a:r>
          </a:p>
        </p:txBody>
      </p:sp>
      <p:sp>
        <p:nvSpPr>
          <p:cNvPr id="4" name="TextBox 3">
            <a:extLst>
              <a:ext uri="{FF2B5EF4-FFF2-40B4-BE49-F238E27FC236}">
                <a16:creationId xmlns:a16="http://schemas.microsoft.com/office/drawing/2014/main" id="{C32483AC-0A47-DE11-91BC-78495B3E435F}"/>
              </a:ext>
            </a:extLst>
          </p:cNvPr>
          <p:cNvSpPr txBox="1"/>
          <p:nvPr/>
        </p:nvSpPr>
        <p:spPr>
          <a:xfrm>
            <a:off x="4826135" y="1193798"/>
            <a:ext cx="6235255" cy="4470401"/>
          </a:xfrm>
          <a:prstGeom prst="rect">
            <a:avLst/>
          </a:prstGeom>
        </p:spPr>
        <p:txBody>
          <a:bodyPr vert="horz" lIns="91440" tIns="45720" rIns="91440" bIns="45720" rtlCol="0" anchor="ctr">
            <a:noAutofit/>
          </a:bodyPr>
          <a:lstStyle/>
          <a:p>
            <a:pPr indent="-228600" defTabSz="914400">
              <a:lnSpc>
                <a:spcPct val="110000"/>
              </a:lnSpc>
              <a:spcAft>
                <a:spcPts val="600"/>
              </a:spcAft>
              <a:buClr>
                <a:schemeClr val="accent1"/>
              </a:buClr>
              <a:buSzPct val="100000"/>
              <a:buFont typeface="Arial" panose="020B0604020202020204" pitchFamily="34" charset="0"/>
              <a:buChar char="•"/>
            </a:pPr>
            <a:r>
              <a:rPr lang="en-US" b="1" dirty="0">
                <a:highlight>
                  <a:srgbClr val="000000"/>
                </a:highlight>
              </a:rPr>
              <a:t>The retail company has observed stagnant growth and declining customer engagement metrics over the past quarters. Initial assessments indicate potential issues in product performance variability, ineffective customer segmentation, and lack of insights into customer purchasing behavior. The company seeks to leverage its sales transaction data, customer profiles, and product inventory information to address the following key business problems: Product Performance Variability: Identifying which products are performing well in terms of sales and which are not. This insight is crucial for inventory management and marketing focus. Segmentation: The company lacks a clear understanding of its customer base segmentation. Effective segmentation is essential for targeted marketing and enhancing customer satisfaction. Customer </a:t>
            </a:r>
            <a:r>
              <a:rPr lang="en-US" b="1" dirty="0" err="1">
                <a:highlight>
                  <a:srgbClr val="000000"/>
                </a:highlight>
              </a:rPr>
              <a:t>Behaviour</a:t>
            </a:r>
            <a:r>
              <a:rPr lang="en-US" b="1" dirty="0">
                <a:highlight>
                  <a:srgbClr val="000000"/>
                </a:highlight>
              </a:rPr>
              <a:t> Analysis: Understanding patterns in customer behavior. including repeat purchases and loyalty indicators, is critical for tailoring customer engagement strategies and improving retention rates.</a:t>
            </a:r>
          </a:p>
        </p:txBody>
      </p:sp>
    </p:spTree>
    <p:extLst>
      <p:ext uri="{BB962C8B-B14F-4D97-AF65-F5344CB8AC3E}">
        <p14:creationId xmlns:p14="http://schemas.microsoft.com/office/powerpoint/2010/main" val="92161448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7908D8-FBBB-E2F2-C1FF-D8A78F5C92C9}"/>
              </a:ext>
            </a:extLst>
          </p:cNvPr>
          <p:cNvSpPr txBox="1"/>
          <p:nvPr/>
        </p:nvSpPr>
        <p:spPr>
          <a:xfrm>
            <a:off x="1451579" y="80451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a:latin typeface="+mj-lt"/>
                <a:ea typeface="+mj-ea"/>
                <a:cs typeface="+mj-cs"/>
              </a:rPr>
              <a:t>ENTITY RELATIONSHIP DIAGRAM</a:t>
            </a:r>
          </a:p>
        </p:txBody>
      </p:sp>
      <p:pic>
        <p:nvPicPr>
          <p:cNvPr id="5" name="Picture 4" descr="A screenshot of a computer&#10;&#10;Description automatically generated">
            <a:extLst>
              <a:ext uri="{FF2B5EF4-FFF2-40B4-BE49-F238E27FC236}">
                <a16:creationId xmlns:a16="http://schemas.microsoft.com/office/drawing/2014/main" id="{28F09684-7E7C-AE2F-85DC-EFFD3770E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015732"/>
            <a:ext cx="7754185" cy="3450613"/>
          </a:xfrm>
          <a:prstGeom prst="rect">
            <a:avLst/>
          </a:prstGeom>
        </p:spPr>
      </p:pic>
    </p:spTree>
    <p:extLst>
      <p:ext uri="{BB962C8B-B14F-4D97-AF65-F5344CB8AC3E}">
        <p14:creationId xmlns:p14="http://schemas.microsoft.com/office/powerpoint/2010/main" val="2475659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4F78FB-CFB5-25B9-4EE4-B1D64AC7F0A5}"/>
              </a:ext>
            </a:extLst>
          </p:cNvPr>
          <p:cNvSpPr txBox="1"/>
          <p:nvPr/>
        </p:nvSpPr>
        <p:spPr>
          <a:xfrm>
            <a:off x="4936621" y="227354"/>
            <a:ext cx="4325112"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000" b="1" cap="all" dirty="0">
                <a:latin typeface="+mj-lt"/>
                <a:ea typeface="+mj-ea"/>
                <a:cs typeface="+mj-cs"/>
              </a:rPr>
              <a:t>QUESTION 1</a:t>
            </a:r>
          </a:p>
        </p:txBody>
      </p:sp>
      <p:sp>
        <p:nvSpPr>
          <p:cNvPr id="9" name="TextBox 8">
            <a:extLst>
              <a:ext uri="{FF2B5EF4-FFF2-40B4-BE49-F238E27FC236}">
                <a16:creationId xmlns:a16="http://schemas.microsoft.com/office/drawing/2014/main" id="{AEA531C6-FED9-D525-3346-751EA8803746}"/>
              </a:ext>
            </a:extLst>
          </p:cNvPr>
          <p:cNvSpPr txBox="1"/>
          <p:nvPr/>
        </p:nvSpPr>
        <p:spPr>
          <a:xfrm>
            <a:off x="497332" y="806215"/>
            <a:ext cx="5064974" cy="1223843"/>
          </a:xfrm>
          <a:prstGeom prst="rect">
            <a:avLst/>
          </a:prstGeom>
        </p:spPr>
        <p:txBody>
          <a:bodyPr vert="horz" lIns="91440" tIns="45720" rIns="91440" bIns="45720" rtlCol="0" anchor="t">
            <a:normAutofit/>
          </a:bodyPr>
          <a:lstStyle/>
          <a:p>
            <a:pPr defTabSz="914400">
              <a:lnSpc>
                <a:spcPct val="120000"/>
              </a:lnSpc>
              <a:spcAft>
                <a:spcPts val="600"/>
              </a:spcAft>
              <a:buClr>
                <a:schemeClr val="accent1"/>
              </a:buClr>
              <a:buSzPct val="100000"/>
            </a:pPr>
            <a:r>
              <a:rPr lang="en-US" b="1" i="0" dirty="0"/>
              <a:t>Write a SQL query to identify the null values in the dataset and replace those by “Unknown”.</a:t>
            </a:r>
          </a:p>
          <a:p>
            <a:pPr indent="-228600" defTabSz="914400">
              <a:lnSpc>
                <a:spcPct val="120000"/>
              </a:lnSpc>
              <a:spcAft>
                <a:spcPts val="600"/>
              </a:spcAft>
              <a:buClr>
                <a:schemeClr val="accent1"/>
              </a:buClr>
              <a:buSzPct val="100000"/>
              <a:buFont typeface="Arial" panose="020B0604020202020204" pitchFamily="34" charset="0"/>
              <a:buChar char="•"/>
            </a:pPr>
            <a:endParaRPr lang="en-US" b="1" dirty="0"/>
          </a:p>
        </p:txBody>
      </p:sp>
      <p:pic>
        <p:nvPicPr>
          <p:cNvPr id="23" name="Picture 22" descr="A screenshot of a computer&#10;&#10;Description automatically generated">
            <a:extLst>
              <a:ext uri="{FF2B5EF4-FFF2-40B4-BE49-F238E27FC236}">
                <a16:creationId xmlns:a16="http://schemas.microsoft.com/office/drawing/2014/main" id="{0FC83DE3-D63C-F431-22C2-B80B03D02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6974" y="2628100"/>
            <a:ext cx="5294147" cy="3236431"/>
          </a:xfrm>
          <a:prstGeom prst="rect">
            <a:avLst/>
          </a:prstGeom>
        </p:spPr>
      </p:pic>
      <p:pic>
        <p:nvPicPr>
          <p:cNvPr id="31" name="Picture 30" descr="A screen shot of a computer code&#10;&#10;Description automatically generated">
            <a:extLst>
              <a:ext uri="{FF2B5EF4-FFF2-40B4-BE49-F238E27FC236}">
                <a16:creationId xmlns:a16="http://schemas.microsoft.com/office/drawing/2014/main" id="{8781C84B-92C9-6186-1B37-89E95CEC2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34" y="2270232"/>
            <a:ext cx="5517735" cy="3384333"/>
          </a:xfrm>
          <a:prstGeom prst="rect">
            <a:avLst/>
          </a:prstGeom>
        </p:spPr>
      </p:pic>
    </p:spTree>
    <p:extLst>
      <p:ext uri="{BB962C8B-B14F-4D97-AF65-F5344CB8AC3E}">
        <p14:creationId xmlns:p14="http://schemas.microsoft.com/office/powerpoint/2010/main" val="356853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9135BF-1539-DCBD-A073-8991266AD554}"/>
              </a:ext>
            </a:extLst>
          </p:cNvPr>
          <p:cNvSpPr txBox="1"/>
          <p:nvPr/>
        </p:nvSpPr>
        <p:spPr>
          <a:xfrm>
            <a:off x="5623197" y="243038"/>
            <a:ext cx="6100916" cy="400110"/>
          </a:xfrm>
          <a:prstGeom prst="rect">
            <a:avLst/>
          </a:prstGeom>
          <a:noFill/>
        </p:spPr>
        <p:txBody>
          <a:bodyPr wrap="square">
            <a:spAutoFit/>
          </a:bodyPr>
          <a:lstStyle/>
          <a:p>
            <a:r>
              <a:rPr lang="en-IN" sz="2000" b="1" dirty="0"/>
              <a:t>QUESTION</a:t>
            </a:r>
            <a:r>
              <a:rPr lang="en-IN" b="1" dirty="0"/>
              <a:t> </a:t>
            </a:r>
            <a:r>
              <a:rPr lang="en-IN" sz="2000" b="1" dirty="0"/>
              <a:t>2</a:t>
            </a:r>
            <a:endParaRPr lang="en-AE" sz="2000" b="1" dirty="0"/>
          </a:p>
        </p:txBody>
      </p:sp>
      <p:sp>
        <p:nvSpPr>
          <p:cNvPr id="5" name="TextBox 4">
            <a:extLst>
              <a:ext uri="{FF2B5EF4-FFF2-40B4-BE49-F238E27FC236}">
                <a16:creationId xmlns:a16="http://schemas.microsoft.com/office/drawing/2014/main" id="{75886F72-CC05-7872-0C8B-00FB989C6C97}"/>
              </a:ext>
            </a:extLst>
          </p:cNvPr>
          <p:cNvSpPr txBox="1"/>
          <p:nvPr/>
        </p:nvSpPr>
        <p:spPr>
          <a:xfrm>
            <a:off x="318756" y="874929"/>
            <a:ext cx="6100916" cy="707886"/>
          </a:xfrm>
          <a:prstGeom prst="rect">
            <a:avLst/>
          </a:prstGeom>
          <a:noFill/>
        </p:spPr>
        <p:txBody>
          <a:bodyPr wrap="square">
            <a:spAutoFit/>
          </a:bodyPr>
          <a:lstStyle/>
          <a:p>
            <a:r>
              <a:rPr lang="en-US" sz="2000" b="1" i="0" dirty="0">
                <a:solidFill>
                  <a:srgbClr val="141414"/>
                </a:solidFill>
                <a:effectLst/>
                <a:latin typeface="Muli"/>
              </a:rPr>
              <a:t>Write a SQL query to count the number of transactions per customer to understand purchase frequency.</a:t>
            </a:r>
            <a:endParaRPr lang="en-AE" sz="2000" b="1" dirty="0"/>
          </a:p>
        </p:txBody>
      </p:sp>
      <p:pic>
        <p:nvPicPr>
          <p:cNvPr id="9" name="Picture 8">
            <a:extLst>
              <a:ext uri="{FF2B5EF4-FFF2-40B4-BE49-F238E27FC236}">
                <a16:creationId xmlns:a16="http://schemas.microsoft.com/office/drawing/2014/main" id="{FB4C787F-AAE6-786B-0DDA-63BA6FE4C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355" y="2522483"/>
            <a:ext cx="3991532" cy="3173552"/>
          </a:xfrm>
          <a:prstGeom prst="rect">
            <a:avLst/>
          </a:prstGeom>
        </p:spPr>
      </p:pic>
      <p:pic>
        <p:nvPicPr>
          <p:cNvPr id="35" name="Picture 34" descr="A screenshot of a computer&#10;&#10;Description automatically generated">
            <a:extLst>
              <a:ext uri="{FF2B5EF4-FFF2-40B4-BE49-F238E27FC236}">
                <a16:creationId xmlns:a16="http://schemas.microsoft.com/office/drawing/2014/main" id="{66F8E157-E1B2-2874-9BA6-7A2C7A151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756" y="2105307"/>
            <a:ext cx="5334744" cy="2271984"/>
          </a:xfrm>
          <a:prstGeom prst="rect">
            <a:avLst/>
          </a:prstGeom>
        </p:spPr>
      </p:pic>
    </p:spTree>
    <p:extLst>
      <p:ext uri="{BB962C8B-B14F-4D97-AF65-F5344CB8AC3E}">
        <p14:creationId xmlns:p14="http://schemas.microsoft.com/office/powerpoint/2010/main" val="186008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6D39CC-C994-A36E-673F-2D552C9FDD02}"/>
              </a:ext>
            </a:extLst>
          </p:cNvPr>
          <p:cNvSpPr txBox="1"/>
          <p:nvPr/>
        </p:nvSpPr>
        <p:spPr>
          <a:xfrm>
            <a:off x="4741777" y="204217"/>
            <a:ext cx="6101254" cy="400110"/>
          </a:xfrm>
          <a:prstGeom prst="rect">
            <a:avLst/>
          </a:prstGeom>
          <a:noFill/>
        </p:spPr>
        <p:txBody>
          <a:bodyPr wrap="square">
            <a:spAutoFit/>
          </a:bodyPr>
          <a:lstStyle/>
          <a:p>
            <a:r>
              <a:rPr lang="en-IN" sz="2000" b="1" dirty="0"/>
              <a:t>QUESTION 3</a:t>
            </a:r>
            <a:endParaRPr lang="en-AE" sz="2000" b="1" dirty="0"/>
          </a:p>
        </p:txBody>
      </p:sp>
      <p:sp>
        <p:nvSpPr>
          <p:cNvPr id="7" name="TextBox 6">
            <a:extLst>
              <a:ext uri="{FF2B5EF4-FFF2-40B4-BE49-F238E27FC236}">
                <a16:creationId xmlns:a16="http://schemas.microsoft.com/office/drawing/2014/main" id="{6E7FD5A7-E7F3-1C68-96CB-EDEBE17BC00A}"/>
              </a:ext>
            </a:extLst>
          </p:cNvPr>
          <p:cNvSpPr txBox="1"/>
          <p:nvPr/>
        </p:nvSpPr>
        <p:spPr>
          <a:xfrm>
            <a:off x="146234" y="875072"/>
            <a:ext cx="8826909" cy="1015663"/>
          </a:xfrm>
          <a:prstGeom prst="rect">
            <a:avLst/>
          </a:prstGeom>
          <a:noFill/>
        </p:spPr>
        <p:txBody>
          <a:bodyPr wrap="square">
            <a:spAutoFit/>
          </a:bodyPr>
          <a:lstStyle/>
          <a:p>
            <a:r>
              <a:rPr lang="en-US" sz="2000" b="1" i="0" dirty="0">
                <a:solidFill>
                  <a:srgbClr val="141414"/>
                </a:solidFill>
                <a:effectLst/>
                <a:latin typeface="Muli"/>
              </a:rPr>
              <a:t>Write a SQL query to find the top 10 products with the highest total sales revenue from the sales transactions. This will help the company to identify the High sales products which needs to be focused to increase the revenue of the company.</a:t>
            </a:r>
            <a:endParaRPr lang="en-AE" sz="2000" b="1" dirty="0"/>
          </a:p>
        </p:txBody>
      </p:sp>
      <p:pic>
        <p:nvPicPr>
          <p:cNvPr id="14" name="Picture 13" descr="A white background with black text&#10;&#10;Description automatically generated">
            <a:extLst>
              <a:ext uri="{FF2B5EF4-FFF2-40B4-BE49-F238E27FC236}">
                <a16:creationId xmlns:a16="http://schemas.microsoft.com/office/drawing/2014/main" id="{BF34BD3D-7106-D3F6-76EB-7FEA3E321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43" y="2891786"/>
            <a:ext cx="6744641" cy="2230337"/>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4ED852FF-95EF-3D99-542D-BD35525A9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2365" y="2891786"/>
            <a:ext cx="2934109" cy="2876951"/>
          </a:xfrm>
          <a:prstGeom prst="rect">
            <a:avLst/>
          </a:prstGeom>
        </p:spPr>
      </p:pic>
    </p:spTree>
    <p:extLst>
      <p:ext uri="{BB962C8B-B14F-4D97-AF65-F5344CB8AC3E}">
        <p14:creationId xmlns:p14="http://schemas.microsoft.com/office/powerpoint/2010/main" val="697602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D54292-095A-367B-F838-6B7C06AC9EA2}"/>
              </a:ext>
            </a:extLst>
          </p:cNvPr>
          <p:cNvSpPr txBox="1"/>
          <p:nvPr/>
        </p:nvSpPr>
        <p:spPr>
          <a:xfrm>
            <a:off x="162463" y="1180271"/>
            <a:ext cx="6101254" cy="1323439"/>
          </a:xfrm>
          <a:prstGeom prst="rect">
            <a:avLst/>
          </a:prstGeom>
          <a:noFill/>
        </p:spPr>
        <p:txBody>
          <a:bodyPr wrap="square">
            <a:spAutoFit/>
          </a:bodyPr>
          <a:lstStyle/>
          <a:p>
            <a:r>
              <a:rPr lang="en-US" sz="2000" b="1" i="0" dirty="0">
                <a:solidFill>
                  <a:srgbClr val="141414"/>
                </a:solidFill>
                <a:effectLst/>
                <a:latin typeface="Muli"/>
              </a:rPr>
              <a:t>Write a SQL query that describes the total number of purchases made by each customer against each </a:t>
            </a:r>
            <a:r>
              <a:rPr lang="en-US" sz="2000" b="1" i="0" dirty="0" err="1">
                <a:solidFill>
                  <a:srgbClr val="141414"/>
                </a:solidFill>
                <a:effectLst/>
                <a:latin typeface="Muli"/>
              </a:rPr>
              <a:t>productID</a:t>
            </a:r>
            <a:r>
              <a:rPr lang="en-US" sz="2000" b="1" i="0" dirty="0">
                <a:solidFill>
                  <a:srgbClr val="141414"/>
                </a:solidFill>
                <a:effectLst/>
                <a:latin typeface="Muli"/>
              </a:rPr>
              <a:t> to understand the repeat customers in the company.</a:t>
            </a:r>
            <a:endParaRPr lang="en-AE" sz="2000" b="1" dirty="0"/>
          </a:p>
        </p:txBody>
      </p:sp>
      <p:sp>
        <p:nvSpPr>
          <p:cNvPr id="5" name="TextBox 4">
            <a:extLst>
              <a:ext uri="{FF2B5EF4-FFF2-40B4-BE49-F238E27FC236}">
                <a16:creationId xmlns:a16="http://schemas.microsoft.com/office/drawing/2014/main" id="{72A9E36B-85F2-7125-98A8-4817E0130539}"/>
              </a:ext>
            </a:extLst>
          </p:cNvPr>
          <p:cNvSpPr txBox="1"/>
          <p:nvPr/>
        </p:nvSpPr>
        <p:spPr>
          <a:xfrm>
            <a:off x="5606845" y="292198"/>
            <a:ext cx="6100916" cy="400110"/>
          </a:xfrm>
          <a:prstGeom prst="rect">
            <a:avLst/>
          </a:prstGeom>
          <a:noFill/>
        </p:spPr>
        <p:txBody>
          <a:bodyPr wrap="square">
            <a:spAutoFit/>
          </a:bodyPr>
          <a:lstStyle/>
          <a:p>
            <a:r>
              <a:rPr lang="en-IN" sz="2000" b="1" dirty="0"/>
              <a:t>QUESTION 4</a:t>
            </a:r>
            <a:endParaRPr lang="en-AE" sz="2000" b="1" dirty="0"/>
          </a:p>
        </p:txBody>
      </p:sp>
      <p:pic>
        <p:nvPicPr>
          <p:cNvPr id="7" name="Picture 6" descr="A screen shot of a computer&#10;&#10;Description automatically generated">
            <a:extLst>
              <a:ext uri="{FF2B5EF4-FFF2-40B4-BE49-F238E27FC236}">
                <a16:creationId xmlns:a16="http://schemas.microsoft.com/office/drawing/2014/main" id="{387E12F2-0D1C-4FF8-E096-B2E460731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53" y="2991673"/>
            <a:ext cx="5496692" cy="2024980"/>
          </a:xfrm>
          <a:prstGeom prst="rect">
            <a:avLst/>
          </a:prstGeom>
        </p:spPr>
      </p:pic>
      <p:pic>
        <p:nvPicPr>
          <p:cNvPr id="9" name="Picture 8" descr="A screenshot of a table&#10;&#10;Description automatically generated">
            <a:extLst>
              <a:ext uri="{FF2B5EF4-FFF2-40B4-BE49-F238E27FC236}">
                <a16:creationId xmlns:a16="http://schemas.microsoft.com/office/drawing/2014/main" id="{842D14FF-F394-688A-1E2E-85C495A07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6672" y="2701159"/>
            <a:ext cx="3562847" cy="3221151"/>
          </a:xfrm>
          <a:prstGeom prst="rect">
            <a:avLst/>
          </a:prstGeom>
        </p:spPr>
      </p:pic>
    </p:spTree>
    <p:extLst>
      <p:ext uri="{BB962C8B-B14F-4D97-AF65-F5344CB8AC3E}">
        <p14:creationId xmlns:p14="http://schemas.microsoft.com/office/powerpoint/2010/main" val="232113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27CC97-05D3-D2AD-AC7E-8526AA48FEBC}"/>
              </a:ext>
            </a:extLst>
          </p:cNvPr>
          <p:cNvSpPr txBox="1"/>
          <p:nvPr/>
        </p:nvSpPr>
        <p:spPr>
          <a:xfrm>
            <a:off x="5764161" y="262702"/>
            <a:ext cx="6100916" cy="400110"/>
          </a:xfrm>
          <a:prstGeom prst="rect">
            <a:avLst/>
          </a:prstGeom>
          <a:noFill/>
        </p:spPr>
        <p:txBody>
          <a:bodyPr wrap="square">
            <a:spAutoFit/>
          </a:bodyPr>
          <a:lstStyle/>
          <a:p>
            <a:r>
              <a:rPr lang="en-IN" sz="2000" b="1" dirty="0"/>
              <a:t>QUESTION 5</a:t>
            </a:r>
            <a:endParaRPr lang="en-AE" sz="2000" b="1" dirty="0"/>
          </a:p>
        </p:txBody>
      </p:sp>
      <p:sp>
        <p:nvSpPr>
          <p:cNvPr id="5" name="TextBox 4">
            <a:extLst>
              <a:ext uri="{FF2B5EF4-FFF2-40B4-BE49-F238E27FC236}">
                <a16:creationId xmlns:a16="http://schemas.microsoft.com/office/drawing/2014/main" id="{1E601F2C-5926-C0EA-DEBA-D94511FBE2D8}"/>
              </a:ext>
            </a:extLst>
          </p:cNvPr>
          <p:cNvSpPr txBox="1"/>
          <p:nvPr/>
        </p:nvSpPr>
        <p:spPr>
          <a:xfrm>
            <a:off x="643213" y="800842"/>
            <a:ext cx="6100916" cy="1323439"/>
          </a:xfrm>
          <a:prstGeom prst="rect">
            <a:avLst/>
          </a:prstGeom>
          <a:noFill/>
        </p:spPr>
        <p:txBody>
          <a:bodyPr wrap="square">
            <a:spAutoFit/>
          </a:bodyPr>
          <a:lstStyle/>
          <a:p>
            <a:r>
              <a:rPr lang="en-US" sz="2000" b="1" dirty="0"/>
              <a:t>Write a SQL query to find the ten products with the least Amount of units sold from the sales transactions, provided that at least one unit was sold for those products.</a:t>
            </a:r>
            <a:endParaRPr lang="en-AE" sz="2000" b="1" dirty="0"/>
          </a:p>
        </p:txBody>
      </p:sp>
      <p:pic>
        <p:nvPicPr>
          <p:cNvPr id="7" name="Picture 6" descr="A screen shot of a computer code&#10;&#10;Description automatically generated">
            <a:extLst>
              <a:ext uri="{FF2B5EF4-FFF2-40B4-BE49-F238E27FC236}">
                <a16:creationId xmlns:a16="http://schemas.microsoft.com/office/drawing/2014/main" id="{49B867CD-8477-9587-2BD4-1CD80136E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213" y="2262311"/>
            <a:ext cx="4848902" cy="355332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41B9441D-68E9-6ED1-7B90-F9AB050DD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9655" y="3043470"/>
            <a:ext cx="3265422" cy="2772162"/>
          </a:xfrm>
          <a:prstGeom prst="rect">
            <a:avLst/>
          </a:prstGeom>
        </p:spPr>
      </p:pic>
    </p:spTree>
    <p:extLst>
      <p:ext uri="{BB962C8B-B14F-4D97-AF65-F5344CB8AC3E}">
        <p14:creationId xmlns:p14="http://schemas.microsoft.com/office/powerpoint/2010/main" val="955429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474</TotalTime>
  <Words>587</Words>
  <Application>Microsoft Office PowerPoint</Application>
  <PresentationFormat>Widescreen</PresentationFormat>
  <Paragraphs>37</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Gill Sans MT</vt:lpstr>
      <vt:lpstr>Muli</vt:lpstr>
      <vt:lpstr>Gallery</vt:lpstr>
      <vt:lpstr>Retail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EKBAL ZAFAR</dc:creator>
  <cp:lastModifiedBy>EKBAL ZAFAR</cp:lastModifiedBy>
  <cp:revision>2</cp:revision>
  <dcterms:created xsi:type="dcterms:W3CDTF">2024-09-04T07:08:48Z</dcterms:created>
  <dcterms:modified xsi:type="dcterms:W3CDTF">2024-09-09T08:09:24Z</dcterms:modified>
</cp:coreProperties>
</file>